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5" r:id="rId2"/>
    <p:sldId id="326" r:id="rId3"/>
    <p:sldId id="327" r:id="rId4"/>
    <p:sldId id="32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C970E-6920-484E-FE75-C3675CF3FE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D990D1-9D21-D9C0-45EB-C18DA748C9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54C68E-6806-16C6-E1F6-B52B4A3B5B5E}"/>
              </a:ext>
            </a:extLst>
          </p:cNvPr>
          <p:cNvSpPr>
            <a:spLocks noGrp="1"/>
          </p:cNvSpPr>
          <p:nvPr>
            <p:ph type="dt" sz="half" idx="10"/>
          </p:nvPr>
        </p:nvSpPr>
        <p:spPr/>
        <p:txBody>
          <a:bodyPr/>
          <a:lstStyle/>
          <a:p>
            <a:fld id="{0C5BA27F-E123-4E50-8C38-D196B20BEB30}" type="datetimeFigureOut">
              <a:rPr lang="en-US" smtClean="0"/>
              <a:t>2/10/2023</a:t>
            </a:fld>
            <a:endParaRPr lang="en-US"/>
          </a:p>
        </p:txBody>
      </p:sp>
      <p:sp>
        <p:nvSpPr>
          <p:cNvPr id="5" name="Footer Placeholder 4">
            <a:extLst>
              <a:ext uri="{FF2B5EF4-FFF2-40B4-BE49-F238E27FC236}">
                <a16:creationId xmlns:a16="http://schemas.microsoft.com/office/drawing/2014/main" id="{126AF9CE-0C53-592D-4153-191AB4CC8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4BD08-77C6-3788-2E52-637B74C1775C}"/>
              </a:ext>
            </a:extLst>
          </p:cNvPr>
          <p:cNvSpPr>
            <a:spLocks noGrp="1"/>
          </p:cNvSpPr>
          <p:nvPr>
            <p:ph type="sldNum" sz="quarter" idx="12"/>
          </p:nvPr>
        </p:nvSpPr>
        <p:spPr/>
        <p:txBody>
          <a:bodyPr/>
          <a:lstStyle/>
          <a:p>
            <a:fld id="{E5FC48AB-0F5F-4DD7-8E64-D9A458458F72}" type="slidenum">
              <a:rPr lang="en-US" smtClean="0"/>
              <a:t>‹#›</a:t>
            </a:fld>
            <a:endParaRPr lang="en-US"/>
          </a:p>
        </p:txBody>
      </p:sp>
    </p:spTree>
    <p:extLst>
      <p:ext uri="{BB962C8B-B14F-4D97-AF65-F5344CB8AC3E}">
        <p14:creationId xmlns:p14="http://schemas.microsoft.com/office/powerpoint/2010/main" val="721326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9830D-8A0B-1851-0799-56EC555563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265B70-0CC2-2B37-7F5B-2C39BC965A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FAEC5E-8D57-E1C8-6B1F-141C544E0DAB}"/>
              </a:ext>
            </a:extLst>
          </p:cNvPr>
          <p:cNvSpPr>
            <a:spLocks noGrp="1"/>
          </p:cNvSpPr>
          <p:nvPr>
            <p:ph type="dt" sz="half" idx="10"/>
          </p:nvPr>
        </p:nvSpPr>
        <p:spPr/>
        <p:txBody>
          <a:bodyPr/>
          <a:lstStyle/>
          <a:p>
            <a:fld id="{0C5BA27F-E123-4E50-8C38-D196B20BEB30}" type="datetimeFigureOut">
              <a:rPr lang="en-US" smtClean="0"/>
              <a:t>2/10/2023</a:t>
            </a:fld>
            <a:endParaRPr lang="en-US"/>
          </a:p>
        </p:txBody>
      </p:sp>
      <p:sp>
        <p:nvSpPr>
          <p:cNvPr id="5" name="Footer Placeholder 4">
            <a:extLst>
              <a:ext uri="{FF2B5EF4-FFF2-40B4-BE49-F238E27FC236}">
                <a16:creationId xmlns:a16="http://schemas.microsoft.com/office/drawing/2014/main" id="{EDDA599A-315B-F07D-8BD9-1E1EA93731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AE4850-9BEF-EC09-9CD4-D8DF3AF3CB4E}"/>
              </a:ext>
            </a:extLst>
          </p:cNvPr>
          <p:cNvSpPr>
            <a:spLocks noGrp="1"/>
          </p:cNvSpPr>
          <p:nvPr>
            <p:ph type="sldNum" sz="quarter" idx="12"/>
          </p:nvPr>
        </p:nvSpPr>
        <p:spPr/>
        <p:txBody>
          <a:bodyPr/>
          <a:lstStyle/>
          <a:p>
            <a:fld id="{E5FC48AB-0F5F-4DD7-8E64-D9A458458F72}" type="slidenum">
              <a:rPr lang="en-US" smtClean="0"/>
              <a:t>‹#›</a:t>
            </a:fld>
            <a:endParaRPr lang="en-US"/>
          </a:p>
        </p:txBody>
      </p:sp>
    </p:spTree>
    <p:extLst>
      <p:ext uri="{BB962C8B-B14F-4D97-AF65-F5344CB8AC3E}">
        <p14:creationId xmlns:p14="http://schemas.microsoft.com/office/powerpoint/2010/main" val="1424724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7950A-629A-017E-15A4-175330E57D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CA0E7A-0CC5-CAB2-33E7-14BDD18631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1C0A5D-013C-2F18-D99D-4B982A869D8C}"/>
              </a:ext>
            </a:extLst>
          </p:cNvPr>
          <p:cNvSpPr>
            <a:spLocks noGrp="1"/>
          </p:cNvSpPr>
          <p:nvPr>
            <p:ph type="dt" sz="half" idx="10"/>
          </p:nvPr>
        </p:nvSpPr>
        <p:spPr/>
        <p:txBody>
          <a:bodyPr/>
          <a:lstStyle/>
          <a:p>
            <a:fld id="{0C5BA27F-E123-4E50-8C38-D196B20BEB30}" type="datetimeFigureOut">
              <a:rPr lang="en-US" smtClean="0"/>
              <a:t>2/10/2023</a:t>
            </a:fld>
            <a:endParaRPr lang="en-US"/>
          </a:p>
        </p:txBody>
      </p:sp>
      <p:sp>
        <p:nvSpPr>
          <p:cNvPr id="5" name="Footer Placeholder 4">
            <a:extLst>
              <a:ext uri="{FF2B5EF4-FFF2-40B4-BE49-F238E27FC236}">
                <a16:creationId xmlns:a16="http://schemas.microsoft.com/office/drawing/2014/main" id="{8D55AF80-6C13-D4BC-D01A-924A4347AC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752ADA-695E-2D9F-78E9-A43E3616E315}"/>
              </a:ext>
            </a:extLst>
          </p:cNvPr>
          <p:cNvSpPr>
            <a:spLocks noGrp="1"/>
          </p:cNvSpPr>
          <p:nvPr>
            <p:ph type="sldNum" sz="quarter" idx="12"/>
          </p:nvPr>
        </p:nvSpPr>
        <p:spPr/>
        <p:txBody>
          <a:bodyPr/>
          <a:lstStyle/>
          <a:p>
            <a:fld id="{E5FC48AB-0F5F-4DD7-8E64-D9A458458F72}" type="slidenum">
              <a:rPr lang="en-US" smtClean="0"/>
              <a:t>‹#›</a:t>
            </a:fld>
            <a:endParaRPr lang="en-US"/>
          </a:p>
        </p:txBody>
      </p:sp>
    </p:spTree>
    <p:extLst>
      <p:ext uri="{BB962C8B-B14F-4D97-AF65-F5344CB8AC3E}">
        <p14:creationId xmlns:p14="http://schemas.microsoft.com/office/powerpoint/2010/main" val="3574956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32100-A437-2E92-688C-C350056D6C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B1F3B5-EA48-6FE7-7A6C-380F33A22C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F77FA8-439C-9832-A523-7F4BDDFD0556}"/>
              </a:ext>
            </a:extLst>
          </p:cNvPr>
          <p:cNvSpPr>
            <a:spLocks noGrp="1"/>
          </p:cNvSpPr>
          <p:nvPr>
            <p:ph type="dt" sz="half" idx="10"/>
          </p:nvPr>
        </p:nvSpPr>
        <p:spPr/>
        <p:txBody>
          <a:bodyPr/>
          <a:lstStyle/>
          <a:p>
            <a:fld id="{0C5BA27F-E123-4E50-8C38-D196B20BEB30}" type="datetimeFigureOut">
              <a:rPr lang="en-US" smtClean="0"/>
              <a:t>2/10/2023</a:t>
            </a:fld>
            <a:endParaRPr lang="en-US"/>
          </a:p>
        </p:txBody>
      </p:sp>
      <p:sp>
        <p:nvSpPr>
          <p:cNvPr id="5" name="Footer Placeholder 4">
            <a:extLst>
              <a:ext uri="{FF2B5EF4-FFF2-40B4-BE49-F238E27FC236}">
                <a16:creationId xmlns:a16="http://schemas.microsoft.com/office/drawing/2014/main" id="{796DFAD5-FB80-6A15-DC28-0049B4A53B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8E6C7-DBCD-25B9-69E9-B319E36B42C2}"/>
              </a:ext>
            </a:extLst>
          </p:cNvPr>
          <p:cNvSpPr>
            <a:spLocks noGrp="1"/>
          </p:cNvSpPr>
          <p:nvPr>
            <p:ph type="sldNum" sz="quarter" idx="12"/>
          </p:nvPr>
        </p:nvSpPr>
        <p:spPr/>
        <p:txBody>
          <a:bodyPr/>
          <a:lstStyle/>
          <a:p>
            <a:fld id="{E5FC48AB-0F5F-4DD7-8E64-D9A458458F72}" type="slidenum">
              <a:rPr lang="en-US" smtClean="0"/>
              <a:t>‹#›</a:t>
            </a:fld>
            <a:endParaRPr lang="en-US"/>
          </a:p>
        </p:txBody>
      </p:sp>
    </p:spTree>
    <p:extLst>
      <p:ext uri="{BB962C8B-B14F-4D97-AF65-F5344CB8AC3E}">
        <p14:creationId xmlns:p14="http://schemas.microsoft.com/office/powerpoint/2010/main" val="1535604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1E16D-CA57-BC30-A4C6-8BBA5535B3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093C48-6D41-2FD0-9F31-2B6C7CE451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6DD5A0-A17D-3A96-2559-92F08AEADB6F}"/>
              </a:ext>
            </a:extLst>
          </p:cNvPr>
          <p:cNvSpPr>
            <a:spLocks noGrp="1"/>
          </p:cNvSpPr>
          <p:nvPr>
            <p:ph type="dt" sz="half" idx="10"/>
          </p:nvPr>
        </p:nvSpPr>
        <p:spPr/>
        <p:txBody>
          <a:bodyPr/>
          <a:lstStyle/>
          <a:p>
            <a:fld id="{0C5BA27F-E123-4E50-8C38-D196B20BEB30}" type="datetimeFigureOut">
              <a:rPr lang="en-US" smtClean="0"/>
              <a:t>2/10/2023</a:t>
            </a:fld>
            <a:endParaRPr lang="en-US"/>
          </a:p>
        </p:txBody>
      </p:sp>
      <p:sp>
        <p:nvSpPr>
          <p:cNvPr id="5" name="Footer Placeholder 4">
            <a:extLst>
              <a:ext uri="{FF2B5EF4-FFF2-40B4-BE49-F238E27FC236}">
                <a16:creationId xmlns:a16="http://schemas.microsoft.com/office/drawing/2014/main" id="{3E9B1CF3-B2E3-578B-6728-7EBA6CB8C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5C7134-0DA5-8C43-F85A-76F8C48F8163}"/>
              </a:ext>
            </a:extLst>
          </p:cNvPr>
          <p:cNvSpPr>
            <a:spLocks noGrp="1"/>
          </p:cNvSpPr>
          <p:nvPr>
            <p:ph type="sldNum" sz="quarter" idx="12"/>
          </p:nvPr>
        </p:nvSpPr>
        <p:spPr/>
        <p:txBody>
          <a:bodyPr/>
          <a:lstStyle/>
          <a:p>
            <a:fld id="{E5FC48AB-0F5F-4DD7-8E64-D9A458458F72}" type="slidenum">
              <a:rPr lang="en-US" smtClean="0"/>
              <a:t>‹#›</a:t>
            </a:fld>
            <a:endParaRPr lang="en-US"/>
          </a:p>
        </p:txBody>
      </p:sp>
    </p:spTree>
    <p:extLst>
      <p:ext uri="{BB962C8B-B14F-4D97-AF65-F5344CB8AC3E}">
        <p14:creationId xmlns:p14="http://schemas.microsoft.com/office/powerpoint/2010/main" val="1575406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A9268-8B90-05FC-E267-4D83F10AB1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C2CE53-DFD3-CBD7-3E27-FEA070DBD0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BB4291-36D0-AA44-6562-A212772680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5BD137-2E40-FD96-CF99-1DE112D5C869}"/>
              </a:ext>
            </a:extLst>
          </p:cNvPr>
          <p:cNvSpPr>
            <a:spLocks noGrp="1"/>
          </p:cNvSpPr>
          <p:nvPr>
            <p:ph type="dt" sz="half" idx="10"/>
          </p:nvPr>
        </p:nvSpPr>
        <p:spPr/>
        <p:txBody>
          <a:bodyPr/>
          <a:lstStyle/>
          <a:p>
            <a:fld id="{0C5BA27F-E123-4E50-8C38-D196B20BEB30}" type="datetimeFigureOut">
              <a:rPr lang="en-US" smtClean="0"/>
              <a:t>2/10/2023</a:t>
            </a:fld>
            <a:endParaRPr lang="en-US"/>
          </a:p>
        </p:txBody>
      </p:sp>
      <p:sp>
        <p:nvSpPr>
          <p:cNvPr id="6" name="Footer Placeholder 5">
            <a:extLst>
              <a:ext uri="{FF2B5EF4-FFF2-40B4-BE49-F238E27FC236}">
                <a16:creationId xmlns:a16="http://schemas.microsoft.com/office/drawing/2014/main" id="{4446452C-8980-9FEC-5EE6-6596076D93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A518BC-9007-913F-9390-4DD63CEDD432}"/>
              </a:ext>
            </a:extLst>
          </p:cNvPr>
          <p:cNvSpPr>
            <a:spLocks noGrp="1"/>
          </p:cNvSpPr>
          <p:nvPr>
            <p:ph type="sldNum" sz="quarter" idx="12"/>
          </p:nvPr>
        </p:nvSpPr>
        <p:spPr/>
        <p:txBody>
          <a:bodyPr/>
          <a:lstStyle/>
          <a:p>
            <a:fld id="{E5FC48AB-0F5F-4DD7-8E64-D9A458458F72}" type="slidenum">
              <a:rPr lang="en-US" smtClean="0"/>
              <a:t>‹#›</a:t>
            </a:fld>
            <a:endParaRPr lang="en-US"/>
          </a:p>
        </p:txBody>
      </p:sp>
    </p:spTree>
    <p:extLst>
      <p:ext uri="{BB962C8B-B14F-4D97-AF65-F5344CB8AC3E}">
        <p14:creationId xmlns:p14="http://schemas.microsoft.com/office/powerpoint/2010/main" val="114568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844C-2110-34D6-0313-CE1082B87D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B1EA5F-232A-F5E6-26C4-DA5B93316A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E67902-6666-6CF6-2D1E-5DCBFABB18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458412-0502-0827-2388-41F0FCAA73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A024F2-9DC9-2FDD-4A1B-68327B1353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262477-4C93-76B0-D178-5503E0736AE2}"/>
              </a:ext>
            </a:extLst>
          </p:cNvPr>
          <p:cNvSpPr>
            <a:spLocks noGrp="1"/>
          </p:cNvSpPr>
          <p:nvPr>
            <p:ph type="dt" sz="half" idx="10"/>
          </p:nvPr>
        </p:nvSpPr>
        <p:spPr/>
        <p:txBody>
          <a:bodyPr/>
          <a:lstStyle/>
          <a:p>
            <a:fld id="{0C5BA27F-E123-4E50-8C38-D196B20BEB30}" type="datetimeFigureOut">
              <a:rPr lang="en-US" smtClean="0"/>
              <a:t>2/10/2023</a:t>
            </a:fld>
            <a:endParaRPr lang="en-US"/>
          </a:p>
        </p:txBody>
      </p:sp>
      <p:sp>
        <p:nvSpPr>
          <p:cNvPr id="8" name="Footer Placeholder 7">
            <a:extLst>
              <a:ext uri="{FF2B5EF4-FFF2-40B4-BE49-F238E27FC236}">
                <a16:creationId xmlns:a16="http://schemas.microsoft.com/office/drawing/2014/main" id="{0008A036-E0F6-E8B1-EDE0-B224F95769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B4BDB7-C568-36D0-034F-7D100157DEE1}"/>
              </a:ext>
            </a:extLst>
          </p:cNvPr>
          <p:cNvSpPr>
            <a:spLocks noGrp="1"/>
          </p:cNvSpPr>
          <p:nvPr>
            <p:ph type="sldNum" sz="quarter" idx="12"/>
          </p:nvPr>
        </p:nvSpPr>
        <p:spPr/>
        <p:txBody>
          <a:bodyPr/>
          <a:lstStyle/>
          <a:p>
            <a:fld id="{E5FC48AB-0F5F-4DD7-8E64-D9A458458F72}" type="slidenum">
              <a:rPr lang="en-US" smtClean="0"/>
              <a:t>‹#›</a:t>
            </a:fld>
            <a:endParaRPr lang="en-US"/>
          </a:p>
        </p:txBody>
      </p:sp>
    </p:spTree>
    <p:extLst>
      <p:ext uri="{BB962C8B-B14F-4D97-AF65-F5344CB8AC3E}">
        <p14:creationId xmlns:p14="http://schemas.microsoft.com/office/powerpoint/2010/main" val="3576870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2F518-0558-699A-3DE1-5365FABE19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C26BFE-0634-57BF-3C21-7771FB0FBDE8}"/>
              </a:ext>
            </a:extLst>
          </p:cNvPr>
          <p:cNvSpPr>
            <a:spLocks noGrp="1"/>
          </p:cNvSpPr>
          <p:nvPr>
            <p:ph type="dt" sz="half" idx="10"/>
          </p:nvPr>
        </p:nvSpPr>
        <p:spPr/>
        <p:txBody>
          <a:bodyPr/>
          <a:lstStyle/>
          <a:p>
            <a:fld id="{0C5BA27F-E123-4E50-8C38-D196B20BEB30}" type="datetimeFigureOut">
              <a:rPr lang="en-US" smtClean="0"/>
              <a:t>2/10/2023</a:t>
            </a:fld>
            <a:endParaRPr lang="en-US"/>
          </a:p>
        </p:txBody>
      </p:sp>
      <p:sp>
        <p:nvSpPr>
          <p:cNvPr id="4" name="Footer Placeholder 3">
            <a:extLst>
              <a:ext uri="{FF2B5EF4-FFF2-40B4-BE49-F238E27FC236}">
                <a16:creationId xmlns:a16="http://schemas.microsoft.com/office/drawing/2014/main" id="{D034A052-A057-BA0D-18FA-38E1DB14F1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02112D-5D55-2312-4D32-8E723F1A34A8}"/>
              </a:ext>
            </a:extLst>
          </p:cNvPr>
          <p:cNvSpPr>
            <a:spLocks noGrp="1"/>
          </p:cNvSpPr>
          <p:nvPr>
            <p:ph type="sldNum" sz="quarter" idx="12"/>
          </p:nvPr>
        </p:nvSpPr>
        <p:spPr/>
        <p:txBody>
          <a:bodyPr/>
          <a:lstStyle/>
          <a:p>
            <a:fld id="{E5FC48AB-0F5F-4DD7-8E64-D9A458458F72}" type="slidenum">
              <a:rPr lang="en-US" smtClean="0"/>
              <a:t>‹#›</a:t>
            </a:fld>
            <a:endParaRPr lang="en-US"/>
          </a:p>
        </p:txBody>
      </p:sp>
    </p:spTree>
    <p:extLst>
      <p:ext uri="{BB962C8B-B14F-4D97-AF65-F5344CB8AC3E}">
        <p14:creationId xmlns:p14="http://schemas.microsoft.com/office/powerpoint/2010/main" val="3592303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B01E60-1682-FC9B-4B35-81160265A75A}"/>
              </a:ext>
            </a:extLst>
          </p:cNvPr>
          <p:cNvSpPr>
            <a:spLocks noGrp="1"/>
          </p:cNvSpPr>
          <p:nvPr>
            <p:ph type="dt" sz="half" idx="10"/>
          </p:nvPr>
        </p:nvSpPr>
        <p:spPr/>
        <p:txBody>
          <a:bodyPr/>
          <a:lstStyle/>
          <a:p>
            <a:fld id="{0C5BA27F-E123-4E50-8C38-D196B20BEB30}" type="datetimeFigureOut">
              <a:rPr lang="en-US" smtClean="0"/>
              <a:t>2/10/2023</a:t>
            </a:fld>
            <a:endParaRPr lang="en-US"/>
          </a:p>
        </p:txBody>
      </p:sp>
      <p:sp>
        <p:nvSpPr>
          <p:cNvPr id="3" name="Footer Placeholder 2">
            <a:extLst>
              <a:ext uri="{FF2B5EF4-FFF2-40B4-BE49-F238E27FC236}">
                <a16:creationId xmlns:a16="http://schemas.microsoft.com/office/drawing/2014/main" id="{6C3F3690-7513-6ADC-71F8-C2856502D2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A15DE3-E5F6-C436-06E3-F37311EBB916}"/>
              </a:ext>
            </a:extLst>
          </p:cNvPr>
          <p:cNvSpPr>
            <a:spLocks noGrp="1"/>
          </p:cNvSpPr>
          <p:nvPr>
            <p:ph type="sldNum" sz="quarter" idx="12"/>
          </p:nvPr>
        </p:nvSpPr>
        <p:spPr/>
        <p:txBody>
          <a:bodyPr/>
          <a:lstStyle/>
          <a:p>
            <a:fld id="{E5FC48AB-0F5F-4DD7-8E64-D9A458458F72}" type="slidenum">
              <a:rPr lang="en-US" smtClean="0"/>
              <a:t>‹#›</a:t>
            </a:fld>
            <a:endParaRPr lang="en-US"/>
          </a:p>
        </p:txBody>
      </p:sp>
    </p:spTree>
    <p:extLst>
      <p:ext uri="{BB962C8B-B14F-4D97-AF65-F5344CB8AC3E}">
        <p14:creationId xmlns:p14="http://schemas.microsoft.com/office/powerpoint/2010/main" val="1031366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7168F-EC84-D84B-4EA8-B0132F019D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DA8511-6396-2269-55DE-81D15AEAAC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E014C5-B4FA-AA53-5832-27CBF4EAD5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30B806-FAE1-DE23-8678-870179797CB2}"/>
              </a:ext>
            </a:extLst>
          </p:cNvPr>
          <p:cNvSpPr>
            <a:spLocks noGrp="1"/>
          </p:cNvSpPr>
          <p:nvPr>
            <p:ph type="dt" sz="half" idx="10"/>
          </p:nvPr>
        </p:nvSpPr>
        <p:spPr/>
        <p:txBody>
          <a:bodyPr/>
          <a:lstStyle/>
          <a:p>
            <a:fld id="{0C5BA27F-E123-4E50-8C38-D196B20BEB30}" type="datetimeFigureOut">
              <a:rPr lang="en-US" smtClean="0"/>
              <a:t>2/10/2023</a:t>
            </a:fld>
            <a:endParaRPr lang="en-US"/>
          </a:p>
        </p:txBody>
      </p:sp>
      <p:sp>
        <p:nvSpPr>
          <p:cNvPr id="6" name="Footer Placeholder 5">
            <a:extLst>
              <a:ext uri="{FF2B5EF4-FFF2-40B4-BE49-F238E27FC236}">
                <a16:creationId xmlns:a16="http://schemas.microsoft.com/office/drawing/2014/main" id="{05E9DF3B-B274-2997-491F-194A30E6E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E4A803-2155-CF60-EE32-648652420F7C}"/>
              </a:ext>
            </a:extLst>
          </p:cNvPr>
          <p:cNvSpPr>
            <a:spLocks noGrp="1"/>
          </p:cNvSpPr>
          <p:nvPr>
            <p:ph type="sldNum" sz="quarter" idx="12"/>
          </p:nvPr>
        </p:nvSpPr>
        <p:spPr/>
        <p:txBody>
          <a:bodyPr/>
          <a:lstStyle/>
          <a:p>
            <a:fld id="{E5FC48AB-0F5F-4DD7-8E64-D9A458458F72}" type="slidenum">
              <a:rPr lang="en-US" smtClean="0"/>
              <a:t>‹#›</a:t>
            </a:fld>
            <a:endParaRPr lang="en-US"/>
          </a:p>
        </p:txBody>
      </p:sp>
    </p:spTree>
    <p:extLst>
      <p:ext uri="{BB962C8B-B14F-4D97-AF65-F5344CB8AC3E}">
        <p14:creationId xmlns:p14="http://schemas.microsoft.com/office/powerpoint/2010/main" val="2156004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E4BC0-253C-49B6-A8A3-DEA9AF41CF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C038A0-0535-61C9-F6B9-C53C5AD5C7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D07A15-61A5-6460-81B1-003083174C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23A130-302C-8768-F098-57CC05F1D7AF}"/>
              </a:ext>
            </a:extLst>
          </p:cNvPr>
          <p:cNvSpPr>
            <a:spLocks noGrp="1"/>
          </p:cNvSpPr>
          <p:nvPr>
            <p:ph type="dt" sz="half" idx="10"/>
          </p:nvPr>
        </p:nvSpPr>
        <p:spPr/>
        <p:txBody>
          <a:bodyPr/>
          <a:lstStyle/>
          <a:p>
            <a:fld id="{0C5BA27F-E123-4E50-8C38-D196B20BEB30}" type="datetimeFigureOut">
              <a:rPr lang="en-US" smtClean="0"/>
              <a:t>2/10/2023</a:t>
            </a:fld>
            <a:endParaRPr lang="en-US"/>
          </a:p>
        </p:txBody>
      </p:sp>
      <p:sp>
        <p:nvSpPr>
          <p:cNvPr id="6" name="Footer Placeholder 5">
            <a:extLst>
              <a:ext uri="{FF2B5EF4-FFF2-40B4-BE49-F238E27FC236}">
                <a16:creationId xmlns:a16="http://schemas.microsoft.com/office/drawing/2014/main" id="{D3270CE5-57CE-0A2D-8B71-245511347A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46CDE4-4718-817E-1BB9-02229C25C6D7}"/>
              </a:ext>
            </a:extLst>
          </p:cNvPr>
          <p:cNvSpPr>
            <a:spLocks noGrp="1"/>
          </p:cNvSpPr>
          <p:nvPr>
            <p:ph type="sldNum" sz="quarter" idx="12"/>
          </p:nvPr>
        </p:nvSpPr>
        <p:spPr/>
        <p:txBody>
          <a:bodyPr/>
          <a:lstStyle/>
          <a:p>
            <a:fld id="{E5FC48AB-0F5F-4DD7-8E64-D9A458458F72}" type="slidenum">
              <a:rPr lang="en-US" smtClean="0"/>
              <a:t>‹#›</a:t>
            </a:fld>
            <a:endParaRPr lang="en-US"/>
          </a:p>
        </p:txBody>
      </p:sp>
    </p:spTree>
    <p:extLst>
      <p:ext uri="{BB962C8B-B14F-4D97-AF65-F5344CB8AC3E}">
        <p14:creationId xmlns:p14="http://schemas.microsoft.com/office/powerpoint/2010/main" val="282323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EE468B-15D4-B498-5C4E-986D3F110C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3FCEEA-8E9A-1092-160D-B5307BCD32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1BA93B-5F29-DF49-0BFD-677EFB9DAD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5BA27F-E123-4E50-8C38-D196B20BEB30}" type="datetimeFigureOut">
              <a:rPr lang="en-US" smtClean="0"/>
              <a:t>2/10/2023</a:t>
            </a:fld>
            <a:endParaRPr lang="en-US"/>
          </a:p>
        </p:txBody>
      </p:sp>
      <p:sp>
        <p:nvSpPr>
          <p:cNvPr id="5" name="Footer Placeholder 4">
            <a:extLst>
              <a:ext uri="{FF2B5EF4-FFF2-40B4-BE49-F238E27FC236}">
                <a16:creationId xmlns:a16="http://schemas.microsoft.com/office/drawing/2014/main" id="{C4A788D6-28B4-BEB8-6B60-469DEBD6B9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4EF58A-184A-1FC3-2CB5-8CC2A0FA6B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FC48AB-0F5F-4DD7-8E64-D9A458458F72}" type="slidenum">
              <a:rPr lang="en-US" smtClean="0"/>
              <a:t>‹#›</a:t>
            </a:fld>
            <a:endParaRPr lang="en-US"/>
          </a:p>
        </p:txBody>
      </p:sp>
    </p:spTree>
    <p:extLst>
      <p:ext uri="{BB962C8B-B14F-4D97-AF65-F5344CB8AC3E}">
        <p14:creationId xmlns:p14="http://schemas.microsoft.com/office/powerpoint/2010/main" val="116174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84D2E-8CDD-4FAC-96D4-F9C1F7483DEF}"/>
              </a:ext>
            </a:extLst>
          </p:cNvPr>
          <p:cNvSpPr>
            <a:spLocks noGrp="1"/>
          </p:cNvSpPr>
          <p:nvPr>
            <p:ph type="title"/>
          </p:nvPr>
        </p:nvSpPr>
        <p:spPr>
          <a:xfrm>
            <a:off x="1097279" y="198149"/>
            <a:ext cx="10058400" cy="1240356"/>
          </a:xfrm>
        </p:spPr>
        <p:txBody>
          <a:bodyPr/>
          <a:lstStyle/>
          <a:p>
            <a:r>
              <a:rPr lang="en-US" b="1" dirty="0"/>
              <a:t>The Evaluation Scheme</a:t>
            </a:r>
          </a:p>
        </p:txBody>
      </p:sp>
      <p:graphicFrame>
        <p:nvGraphicFramePr>
          <p:cNvPr id="5" name="Content Placeholder 5">
            <a:extLst>
              <a:ext uri="{FF2B5EF4-FFF2-40B4-BE49-F238E27FC236}">
                <a16:creationId xmlns:a16="http://schemas.microsoft.com/office/drawing/2014/main" id="{F9690478-1E79-4D51-AC79-3BF9D300191A}"/>
              </a:ext>
            </a:extLst>
          </p:cNvPr>
          <p:cNvGraphicFramePr>
            <a:graphicFrameLocks noGrp="1"/>
          </p:cNvGraphicFramePr>
          <p:nvPr>
            <p:ph idx="1"/>
            <p:extLst>
              <p:ext uri="{D42A27DB-BD31-4B8C-83A1-F6EECF244321}">
                <p14:modId xmlns:p14="http://schemas.microsoft.com/office/powerpoint/2010/main" val="3025931971"/>
              </p:ext>
            </p:extLst>
          </p:nvPr>
        </p:nvGraphicFramePr>
        <p:xfrm>
          <a:off x="857573" y="1601110"/>
          <a:ext cx="6638925" cy="4532312"/>
        </p:xfrm>
        <a:graphic>
          <a:graphicData uri="http://schemas.openxmlformats.org/drawingml/2006/table">
            <a:tbl>
              <a:tblPr firstRow="1" firstCol="1" bandRow="1">
                <a:tableStyleId>{5C22544A-7EE6-4342-B048-85BDC9FD1C3A}</a:tableStyleId>
              </a:tblPr>
              <a:tblGrid>
                <a:gridCol w="1793260">
                  <a:extLst>
                    <a:ext uri="{9D8B030D-6E8A-4147-A177-3AD203B41FA5}">
                      <a16:colId xmlns:a16="http://schemas.microsoft.com/office/drawing/2014/main" val="2945354263"/>
                    </a:ext>
                  </a:extLst>
                </a:gridCol>
                <a:gridCol w="870351">
                  <a:extLst>
                    <a:ext uri="{9D8B030D-6E8A-4147-A177-3AD203B41FA5}">
                      <a16:colId xmlns:a16="http://schemas.microsoft.com/office/drawing/2014/main" val="2355270804"/>
                    </a:ext>
                  </a:extLst>
                </a:gridCol>
                <a:gridCol w="884603">
                  <a:extLst>
                    <a:ext uri="{9D8B030D-6E8A-4147-A177-3AD203B41FA5}">
                      <a16:colId xmlns:a16="http://schemas.microsoft.com/office/drawing/2014/main" val="1735645752"/>
                    </a:ext>
                  </a:extLst>
                </a:gridCol>
                <a:gridCol w="1051190">
                  <a:extLst>
                    <a:ext uri="{9D8B030D-6E8A-4147-A177-3AD203B41FA5}">
                      <a16:colId xmlns:a16="http://schemas.microsoft.com/office/drawing/2014/main" val="136268205"/>
                    </a:ext>
                  </a:extLst>
                </a:gridCol>
                <a:gridCol w="1051190">
                  <a:extLst>
                    <a:ext uri="{9D8B030D-6E8A-4147-A177-3AD203B41FA5}">
                      <a16:colId xmlns:a16="http://schemas.microsoft.com/office/drawing/2014/main" val="1938031905"/>
                    </a:ext>
                  </a:extLst>
                </a:gridCol>
                <a:gridCol w="988331">
                  <a:extLst>
                    <a:ext uri="{9D8B030D-6E8A-4147-A177-3AD203B41FA5}">
                      <a16:colId xmlns:a16="http://schemas.microsoft.com/office/drawing/2014/main" val="3891291072"/>
                    </a:ext>
                  </a:extLst>
                </a:gridCol>
              </a:tblGrid>
              <a:tr h="978020">
                <a:tc>
                  <a:txBody>
                    <a:bodyPr/>
                    <a:lstStyle/>
                    <a:p>
                      <a:pPr marL="0" marR="0" algn="r">
                        <a:lnSpc>
                          <a:spcPct val="200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Evaluation labels</a:t>
                      </a:r>
                    </a:p>
                    <a:p>
                      <a:pPr marL="0" marR="0">
                        <a:lnSpc>
                          <a:spcPct val="200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Definition</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endParaRPr lang="en-US" sz="1400" dirty="0">
                        <a:effectLst/>
                        <a:latin typeface="Times New Roman" panose="02020603050405020304" pitchFamily="18" charset="0"/>
                        <a:cs typeface="Times New Roman" panose="02020603050405020304" pitchFamily="18" charset="0"/>
                      </a:endParaRPr>
                    </a:p>
                    <a:p>
                      <a:pPr marL="0" marR="0" algn="ctr">
                        <a:lnSpc>
                          <a:spcPct val="100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Support</a:t>
                      </a:r>
                    </a:p>
                  </a:txBody>
                  <a:tcPr marL="68580" marR="68580" marT="0" marB="0"/>
                </a:tc>
                <a:tc>
                  <a:txBody>
                    <a:bodyPr/>
                    <a:lstStyle/>
                    <a:p>
                      <a:pPr marL="0" marR="0" algn="ctr">
                        <a:lnSpc>
                          <a:spcPct val="100000"/>
                        </a:lnSpc>
                        <a:spcBef>
                          <a:spcPts val="0"/>
                        </a:spcBef>
                        <a:spcAft>
                          <a:spcPts val="0"/>
                        </a:spcAft>
                      </a:pPr>
                      <a:endParaRPr lang="en-US" sz="1400" dirty="0">
                        <a:effectLst/>
                        <a:latin typeface="Times New Roman" panose="02020603050405020304" pitchFamily="18" charset="0"/>
                        <a:cs typeface="Times New Roman" panose="02020603050405020304" pitchFamily="18" charset="0"/>
                      </a:endParaRPr>
                    </a:p>
                    <a:p>
                      <a:pPr marL="0" marR="0" algn="ctr">
                        <a:lnSpc>
                          <a:spcPct val="100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Support &amp; refine</a:t>
                      </a:r>
                    </a:p>
                    <a:p>
                      <a:pPr marL="0" marR="0" algn="ctr">
                        <a:lnSpc>
                          <a:spcPct val="100000"/>
                        </a:lnSpc>
                        <a:spcBef>
                          <a:spcPts val="0"/>
                        </a:spcBef>
                        <a:spcAft>
                          <a:spcPts val="0"/>
                        </a:spcAft>
                      </a:pP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0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N/A</a:t>
                      </a:r>
                    </a:p>
                  </a:txBody>
                  <a:tcPr marL="68580" marR="68580" marT="0" marB="0"/>
                </a:tc>
                <a:tc>
                  <a:txBody>
                    <a:bodyPr/>
                    <a:lstStyle/>
                    <a:p>
                      <a:pPr marL="0" marR="0" algn="ctr">
                        <a:lnSpc>
                          <a:spcPct val="100000"/>
                        </a:lnSpc>
                        <a:spcBef>
                          <a:spcPts val="0"/>
                        </a:spcBef>
                        <a:spcAft>
                          <a:spcPts val="0"/>
                        </a:spcAft>
                      </a:pPr>
                      <a:endParaRPr lang="en-US" sz="1400" dirty="0">
                        <a:effectLst/>
                        <a:latin typeface="Times New Roman" panose="02020603050405020304" pitchFamily="18" charset="0"/>
                        <a:cs typeface="Times New Roman" panose="02020603050405020304" pitchFamily="18" charset="0"/>
                      </a:endParaRPr>
                    </a:p>
                    <a:p>
                      <a:pPr marL="0" marR="0" algn="ctr">
                        <a:lnSpc>
                          <a:spcPct val="100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Refine</a:t>
                      </a:r>
                    </a:p>
                    <a:p>
                      <a:pPr marL="0" marR="0" algn="ctr">
                        <a:lnSpc>
                          <a:spcPct val="100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 </a:t>
                      </a:r>
                    </a:p>
                    <a:p>
                      <a:pPr marL="0" marR="0" algn="ctr">
                        <a:lnSpc>
                          <a:spcPct val="100000"/>
                        </a:lnSpc>
                        <a:spcBef>
                          <a:spcPts val="0"/>
                        </a:spcBef>
                        <a:spcAft>
                          <a:spcPts val="0"/>
                        </a:spcAft>
                      </a:pP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endParaRPr lang="en-US" sz="1400" dirty="0">
                        <a:effectLst/>
                        <a:latin typeface="Times New Roman" panose="02020603050405020304" pitchFamily="18" charset="0"/>
                        <a:cs typeface="Times New Roman" panose="02020603050405020304" pitchFamily="18" charset="0"/>
                      </a:endParaRPr>
                    </a:p>
                    <a:p>
                      <a:pPr marL="0" marR="0" algn="ctr">
                        <a:lnSpc>
                          <a:spcPct val="100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Contradict </a:t>
                      </a:r>
                    </a:p>
                    <a:p>
                      <a:pPr marL="0" marR="0" algn="ctr">
                        <a:lnSpc>
                          <a:spcPct val="100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 </a:t>
                      </a:r>
                    </a:p>
                  </a:txBody>
                  <a:tcPr marL="68580" marR="68580" marT="0" marB="0"/>
                </a:tc>
                <a:extLst>
                  <a:ext uri="{0D108BD9-81ED-4DB2-BD59-A6C34878D82A}">
                    <a16:rowId xmlns:a16="http://schemas.microsoft.com/office/drawing/2014/main" val="2273723234"/>
                  </a:ext>
                </a:extLst>
              </a:tr>
              <a:tr h="793630">
                <a:tc>
                  <a:txBody>
                    <a:bodyPr/>
                    <a:lstStyle/>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Supports the rule consequent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rowSpan="4">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dirty="0">
                          <a:effectLst/>
                          <a:latin typeface="Times New Roman" panose="02020603050405020304" pitchFamily="18" charset="0"/>
                          <a:cs typeface="Times New Roman" panose="02020603050405020304" pitchFamily="18" charset="0"/>
                        </a:rPr>
                        <a:t>No data is available to complete the evaluation </a:t>
                      </a:r>
                    </a:p>
                    <a:p>
                      <a:pPr marL="0" marR="0" algn="ctr">
                        <a:lnSpc>
                          <a:spcPct val="107000"/>
                        </a:lnSpc>
                        <a:spcBef>
                          <a:spcPts val="0"/>
                        </a:spcBef>
                        <a:spcAft>
                          <a:spcPts val="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endParaRPr lang="en-US" sz="1600" dirty="0">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19862718"/>
                  </a:ext>
                </a:extLst>
              </a:tr>
              <a:tr h="871415">
                <a:tc>
                  <a:txBody>
                    <a:bodyPr/>
                    <a:lstStyle/>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Supports at least one factor (decision/time)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pPr marL="0" marR="0" algn="ctr">
                        <a:lnSpc>
                          <a:spcPct val="200000"/>
                        </a:lnSpc>
                        <a:spcBef>
                          <a:spcPts val="0"/>
                        </a:spcBef>
                        <a:spcAft>
                          <a:spcPts val="0"/>
                        </a:spcAft>
                      </a:pP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200000"/>
                        </a:lnSpc>
                        <a:spcBef>
                          <a:spcPts val="0"/>
                        </a:spcBef>
                        <a:spcAft>
                          <a:spcPts val="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p>
                  </a:txBody>
                  <a:tcPr marL="68580" marR="68580" marT="0" marB="0" anchor="ctr"/>
                </a:tc>
                <a:extLst>
                  <a:ext uri="{0D108BD9-81ED-4DB2-BD59-A6C34878D82A}">
                    <a16:rowId xmlns:a16="http://schemas.microsoft.com/office/drawing/2014/main" val="1830923070"/>
                  </a:ext>
                </a:extLst>
              </a:tr>
              <a:tr h="776410">
                <a:tc>
                  <a:txBody>
                    <a:bodyPr/>
                    <a:lstStyle/>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Add a new factor (decision/time)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pPr marL="0" marR="0" algn="ctr">
                        <a:lnSpc>
                          <a:spcPct val="200000"/>
                        </a:lnSpc>
                        <a:spcBef>
                          <a:spcPts val="0"/>
                        </a:spcBef>
                        <a:spcAft>
                          <a:spcPts val="0"/>
                        </a:spcAft>
                      </a:pP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200000"/>
                        </a:lnSpc>
                        <a:spcBef>
                          <a:spcPts val="0"/>
                        </a:spcBef>
                        <a:spcAft>
                          <a:spcPts val="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US" sz="1600">
                          <a:effectLst/>
                          <a:latin typeface="Times New Roman" panose="02020603050405020304" pitchFamily="18" charset="0"/>
                          <a:cs typeface="Times New Roman" panose="02020603050405020304" pitchFamily="18" charset="0"/>
                        </a:rPr>
                        <a: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88657521"/>
                  </a:ext>
                </a:extLst>
              </a:tr>
              <a:tr h="1112837">
                <a:tc>
                  <a:txBody>
                    <a:bodyPr/>
                    <a:lstStyle/>
                    <a:p>
                      <a:pPr marL="0" marR="0">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Contradicts the rule consequent or an existing decision factor</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pPr marL="0" marR="0" algn="ctr">
                        <a:lnSpc>
                          <a:spcPct val="200000"/>
                        </a:lnSpc>
                        <a:spcBef>
                          <a:spcPts val="0"/>
                        </a:spcBef>
                        <a:spcAft>
                          <a:spcPts val="0"/>
                        </a:spcAft>
                      </a:pP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200000"/>
                        </a:lnSpc>
                        <a:spcBef>
                          <a:spcPts val="0"/>
                        </a:spcBef>
                        <a:spcAft>
                          <a:spcPts val="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48652050"/>
                  </a:ext>
                </a:extLst>
              </a:tr>
            </a:tbl>
          </a:graphicData>
        </a:graphic>
      </p:graphicFrame>
      <p:pic>
        <p:nvPicPr>
          <p:cNvPr id="6" name="Graphic 5" descr="Badge Tick1 with solid fill">
            <a:extLst>
              <a:ext uri="{FF2B5EF4-FFF2-40B4-BE49-F238E27FC236}">
                <a16:creationId xmlns:a16="http://schemas.microsoft.com/office/drawing/2014/main" id="{FB16B99B-7B13-4E59-848B-2C1529CDBF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40706" y="2778269"/>
            <a:ext cx="327213" cy="327213"/>
          </a:xfrm>
          <a:prstGeom prst="rect">
            <a:avLst/>
          </a:prstGeom>
        </p:spPr>
      </p:pic>
      <p:pic>
        <p:nvPicPr>
          <p:cNvPr id="7" name="Graphic 6" descr="Close with solid fill">
            <a:extLst>
              <a:ext uri="{FF2B5EF4-FFF2-40B4-BE49-F238E27FC236}">
                <a16:creationId xmlns:a16="http://schemas.microsoft.com/office/drawing/2014/main" id="{B39C7888-80CF-4D9F-9764-83929A6BE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81645" y="4428135"/>
            <a:ext cx="245334" cy="245334"/>
          </a:xfrm>
          <a:prstGeom prst="rect">
            <a:avLst/>
          </a:prstGeom>
        </p:spPr>
      </p:pic>
      <p:cxnSp>
        <p:nvCxnSpPr>
          <p:cNvPr id="8" name="Straight Connector 7">
            <a:extLst>
              <a:ext uri="{FF2B5EF4-FFF2-40B4-BE49-F238E27FC236}">
                <a16:creationId xmlns:a16="http://schemas.microsoft.com/office/drawing/2014/main" id="{DADDDC17-E06A-414F-ADE6-94F24BECD648}"/>
              </a:ext>
            </a:extLst>
          </p:cNvPr>
          <p:cNvCxnSpPr>
            <a:cxnSpLocks/>
          </p:cNvCxnSpPr>
          <p:nvPr/>
        </p:nvCxnSpPr>
        <p:spPr>
          <a:xfrm flipH="1" flipV="1">
            <a:off x="857573" y="1858285"/>
            <a:ext cx="1762125" cy="695325"/>
          </a:xfrm>
          <a:prstGeom prst="line">
            <a:avLst/>
          </a:prstGeom>
        </p:spPr>
        <p:style>
          <a:lnRef idx="1">
            <a:schemeClr val="dk1"/>
          </a:lnRef>
          <a:fillRef idx="0">
            <a:schemeClr val="dk1"/>
          </a:fillRef>
          <a:effectRef idx="0">
            <a:schemeClr val="dk1"/>
          </a:effectRef>
          <a:fontRef idx="minor">
            <a:schemeClr val="tx1"/>
          </a:fontRef>
        </p:style>
      </p:cxnSp>
      <p:pic>
        <p:nvPicPr>
          <p:cNvPr id="9" name="Graphic 8" descr="Badge Tick1 with solid fill">
            <a:extLst>
              <a:ext uri="{FF2B5EF4-FFF2-40B4-BE49-F238E27FC236}">
                <a16:creationId xmlns:a16="http://schemas.microsoft.com/office/drawing/2014/main" id="{623E6445-D563-4894-BB9C-01E71ADAF0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40706" y="3625823"/>
            <a:ext cx="327213" cy="327213"/>
          </a:xfrm>
          <a:prstGeom prst="rect">
            <a:avLst/>
          </a:prstGeom>
        </p:spPr>
      </p:pic>
      <p:pic>
        <p:nvPicPr>
          <p:cNvPr id="10" name="Graphic 9" descr="Close with solid fill">
            <a:extLst>
              <a:ext uri="{FF2B5EF4-FFF2-40B4-BE49-F238E27FC236}">
                <a16:creationId xmlns:a16="http://schemas.microsoft.com/office/drawing/2014/main" id="{EAD796C8-B1BA-4B6A-A4DE-0B0C4DE0F1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81645" y="5417032"/>
            <a:ext cx="245334" cy="245334"/>
          </a:xfrm>
          <a:prstGeom prst="rect">
            <a:avLst/>
          </a:prstGeom>
        </p:spPr>
      </p:pic>
      <p:pic>
        <p:nvPicPr>
          <p:cNvPr id="11" name="Graphic 10" descr="Badge Tick1 with solid fill">
            <a:extLst>
              <a:ext uri="{FF2B5EF4-FFF2-40B4-BE49-F238E27FC236}">
                <a16:creationId xmlns:a16="http://schemas.microsoft.com/office/drawing/2014/main" id="{FF903EB6-F781-49A1-B419-460DDE75D5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09803" y="2773644"/>
            <a:ext cx="327213" cy="327213"/>
          </a:xfrm>
          <a:prstGeom prst="rect">
            <a:avLst/>
          </a:prstGeom>
        </p:spPr>
      </p:pic>
      <p:pic>
        <p:nvPicPr>
          <p:cNvPr id="12" name="Graphic 11" descr="Badge Tick1 with solid fill">
            <a:extLst>
              <a:ext uri="{FF2B5EF4-FFF2-40B4-BE49-F238E27FC236}">
                <a16:creationId xmlns:a16="http://schemas.microsoft.com/office/drawing/2014/main" id="{A33C7021-9F5F-4F5C-ADFA-2FDB7B16D3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09803" y="3625823"/>
            <a:ext cx="327213" cy="327213"/>
          </a:xfrm>
          <a:prstGeom prst="rect">
            <a:avLst/>
          </a:prstGeom>
        </p:spPr>
      </p:pic>
      <p:pic>
        <p:nvPicPr>
          <p:cNvPr id="13" name="Graphic 12" descr="Badge Tick1 with solid fill">
            <a:extLst>
              <a:ext uri="{FF2B5EF4-FFF2-40B4-BE49-F238E27FC236}">
                <a16:creationId xmlns:a16="http://schemas.microsoft.com/office/drawing/2014/main" id="{5A9676D8-F0D8-4DA6-897C-B4FC340D5B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09803" y="4431196"/>
            <a:ext cx="327213" cy="327213"/>
          </a:xfrm>
          <a:prstGeom prst="rect">
            <a:avLst/>
          </a:prstGeom>
        </p:spPr>
      </p:pic>
      <p:pic>
        <p:nvPicPr>
          <p:cNvPr id="14" name="Graphic 13" descr="Close with solid fill">
            <a:extLst>
              <a:ext uri="{FF2B5EF4-FFF2-40B4-BE49-F238E27FC236}">
                <a16:creationId xmlns:a16="http://schemas.microsoft.com/office/drawing/2014/main" id="{DAB73888-88C3-4CEA-8B1D-0849F88D67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36837" y="5417032"/>
            <a:ext cx="245334" cy="245334"/>
          </a:xfrm>
          <a:prstGeom prst="rect">
            <a:avLst/>
          </a:prstGeom>
        </p:spPr>
      </p:pic>
      <p:pic>
        <p:nvPicPr>
          <p:cNvPr id="15" name="Graphic 14" descr="Badge Tick1 with solid fill">
            <a:extLst>
              <a:ext uri="{FF2B5EF4-FFF2-40B4-BE49-F238E27FC236}">
                <a16:creationId xmlns:a16="http://schemas.microsoft.com/office/drawing/2014/main" id="{3A64C0DF-D23A-4637-BF9D-E84B9BA21B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1974" y="2773643"/>
            <a:ext cx="327213" cy="327213"/>
          </a:xfrm>
          <a:prstGeom prst="rect">
            <a:avLst/>
          </a:prstGeom>
        </p:spPr>
      </p:pic>
      <p:pic>
        <p:nvPicPr>
          <p:cNvPr id="16" name="Graphic 15" descr="Badge Tick1 with solid fill">
            <a:extLst>
              <a:ext uri="{FF2B5EF4-FFF2-40B4-BE49-F238E27FC236}">
                <a16:creationId xmlns:a16="http://schemas.microsoft.com/office/drawing/2014/main" id="{091F941E-5009-4B12-B7D7-38D6F00EF3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24444" y="4428135"/>
            <a:ext cx="327213" cy="327213"/>
          </a:xfrm>
          <a:prstGeom prst="rect">
            <a:avLst/>
          </a:prstGeom>
        </p:spPr>
      </p:pic>
      <p:pic>
        <p:nvPicPr>
          <p:cNvPr id="17" name="Graphic 16" descr="Close with solid fill">
            <a:extLst>
              <a:ext uri="{FF2B5EF4-FFF2-40B4-BE49-F238E27FC236}">
                <a16:creationId xmlns:a16="http://schemas.microsoft.com/office/drawing/2014/main" id="{9AD2C2BB-A0AE-4A7D-89AF-6A09742E7F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93853" y="3731758"/>
            <a:ext cx="245334" cy="245334"/>
          </a:xfrm>
          <a:prstGeom prst="rect">
            <a:avLst/>
          </a:prstGeom>
        </p:spPr>
      </p:pic>
      <p:pic>
        <p:nvPicPr>
          <p:cNvPr id="18" name="Graphic 17" descr="Close with solid fill">
            <a:extLst>
              <a:ext uri="{FF2B5EF4-FFF2-40B4-BE49-F238E27FC236}">
                <a16:creationId xmlns:a16="http://schemas.microsoft.com/office/drawing/2014/main" id="{2C10A341-C468-48BD-AAFC-548C7CE359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65383" y="5412100"/>
            <a:ext cx="245334" cy="245334"/>
          </a:xfrm>
          <a:prstGeom prst="rect">
            <a:avLst/>
          </a:prstGeom>
        </p:spPr>
      </p:pic>
      <p:pic>
        <p:nvPicPr>
          <p:cNvPr id="19" name="Graphic 18" descr="Badge Tick1 with solid fill">
            <a:extLst>
              <a:ext uri="{FF2B5EF4-FFF2-40B4-BE49-F238E27FC236}">
                <a16:creationId xmlns:a16="http://schemas.microsoft.com/office/drawing/2014/main" id="{D7EAA0CF-E9FD-4BE2-8C64-D45D94F2FB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6806" y="5371160"/>
            <a:ext cx="327213" cy="327213"/>
          </a:xfrm>
          <a:prstGeom prst="rect">
            <a:avLst/>
          </a:prstGeom>
        </p:spPr>
      </p:pic>
    </p:spTree>
    <p:extLst>
      <p:ext uri="{BB962C8B-B14F-4D97-AF65-F5344CB8AC3E}">
        <p14:creationId xmlns:p14="http://schemas.microsoft.com/office/powerpoint/2010/main" val="3578076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E1144E-B11B-52D2-8631-9DECAD65FA73}"/>
              </a:ext>
            </a:extLst>
          </p:cNvPr>
          <p:cNvSpPr>
            <a:spLocks noGrp="1"/>
          </p:cNvSpPr>
          <p:nvPr>
            <p:ph idx="1"/>
          </p:nvPr>
        </p:nvSpPr>
        <p:spPr>
          <a:xfrm>
            <a:off x="838200" y="1825625"/>
            <a:ext cx="6231903" cy="1603375"/>
          </a:xfrm>
        </p:spPr>
        <p:txBody>
          <a:bodyPr/>
          <a:lstStyle/>
          <a:p>
            <a:r>
              <a:rPr lang="en-US" dirty="0"/>
              <a:t>Example (Rule 4)</a:t>
            </a:r>
          </a:p>
          <a:p>
            <a:pPr marL="0" indent="0">
              <a:buNone/>
            </a:pPr>
            <a:r>
              <a:rPr lang="en-US" sz="1800" dirty="0">
                <a:effectLst/>
                <a:latin typeface="Times New Roman" panose="02020603050405020304" pitchFamily="18" charset="0"/>
                <a:ea typeface="Calibri" panose="020F0502020204030204" pitchFamily="34" charset="0"/>
              </a:rPr>
              <a:t>A startup team should enforce some basic coding standards to be followed within the team</a:t>
            </a:r>
          </a:p>
          <a:p>
            <a:pPr marL="0" indent="0">
              <a:buNone/>
            </a:pPr>
            <a:endParaRPr lang="en-US" sz="1800" dirty="0">
              <a:latin typeface="Times New Roman" panose="02020603050405020304" pitchFamily="18" charset="0"/>
            </a:endParaRPr>
          </a:p>
          <a:p>
            <a:pPr marL="0" indent="0">
              <a:buNone/>
            </a:pPr>
            <a:endParaRPr lang="en-US" dirty="0"/>
          </a:p>
          <a:p>
            <a:pPr marL="0" indent="0">
              <a:buNone/>
            </a:pPr>
            <a:endParaRPr lang="en-US" dirty="0"/>
          </a:p>
        </p:txBody>
      </p:sp>
      <p:sp>
        <p:nvSpPr>
          <p:cNvPr id="4" name="Title 1">
            <a:extLst>
              <a:ext uri="{FF2B5EF4-FFF2-40B4-BE49-F238E27FC236}">
                <a16:creationId xmlns:a16="http://schemas.microsoft.com/office/drawing/2014/main" id="{BB941DE4-E86B-EFA2-2F04-83E1D001132D}"/>
              </a:ext>
            </a:extLst>
          </p:cNvPr>
          <p:cNvSpPr>
            <a:spLocks noGrp="1"/>
          </p:cNvSpPr>
          <p:nvPr>
            <p:ph type="title"/>
          </p:nvPr>
        </p:nvSpPr>
        <p:spPr>
          <a:xfrm>
            <a:off x="838200" y="365125"/>
            <a:ext cx="10515600" cy="1325563"/>
          </a:xfrm>
        </p:spPr>
        <p:txBody>
          <a:bodyPr/>
          <a:lstStyle/>
          <a:p>
            <a:r>
              <a:rPr lang="en-US" b="1" dirty="0"/>
              <a:t>The Evaluation Scheme: </a:t>
            </a:r>
            <a:r>
              <a:rPr lang="en-US" b="1" u="sng" dirty="0"/>
              <a:t>Support</a:t>
            </a:r>
          </a:p>
        </p:txBody>
      </p:sp>
      <p:sp>
        <p:nvSpPr>
          <p:cNvPr id="5" name="Rectangle 4">
            <a:extLst>
              <a:ext uri="{FF2B5EF4-FFF2-40B4-BE49-F238E27FC236}">
                <a16:creationId xmlns:a16="http://schemas.microsoft.com/office/drawing/2014/main" id="{2139DBB2-A63D-8469-7C4A-69FB4ADFD1AA}"/>
              </a:ext>
            </a:extLst>
          </p:cNvPr>
          <p:cNvSpPr/>
          <p:nvPr/>
        </p:nvSpPr>
        <p:spPr>
          <a:xfrm>
            <a:off x="9829036" y="2150826"/>
            <a:ext cx="1963536" cy="811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effectLst/>
                <a:latin typeface="Times New Roman" panose="02020603050405020304" pitchFamily="18" charset="0"/>
                <a:cs typeface="Times New Roman" panose="02020603050405020304" pitchFamily="18" charset="0"/>
              </a:rPr>
              <a:t>Consequent</a:t>
            </a:r>
          </a:p>
          <a:p>
            <a:pPr algn="ctr"/>
            <a:r>
              <a:rPr lang="en-US" dirty="0">
                <a:latin typeface="Times New Roman" panose="02020603050405020304" pitchFamily="18" charset="0"/>
                <a:cs typeface="Times New Roman" panose="02020603050405020304" pitchFamily="18" charset="0"/>
              </a:rPr>
              <a:t>(Decision Outcome DO)</a:t>
            </a:r>
            <a:endParaRPr lang="en-US" dirty="0"/>
          </a:p>
        </p:txBody>
      </p:sp>
      <p:sp>
        <p:nvSpPr>
          <p:cNvPr id="6" name="Rectangle 5">
            <a:extLst>
              <a:ext uri="{FF2B5EF4-FFF2-40B4-BE49-F238E27FC236}">
                <a16:creationId xmlns:a16="http://schemas.microsoft.com/office/drawing/2014/main" id="{FF44BC3C-0BAE-ABFD-D51F-9726CC69AB6C}"/>
              </a:ext>
            </a:extLst>
          </p:cNvPr>
          <p:cNvSpPr/>
          <p:nvPr/>
        </p:nvSpPr>
        <p:spPr>
          <a:xfrm>
            <a:off x="7826429" y="2150826"/>
            <a:ext cx="1885493" cy="811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Times New Roman" panose="02020603050405020304" pitchFamily="18" charset="0"/>
                <a:cs typeface="Times New Roman" panose="02020603050405020304" pitchFamily="18" charset="0"/>
              </a:rPr>
              <a:t>Antecedent</a:t>
            </a:r>
          </a:p>
          <a:p>
            <a:pPr algn="ctr"/>
            <a:r>
              <a:rPr lang="en-US" dirty="0">
                <a:latin typeface="Times New Roman" panose="02020603050405020304" pitchFamily="18" charset="0"/>
                <a:cs typeface="Times New Roman" panose="02020603050405020304" pitchFamily="18" charset="0"/>
              </a:rPr>
              <a:t>(Decision Factors DF)</a:t>
            </a:r>
          </a:p>
        </p:txBody>
      </p:sp>
      <p:sp>
        <p:nvSpPr>
          <p:cNvPr id="7" name="TextBox 6">
            <a:extLst>
              <a:ext uri="{FF2B5EF4-FFF2-40B4-BE49-F238E27FC236}">
                <a16:creationId xmlns:a16="http://schemas.microsoft.com/office/drawing/2014/main" id="{11A4DEE1-D4AE-E684-738E-0BFE475CE330}"/>
              </a:ext>
            </a:extLst>
          </p:cNvPr>
          <p:cNvSpPr txBox="1"/>
          <p:nvPr/>
        </p:nvSpPr>
        <p:spPr>
          <a:xfrm>
            <a:off x="10610759" y="3320463"/>
            <a:ext cx="570725" cy="369332"/>
          </a:xfrm>
          <a:prstGeom prst="rect">
            <a:avLst/>
          </a:prstGeom>
          <a:solidFill>
            <a:srgbClr val="00B050"/>
          </a:solidFill>
          <a:ln>
            <a:solidFill>
              <a:schemeClr val="dk1"/>
            </a:solidFill>
          </a:ln>
        </p:spPr>
        <p:txBody>
          <a:bodyPr wrap="square" rtlCol="0">
            <a:spAutoFit/>
          </a:bodyPr>
          <a:lstStyle/>
          <a:p>
            <a:pPr algn="ctr"/>
            <a:r>
              <a:rPr lang="en-US" b="1" dirty="0"/>
              <a:t>DO</a:t>
            </a:r>
          </a:p>
        </p:txBody>
      </p:sp>
      <p:sp>
        <p:nvSpPr>
          <p:cNvPr id="8" name="TextBox 7">
            <a:extLst>
              <a:ext uri="{FF2B5EF4-FFF2-40B4-BE49-F238E27FC236}">
                <a16:creationId xmlns:a16="http://schemas.microsoft.com/office/drawing/2014/main" id="{105EC49F-B359-2C91-7669-1DB3B02CA9CF}"/>
              </a:ext>
            </a:extLst>
          </p:cNvPr>
          <p:cNvSpPr txBox="1"/>
          <p:nvPr/>
        </p:nvSpPr>
        <p:spPr>
          <a:xfrm>
            <a:off x="8556126" y="3293439"/>
            <a:ext cx="570725" cy="369332"/>
          </a:xfrm>
          <a:prstGeom prst="rect">
            <a:avLst/>
          </a:prstGeom>
          <a:solidFill>
            <a:srgbClr val="00B050"/>
          </a:solidFill>
          <a:ln>
            <a:solidFill>
              <a:schemeClr val="dk1"/>
            </a:solidFill>
          </a:ln>
        </p:spPr>
        <p:txBody>
          <a:bodyPr wrap="square" rtlCol="0">
            <a:spAutoFit/>
          </a:bodyPr>
          <a:lstStyle/>
          <a:p>
            <a:pPr algn="ctr"/>
            <a:r>
              <a:rPr lang="en-US" b="1" dirty="0"/>
              <a:t>DF</a:t>
            </a:r>
          </a:p>
        </p:txBody>
      </p:sp>
      <p:cxnSp>
        <p:nvCxnSpPr>
          <p:cNvPr id="11" name="Straight Connector 10">
            <a:extLst>
              <a:ext uri="{FF2B5EF4-FFF2-40B4-BE49-F238E27FC236}">
                <a16:creationId xmlns:a16="http://schemas.microsoft.com/office/drawing/2014/main" id="{2CE9188C-509E-B673-9946-5259D2F2F6D4}"/>
              </a:ext>
            </a:extLst>
          </p:cNvPr>
          <p:cNvCxnSpPr>
            <a:stCxn id="8" idx="3"/>
            <a:endCxn id="7" idx="1"/>
          </p:cNvCxnSpPr>
          <p:nvPr/>
        </p:nvCxnSpPr>
        <p:spPr>
          <a:xfrm>
            <a:off x="9126851" y="3478105"/>
            <a:ext cx="1483908" cy="27024"/>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7504421-3555-209A-789C-77C58AE32CDC}"/>
              </a:ext>
            </a:extLst>
          </p:cNvPr>
          <p:cNvSpPr txBox="1"/>
          <p:nvPr/>
        </p:nvSpPr>
        <p:spPr>
          <a:xfrm>
            <a:off x="8309500" y="5292546"/>
            <a:ext cx="3710866" cy="1477328"/>
          </a:xfrm>
          <a:prstGeom prst="rect">
            <a:avLst/>
          </a:prstGeom>
          <a:noFill/>
        </p:spPr>
        <p:txBody>
          <a:bodyPr wrap="square" rtlCol="0">
            <a:spAutoFit/>
          </a:bodyPr>
          <a:lstStyle/>
          <a:p>
            <a:r>
              <a:rPr lang="en-US" sz="1800" b="0" i="0" u="none" strike="noStrike" baseline="0" dirty="0">
                <a:latin typeface="Times New Roman" panose="02020603050405020304" pitchFamily="18" charset="0"/>
              </a:rPr>
              <a:t>A rule is </a:t>
            </a:r>
            <a:r>
              <a:rPr lang="en-US" sz="1800" b="1" i="0" u="none" strike="noStrike" baseline="0" dirty="0">
                <a:latin typeface="Times New Roman" panose="02020603050405020304" pitchFamily="18" charset="0"/>
              </a:rPr>
              <a:t>supported </a:t>
            </a:r>
            <a:r>
              <a:rPr lang="en-US" sz="1800" b="0" i="0" u="none" strike="noStrike" baseline="0" dirty="0">
                <a:latin typeface="Times New Roman" panose="02020603050405020304" pitchFamily="18" charset="0"/>
              </a:rPr>
              <a:t>if all the participants supported the decision outcome with at least one decision factor that associate with it, but no contradiction or modification</a:t>
            </a:r>
            <a:endParaRPr lang="en-US" dirty="0"/>
          </a:p>
        </p:txBody>
      </p:sp>
      <p:graphicFrame>
        <p:nvGraphicFramePr>
          <p:cNvPr id="13" name="Table 13">
            <a:extLst>
              <a:ext uri="{FF2B5EF4-FFF2-40B4-BE49-F238E27FC236}">
                <a16:creationId xmlns:a16="http://schemas.microsoft.com/office/drawing/2014/main" id="{7CCF8FE9-98B5-AE1B-304C-0D0AF0C55FD1}"/>
              </a:ext>
            </a:extLst>
          </p:cNvPr>
          <p:cNvGraphicFramePr>
            <a:graphicFrameLocks noGrp="1"/>
          </p:cNvGraphicFramePr>
          <p:nvPr>
            <p:extLst>
              <p:ext uri="{D42A27DB-BD31-4B8C-83A1-F6EECF244321}">
                <p14:modId xmlns:p14="http://schemas.microsoft.com/office/powerpoint/2010/main" val="1160979445"/>
              </p:ext>
            </p:extLst>
          </p:nvPr>
        </p:nvGraphicFramePr>
        <p:xfrm>
          <a:off x="615655" y="3175803"/>
          <a:ext cx="6819036" cy="3205480"/>
        </p:xfrm>
        <a:graphic>
          <a:graphicData uri="http://schemas.openxmlformats.org/drawingml/2006/table">
            <a:tbl>
              <a:tblPr firstRow="1" bandRow="1">
                <a:tableStyleId>{5C22544A-7EE6-4342-B048-85BDC9FD1C3A}</a:tableStyleId>
              </a:tblPr>
              <a:tblGrid>
                <a:gridCol w="2273012">
                  <a:extLst>
                    <a:ext uri="{9D8B030D-6E8A-4147-A177-3AD203B41FA5}">
                      <a16:colId xmlns:a16="http://schemas.microsoft.com/office/drawing/2014/main" val="2543887876"/>
                    </a:ext>
                  </a:extLst>
                </a:gridCol>
                <a:gridCol w="2273012">
                  <a:extLst>
                    <a:ext uri="{9D8B030D-6E8A-4147-A177-3AD203B41FA5}">
                      <a16:colId xmlns:a16="http://schemas.microsoft.com/office/drawing/2014/main" val="1130264467"/>
                    </a:ext>
                  </a:extLst>
                </a:gridCol>
                <a:gridCol w="2273012">
                  <a:extLst>
                    <a:ext uri="{9D8B030D-6E8A-4147-A177-3AD203B41FA5}">
                      <a16:colId xmlns:a16="http://schemas.microsoft.com/office/drawing/2014/main" val="1373907013"/>
                    </a:ext>
                  </a:extLst>
                </a:gridCol>
              </a:tblGrid>
              <a:tr h="370840">
                <a:tc>
                  <a:txBody>
                    <a:bodyPr/>
                    <a:lstStyle/>
                    <a:p>
                      <a:r>
                        <a:rPr lang="en-US" dirty="0"/>
                        <a:t>Participant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Participant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Participant 3</a:t>
                      </a:r>
                    </a:p>
                  </a:txBody>
                  <a:tcPr/>
                </a:tc>
                <a:extLst>
                  <a:ext uri="{0D108BD9-81ED-4DB2-BD59-A6C34878D82A}">
                    <a16:rowId xmlns:a16="http://schemas.microsoft.com/office/drawing/2014/main" val="548859700"/>
                  </a:ext>
                </a:extLst>
              </a:tr>
              <a:tr h="370840">
                <a:tc>
                  <a:txBody>
                    <a:bodyPr/>
                    <a:lstStyle/>
                    <a:p>
                      <a:r>
                        <a:rPr lang="en-US" sz="1800" kern="1200" dirty="0">
                          <a:solidFill>
                            <a:schemeClr val="dk1"/>
                          </a:solidFill>
                          <a:effectLst/>
                          <a:latin typeface="+mn-lt"/>
                          <a:ea typeface="+mn-ea"/>
                          <a:cs typeface="+mn-cs"/>
                        </a:rPr>
                        <a:t>“Yes, don’t make spaghetti code from day one. We have to organize our basic structure, follow the main guidelines, separate the business logic from data layer …” </a:t>
                      </a:r>
                      <a:endParaRPr lang="en-US" dirty="0"/>
                    </a:p>
                  </a:txBody>
                  <a:tcPr/>
                </a:tc>
                <a:tc>
                  <a:txBody>
                    <a:bodyPr/>
                    <a:lstStyle/>
                    <a:p>
                      <a:r>
                        <a:rPr lang="en-US" dirty="0"/>
                        <a:t>“Yes, agree”</a:t>
                      </a:r>
                    </a:p>
                  </a:txBody>
                  <a:tcPr/>
                </a:tc>
                <a:tc>
                  <a:txBody>
                    <a:bodyPr/>
                    <a:lstStyle/>
                    <a:p>
                      <a:r>
                        <a:rPr lang="en-US" sz="1800" kern="1200" dirty="0">
                          <a:solidFill>
                            <a:schemeClr val="dk1"/>
                          </a:solidFill>
                          <a:effectLst/>
                          <a:latin typeface="+mn-lt"/>
                          <a:ea typeface="+mn-ea"/>
                          <a:cs typeface="+mn-cs"/>
                        </a:rPr>
                        <a:t>“Yes, it totally agree with that. and </a:t>
                      </a:r>
                      <a:r>
                        <a:rPr lang="en-US" sz="1800" kern="1200" dirty="0" err="1">
                          <a:solidFill>
                            <a:schemeClr val="dk1"/>
                          </a:solidFill>
                          <a:effectLst/>
                          <a:latin typeface="+mn-lt"/>
                          <a:ea typeface="+mn-ea"/>
                          <a:cs typeface="+mn-cs"/>
                        </a:rPr>
                        <a:t>i</a:t>
                      </a:r>
                      <a:r>
                        <a:rPr lang="en-US" sz="1800" kern="1200" dirty="0">
                          <a:solidFill>
                            <a:schemeClr val="dk1"/>
                          </a:solidFill>
                          <a:effectLst/>
                          <a:latin typeface="+mn-lt"/>
                          <a:ea typeface="+mn-ea"/>
                          <a:cs typeface="+mn-cs"/>
                        </a:rPr>
                        <a:t> believe we are doing the same thing as well. we are not enforcing our developers to 100% follow the standards, but we do have some basic standards …”</a:t>
                      </a:r>
                      <a:endParaRPr lang="en-US" dirty="0"/>
                    </a:p>
                  </a:txBody>
                  <a:tcPr/>
                </a:tc>
                <a:extLst>
                  <a:ext uri="{0D108BD9-81ED-4DB2-BD59-A6C34878D82A}">
                    <a16:rowId xmlns:a16="http://schemas.microsoft.com/office/drawing/2014/main" val="3871918564"/>
                  </a:ext>
                </a:extLst>
              </a:tr>
            </a:tbl>
          </a:graphicData>
        </a:graphic>
      </p:graphicFrame>
    </p:spTree>
    <p:extLst>
      <p:ext uri="{BB962C8B-B14F-4D97-AF65-F5344CB8AC3E}">
        <p14:creationId xmlns:p14="http://schemas.microsoft.com/office/powerpoint/2010/main" val="2279080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E1144E-B11B-52D2-8631-9DECAD65FA73}"/>
              </a:ext>
            </a:extLst>
          </p:cNvPr>
          <p:cNvSpPr>
            <a:spLocks noGrp="1"/>
          </p:cNvSpPr>
          <p:nvPr>
            <p:ph idx="1"/>
          </p:nvPr>
        </p:nvSpPr>
        <p:spPr>
          <a:xfrm>
            <a:off x="774167" y="1825625"/>
            <a:ext cx="6231903" cy="1603375"/>
          </a:xfrm>
        </p:spPr>
        <p:txBody>
          <a:bodyPr>
            <a:normAutofit/>
          </a:bodyPr>
          <a:lstStyle/>
          <a:p>
            <a:r>
              <a:rPr lang="en-US" dirty="0"/>
              <a:t>Example: Rule 10 (</a:t>
            </a:r>
            <a:r>
              <a:rPr lang="en-US" sz="2800" b="1" u="sng" dirty="0"/>
              <a:t>Before</a:t>
            </a:r>
            <a:r>
              <a:rPr lang="en-US" sz="2800" dirty="0"/>
              <a:t> evaluation)</a:t>
            </a:r>
            <a:endParaRPr lang="en-US" dirty="0"/>
          </a:p>
          <a:p>
            <a:pPr marL="0" indent="0">
              <a:buNone/>
            </a:pPr>
            <a:r>
              <a:rPr lang="en-US" sz="1800" dirty="0">
                <a:effectLst/>
                <a:latin typeface="Times New Roman" panose="02020603050405020304" pitchFamily="18" charset="0"/>
                <a:ea typeface="Calibri" panose="020F0502020204030204" pitchFamily="34" charset="0"/>
              </a:rPr>
              <a:t>IF the framework upgrade workload is feasible OR the framework upgrade process is automated, THEN a startup team should upgrade the development framework to the latest version</a:t>
            </a:r>
            <a:endParaRPr lang="en-US" dirty="0"/>
          </a:p>
          <a:p>
            <a:pPr marL="0" indent="0">
              <a:buNone/>
            </a:pPr>
            <a:endParaRPr lang="en-US" dirty="0"/>
          </a:p>
        </p:txBody>
      </p:sp>
      <p:sp>
        <p:nvSpPr>
          <p:cNvPr id="4" name="Title 1">
            <a:extLst>
              <a:ext uri="{FF2B5EF4-FFF2-40B4-BE49-F238E27FC236}">
                <a16:creationId xmlns:a16="http://schemas.microsoft.com/office/drawing/2014/main" id="{BB941DE4-E86B-EFA2-2F04-83E1D001132D}"/>
              </a:ext>
            </a:extLst>
          </p:cNvPr>
          <p:cNvSpPr>
            <a:spLocks noGrp="1"/>
          </p:cNvSpPr>
          <p:nvPr>
            <p:ph type="title"/>
          </p:nvPr>
        </p:nvSpPr>
        <p:spPr>
          <a:xfrm>
            <a:off x="774167" y="194082"/>
            <a:ext cx="10515600" cy="1325563"/>
          </a:xfrm>
        </p:spPr>
        <p:txBody>
          <a:bodyPr/>
          <a:lstStyle/>
          <a:p>
            <a:r>
              <a:rPr lang="en-US" b="1" dirty="0"/>
              <a:t>The Evaluation Scheme: </a:t>
            </a:r>
            <a:r>
              <a:rPr lang="en-US" b="1" u="sng" dirty="0"/>
              <a:t>Support &amp; Refine</a:t>
            </a:r>
          </a:p>
        </p:txBody>
      </p:sp>
      <p:sp>
        <p:nvSpPr>
          <p:cNvPr id="5" name="Rectangle 4">
            <a:extLst>
              <a:ext uri="{FF2B5EF4-FFF2-40B4-BE49-F238E27FC236}">
                <a16:creationId xmlns:a16="http://schemas.microsoft.com/office/drawing/2014/main" id="{2139DBB2-A63D-8469-7C4A-69FB4ADFD1AA}"/>
              </a:ext>
            </a:extLst>
          </p:cNvPr>
          <p:cNvSpPr/>
          <p:nvPr/>
        </p:nvSpPr>
        <p:spPr>
          <a:xfrm>
            <a:off x="9829036" y="2150826"/>
            <a:ext cx="1963536" cy="811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effectLst/>
                <a:latin typeface="Times New Roman" panose="02020603050405020304" pitchFamily="18" charset="0"/>
                <a:cs typeface="Times New Roman" panose="02020603050405020304" pitchFamily="18" charset="0"/>
              </a:rPr>
              <a:t>Consequent</a:t>
            </a:r>
          </a:p>
          <a:p>
            <a:pPr algn="ctr"/>
            <a:r>
              <a:rPr lang="en-US" dirty="0">
                <a:latin typeface="Times New Roman" panose="02020603050405020304" pitchFamily="18" charset="0"/>
                <a:cs typeface="Times New Roman" panose="02020603050405020304" pitchFamily="18" charset="0"/>
              </a:rPr>
              <a:t>(Decision Outcome DO)</a:t>
            </a:r>
            <a:endParaRPr lang="en-US" dirty="0"/>
          </a:p>
        </p:txBody>
      </p:sp>
      <p:sp>
        <p:nvSpPr>
          <p:cNvPr id="6" name="Rectangle 5">
            <a:extLst>
              <a:ext uri="{FF2B5EF4-FFF2-40B4-BE49-F238E27FC236}">
                <a16:creationId xmlns:a16="http://schemas.microsoft.com/office/drawing/2014/main" id="{FF44BC3C-0BAE-ABFD-D51F-9726CC69AB6C}"/>
              </a:ext>
            </a:extLst>
          </p:cNvPr>
          <p:cNvSpPr/>
          <p:nvPr/>
        </p:nvSpPr>
        <p:spPr>
          <a:xfrm>
            <a:off x="7826429" y="2150826"/>
            <a:ext cx="1885493" cy="811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Times New Roman" panose="02020603050405020304" pitchFamily="18" charset="0"/>
                <a:cs typeface="Times New Roman" panose="02020603050405020304" pitchFamily="18" charset="0"/>
              </a:rPr>
              <a:t>Antecedent</a:t>
            </a:r>
          </a:p>
          <a:p>
            <a:pPr algn="ctr"/>
            <a:r>
              <a:rPr lang="en-US" dirty="0">
                <a:latin typeface="Times New Roman" panose="02020603050405020304" pitchFamily="18" charset="0"/>
                <a:cs typeface="Times New Roman" panose="02020603050405020304" pitchFamily="18" charset="0"/>
              </a:rPr>
              <a:t>(Decision Factors DF)</a:t>
            </a:r>
          </a:p>
        </p:txBody>
      </p:sp>
      <p:sp>
        <p:nvSpPr>
          <p:cNvPr id="7" name="TextBox 6">
            <a:extLst>
              <a:ext uri="{FF2B5EF4-FFF2-40B4-BE49-F238E27FC236}">
                <a16:creationId xmlns:a16="http://schemas.microsoft.com/office/drawing/2014/main" id="{11A4DEE1-D4AE-E684-738E-0BFE475CE330}"/>
              </a:ext>
            </a:extLst>
          </p:cNvPr>
          <p:cNvSpPr txBox="1"/>
          <p:nvPr/>
        </p:nvSpPr>
        <p:spPr>
          <a:xfrm>
            <a:off x="10681781" y="3861900"/>
            <a:ext cx="570725" cy="369332"/>
          </a:xfrm>
          <a:prstGeom prst="rect">
            <a:avLst/>
          </a:prstGeom>
          <a:solidFill>
            <a:srgbClr val="00B050"/>
          </a:solidFill>
          <a:ln>
            <a:solidFill>
              <a:schemeClr val="dk1"/>
            </a:solidFill>
          </a:ln>
        </p:spPr>
        <p:txBody>
          <a:bodyPr wrap="square" rtlCol="0">
            <a:spAutoFit/>
          </a:bodyPr>
          <a:lstStyle/>
          <a:p>
            <a:pPr algn="ctr"/>
            <a:r>
              <a:rPr lang="en-US" b="1" dirty="0"/>
              <a:t>DO</a:t>
            </a:r>
          </a:p>
        </p:txBody>
      </p:sp>
      <p:sp>
        <p:nvSpPr>
          <p:cNvPr id="8" name="TextBox 7">
            <a:extLst>
              <a:ext uri="{FF2B5EF4-FFF2-40B4-BE49-F238E27FC236}">
                <a16:creationId xmlns:a16="http://schemas.microsoft.com/office/drawing/2014/main" id="{105EC49F-B359-2C91-7669-1DB3B02CA9CF}"/>
              </a:ext>
            </a:extLst>
          </p:cNvPr>
          <p:cNvSpPr txBox="1"/>
          <p:nvPr/>
        </p:nvSpPr>
        <p:spPr>
          <a:xfrm>
            <a:off x="8556126" y="3293439"/>
            <a:ext cx="570725" cy="369332"/>
          </a:xfrm>
          <a:prstGeom prst="rect">
            <a:avLst/>
          </a:prstGeom>
          <a:solidFill>
            <a:srgbClr val="00B050"/>
          </a:solidFill>
          <a:ln>
            <a:solidFill>
              <a:schemeClr val="dk1"/>
            </a:solidFill>
          </a:ln>
        </p:spPr>
        <p:txBody>
          <a:bodyPr wrap="square" rtlCol="0">
            <a:spAutoFit/>
          </a:bodyPr>
          <a:lstStyle/>
          <a:p>
            <a:pPr algn="ctr"/>
            <a:r>
              <a:rPr lang="en-US" b="1" dirty="0"/>
              <a:t>DF</a:t>
            </a:r>
          </a:p>
        </p:txBody>
      </p:sp>
      <p:sp>
        <p:nvSpPr>
          <p:cNvPr id="9" name="TextBox 8">
            <a:extLst>
              <a:ext uri="{FF2B5EF4-FFF2-40B4-BE49-F238E27FC236}">
                <a16:creationId xmlns:a16="http://schemas.microsoft.com/office/drawing/2014/main" id="{C7EDF730-904A-63E5-1E47-04C8813F7BF9}"/>
              </a:ext>
            </a:extLst>
          </p:cNvPr>
          <p:cNvSpPr txBox="1"/>
          <p:nvPr/>
        </p:nvSpPr>
        <p:spPr>
          <a:xfrm>
            <a:off x="8556126" y="3846400"/>
            <a:ext cx="570725" cy="369332"/>
          </a:xfrm>
          <a:prstGeom prst="rect">
            <a:avLst/>
          </a:prstGeom>
          <a:solidFill>
            <a:schemeClr val="accent2"/>
          </a:solidFill>
          <a:ln>
            <a:solidFill>
              <a:schemeClr val="dk1"/>
            </a:solidFill>
          </a:ln>
        </p:spPr>
        <p:txBody>
          <a:bodyPr wrap="square" rtlCol="0">
            <a:spAutoFit/>
          </a:bodyPr>
          <a:lstStyle/>
          <a:p>
            <a:pPr algn="ctr"/>
            <a:r>
              <a:rPr lang="en-US" b="1" dirty="0"/>
              <a:t>DF</a:t>
            </a:r>
          </a:p>
        </p:txBody>
      </p:sp>
      <p:cxnSp>
        <p:nvCxnSpPr>
          <p:cNvPr id="11" name="Straight Connector 10">
            <a:extLst>
              <a:ext uri="{FF2B5EF4-FFF2-40B4-BE49-F238E27FC236}">
                <a16:creationId xmlns:a16="http://schemas.microsoft.com/office/drawing/2014/main" id="{2CE9188C-509E-B673-9946-5259D2F2F6D4}"/>
              </a:ext>
            </a:extLst>
          </p:cNvPr>
          <p:cNvCxnSpPr>
            <a:stCxn id="8" idx="3"/>
            <a:endCxn id="7" idx="1"/>
          </p:cNvCxnSpPr>
          <p:nvPr/>
        </p:nvCxnSpPr>
        <p:spPr>
          <a:xfrm>
            <a:off x="9126851" y="3478105"/>
            <a:ext cx="1554930" cy="568461"/>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7504421-3555-209A-789C-77C58AE32CDC}"/>
              </a:ext>
            </a:extLst>
          </p:cNvPr>
          <p:cNvSpPr txBox="1"/>
          <p:nvPr/>
        </p:nvSpPr>
        <p:spPr>
          <a:xfrm>
            <a:off x="8227287" y="4998042"/>
            <a:ext cx="3710866" cy="1477328"/>
          </a:xfrm>
          <a:prstGeom prst="rect">
            <a:avLst/>
          </a:prstGeom>
          <a:noFill/>
        </p:spPr>
        <p:txBody>
          <a:bodyPr wrap="square" rtlCol="0">
            <a:spAutoFit/>
          </a:bodyPr>
          <a:lstStyle/>
          <a:p>
            <a:r>
              <a:rPr lang="en-US" sz="1800" b="0" i="0" u="none" strike="noStrike" baseline="0" dirty="0">
                <a:latin typeface="Times New Roman" panose="02020603050405020304" pitchFamily="18" charset="0"/>
              </a:rPr>
              <a:t>A rule is </a:t>
            </a:r>
            <a:r>
              <a:rPr lang="en-US" sz="1800" b="1" i="0" u="none" strike="noStrike" baseline="0" dirty="0">
                <a:latin typeface="Times New Roman" panose="02020603050405020304" pitchFamily="18" charset="0"/>
              </a:rPr>
              <a:t>supported &amp; refined </a:t>
            </a:r>
            <a:r>
              <a:rPr lang="en-US" dirty="0">
                <a:latin typeface="Times New Roman" panose="02020603050405020304" pitchFamily="18" charset="0"/>
              </a:rPr>
              <a:t>if the rule is supported, but any participant has suggested some update to the rule, without contradiction of the original rule. </a:t>
            </a:r>
            <a:endParaRPr lang="en-US" dirty="0"/>
          </a:p>
        </p:txBody>
      </p:sp>
      <p:sp>
        <p:nvSpPr>
          <p:cNvPr id="12" name="Plus Sign 11">
            <a:extLst>
              <a:ext uri="{FF2B5EF4-FFF2-40B4-BE49-F238E27FC236}">
                <a16:creationId xmlns:a16="http://schemas.microsoft.com/office/drawing/2014/main" id="{DA147304-BD2C-DF8B-64AF-6919B41A64C8}"/>
              </a:ext>
            </a:extLst>
          </p:cNvPr>
          <p:cNvSpPr/>
          <p:nvPr/>
        </p:nvSpPr>
        <p:spPr>
          <a:xfrm>
            <a:off x="8227287" y="3914005"/>
            <a:ext cx="244199" cy="276859"/>
          </a:xfrm>
          <a:prstGeom prst="mathPlu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E85E345-6EE9-B7BE-DD0F-571F1CAE5178}"/>
              </a:ext>
            </a:extLst>
          </p:cNvPr>
          <p:cNvCxnSpPr>
            <a:cxnSpLocks/>
            <a:stCxn id="9" idx="3"/>
            <a:endCxn id="7" idx="1"/>
          </p:cNvCxnSpPr>
          <p:nvPr/>
        </p:nvCxnSpPr>
        <p:spPr>
          <a:xfrm>
            <a:off x="9126851" y="4031066"/>
            <a:ext cx="1554930" cy="1550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690234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E1144E-B11B-52D2-8631-9DECAD65FA73}"/>
              </a:ext>
            </a:extLst>
          </p:cNvPr>
          <p:cNvSpPr>
            <a:spLocks noGrp="1"/>
          </p:cNvSpPr>
          <p:nvPr>
            <p:ph idx="1"/>
          </p:nvPr>
        </p:nvSpPr>
        <p:spPr>
          <a:xfrm>
            <a:off x="716391" y="1448624"/>
            <a:ext cx="6496645" cy="1712520"/>
          </a:xfrm>
        </p:spPr>
        <p:txBody>
          <a:bodyPr>
            <a:normAutofit fontScale="92500" lnSpcReduction="10000"/>
          </a:bodyPr>
          <a:lstStyle/>
          <a:p>
            <a:r>
              <a:rPr lang="en-US" dirty="0"/>
              <a:t>Example: Rule 10 (</a:t>
            </a:r>
            <a:r>
              <a:rPr lang="en-US" sz="2800" b="1" u="sng" dirty="0"/>
              <a:t>After</a:t>
            </a:r>
            <a:r>
              <a:rPr lang="en-US" sz="2800" dirty="0"/>
              <a:t> evaluation)</a:t>
            </a:r>
            <a:endParaRPr lang="en-US" dirty="0"/>
          </a:p>
          <a:p>
            <a:pPr marL="0" indent="0">
              <a:buNone/>
            </a:pPr>
            <a:r>
              <a:rPr lang="en-US" sz="1800" dirty="0">
                <a:effectLst/>
                <a:latin typeface="Times New Roman" panose="02020603050405020304" pitchFamily="18" charset="0"/>
                <a:ea typeface="Calibri" panose="020F0502020204030204" pitchFamily="34" charset="0"/>
              </a:rPr>
              <a:t>IF </a:t>
            </a:r>
            <a:r>
              <a:rPr lang="en-US" sz="1800" dirty="0">
                <a:solidFill>
                  <a:schemeClr val="accent2"/>
                </a:solidFill>
                <a:effectLst/>
                <a:latin typeface="Times New Roman" panose="02020603050405020304" pitchFamily="18" charset="0"/>
                <a:ea typeface="Calibri" panose="020F0502020204030204" pitchFamily="34" charset="0"/>
              </a:rPr>
              <a:t>the probability of changing the framework</a:t>
            </a:r>
            <a:r>
              <a:rPr lang="en-US" sz="1800" dirty="0">
                <a:effectLst/>
                <a:latin typeface="Times New Roman" panose="02020603050405020304" pitchFamily="18" charset="0"/>
                <a:ea typeface="Calibri" panose="020F0502020204030204" pitchFamily="34" charset="0"/>
              </a:rPr>
              <a:t> is low AND </a:t>
            </a:r>
            <a:r>
              <a:rPr lang="en-US" sz="1800" dirty="0">
                <a:latin typeface="Times New Roman" panose="02020603050405020304" pitchFamily="18" charset="0"/>
                <a:ea typeface="Calibri" panose="020F0502020204030204" pitchFamily="34" charset="0"/>
              </a:rPr>
              <a:t>t</a:t>
            </a:r>
            <a:r>
              <a:rPr lang="en-US" sz="1800" dirty="0">
                <a:effectLst/>
                <a:latin typeface="Times New Roman" panose="02020603050405020304" pitchFamily="18" charset="0"/>
                <a:ea typeface="Calibri" panose="020F0502020204030204" pitchFamily="34" charset="0"/>
              </a:rPr>
              <a:t>he framework upgrade workload is feasible OR the framework upgrade process is automated AND </a:t>
            </a:r>
            <a:r>
              <a:rPr lang="en-US" sz="1800" dirty="0">
                <a:solidFill>
                  <a:schemeClr val="accent2"/>
                </a:solidFill>
                <a:effectLst/>
                <a:latin typeface="Times New Roman" panose="02020603050405020304" pitchFamily="18" charset="0"/>
                <a:ea typeface="Calibri" panose="020F0502020204030204" pitchFamily="34" charset="0"/>
              </a:rPr>
              <a:t>the gap between current and latest versio</a:t>
            </a:r>
            <a:r>
              <a:rPr lang="en-US" sz="1800" dirty="0">
                <a:solidFill>
                  <a:schemeClr val="accent2"/>
                </a:solidFill>
                <a:latin typeface="Times New Roman" panose="02020603050405020304" pitchFamily="18" charset="0"/>
                <a:ea typeface="Calibri" panose="020F0502020204030204" pitchFamily="34" charset="0"/>
              </a:rPr>
              <a:t>n of the framework is high</a:t>
            </a:r>
            <a:r>
              <a:rPr lang="en-US" sz="1800" dirty="0">
                <a:effectLst/>
                <a:latin typeface="Times New Roman" panose="02020603050405020304" pitchFamily="18" charset="0"/>
                <a:ea typeface="Calibri" panose="020F0502020204030204" pitchFamily="34" charset="0"/>
              </a:rPr>
              <a:t>, THEN a startup team should upgrade the development framework to the latest version</a:t>
            </a:r>
            <a:endParaRPr lang="en-US" dirty="0"/>
          </a:p>
          <a:p>
            <a:pPr marL="0" indent="0">
              <a:buNone/>
            </a:pPr>
            <a:endParaRPr lang="en-US" dirty="0"/>
          </a:p>
        </p:txBody>
      </p:sp>
      <p:sp>
        <p:nvSpPr>
          <p:cNvPr id="4" name="Title 1">
            <a:extLst>
              <a:ext uri="{FF2B5EF4-FFF2-40B4-BE49-F238E27FC236}">
                <a16:creationId xmlns:a16="http://schemas.microsoft.com/office/drawing/2014/main" id="{BB941DE4-E86B-EFA2-2F04-83E1D001132D}"/>
              </a:ext>
            </a:extLst>
          </p:cNvPr>
          <p:cNvSpPr>
            <a:spLocks noGrp="1"/>
          </p:cNvSpPr>
          <p:nvPr>
            <p:ph type="title"/>
          </p:nvPr>
        </p:nvSpPr>
        <p:spPr>
          <a:xfrm>
            <a:off x="774167" y="194082"/>
            <a:ext cx="10515600" cy="1325563"/>
          </a:xfrm>
        </p:spPr>
        <p:txBody>
          <a:bodyPr/>
          <a:lstStyle/>
          <a:p>
            <a:r>
              <a:rPr lang="en-US" b="1" dirty="0"/>
              <a:t>The Evaluation Scheme: </a:t>
            </a:r>
            <a:r>
              <a:rPr lang="en-US" b="1" u="sng" dirty="0"/>
              <a:t>Support &amp; Refine</a:t>
            </a:r>
          </a:p>
        </p:txBody>
      </p:sp>
      <p:sp>
        <p:nvSpPr>
          <p:cNvPr id="5" name="Rectangle 4">
            <a:extLst>
              <a:ext uri="{FF2B5EF4-FFF2-40B4-BE49-F238E27FC236}">
                <a16:creationId xmlns:a16="http://schemas.microsoft.com/office/drawing/2014/main" id="{2139DBB2-A63D-8469-7C4A-69FB4ADFD1AA}"/>
              </a:ext>
            </a:extLst>
          </p:cNvPr>
          <p:cNvSpPr/>
          <p:nvPr/>
        </p:nvSpPr>
        <p:spPr>
          <a:xfrm>
            <a:off x="9829036" y="2150826"/>
            <a:ext cx="1963536" cy="811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effectLst/>
                <a:latin typeface="Times New Roman" panose="02020603050405020304" pitchFamily="18" charset="0"/>
                <a:cs typeface="Times New Roman" panose="02020603050405020304" pitchFamily="18" charset="0"/>
              </a:rPr>
              <a:t>Consequent</a:t>
            </a:r>
          </a:p>
          <a:p>
            <a:pPr algn="ctr"/>
            <a:r>
              <a:rPr lang="en-US" dirty="0">
                <a:latin typeface="Times New Roman" panose="02020603050405020304" pitchFamily="18" charset="0"/>
                <a:cs typeface="Times New Roman" panose="02020603050405020304" pitchFamily="18" charset="0"/>
              </a:rPr>
              <a:t>(Decision Outcome DO)</a:t>
            </a:r>
            <a:endParaRPr lang="en-US" dirty="0"/>
          </a:p>
        </p:txBody>
      </p:sp>
      <p:sp>
        <p:nvSpPr>
          <p:cNvPr id="6" name="Rectangle 5">
            <a:extLst>
              <a:ext uri="{FF2B5EF4-FFF2-40B4-BE49-F238E27FC236}">
                <a16:creationId xmlns:a16="http://schemas.microsoft.com/office/drawing/2014/main" id="{FF44BC3C-0BAE-ABFD-D51F-9726CC69AB6C}"/>
              </a:ext>
            </a:extLst>
          </p:cNvPr>
          <p:cNvSpPr/>
          <p:nvPr/>
        </p:nvSpPr>
        <p:spPr>
          <a:xfrm>
            <a:off x="7826429" y="2150826"/>
            <a:ext cx="1885493" cy="811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Times New Roman" panose="02020603050405020304" pitchFamily="18" charset="0"/>
                <a:cs typeface="Times New Roman" panose="02020603050405020304" pitchFamily="18" charset="0"/>
              </a:rPr>
              <a:t>Antecedent</a:t>
            </a:r>
          </a:p>
          <a:p>
            <a:pPr algn="ctr"/>
            <a:r>
              <a:rPr lang="en-US" dirty="0">
                <a:latin typeface="Times New Roman" panose="02020603050405020304" pitchFamily="18" charset="0"/>
                <a:cs typeface="Times New Roman" panose="02020603050405020304" pitchFamily="18" charset="0"/>
              </a:rPr>
              <a:t>(Decision Factors DF)</a:t>
            </a:r>
          </a:p>
        </p:txBody>
      </p:sp>
      <p:sp>
        <p:nvSpPr>
          <p:cNvPr id="7" name="TextBox 6">
            <a:extLst>
              <a:ext uri="{FF2B5EF4-FFF2-40B4-BE49-F238E27FC236}">
                <a16:creationId xmlns:a16="http://schemas.microsoft.com/office/drawing/2014/main" id="{11A4DEE1-D4AE-E684-738E-0BFE475CE330}"/>
              </a:ext>
            </a:extLst>
          </p:cNvPr>
          <p:cNvSpPr txBox="1"/>
          <p:nvPr/>
        </p:nvSpPr>
        <p:spPr>
          <a:xfrm>
            <a:off x="10681781" y="3861900"/>
            <a:ext cx="570725" cy="369332"/>
          </a:xfrm>
          <a:prstGeom prst="rect">
            <a:avLst/>
          </a:prstGeom>
          <a:solidFill>
            <a:srgbClr val="00B050"/>
          </a:solidFill>
          <a:ln>
            <a:solidFill>
              <a:schemeClr val="dk1"/>
            </a:solidFill>
          </a:ln>
        </p:spPr>
        <p:txBody>
          <a:bodyPr wrap="square" rtlCol="0">
            <a:spAutoFit/>
          </a:bodyPr>
          <a:lstStyle/>
          <a:p>
            <a:pPr algn="ctr"/>
            <a:r>
              <a:rPr lang="en-US" b="1" dirty="0"/>
              <a:t>DO</a:t>
            </a:r>
          </a:p>
        </p:txBody>
      </p:sp>
      <p:sp>
        <p:nvSpPr>
          <p:cNvPr id="8" name="TextBox 7">
            <a:extLst>
              <a:ext uri="{FF2B5EF4-FFF2-40B4-BE49-F238E27FC236}">
                <a16:creationId xmlns:a16="http://schemas.microsoft.com/office/drawing/2014/main" id="{105EC49F-B359-2C91-7669-1DB3B02CA9CF}"/>
              </a:ext>
            </a:extLst>
          </p:cNvPr>
          <p:cNvSpPr txBox="1"/>
          <p:nvPr/>
        </p:nvSpPr>
        <p:spPr>
          <a:xfrm>
            <a:off x="8556126" y="3293439"/>
            <a:ext cx="570725" cy="369332"/>
          </a:xfrm>
          <a:prstGeom prst="rect">
            <a:avLst/>
          </a:prstGeom>
          <a:solidFill>
            <a:srgbClr val="00B050"/>
          </a:solidFill>
          <a:ln>
            <a:solidFill>
              <a:schemeClr val="dk1"/>
            </a:solidFill>
          </a:ln>
        </p:spPr>
        <p:txBody>
          <a:bodyPr wrap="square" rtlCol="0">
            <a:spAutoFit/>
          </a:bodyPr>
          <a:lstStyle/>
          <a:p>
            <a:pPr algn="ctr"/>
            <a:r>
              <a:rPr lang="en-US" b="1" dirty="0"/>
              <a:t>DF</a:t>
            </a:r>
          </a:p>
        </p:txBody>
      </p:sp>
      <p:sp>
        <p:nvSpPr>
          <p:cNvPr id="9" name="TextBox 8">
            <a:extLst>
              <a:ext uri="{FF2B5EF4-FFF2-40B4-BE49-F238E27FC236}">
                <a16:creationId xmlns:a16="http://schemas.microsoft.com/office/drawing/2014/main" id="{C7EDF730-904A-63E5-1E47-04C8813F7BF9}"/>
              </a:ext>
            </a:extLst>
          </p:cNvPr>
          <p:cNvSpPr txBox="1"/>
          <p:nvPr/>
        </p:nvSpPr>
        <p:spPr>
          <a:xfrm>
            <a:off x="8556126" y="3846400"/>
            <a:ext cx="570725" cy="369332"/>
          </a:xfrm>
          <a:prstGeom prst="rect">
            <a:avLst/>
          </a:prstGeom>
          <a:solidFill>
            <a:schemeClr val="accent2"/>
          </a:solidFill>
          <a:ln>
            <a:solidFill>
              <a:schemeClr val="dk1"/>
            </a:solidFill>
          </a:ln>
        </p:spPr>
        <p:txBody>
          <a:bodyPr wrap="square" rtlCol="0">
            <a:spAutoFit/>
          </a:bodyPr>
          <a:lstStyle/>
          <a:p>
            <a:pPr algn="ctr"/>
            <a:r>
              <a:rPr lang="en-US" b="1" dirty="0"/>
              <a:t>DF</a:t>
            </a:r>
          </a:p>
        </p:txBody>
      </p:sp>
      <p:cxnSp>
        <p:nvCxnSpPr>
          <p:cNvPr id="11" name="Straight Connector 10">
            <a:extLst>
              <a:ext uri="{FF2B5EF4-FFF2-40B4-BE49-F238E27FC236}">
                <a16:creationId xmlns:a16="http://schemas.microsoft.com/office/drawing/2014/main" id="{2CE9188C-509E-B673-9946-5259D2F2F6D4}"/>
              </a:ext>
            </a:extLst>
          </p:cNvPr>
          <p:cNvCxnSpPr>
            <a:stCxn id="8" idx="3"/>
            <a:endCxn id="7" idx="1"/>
          </p:cNvCxnSpPr>
          <p:nvPr/>
        </p:nvCxnSpPr>
        <p:spPr>
          <a:xfrm>
            <a:off x="9126851" y="3478105"/>
            <a:ext cx="1554930" cy="568461"/>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7504421-3555-209A-789C-77C58AE32CDC}"/>
              </a:ext>
            </a:extLst>
          </p:cNvPr>
          <p:cNvSpPr txBox="1"/>
          <p:nvPr/>
        </p:nvSpPr>
        <p:spPr>
          <a:xfrm>
            <a:off x="8227287" y="4998042"/>
            <a:ext cx="3710866" cy="1477328"/>
          </a:xfrm>
          <a:prstGeom prst="rect">
            <a:avLst/>
          </a:prstGeom>
          <a:noFill/>
        </p:spPr>
        <p:txBody>
          <a:bodyPr wrap="square" rtlCol="0">
            <a:spAutoFit/>
          </a:bodyPr>
          <a:lstStyle/>
          <a:p>
            <a:r>
              <a:rPr lang="en-US" sz="1800" b="0" i="0" u="none" strike="noStrike" baseline="0" dirty="0">
                <a:latin typeface="Times New Roman" panose="02020603050405020304" pitchFamily="18" charset="0"/>
              </a:rPr>
              <a:t>A rule is </a:t>
            </a:r>
            <a:r>
              <a:rPr lang="en-US" sz="1800" b="1" i="0" u="none" strike="noStrike" baseline="0" dirty="0">
                <a:latin typeface="Times New Roman" panose="02020603050405020304" pitchFamily="18" charset="0"/>
              </a:rPr>
              <a:t>supported &amp; refined </a:t>
            </a:r>
            <a:r>
              <a:rPr lang="en-US" dirty="0">
                <a:latin typeface="Times New Roman" panose="02020603050405020304" pitchFamily="18" charset="0"/>
              </a:rPr>
              <a:t>if the rule is supported, but any participant has suggested some update to the rule, without contradiction of the original rule. </a:t>
            </a:r>
            <a:endParaRPr lang="en-US" dirty="0"/>
          </a:p>
        </p:txBody>
      </p:sp>
      <p:graphicFrame>
        <p:nvGraphicFramePr>
          <p:cNvPr id="13" name="Table 13">
            <a:extLst>
              <a:ext uri="{FF2B5EF4-FFF2-40B4-BE49-F238E27FC236}">
                <a16:creationId xmlns:a16="http://schemas.microsoft.com/office/drawing/2014/main" id="{7CCF8FE9-98B5-AE1B-304C-0D0AF0C55FD1}"/>
              </a:ext>
            </a:extLst>
          </p:cNvPr>
          <p:cNvGraphicFramePr>
            <a:graphicFrameLocks noGrp="1"/>
          </p:cNvGraphicFramePr>
          <p:nvPr>
            <p:extLst>
              <p:ext uri="{D42A27DB-BD31-4B8C-83A1-F6EECF244321}">
                <p14:modId xmlns:p14="http://schemas.microsoft.com/office/powerpoint/2010/main" val="3565271021"/>
              </p:ext>
            </p:extLst>
          </p:nvPr>
        </p:nvGraphicFramePr>
        <p:xfrm>
          <a:off x="555196" y="3293439"/>
          <a:ext cx="6819036" cy="3449320"/>
        </p:xfrm>
        <a:graphic>
          <a:graphicData uri="http://schemas.openxmlformats.org/drawingml/2006/table">
            <a:tbl>
              <a:tblPr firstRow="1" bandRow="1">
                <a:tableStyleId>{5C22544A-7EE6-4342-B048-85BDC9FD1C3A}</a:tableStyleId>
              </a:tblPr>
              <a:tblGrid>
                <a:gridCol w="2273012">
                  <a:extLst>
                    <a:ext uri="{9D8B030D-6E8A-4147-A177-3AD203B41FA5}">
                      <a16:colId xmlns:a16="http://schemas.microsoft.com/office/drawing/2014/main" val="2543887876"/>
                    </a:ext>
                  </a:extLst>
                </a:gridCol>
                <a:gridCol w="2273012">
                  <a:extLst>
                    <a:ext uri="{9D8B030D-6E8A-4147-A177-3AD203B41FA5}">
                      <a16:colId xmlns:a16="http://schemas.microsoft.com/office/drawing/2014/main" val="1130264467"/>
                    </a:ext>
                  </a:extLst>
                </a:gridCol>
                <a:gridCol w="2273012">
                  <a:extLst>
                    <a:ext uri="{9D8B030D-6E8A-4147-A177-3AD203B41FA5}">
                      <a16:colId xmlns:a16="http://schemas.microsoft.com/office/drawing/2014/main" val="1373907013"/>
                    </a:ext>
                  </a:extLst>
                </a:gridCol>
              </a:tblGrid>
              <a:tr h="370840">
                <a:tc>
                  <a:txBody>
                    <a:bodyPr/>
                    <a:lstStyle/>
                    <a:p>
                      <a:r>
                        <a:rPr lang="en-US" dirty="0"/>
                        <a:t>Participant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Participant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Participant 3</a:t>
                      </a:r>
                    </a:p>
                  </a:txBody>
                  <a:tcPr/>
                </a:tc>
                <a:extLst>
                  <a:ext uri="{0D108BD9-81ED-4DB2-BD59-A6C34878D82A}">
                    <a16:rowId xmlns:a16="http://schemas.microsoft.com/office/drawing/2014/main" val="548859700"/>
                  </a:ext>
                </a:extLst>
              </a:tr>
              <a:tr h="370840">
                <a:tc>
                  <a:txBody>
                    <a:bodyPr/>
                    <a:lstStyle/>
                    <a:p>
                      <a:r>
                        <a:rPr lang="en-US" sz="1400" kern="1200" dirty="0">
                          <a:solidFill>
                            <a:schemeClr val="accent2"/>
                          </a:solidFill>
                          <a:effectLst/>
                          <a:latin typeface="+mn-lt"/>
                          <a:ea typeface="+mn-ea"/>
                          <a:cs typeface="+mn-cs"/>
                        </a:rPr>
                        <a:t>if I am a CTO or development manager, I will raise that we have to upgrade whenever a new version come. Ok it is not automated because it needs some code changes to adopt with the new upgrade. So, I’m going to raise it that we need to allocate sometime to upgrade. They might say no we have other important tasks. This will always happen</a:t>
                      </a:r>
                      <a:endParaRPr lang="en-US" sz="1400" dirty="0">
                        <a:solidFill>
                          <a:schemeClr val="accent2"/>
                        </a:solidFill>
                      </a:endParaRPr>
                    </a:p>
                  </a:txBody>
                  <a:tcPr/>
                </a:tc>
                <a:tc>
                  <a:txBody>
                    <a:bodyPr/>
                    <a:lstStyle/>
                    <a:p>
                      <a:pPr marL="0" marR="0" algn="l">
                        <a:lnSpc>
                          <a:spcPct val="107000"/>
                        </a:lnSpc>
                        <a:spcBef>
                          <a:spcPts val="0"/>
                        </a:spcBef>
                        <a:spcAft>
                          <a:spcPts val="800"/>
                        </a:spcAft>
                      </a:pPr>
                      <a:r>
                        <a:rPr lang="en-US" sz="1400" kern="1200" dirty="0">
                          <a:solidFill>
                            <a:schemeClr val="accent2"/>
                          </a:solidFill>
                          <a:effectLst/>
                          <a:latin typeface="+mn-lt"/>
                          <a:ea typeface="+mn-ea"/>
                          <a:cs typeface="+mn-cs"/>
                        </a:rPr>
                        <a:t>Usually, we should frequently upgrade. There is no discussion there. In a  specific scenario where we are going to stop using the framework fully.  So why we go to the hassle of upgrade it if we going to drop it anyway.</a:t>
                      </a:r>
                    </a:p>
                  </a:txBody>
                  <a:tcPr marL="114300" marR="114300" marT="0" marB="0"/>
                </a:tc>
                <a:tc>
                  <a:txBody>
                    <a:bodyPr/>
                    <a:lstStyle/>
                    <a:p>
                      <a:pPr marL="0" marR="0" algn="l">
                        <a:lnSpc>
                          <a:spcPct val="107000"/>
                        </a:lnSpc>
                        <a:spcBef>
                          <a:spcPts val="0"/>
                        </a:spcBef>
                        <a:spcAft>
                          <a:spcPts val="800"/>
                        </a:spcAft>
                      </a:pPr>
                      <a:r>
                        <a:rPr lang="en-US" sz="140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In regular basis, yes upgrade the framework to the latest version. </a:t>
                      </a:r>
                      <a:r>
                        <a:rPr lang="en-US" sz="1400" kern="1200" dirty="0">
                          <a:solidFill>
                            <a:srgbClr val="00B050"/>
                          </a:solidFill>
                          <a:effectLst/>
                          <a:latin typeface="+mn-lt"/>
                          <a:ea typeface="+mn-ea"/>
                          <a:cs typeface="+mn-cs"/>
                        </a:rPr>
                        <a:t>We could have limitations where we cannot upgrade the system</a:t>
                      </a:r>
                      <a:endParaRPr lang="en-US" sz="1400" dirty="0">
                        <a:solidFill>
                          <a:srgbClr val="00B050"/>
                        </a:solidFill>
                        <a:effectLst/>
                        <a:latin typeface="Calibri" panose="020F0502020204030204" pitchFamily="34" charset="0"/>
                        <a:ea typeface="Calibri" panose="020F0502020204030204" pitchFamily="34" charset="0"/>
                        <a:cs typeface="Arial" panose="020B0604020202020204" pitchFamily="34" charset="0"/>
                      </a:endParaRPr>
                    </a:p>
                  </a:txBody>
                  <a:tcPr marL="114300" marR="114300" marT="0" marB="0"/>
                </a:tc>
                <a:extLst>
                  <a:ext uri="{0D108BD9-81ED-4DB2-BD59-A6C34878D82A}">
                    <a16:rowId xmlns:a16="http://schemas.microsoft.com/office/drawing/2014/main" val="3871918564"/>
                  </a:ext>
                </a:extLst>
              </a:tr>
            </a:tbl>
          </a:graphicData>
        </a:graphic>
      </p:graphicFrame>
      <p:sp>
        <p:nvSpPr>
          <p:cNvPr id="12" name="Plus Sign 11">
            <a:extLst>
              <a:ext uri="{FF2B5EF4-FFF2-40B4-BE49-F238E27FC236}">
                <a16:creationId xmlns:a16="http://schemas.microsoft.com/office/drawing/2014/main" id="{DA147304-BD2C-DF8B-64AF-6919B41A64C8}"/>
              </a:ext>
            </a:extLst>
          </p:cNvPr>
          <p:cNvSpPr/>
          <p:nvPr/>
        </p:nvSpPr>
        <p:spPr>
          <a:xfrm>
            <a:off x="8227287" y="3914005"/>
            <a:ext cx="244199" cy="276859"/>
          </a:xfrm>
          <a:prstGeom prst="mathPlu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E85E345-6EE9-B7BE-DD0F-571F1CAE5178}"/>
              </a:ext>
            </a:extLst>
          </p:cNvPr>
          <p:cNvCxnSpPr>
            <a:cxnSpLocks/>
            <a:stCxn id="9" idx="3"/>
            <a:endCxn id="7" idx="1"/>
          </p:cNvCxnSpPr>
          <p:nvPr/>
        </p:nvCxnSpPr>
        <p:spPr>
          <a:xfrm>
            <a:off x="9126851" y="4031066"/>
            <a:ext cx="1554930" cy="1550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07698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556</Words>
  <Application>Microsoft Office PowerPoint</Application>
  <PresentationFormat>Widescreen</PresentationFormat>
  <Paragraphs>68</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 New Roman</vt:lpstr>
      <vt:lpstr>Office Theme</vt:lpstr>
      <vt:lpstr>The Evaluation Scheme</vt:lpstr>
      <vt:lpstr>The Evaluation Scheme: Support</vt:lpstr>
      <vt:lpstr>The Evaluation Scheme: Support &amp; Refine</vt:lpstr>
      <vt:lpstr>The Evaluation Scheme: Support &amp; Refine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Evaluation Scheme</dc:title>
  <dc:creator>Abdullah Aldaeej</dc:creator>
  <cp:lastModifiedBy>Abdullah Aldaeej</cp:lastModifiedBy>
  <cp:revision>3</cp:revision>
  <dcterms:created xsi:type="dcterms:W3CDTF">2022-12-27T17:14:10Z</dcterms:created>
  <dcterms:modified xsi:type="dcterms:W3CDTF">2023-02-10T10:52:45Z</dcterms:modified>
</cp:coreProperties>
</file>