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5" r:id="rId5"/>
    <p:sldId id="266" r:id="rId6"/>
    <p:sldId id="259" r:id="rId7"/>
    <p:sldId id="261" r:id="rId8"/>
    <p:sldId id="262" r:id="rId9"/>
    <p:sldId id="263" r:id="rId10"/>
    <p:sldId id="264"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78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29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03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5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88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2250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7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095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48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37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3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1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21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99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94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37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31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1577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 Experts Website proposal</a:t>
            </a:r>
            <a:endParaRPr lang="en-US" dirty="0"/>
          </a:p>
        </p:txBody>
      </p:sp>
      <p:sp>
        <p:nvSpPr>
          <p:cNvPr id="3" name="Subtitle 2"/>
          <p:cNvSpPr>
            <a:spLocks noGrp="1"/>
          </p:cNvSpPr>
          <p:nvPr>
            <p:ph type="subTitle" idx="1"/>
          </p:nvPr>
        </p:nvSpPr>
        <p:spPr>
          <a:xfrm>
            <a:off x="684212" y="4950823"/>
            <a:ext cx="8001000" cy="783771"/>
          </a:xfrm>
        </p:spPr>
        <p:txBody>
          <a:bodyPr>
            <a:normAutofit/>
          </a:bodyPr>
          <a:lstStyle/>
          <a:p>
            <a:r>
              <a:rPr lang="en-US" dirty="0" smtClean="0">
                <a:solidFill>
                  <a:schemeClr val="tx1"/>
                </a:solidFill>
              </a:rPr>
              <a:t>Presented by: </a:t>
            </a:r>
            <a:r>
              <a:rPr lang="en-US" b="1" dirty="0" err="1">
                <a:solidFill>
                  <a:schemeClr val="tx1"/>
                </a:solidFill>
              </a:rPr>
              <a:t>R</a:t>
            </a:r>
            <a:r>
              <a:rPr lang="en-US" b="1" dirty="0" err="1" smtClean="0">
                <a:solidFill>
                  <a:schemeClr val="tx1"/>
                </a:solidFill>
              </a:rPr>
              <a:t>ockIT</a:t>
            </a:r>
            <a:r>
              <a:rPr lang="en-US" b="1" dirty="0" smtClean="0">
                <a:solidFill>
                  <a:schemeClr val="tx1"/>
                </a:solidFill>
              </a:rPr>
              <a:t> software solutions</a:t>
            </a:r>
          </a:p>
          <a:p>
            <a:endParaRPr lang="en-US" dirty="0"/>
          </a:p>
          <a:p>
            <a:endParaRPr lang="en-US" dirty="0"/>
          </a:p>
        </p:txBody>
      </p:sp>
    </p:spTree>
    <p:extLst>
      <p:ext uri="{BB962C8B-B14F-4D97-AF65-F5344CB8AC3E}">
        <p14:creationId xmlns:p14="http://schemas.microsoft.com/office/powerpoint/2010/main" val="4291290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5595"/>
            <a:ext cx="8534400" cy="1507067"/>
          </a:xfrm>
        </p:spPr>
        <p:txBody>
          <a:bodyPr/>
          <a:lstStyle/>
          <a:p>
            <a:r>
              <a:rPr lang="en-US" dirty="0" smtClean="0"/>
              <a:t>schedule</a:t>
            </a:r>
            <a:endParaRPr lang="en-US" dirty="0"/>
          </a:p>
        </p:txBody>
      </p:sp>
      <p:sp>
        <p:nvSpPr>
          <p:cNvPr id="3" name="Content Placeholder 2"/>
          <p:cNvSpPr>
            <a:spLocks noGrp="1"/>
          </p:cNvSpPr>
          <p:nvPr>
            <p:ph idx="1"/>
          </p:nvPr>
        </p:nvSpPr>
        <p:spPr>
          <a:xfrm>
            <a:off x="684212" y="2103119"/>
            <a:ext cx="8534400" cy="2838027"/>
          </a:xfrm>
        </p:spPr>
        <p:txBody>
          <a:bodyPr/>
          <a:lstStyle/>
          <a:p>
            <a:pPr lvl="0"/>
            <a:r>
              <a:rPr lang="en-US" dirty="0" smtClean="0">
                <a:solidFill>
                  <a:schemeClr val="tx1"/>
                </a:solidFill>
              </a:rPr>
              <a:t>Start Date:  10/12/2018</a:t>
            </a:r>
          </a:p>
          <a:p>
            <a:pPr lvl="0"/>
            <a:endParaRPr lang="en-US" dirty="0" smtClean="0">
              <a:solidFill>
                <a:schemeClr val="tx1"/>
              </a:solidFill>
            </a:endParaRPr>
          </a:p>
          <a:p>
            <a:pPr lvl="0"/>
            <a:r>
              <a:rPr lang="en-US" sz="2000" dirty="0" smtClean="0">
                <a:solidFill>
                  <a:schemeClr val="tx1"/>
                </a:solidFill>
              </a:rPr>
              <a:t>End Date:   26/04/2019</a:t>
            </a:r>
            <a:endParaRPr lang="en-US" sz="2000" dirty="0">
              <a:solidFill>
                <a:schemeClr val="tx1"/>
              </a:solidFill>
            </a:endParaRPr>
          </a:p>
          <a:p>
            <a:pPr marL="0" indent="0">
              <a:buNone/>
            </a:pPr>
            <a:endParaRPr lang="en-US" dirty="0"/>
          </a:p>
        </p:txBody>
      </p:sp>
    </p:spTree>
    <p:extLst>
      <p:ext uri="{BB962C8B-B14F-4D97-AF65-F5344CB8AC3E}">
        <p14:creationId xmlns:p14="http://schemas.microsoft.com/office/powerpoint/2010/main" val="1597009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Special Feature </a:t>
            </a:r>
            <a:endParaRPr lang="en-US" dirty="0"/>
          </a:p>
        </p:txBody>
      </p:sp>
      <p:sp>
        <p:nvSpPr>
          <p:cNvPr id="3" name="Content Placeholder 2"/>
          <p:cNvSpPr>
            <a:spLocks noGrp="1"/>
          </p:cNvSpPr>
          <p:nvPr>
            <p:ph idx="1"/>
          </p:nvPr>
        </p:nvSpPr>
        <p:spPr>
          <a:xfrm>
            <a:off x="684212" y="1867988"/>
            <a:ext cx="8534400" cy="4170439"/>
          </a:xfrm>
        </p:spPr>
        <p:txBody>
          <a:bodyPr>
            <a:normAutofit/>
          </a:bodyPr>
          <a:lstStyle/>
          <a:p>
            <a:pPr marL="0" indent="0">
              <a:buNone/>
            </a:pPr>
            <a:r>
              <a:rPr lang="en-US" dirty="0" smtClean="0"/>
              <a:t>-</a:t>
            </a:r>
            <a:r>
              <a:rPr lang="en-US" dirty="0" smtClean="0">
                <a:solidFill>
                  <a:schemeClr val="tx1"/>
                </a:solidFill>
              </a:rPr>
              <a:t>Special feature: customers can send messages VIA the website to contact Travel Agents.</a:t>
            </a:r>
          </a:p>
          <a:p>
            <a:pPr marL="0" indent="0">
              <a:buNone/>
            </a:pPr>
            <a:endParaRPr lang="en-US" dirty="0" smtClean="0">
              <a:solidFill>
                <a:schemeClr val="tx1"/>
              </a:solidFill>
            </a:endParaRPr>
          </a:p>
          <a:p>
            <a:pPr marL="0" indent="0">
              <a:buNone/>
            </a:pPr>
            <a:r>
              <a:rPr lang="en-US" dirty="0" smtClean="0">
                <a:solidFill>
                  <a:schemeClr val="tx1"/>
                </a:solidFill>
              </a:rPr>
              <a:t>-Our special feature addresses slow network load times with obsolete and old hardware. This setup allows Travel Agents to be connected to the main network to receive information and messages from customers. Travel Agents can then call and get into contact with the customers versus waiting for computers to load and send emails through slow network.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5592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098" y="2201332"/>
            <a:ext cx="8534400" cy="1507067"/>
          </a:xfrm>
        </p:spPr>
        <p:txBody>
          <a:bodyPr/>
          <a:lstStyle/>
          <a:p>
            <a:r>
              <a:rPr lang="en-US" dirty="0" smtClean="0"/>
              <a:t>Questions </a:t>
            </a:r>
            <a:endParaRPr lang="en-US" dirty="0"/>
          </a:p>
        </p:txBody>
      </p:sp>
    </p:spTree>
    <p:extLst>
      <p:ext uri="{BB962C8B-B14F-4D97-AF65-F5344CB8AC3E}">
        <p14:creationId xmlns:p14="http://schemas.microsoft.com/office/powerpoint/2010/main" val="373000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smtClean="0"/>
              <a:t>Our team</a:t>
            </a:r>
            <a:endParaRPr lang="en-US" sz="5400" dirty="0"/>
          </a:p>
        </p:txBody>
      </p:sp>
      <p:sp>
        <p:nvSpPr>
          <p:cNvPr id="3" name="Content Placeholder 2"/>
          <p:cNvSpPr>
            <a:spLocks noGrp="1"/>
          </p:cNvSpPr>
          <p:nvPr>
            <p:ph idx="1"/>
          </p:nvPr>
        </p:nvSpPr>
        <p:spPr>
          <a:xfrm>
            <a:off x="540521" y="1593668"/>
            <a:ext cx="9779136" cy="3827416"/>
          </a:xfrm>
        </p:spPr>
        <p:txBody>
          <a:bodyPr>
            <a:noAutofit/>
          </a:bodyPr>
          <a:lstStyle/>
          <a:p>
            <a:pPr marL="0" indent="0">
              <a:buNone/>
            </a:pPr>
            <a:endParaRPr lang="en-US" dirty="0" smtClean="0">
              <a:cs typeface="Calibri" panose="020F0502020204030204" pitchFamily="34" charset="0"/>
            </a:endParaRPr>
          </a:p>
          <a:p>
            <a:r>
              <a:rPr lang="en-US" u="sng" dirty="0" smtClean="0">
                <a:solidFill>
                  <a:schemeClr val="tx1"/>
                </a:solidFill>
                <a:cs typeface="Calibri" panose="020F0502020204030204" pitchFamily="34" charset="0"/>
              </a:rPr>
              <a:t>Garrett </a:t>
            </a:r>
            <a:r>
              <a:rPr lang="en-US" u="sng" dirty="0" err="1" smtClean="0">
                <a:solidFill>
                  <a:schemeClr val="tx1"/>
                </a:solidFill>
                <a:cs typeface="Calibri" panose="020F0502020204030204" pitchFamily="34" charset="0"/>
              </a:rPr>
              <a:t>Cepka</a:t>
            </a:r>
            <a:endParaRPr lang="en-US" u="sng" dirty="0" smtClean="0">
              <a:solidFill>
                <a:schemeClr val="tx1"/>
              </a:solidFill>
              <a:cs typeface="Calibri" panose="020F0502020204030204" pitchFamily="34" charset="0"/>
            </a:endParaRPr>
          </a:p>
          <a:p>
            <a:pPr lvl="1">
              <a:buFont typeface="Arial" panose="020B0604020202020204" pitchFamily="34" charset="0"/>
              <a:buChar char="•"/>
            </a:pPr>
            <a:r>
              <a:rPr lang="en-US" sz="2000" dirty="0" smtClean="0">
                <a:solidFill>
                  <a:schemeClr val="tx1"/>
                </a:solidFill>
                <a:cs typeface="Calibri" panose="020F0502020204030204" pitchFamily="34" charset="0"/>
              </a:rPr>
              <a:t>Capabilities: Software structure and backend developer</a:t>
            </a:r>
          </a:p>
          <a:p>
            <a:r>
              <a:rPr lang="en-US" u="sng" dirty="0" smtClean="0">
                <a:solidFill>
                  <a:schemeClr val="tx1"/>
                </a:solidFill>
                <a:cs typeface="Calibri" panose="020F0502020204030204" pitchFamily="34" charset="0"/>
              </a:rPr>
              <a:t>Chad Dundas-Smith</a:t>
            </a:r>
          </a:p>
          <a:p>
            <a:pPr lvl="1">
              <a:buFont typeface="Arial" panose="020B0604020202020204" pitchFamily="34" charset="0"/>
              <a:buChar char="•"/>
            </a:pPr>
            <a:r>
              <a:rPr lang="en-US" sz="2000" dirty="0" smtClean="0">
                <a:solidFill>
                  <a:schemeClr val="tx1"/>
                </a:solidFill>
                <a:cs typeface="Calibri" panose="020F0502020204030204" pitchFamily="34" charset="0"/>
              </a:rPr>
              <a:t>Capabilities: Keeper of code and Project Manager</a:t>
            </a:r>
            <a:endParaRPr lang="en-US" dirty="0" smtClean="0">
              <a:solidFill>
                <a:schemeClr val="tx1"/>
              </a:solidFill>
              <a:cs typeface="Calibri" panose="020F0502020204030204" pitchFamily="34" charset="0"/>
            </a:endParaRPr>
          </a:p>
          <a:p>
            <a:r>
              <a:rPr lang="en-US" u="sng" dirty="0" smtClean="0">
                <a:solidFill>
                  <a:schemeClr val="tx1"/>
                </a:solidFill>
                <a:cs typeface="Calibri" panose="020F0502020204030204" pitchFamily="34" charset="0"/>
              </a:rPr>
              <a:t>James </a:t>
            </a:r>
            <a:r>
              <a:rPr lang="en-US" u="sng" dirty="0" err="1" smtClean="0">
                <a:solidFill>
                  <a:schemeClr val="tx1"/>
                </a:solidFill>
                <a:cs typeface="Calibri" panose="020F0502020204030204" pitchFamily="34" charset="0"/>
              </a:rPr>
              <a:t>Cockriell</a:t>
            </a:r>
            <a:endParaRPr lang="en-US" u="sng" dirty="0" smtClean="0">
              <a:solidFill>
                <a:schemeClr val="tx1"/>
              </a:solidFill>
              <a:cs typeface="Calibri" panose="020F0502020204030204" pitchFamily="34" charset="0"/>
            </a:endParaRPr>
          </a:p>
          <a:p>
            <a:pPr lvl="1">
              <a:buFont typeface="Arial" panose="020B0604020202020204" pitchFamily="34" charset="0"/>
              <a:buChar char="•"/>
            </a:pPr>
            <a:r>
              <a:rPr lang="en-US" sz="2000" dirty="0" smtClean="0">
                <a:solidFill>
                  <a:schemeClr val="tx1"/>
                </a:solidFill>
                <a:cs typeface="Calibri" panose="020F0502020204030204" pitchFamily="34" charset="0"/>
              </a:rPr>
              <a:t>Capabilities: Database and backend developer</a:t>
            </a:r>
            <a:endParaRPr lang="en-US" u="sng" dirty="0" smtClean="0">
              <a:solidFill>
                <a:schemeClr val="tx1"/>
              </a:solidFill>
              <a:cs typeface="Calibri" panose="020F0502020204030204" pitchFamily="34" charset="0"/>
            </a:endParaRPr>
          </a:p>
          <a:p>
            <a:r>
              <a:rPr lang="en-US" u="sng" dirty="0" smtClean="0">
                <a:solidFill>
                  <a:schemeClr val="tx1"/>
                </a:solidFill>
                <a:cs typeface="Calibri" panose="020F0502020204030204" pitchFamily="34" charset="0"/>
              </a:rPr>
              <a:t>Eugenia Chiu</a:t>
            </a:r>
          </a:p>
          <a:p>
            <a:pPr lvl="1">
              <a:buFont typeface="Arial" panose="020B0604020202020204" pitchFamily="34" charset="0"/>
              <a:buChar char="•"/>
            </a:pPr>
            <a:r>
              <a:rPr lang="en-US" sz="2000" dirty="0" smtClean="0">
                <a:solidFill>
                  <a:schemeClr val="tx1"/>
                </a:solidFill>
                <a:cs typeface="Calibri" panose="020F0502020204030204" pitchFamily="34" charset="0"/>
              </a:rPr>
              <a:t>Capabilities: Front end developer and User Experience specialist</a:t>
            </a:r>
            <a:endParaRPr lang="en-US" sz="2000" dirty="0">
              <a:solidFill>
                <a:schemeClr val="tx1"/>
              </a:solidFill>
              <a:cs typeface="Calibri" panose="020F0502020204030204" pitchFamily="34" charset="0"/>
            </a:endParaRPr>
          </a:p>
        </p:txBody>
      </p:sp>
    </p:spTree>
    <p:extLst>
      <p:ext uri="{BB962C8B-B14F-4D97-AF65-F5344CB8AC3E}">
        <p14:creationId xmlns:p14="http://schemas.microsoft.com/office/powerpoint/2010/main" val="2828294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9583194" cy="1507067"/>
          </a:xfrm>
        </p:spPr>
        <p:txBody>
          <a:bodyPr/>
          <a:lstStyle/>
          <a:p>
            <a:r>
              <a:rPr lang="en-US" dirty="0" smtClean="0"/>
              <a:t>Travel experts project Requirements</a:t>
            </a:r>
            <a:endParaRPr lang="en-US" dirty="0"/>
          </a:p>
        </p:txBody>
      </p:sp>
      <p:sp>
        <p:nvSpPr>
          <p:cNvPr id="3" name="Content Placeholder 2"/>
          <p:cNvSpPr>
            <a:spLocks noGrp="1"/>
          </p:cNvSpPr>
          <p:nvPr>
            <p:ph idx="1"/>
          </p:nvPr>
        </p:nvSpPr>
        <p:spPr>
          <a:xfrm>
            <a:off x="684212" y="2057400"/>
            <a:ext cx="8534400" cy="3615267"/>
          </a:xfrm>
        </p:spPr>
        <p:txBody>
          <a:bodyPr/>
          <a:lstStyle/>
          <a:p>
            <a:r>
              <a:rPr lang="en-US" sz="2400" dirty="0" smtClean="0">
                <a:solidFill>
                  <a:schemeClr val="tx1"/>
                </a:solidFill>
              </a:rPr>
              <a:t>Flexible database to absorb old and new information that is easily implemented and managed. </a:t>
            </a:r>
          </a:p>
          <a:p>
            <a:r>
              <a:rPr lang="en-US" sz="2400" dirty="0" smtClean="0">
                <a:solidFill>
                  <a:schemeClr val="tx1"/>
                </a:solidFill>
              </a:rPr>
              <a:t>Easy to manage user interface for Travel Agents to administer data.</a:t>
            </a:r>
          </a:p>
          <a:p>
            <a:r>
              <a:rPr lang="en-US" sz="2400" dirty="0" smtClean="0">
                <a:solidFill>
                  <a:schemeClr val="tx1"/>
                </a:solidFill>
              </a:rPr>
              <a:t> Responsive website with quick load times for customers to browse travel packages and book through website and mobile devices.</a:t>
            </a:r>
          </a:p>
          <a:p>
            <a:endParaRPr lang="en-US" dirty="0"/>
          </a:p>
        </p:txBody>
      </p:sp>
    </p:spTree>
    <p:extLst>
      <p:ext uri="{BB962C8B-B14F-4D97-AF65-F5344CB8AC3E}">
        <p14:creationId xmlns:p14="http://schemas.microsoft.com/office/powerpoint/2010/main" val="113067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Goals</a:t>
            </a:r>
            <a:endParaRPr lang="en-US" dirty="0"/>
          </a:p>
        </p:txBody>
      </p:sp>
      <p:sp>
        <p:nvSpPr>
          <p:cNvPr id="3" name="Content Placeholder 2"/>
          <p:cNvSpPr>
            <a:spLocks noGrp="1"/>
          </p:cNvSpPr>
          <p:nvPr>
            <p:ph idx="1"/>
          </p:nvPr>
        </p:nvSpPr>
        <p:spPr>
          <a:xfrm>
            <a:off x="684211" y="1698171"/>
            <a:ext cx="10549845" cy="4663440"/>
          </a:xfrm>
        </p:spPr>
        <p:txBody>
          <a:bodyPr>
            <a:normAutofit/>
          </a:bodyPr>
          <a:lstStyle/>
          <a:p>
            <a:r>
              <a:rPr lang="en-US" dirty="0">
                <a:solidFill>
                  <a:schemeClr val="tx1"/>
                </a:solidFill>
              </a:rPr>
              <a:t>Make a dynamic, responsive, and </a:t>
            </a:r>
            <a:r>
              <a:rPr lang="en-US" dirty="0" smtClean="0">
                <a:solidFill>
                  <a:schemeClr val="tx1"/>
                </a:solidFill>
              </a:rPr>
              <a:t>user-friendly website</a:t>
            </a:r>
            <a:endParaRPr lang="en-US" dirty="0">
              <a:solidFill>
                <a:schemeClr val="tx1"/>
              </a:solidFill>
            </a:endParaRPr>
          </a:p>
          <a:p>
            <a:pPr lvl="0"/>
            <a:endParaRPr lang="en-US" dirty="0" smtClean="0">
              <a:solidFill>
                <a:schemeClr val="tx1"/>
              </a:solidFill>
            </a:endParaRPr>
          </a:p>
          <a:p>
            <a:pPr lvl="0"/>
            <a:r>
              <a:rPr lang="en-US" dirty="0" smtClean="0">
                <a:solidFill>
                  <a:schemeClr val="tx1"/>
                </a:solidFill>
              </a:rPr>
              <a:t>Website </a:t>
            </a:r>
            <a:r>
              <a:rPr lang="en-US" dirty="0">
                <a:solidFill>
                  <a:schemeClr val="tx1"/>
                </a:solidFill>
              </a:rPr>
              <a:t>that increases sales and customer base by making it easier to view packages and book with Travel Experts. </a:t>
            </a:r>
            <a:endParaRPr lang="en-US" dirty="0" smtClean="0">
              <a:solidFill>
                <a:schemeClr val="tx1"/>
              </a:solidFill>
            </a:endParaRPr>
          </a:p>
          <a:p>
            <a:pPr lvl="0"/>
            <a:endParaRPr lang="en-US" dirty="0" smtClean="0">
              <a:solidFill>
                <a:schemeClr val="tx1"/>
              </a:solidFill>
            </a:endParaRPr>
          </a:p>
          <a:p>
            <a:pPr lvl="0"/>
            <a:r>
              <a:rPr lang="en-US" dirty="0" smtClean="0">
                <a:solidFill>
                  <a:schemeClr val="tx1"/>
                </a:solidFill>
              </a:rPr>
              <a:t>Accurately </a:t>
            </a:r>
            <a:r>
              <a:rPr lang="en-US" dirty="0">
                <a:solidFill>
                  <a:schemeClr val="tx1"/>
                </a:solidFill>
              </a:rPr>
              <a:t>represents the company’s uniqueness and </a:t>
            </a:r>
            <a:r>
              <a:rPr lang="en-US" dirty="0" smtClean="0">
                <a:solidFill>
                  <a:schemeClr val="tx1"/>
                </a:solidFill>
              </a:rPr>
              <a:t>vision </a:t>
            </a:r>
            <a:r>
              <a:rPr lang="en-US" dirty="0">
                <a:solidFill>
                  <a:schemeClr val="tx1"/>
                </a:solidFill>
              </a:rPr>
              <a:t>as travel </a:t>
            </a:r>
            <a:r>
              <a:rPr lang="en-US" dirty="0" smtClean="0">
                <a:solidFill>
                  <a:schemeClr val="tx1"/>
                </a:solidFill>
              </a:rPr>
              <a:t>agents.</a:t>
            </a:r>
            <a:endParaRPr lang="en-US" dirty="0">
              <a:solidFill>
                <a:schemeClr val="tx1"/>
              </a:solidFill>
            </a:endParaRPr>
          </a:p>
          <a:p>
            <a:pPr lvl="0"/>
            <a:endParaRPr lang="en-US" dirty="0" smtClean="0">
              <a:solidFill>
                <a:schemeClr val="tx1"/>
              </a:solidFill>
            </a:endParaRPr>
          </a:p>
          <a:p>
            <a:pPr lvl="0"/>
            <a:r>
              <a:rPr lang="en-US" dirty="0" smtClean="0">
                <a:solidFill>
                  <a:schemeClr val="tx1"/>
                </a:solidFill>
              </a:rPr>
              <a:t>System scalability to expand into different travel agency locations</a:t>
            </a:r>
            <a:endParaRPr lang="en-US" dirty="0">
              <a:solidFill>
                <a:schemeClr val="tx1"/>
              </a:solidFill>
            </a:endParaRPr>
          </a:p>
          <a:p>
            <a:pPr lvl="0"/>
            <a:endParaRPr lang="en-US" dirty="0" smtClean="0">
              <a:solidFill>
                <a:schemeClr val="tx1"/>
              </a:solidFill>
            </a:endParaRPr>
          </a:p>
          <a:p>
            <a:pPr lvl="0"/>
            <a:r>
              <a:rPr lang="en-US" dirty="0" smtClean="0">
                <a:solidFill>
                  <a:schemeClr val="tx1"/>
                </a:solidFill>
              </a:rPr>
              <a:t>Make </a:t>
            </a:r>
            <a:r>
              <a:rPr lang="en-US" dirty="0">
                <a:solidFill>
                  <a:schemeClr val="tx1"/>
                </a:solidFill>
              </a:rPr>
              <a:t>it </a:t>
            </a:r>
            <a:r>
              <a:rPr lang="en-US" dirty="0" smtClean="0">
                <a:solidFill>
                  <a:schemeClr val="tx1"/>
                </a:solidFill>
              </a:rPr>
              <a:t>straightforward </a:t>
            </a:r>
            <a:r>
              <a:rPr lang="en-US" dirty="0">
                <a:solidFill>
                  <a:schemeClr val="tx1"/>
                </a:solidFill>
              </a:rPr>
              <a:t>to view packages and book with travel experts</a:t>
            </a:r>
          </a:p>
          <a:p>
            <a:endParaRPr lang="en-US" dirty="0">
              <a:solidFill>
                <a:schemeClr val="tx1"/>
              </a:solidFill>
            </a:endParaRPr>
          </a:p>
        </p:txBody>
      </p:sp>
    </p:spTree>
    <p:extLst>
      <p:ext uri="{BB962C8B-B14F-4D97-AF65-F5344CB8AC3E}">
        <p14:creationId xmlns:p14="http://schemas.microsoft.com/office/powerpoint/2010/main" val="395204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Objectives</a:t>
            </a:r>
            <a:endParaRPr lang="en-US" dirty="0"/>
          </a:p>
        </p:txBody>
      </p:sp>
      <p:sp>
        <p:nvSpPr>
          <p:cNvPr id="3" name="Content Placeholder 2"/>
          <p:cNvSpPr>
            <a:spLocks noGrp="1"/>
          </p:cNvSpPr>
          <p:nvPr>
            <p:ph idx="1"/>
          </p:nvPr>
        </p:nvSpPr>
        <p:spPr>
          <a:xfrm>
            <a:off x="684212" y="1907177"/>
            <a:ext cx="11189925" cy="4274941"/>
          </a:xfrm>
        </p:spPr>
        <p:txBody>
          <a:bodyPr>
            <a:normAutofit/>
          </a:bodyPr>
          <a:lstStyle/>
          <a:p>
            <a:pPr lvl="0"/>
            <a:r>
              <a:rPr lang="en-US" dirty="0" smtClean="0">
                <a:solidFill>
                  <a:schemeClr val="tx1"/>
                </a:solidFill>
              </a:rPr>
              <a:t>Customer </a:t>
            </a:r>
            <a:r>
              <a:rPr lang="en-US" dirty="0">
                <a:solidFill>
                  <a:schemeClr val="tx1"/>
                </a:solidFill>
              </a:rPr>
              <a:t>service </a:t>
            </a:r>
            <a:r>
              <a:rPr lang="en-US" dirty="0" smtClean="0">
                <a:solidFill>
                  <a:schemeClr val="tx1"/>
                </a:solidFill>
              </a:rPr>
              <a:t>oriented</a:t>
            </a:r>
            <a:endParaRPr lang="en-US" dirty="0">
              <a:solidFill>
                <a:schemeClr val="tx1"/>
              </a:solidFill>
            </a:endParaRPr>
          </a:p>
          <a:p>
            <a:pPr lvl="0"/>
            <a:r>
              <a:rPr lang="en-US" dirty="0">
                <a:solidFill>
                  <a:schemeClr val="tx1"/>
                </a:solidFill>
              </a:rPr>
              <a:t>Dynamic, responsive, </a:t>
            </a:r>
            <a:r>
              <a:rPr lang="en-US" dirty="0" smtClean="0">
                <a:solidFill>
                  <a:schemeClr val="tx1"/>
                </a:solidFill>
              </a:rPr>
              <a:t>user-friendly website</a:t>
            </a:r>
            <a:endParaRPr lang="en-US" dirty="0">
              <a:solidFill>
                <a:schemeClr val="tx1"/>
              </a:solidFill>
            </a:endParaRPr>
          </a:p>
          <a:p>
            <a:pPr lvl="0"/>
            <a:r>
              <a:rPr lang="en-US" dirty="0">
                <a:solidFill>
                  <a:schemeClr val="tx1"/>
                </a:solidFill>
              </a:rPr>
              <a:t>Secure login system </a:t>
            </a:r>
            <a:endParaRPr lang="en-US" dirty="0" smtClean="0">
              <a:solidFill>
                <a:schemeClr val="tx1"/>
              </a:solidFill>
            </a:endParaRPr>
          </a:p>
          <a:p>
            <a:pPr lvl="0"/>
            <a:r>
              <a:rPr lang="en-US" dirty="0" smtClean="0">
                <a:solidFill>
                  <a:schemeClr val="tx1"/>
                </a:solidFill>
              </a:rPr>
              <a:t>Website pages: Landing page, Travel Packages page and pages that are composed as a part of our demo</a:t>
            </a:r>
          </a:p>
          <a:p>
            <a:r>
              <a:rPr lang="en-US" dirty="0">
                <a:solidFill>
                  <a:schemeClr val="tx1"/>
                </a:solidFill>
              </a:rPr>
              <a:t>Focus on scalability (Reaching out to a new/larger client base)</a:t>
            </a:r>
          </a:p>
          <a:p>
            <a:pPr lvl="0"/>
            <a:endParaRPr lang="en-US" dirty="0">
              <a:solidFill>
                <a:schemeClr val="tx1"/>
              </a:solidFill>
            </a:endParaRPr>
          </a:p>
          <a:p>
            <a:endParaRPr lang="en-US" dirty="0"/>
          </a:p>
        </p:txBody>
      </p:sp>
    </p:spTree>
    <p:extLst>
      <p:ext uri="{BB962C8B-B14F-4D97-AF65-F5344CB8AC3E}">
        <p14:creationId xmlns:p14="http://schemas.microsoft.com/office/powerpoint/2010/main" val="3522636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24" y="2410338"/>
            <a:ext cx="8534400" cy="1507067"/>
          </a:xfrm>
        </p:spPr>
        <p:txBody>
          <a:bodyPr/>
          <a:lstStyle/>
          <a:p>
            <a:r>
              <a:rPr lang="en-US" dirty="0" smtClean="0"/>
              <a:t>Website Demo</a:t>
            </a:r>
            <a:endParaRPr lang="en-US" dirty="0"/>
          </a:p>
        </p:txBody>
      </p:sp>
    </p:spTree>
    <p:extLst>
      <p:ext uri="{BB962C8B-B14F-4D97-AF65-F5344CB8AC3E}">
        <p14:creationId xmlns:p14="http://schemas.microsoft.com/office/powerpoint/2010/main" val="370984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38" y="435184"/>
            <a:ext cx="8534400" cy="1507067"/>
          </a:xfrm>
        </p:spPr>
        <p:txBody>
          <a:bodyPr/>
          <a:lstStyle/>
          <a:p>
            <a:r>
              <a:rPr lang="en-US" dirty="0" smtClean="0"/>
              <a:t>System setup/Security</a:t>
            </a:r>
            <a:endParaRPr lang="en-US" dirty="0"/>
          </a:p>
        </p:txBody>
      </p:sp>
      <p:sp>
        <p:nvSpPr>
          <p:cNvPr id="7" name="Rounded Rectangle 6"/>
          <p:cNvSpPr/>
          <p:nvPr/>
        </p:nvSpPr>
        <p:spPr>
          <a:xfrm>
            <a:off x="462350" y="2192862"/>
            <a:ext cx="2403566"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Application</a:t>
            </a:r>
          </a:p>
          <a:p>
            <a:pPr algn="ctr"/>
            <a:r>
              <a:rPr lang="en-US" dirty="0" smtClean="0"/>
              <a:t>(Webpage UI)</a:t>
            </a:r>
            <a:endParaRPr lang="en-US" dirty="0"/>
          </a:p>
        </p:txBody>
      </p:sp>
      <p:sp>
        <p:nvSpPr>
          <p:cNvPr id="8" name="Rounded Rectangle 7"/>
          <p:cNvSpPr/>
          <p:nvPr/>
        </p:nvSpPr>
        <p:spPr>
          <a:xfrm>
            <a:off x="4152607" y="2192863"/>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9" name="Rounded Rectangle 8"/>
          <p:cNvSpPr/>
          <p:nvPr/>
        </p:nvSpPr>
        <p:spPr>
          <a:xfrm>
            <a:off x="7957694" y="2192863"/>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end UI</a:t>
            </a:r>
          </a:p>
          <a:p>
            <a:pPr algn="ctr"/>
            <a:r>
              <a:rPr lang="en-US" dirty="0" smtClean="0"/>
              <a:t>(Website)</a:t>
            </a:r>
            <a:endParaRPr lang="en-US" dirty="0"/>
          </a:p>
        </p:txBody>
      </p:sp>
      <p:cxnSp>
        <p:nvCxnSpPr>
          <p:cNvPr id="12" name="Straight Connector 11"/>
          <p:cNvCxnSpPr>
            <a:stCxn id="7" idx="3"/>
            <a:endCxn id="8" idx="1"/>
          </p:cNvCxnSpPr>
          <p:nvPr/>
        </p:nvCxnSpPr>
        <p:spPr>
          <a:xfrm>
            <a:off x="2865916" y="3198703"/>
            <a:ext cx="1286691" cy="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a:stCxn id="8" idx="3"/>
            <a:endCxn id="9" idx="1"/>
          </p:cNvCxnSpPr>
          <p:nvPr/>
        </p:nvCxnSpPr>
        <p:spPr>
          <a:xfrm>
            <a:off x="6725990" y="3198704"/>
            <a:ext cx="1231704" cy="0"/>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4017918" y="4463437"/>
            <a:ext cx="2842759" cy="369332"/>
          </a:xfrm>
          <a:prstGeom prst="rect">
            <a:avLst/>
          </a:prstGeom>
          <a:noFill/>
        </p:spPr>
        <p:txBody>
          <a:bodyPr wrap="square" rtlCol="0">
            <a:spAutoFit/>
          </a:bodyPr>
          <a:lstStyle/>
          <a:p>
            <a:r>
              <a:rPr lang="en-US" dirty="0" smtClean="0"/>
              <a:t>Encapsulation of Data</a:t>
            </a:r>
            <a:endParaRPr lang="en-US" dirty="0"/>
          </a:p>
        </p:txBody>
      </p:sp>
      <p:sp>
        <p:nvSpPr>
          <p:cNvPr id="25" name="TextBox 24"/>
          <p:cNvSpPr txBox="1"/>
          <p:nvPr/>
        </p:nvSpPr>
        <p:spPr>
          <a:xfrm>
            <a:off x="517338" y="4455158"/>
            <a:ext cx="2751319" cy="369332"/>
          </a:xfrm>
          <a:prstGeom prst="rect">
            <a:avLst/>
          </a:prstGeom>
          <a:noFill/>
        </p:spPr>
        <p:txBody>
          <a:bodyPr wrap="square" rtlCol="0">
            <a:spAutoFit/>
          </a:bodyPr>
          <a:lstStyle/>
          <a:p>
            <a:r>
              <a:rPr lang="en-US" dirty="0" smtClean="0"/>
              <a:t>Login Authentication</a:t>
            </a:r>
            <a:endParaRPr lang="en-US" dirty="0"/>
          </a:p>
        </p:txBody>
      </p:sp>
      <p:sp>
        <p:nvSpPr>
          <p:cNvPr id="28" name="TextBox 27"/>
          <p:cNvSpPr txBox="1"/>
          <p:nvPr/>
        </p:nvSpPr>
        <p:spPr>
          <a:xfrm>
            <a:off x="7957694" y="4455156"/>
            <a:ext cx="2834640" cy="369332"/>
          </a:xfrm>
          <a:prstGeom prst="rect">
            <a:avLst/>
          </a:prstGeom>
          <a:noFill/>
        </p:spPr>
        <p:txBody>
          <a:bodyPr wrap="square" rtlCol="0">
            <a:spAutoFit/>
          </a:bodyPr>
          <a:lstStyle/>
          <a:p>
            <a:r>
              <a:rPr lang="en-US" dirty="0" smtClean="0"/>
              <a:t>Easy to use UI format</a:t>
            </a:r>
            <a:endParaRPr lang="en-US" dirty="0"/>
          </a:p>
        </p:txBody>
      </p:sp>
    </p:spTree>
    <p:extLst>
      <p:ext uri="{BB962C8B-B14F-4D97-AF65-F5344CB8AC3E}">
        <p14:creationId xmlns:p14="http://schemas.microsoft.com/office/powerpoint/2010/main" val="58265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915" y="646852"/>
            <a:ext cx="8534400" cy="1507067"/>
          </a:xfrm>
        </p:spPr>
        <p:txBody>
          <a:bodyPr/>
          <a:lstStyle/>
          <a:p>
            <a:r>
              <a:rPr lang="en-US" dirty="0" smtClean="0"/>
              <a:t>Security</a:t>
            </a:r>
            <a:endParaRPr lang="en-US" dirty="0"/>
          </a:p>
        </p:txBody>
      </p:sp>
      <p:sp>
        <p:nvSpPr>
          <p:cNvPr id="3" name="Content Placeholder 2"/>
          <p:cNvSpPr>
            <a:spLocks noGrp="1"/>
          </p:cNvSpPr>
          <p:nvPr>
            <p:ph idx="1"/>
          </p:nvPr>
        </p:nvSpPr>
        <p:spPr>
          <a:xfrm>
            <a:off x="1054915" y="2153919"/>
            <a:ext cx="8534400" cy="2472267"/>
          </a:xfrm>
        </p:spPr>
        <p:txBody>
          <a:bodyPr/>
          <a:lstStyle/>
          <a:p>
            <a:r>
              <a:rPr lang="en-US" dirty="0" smtClean="0">
                <a:solidFill>
                  <a:schemeClr val="tx1"/>
                </a:solidFill>
              </a:rPr>
              <a:t>To Prevent malicious registrations from spam bots and such, </a:t>
            </a:r>
            <a:r>
              <a:rPr lang="en-US" dirty="0" err="1" smtClean="0">
                <a:solidFill>
                  <a:schemeClr val="tx1"/>
                </a:solidFill>
              </a:rPr>
              <a:t>RockIT</a:t>
            </a:r>
            <a:r>
              <a:rPr lang="en-US" dirty="0">
                <a:solidFill>
                  <a:schemeClr val="tx1"/>
                </a:solidFill>
              </a:rPr>
              <a:t> </a:t>
            </a:r>
            <a:r>
              <a:rPr lang="en-US" dirty="0" smtClean="0">
                <a:solidFill>
                  <a:schemeClr val="tx1"/>
                </a:solidFill>
              </a:rPr>
              <a:t>Solutions recommends using CAPTCHA technology, and utilizing an email activation for user registration.</a:t>
            </a:r>
            <a:endParaRPr lang="en-US" dirty="0">
              <a:solidFill>
                <a:schemeClr val="tx1"/>
              </a:solidFill>
            </a:endParaRPr>
          </a:p>
          <a:p>
            <a:endParaRPr lang="en-US" dirty="0" smtClean="0"/>
          </a:p>
        </p:txBody>
      </p:sp>
    </p:spTree>
    <p:extLst>
      <p:ext uri="{BB962C8B-B14F-4D97-AF65-F5344CB8AC3E}">
        <p14:creationId xmlns:p14="http://schemas.microsoft.com/office/powerpoint/2010/main" val="696918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01"/>
            <a:ext cx="8534400" cy="1507067"/>
          </a:xfrm>
        </p:spPr>
        <p:txBody>
          <a:bodyPr/>
          <a:lstStyle/>
          <a:p>
            <a:r>
              <a:rPr lang="en-US" dirty="0" smtClean="0"/>
              <a:t>Budget breakdown - $250,000</a:t>
            </a:r>
            <a:endParaRPr lang="en-US" dirty="0"/>
          </a:p>
        </p:txBody>
      </p:sp>
      <p:sp>
        <p:nvSpPr>
          <p:cNvPr id="3" name="Content Placeholder 2"/>
          <p:cNvSpPr>
            <a:spLocks noGrp="1"/>
          </p:cNvSpPr>
          <p:nvPr>
            <p:ph idx="1"/>
          </p:nvPr>
        </p:nvSpPr>
        <p:spPr>
          <a:xfrm>
            <a:off x="684212" y="1345475"/>
            <a:ext cx="8534400" cy="4483948"/>
          </a:xfrm>
        </p:spPr>
        <p:txBody>
          <a:bodyPr>
            <a:normAutofit fontScale="92500" lnSpcReduction="20000"/>
          </a:bodyPr>
          <a:lstStyle/>
          <a:p>
            <a:pPr marL="0" indent="0">
              <a:buNone/>
            </a:pPr>
            <a:endParaRPr lang="en-US" dirty="0" smtClean="0"/>
          </a:p>
          <a:p>
            <a:r>
              <a:rPr lang="en-US" dirty="0" smtClean="0">
                <a:solidFill>
                  <a:schemeClr val="tx1"/>
                </a:solidFill>
              </a:rPr>
              <a:t>1</a:t>
            </a:r>
            <a:r>
              <a:rPr lang="en-US" baseline="30000" dirty="0" smtClean="0">
                <a:solidFill>
                  <a:schemeClr val="tx1"/>
                </a:solidFill>
              </a:rPr>
              <a:t>st</a:t>
            </a:r>
            <a:r>
              <a:rPr lang="en-US" dirty="0" smtClean="0">
                <a:solidFill>
                  <a:schemeClr val="tx1"/>
                </a:solidFill>
              </a:rPr>
              <a:t> phase $83,000</a:t>
            </a:r>
          </a:p>
          <a:p>
            <a:pPr lvl="1">
              <a:buFont typeface="Courier New" panose="02070309020205020404" pitchFamily="49" charset="0"/>
              <a:buChar char="o"/>
            </a:pPr>
            <a:r>
              <a:rPr lang="en-US" dirty="0" smtClean="0">
                <a:solidFill>
                  <a:schemeClr val="tx1"/>
                </a:solidFill>
              </a:rPr>
              <a:t>UI website (HTML, </a:t>
            </a:r>
            <a:r>
              <a:rPr lang="en-US" dirty="0" err="1" smtClean="0">
                <a:solidFill>
                  <a:schemeClr val="tx1"/>
                </a:solidFill>
              </a:rPr>
              <a:t>Javascript</a:t>
            </a:r>
            <a:r>
              <a:rPr lang="en-US" dirty="0" smtClean="0">
                <a:solidFill>
                  <a:schemeClr val="tx1"/>
                </a:solidFill>
              </a:rPr>
              <a:t>, CSS)</a:t>
            </a:r>
          </a:p>
          <a:p>
            <a:pPr lvl="1">
              <a:buFont typeface="Courier New" panose="02070309020205020404" pitchFamily="49" charset="0"/>
              <a:buChar char="o"/>
            </a:pPr>
            <a:r>
              <a:rPr lang="en-US" dirty="0" smtClean="0">
                <a:solidFill>
                  <a:schemeClr val="tx1"/>
                </a:solidFill>
              </a:rPr>
              <a:t>Database setup and linked (PHP)</a:t>
            </a:r>
          </a:p>
          <a:p>
            <a:pPr lvl="1">
              <a:buFont typeface="Courier New" panose="02070309020205020404" pitchFamily="49" charset="0"/>
              <a:buChar char="o"/>
            </a:pPr>
            <a:r>
              <a:rPr lang="en-US" dirty="0" smtClean="0">
                <a:solidFill>
                  <a:schemeClr val="tx1"/>
                </a:solidFill>
              </a:rPr>
              <a:t>Admin website portal  </a:t>
            </a:r>
          </a:p>
          <a:p>
            <a:pPr marL="457200" lvl="1" indent="0">
              <a:buNone/>
            </a:pPr>
            <a:endParaRPr lang="en-US" dirty="0" smtClean="0">
              <a:solidFill>
                <a:schemeClr val="tx1"/>
              </a:solidFill>
            </a:endParaRPr>
          </a:p>
          <a:p>
            <a:r>
              <a:rPr lang="en-US" dirty="0" smtClean="0">
                <a:solidFill>
                  <a:schemeClr val="tx1"/>
                </a:solidFill>
              </a:rPr>
              <a:t>2</a:t>
            </a:r>
            <a:r>
              <a:rPr lang="en-US" baseline="30000" dirty="0" smtClean="0">
                <a:solidFill>
                  <a:schemeClr val="tx1"/>
                </a:solidFill>
              </a:rPr>
              <a:t>nd</a:t>
            </a:r>
            <a:r>
              <a:rPr lang="en-US" dirty="0">
                <a:solidFill>
                  <a:schemeClr val="tx1"/>
                </a:solidFill>
              </a:rPr>
              <a:t> </a:t>
            </a:r>
            <a:r>
              <a:rPr lang="en-US" dirty="0" smtClean="0">
                <a:solidFill>
                  <a:schemeClr val="tx1"/>
                </a:solidFill>
              </a:rPr>
              <a:t>phase $83,000</a:t>
            </a:r>
          </a:p>
          <a:p>
            <a:pPr lvl="1">
              <a:buFont typeface="Courier New" panose="02070309020205020404" pitchFamily="49" charset="0"/>
              <a:buChar char="o"/>
            </a:pPr>
            <a:r>
              <a:rPr lang="en-US" dirty="0" smtClean="0">
                <a:solidFill>
                  <a:schemeClr val="tx1"/>
                </a:solidFill>
              </a:rPr>
              <a:t>Implementation of Microsoft technologies</a:t>
            </a:r>
          </a:p>
          <a:p>
            <a:pPr marL="457200" lvl="1" indent="0">
              <a:buNone/>
            </a:pPr>
            <a:endParaRPr lang="en-US" dirty="0" smtClean="0">
              <a:solidFill>
                <a:schemeClr val="tx1"/>
              </a:solidFill>
            </a:endParaRPr>
          </a:p>
          <a:p>
            <a:r>
              <a:rPr lang="en-US" dirty="0" smtClean="0">
                <a:solidFill>
                  <a:schemeClr val="tx1"/>
                </a:solidFill>
              </a:rPr>
              <a:t>3</a:t>
            </a:r>
            <a:r>
              <a:rPr lang="en-US" baseline="30000" dirty="0" smtClean="0">
                <a:solidFill>
                  <a:schemeClr val="tx1"/>
                </a:solidFill>
              </a:rPr>
              <a:t>rd</a:t>
            </a:r>
            <a:r>
              <a:rPr lang="en-US" dirty="0">
                <a:solidFill>
                  <a:schemeClr val="tx1"/>
                </a:solidFill>
              </a:rPr>
              <a:t> </a:t>
            </a:r>
            <a:r>
              <a:rPr lang="en-US" dirty="0" smtClean="0">
                <a:solidFill>
                  <a:schemeClr val="tx1"/>
                </a:solidFill>
              </a:rPr>
              <a:t>phase $84,000 </a:t>
            </a:r>
          </a:p>
          <a:p>
            <a:pPr lvl="1">
              <a:buFont typeface="Courier New" panose="02070309020205020404" pitchFamily="49" charset="0"/>
              <a:buChar char="o"/>
            </a:pPr>
            <a:r>
              <a:rPr lang="en-US" dirty="0" smtClean="0">
                <a:solidFill>
                  <a:schemeClr val="tx1"/>
                </a:solidFill>
              </a:rPr>
              <a:t>Mobile App Design</a:t>
            </a:r>
          </a:p>
          <a:p>
            <a:pPr lvl="1">
              <a:buFont typeface="Courier New" panose="02070309020205020404" pitchFamily="49" charset="0"/>
              <a:buChar char="o"/>
            </a:pPr>
            <a:r>
              <a:rPr lang="en-US" dirty="0" smtClean="0">
                <a:solidFill>
                  <a:schemeClr val="tx1"/>
                </a:solidFill>
              </a:rPr>
              <a:t>Database upgrades (Oracle)</a:t>
            </a:r>
          </a:p>
          <a:p>
            <a:endParaRPr lang="en-US" dirty="0">
              <a:solidFill>
                <a:schemeClr val="tx1"/>
              </a:solidFill>
            </a:endParaRPr>
          </a:p>
        </p:txBody>
      </p:sp>
    </p:spTree>
    <p:extLst>
      <p:ext uri="{BB962C8B-B14F-4D97-AF65-F5344CB8AC3E}">
        <p14:creationId xmlns:p14="http://schemas.microsoft.com/office/powerpoint/2010/main" val="546623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186</TotalTime>
  <Words>398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Courier New</vt:lpstr>
      <vt:lpstr>Wingdings 3</vt:lpstr>
      <vt:lpstr>Slice</vt:lpstr>
      <vt:lpstr>Travel Experts Website proposal</vt:lpstr>
      <vt:lpstr>Our team</vt:lpstr>
      <vt:lpstr>Travel experts project Requirements</vt:lpstr>
      <vt:lpstr>Goals</vt:lpstr>
      <vt:lpstr>Objectives</vt:lpstr>
      <vt:lpstr>Website Demo</vt:lpstr>
      <vt:lpstr>System setup/Security</vt:lpstr>
      <vt:lpstr>Security</vt:lpstr>
      <vt:lpstr>Budget breakdown - $250,000</vt:lpstr>
      <vt:lpstr>schedule</vt:lpstr>
      <vt:lpstr>Special Feature </vt:lpstr>
      <vt:lpstr>Questions </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Experts Website proposal</dc:title>
  <dc:creator>Eugenia Chiu</dc:creator>
  <cp:lastModifiedBy>Eugenia Chiu</cp:lastModifiedBy>
  <cp:revision>38</cp:revision>
  <dcterms:created xsi:type="dcterms:W3CDTF">2018-11-29T17:10:03Z</dcterms:created>
  <dcterms:modified xsi:type="dcterms:W3CDTF">2018-11-29T20:16:54Z</dcterms:modified>
</cp:coreProperties>
</file>