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9" r:id="rId3"/>
    <p:sldId id="257" r:id="rId4"/>
    <p:sldId id="271" r:id="rId5"/>
    <p:sldId id="258" r:id="rId6"/>
    <p:sldId id="265" r:id="rId7"/>
    <p:sldId id="259" r:id="rId8"/>
    <p:sldId id="260" r:id="rId9"/>
    <p:sldId id="262" r:id="rId10"/>
    <p:sldId id="261" r:id="rId11"/>
    <p:sldId id="263" r:id="rId12"/>
    <p:sldId id="264"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15" d="100"/>
          <a:sy n="115" d="100"/>
        </p:scale>
        <p:origin x="4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78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29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03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5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88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2250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7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095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48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37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3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1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21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99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94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37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31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1577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Stuff/group/OOD2018Team2pro/landingPage.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 Experts Website proposal</a:t>
            </a:r>
            <a:endParaRPr lang="en-US" dirty="0"/>
          </a:p>
        </p:txBody>
      </p:sp>
      <p:sp>
        <p:nvSpPr>
          <p:cNvPr id="3" name="Subtitle 2"/>
          <p:cNvSpPr>
            <a:spLocks noGrp="1"/>
          </p:cNvSpPr>
          <p:nvPr>
            <p:ph type="subTitle" idx="1"/>
          </p:nvPr>
        </p:nvSpPr>
        <p:spPr>
          <a:xfrm>
            <a:off x="684212" y="4950823"/>
            <a:ext cx="8001000" cy="783771"/>
          </a:xfrm>
        </p:spPr>
        <p:txBody>
          <a:bodyPr>
            <a:normAutofit/>
          </a:bodyPr>
          <a:lstStyle/>
          <a:p>
            <a:r>
              <a:rPr lang="en-US" sz="3200" dirty="0" smtClean="0">
                <a:solidFill>
                  <a:schemeClr val="tx1"/>
                </a:solidFill>
              </a:rPr>
              <a:t>Presented by: </a:t>
            </a:r>
            <a:r>
              <a:rPr lang="en-US" sz="3200" b="1" dirty="0" err="1">
                <a:solidFill>
                  <a:schemeClr val="tx1"/>
                </a:solidFill>
              </a:rPr>
              <a:t>R</a:t>
            </a:r>
            <a:r>
              <a:rPr lang="en-US" sz="3200" b="1" dirty="0" err="1" smtClean="0">
                <a:solidFill>
                  <a:schemeClr val="tx1"/>
                </a:solidFill>
              </a:rPr>
              <a:t>ockIT</a:t>
            </a:r>
            <a:r>
              <a:rPr lang="en-US" sz="3200" b="1" dirty="0" smtClean="0">
                <a:solidFill>
                  <a:schemeClr val="tx1"/>
                </a:solidFill>
              </a:rPr>
              <a:t> </a:t>
            </a:r>
            <a:r>
              <a:rPr lang="en-US" sz="3200" b="1" dirty="0" smtClean="0">
                <a:solidFill>
                  <a:schemeClr val="tx1"/>
                </a:solidFill>
              </a:rPr>
              <a:t>Software </a:t>
            </a:r>
            <a:r>
              <a:rPr lang="en-US" sz="3200" b="1" dirty="0">
                <a:solidFill>
                  <a:schemeClr val="tx1"/>
                </a:solidFill>
              </a:rPr>
              <a:t>S</a:t>
            </a:r>
            <a:r>
              <a:rPr lang="en-US" sz="3200" b="1" dirty="0" smtClean="0">
                <a:solidFill>
                  <a:schemeClr val="tx1"/>
                </a:solidFill>
              </a:rPr>
              <a:t>olutions</a:t>
            </a:r>
            <a:endParaRPr lang="en-US" sz="3200" b="1" dirty="0" smtClean="0">
              <a:solidFill>
                <a:schemeClr val="tx1"/>
              </a:solidFill>
            </a:endParaRPr>
          </a:p>
          <a:p>
            <a:endParaRPr lang="en-US" dirty="0"/>
          </a:p>
          <a:p>
            <a:endParaRPr lang="en-US" dirty="0"/>
          </a:p>
        </p:txBody>
      </p:sp>
    </p:spTree>
    <p:extLst>
      <p:ext uri="{BB962C8B-B14F-4D97-AF65-F5344CB8AC3E}">
        <p14:creationId xmlns:p14="http://schemas.microsoft.com/office/powerpoint/2010/main" val="4291290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37" y="435184"/>
            <a:ext cx="6930867" cy="1507067"/>
          </a:xfrm>
        </p:spPr>
        <p:txBody>
          <a:bodyPr/>
          <a:lstStyle/>
          <a:p>
            <a:r>
              <a:rPr lang="en-US" dirty="0" smtClean="0"/>
              <a:t>*****System </a:t>
            </a:r>
            <a:r>
              <a:rPr lang="en-US" dirty="0" smtClean="0"/>
              <a:t>setup for </a:t>
            </a:r>
            <a:r>
              <a:rPr lang="en-US" dirty="0" smtClean="0"/>
              <a:t>hardware</a:t>
            </a:r>
            <a:endParaRPr lang="en-US" dirty="0"/>
          </a:p>
        </p:txBody>
      </p:sp>
      <p:sp>
        <p:nvSpPr>
          <p:cNvPr id="7" name="Rounded Rectangle 6"/>
          <p:cNvSpPr/>
          <p:nvPr/>
        </p:nvSpPr>
        <p:spPr>
          <a:xfrm>
            <a:off x="7722617" y="2192861"/>
            <a:ext cx="2403566"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Application</a:t>
            </a:r>
          </a:p>
          <a:p>
            <a:pPr algn="ctr"/>
            <a:r>
              <a:rPr lang="en-US" dirty="0" smtClean="0"/>
              <a:t>(Webpage UI)</a:t>
            </a:r>
            <a:endParaRPr lang="en-US" dirty="0"/>
          </a:p>
        </p:txBody>
      </p:sp>
      <p:sp>
        <p:nvSpPr>
          <p:cNvPr id="8" name="Rounded Rectangle 7"/>
          <p:cNvSpPr/>
          <p:nvPr/>
        </p:nvSpPr>
        <p:spPr>
          <a:xfrm>
            <a:off x="4164461" y="2192861"/>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9" name="Rounded Rectangle 8"/>
          <p:cNvSpPr/>
          <p:nvPr/>
        </p:nvSpPr>
        <p:spPr>
          <a:xfrm>
            <a:off x="606305" y="2192862"/>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end UI</a:t>
            </a:r>
          </a:p>
          <a:p>
            <a:pPr algn="ctr"/>
            <a:r>
              <a:rPr lang="en-US" dirty="0" smtClean="0"/>
              <a:t>(Website)</a:t>
            </a:r>
            <a:endParaRPr lang="en-US" dirty="0"/>
          </a:p>
        </p:txBody>
      </p:sp>
      <p:sp>
        <p:nvSpPr>
          <p:cNvPr id="24" name="TextBox 23"/>
          <p:cNvSpPr txBox="1"/>
          <p:nvPr/>
        </p:nvSpPr>
        <p:spPr>
          <a:xfrm>
            <a:off x="4017918" y="4463437"/>
            <a:ext cx="2842759" cy="369332"/>
          </a:xfrm>
          <a:prstGeom prst="rect">
            <a:avLst/>
          </a:prstGeom>
          <a:noFill/>
        </p:spPr>
        <p:txBody>
          <a:bodyPr wrap="square" rtlCol="0">
            <a:spAutoFit/>
          </a:bodyPr>
          <a:lstStyle/>
          <a:p>
            <a:r>
              <a:rPr lang="en-US" dirty="0" smtClean="0"/>
              <a:t>Encapsulation of Data</a:t>
            </a:r>
            <a:endParaRPr lang="en-US" dirty="0"/>
          </a:p>
        </p:txBody>
      </p:sp>
      <p:sp>
        <p:nvSpPr>
          <p:cNvPr id="25" name="TextBox 24"/>
          <p:cNvSpPr txBox="1"/>
          <p:nvPr/>
        </p:nvSpPr>
        <p:spPr>
          <a:xfrm>
            <a:off x="7633651" y="4455154"/>
            <a:ext cx="2751319" cy="369332"/>
          </a:xfrm>
          <a:prstGeom prst="rect">
            <a:avLst/>
          </a:prstGeom>
          <a:noFill/>
        </p:spPr>
        <p:txBody>
          <a:bodyPr wrap="square" rtlCol="0">
            <a:spAutoFit/>
          </a:bodyPr>
          <a:lstStyle/>
          <a:p>
            <a:r>
              <a:rPr lang="en-US" dirty="0" smtClean="0"/>
              <a:t>Login Authentication</a:t>
            </a:r>
            <a:endParaRPr lang="en-US" dirty="0"/>
          </a:p>
        </p:txBody>
      </p:sp>
      <p:sp>
        <p:nvSpPr>
          <p:cNvPr id="28" name="TextBox 27"/>
          <p:cNvSpPr txBox="1"/>
          <p:nvPr/>
        </p:nvSpPr>
        <p:spPr>
          <a:xfrm>
            <a:off x="606305" y="4455154"/>
            <a:ext cx="2834640" cy="369332"/>
          </a:xfrm>
          <a:prstGeom prst="rect">
            <a:avLst/>
          </a:prstGeom>
          <a:noFill/>
        </p:spPr>
        <p:txBody>
          <a:bodyPr wrap="square" rtlCol="0">
            <a:spAutoFit/>
          </a:bodyPr>
          <a:lstStyle/>
          <a:p>
            <a:r>
              <a:rPr lang="en-US" dirty="0" smtClean="0"/>
              <a:t>Easy to use UI format</a:t>
            </a:r>
            <a:endParaRPr lang="en-US" dirty="0"/>
          </a:p>
        </p:txBody>
      </p:sp>
      <p:cxnSp>
        <p:nvCxnSpPr>
          <p:cNvPr id="10" name="Straight Connector 9"/>
          <p:cNvCxnSpPr>
            <a:stCxn id="9" idx="3"/>
            <a:endCxn id="8" idx="1"/>
          </p:cNvCxnSpPr>
          <p:nvPr/>
        </p:nvCxnSpPr>
        <p:spPr>
          <a:xfrm flipV="1">
            <a:off x="3179688" y="3198702"/>
            <a:ext cx="984773" cy="1"/>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8" idx="3"/>
            <a:endCxn id="7" idx="1"/>
          </p:cNvCxnSpPr>
          <p:nvPr/>
        </p:nvCxnSpPr>
        <p:spPr>
          <a:xfrm>
            <a:off x="6737844" y="3198702"/>
            <a:ext cx="98477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8265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01"/>
            <a:ext cx="8534400" cy="1507067"/>
          </a:xfrm>
        </p:spPr>
        <p:txBody>
          <a:bodyPr/>
          <a:lstStyle/>
          <a:p>
            <a:r>
              <a:rPr lang="en-US" dirty="0" smtClean="0"/>
              <a:t>Budget </a:t>
            </a:r>
            <a:r>
              <a:rPr lang="en-US" dirty="0" err="1" smtClean="0"/>
              <a:t>Breakdow</a:t>
            </a:r>
            <a:r>
              <a:rPr lang="en-US" smtClean="0"/>
              <a:t> </a:t>
            </a:r>
            <a:r>
              <a:rPr lang="en-US" smtClean="0"/>
              <a:t>- </a:t>
            </a:r>
            <a:r>
              <a:rPr lang="en-US" dirty="0" smtClean="0"/>
              <a:t>$250,000</a:t>
            </a:r>
            <a:endParaRPr lang="en-US" dirty="0"/>
          </a:p>
        </p:txBody>
      </p:sp>
      <p:sp>
        <p:nvSpPr>
          <p:cNvPr id="3" name="Content Placeholder 2"/>
          <p:cNvSpPr>
            <a:spLocks noGrp="1"/>
          </p:cNvSpPr>
          <p:nvPr>
            <p:ph idx="1"/>
          </p:nvPr>
        </p:nvSpPr>
        <p:spPr>
          <a:xfrm>
            <a:off x="684212" y="1345475"/>
            <a:ext cx="8534400" cy="4483948"/>
          </a:xfrm>
        </p:spPr>
        <p:txBody>
          <a:bodyPr>
            <a:normAutofit fontScale="92500" lnSpcReduction="20000"/>
          </a:bodyPr>
          <a:lstStyle/>
          <a:p>
            <a:pPr marL="0" indent="0">
              <a:buNone/>
            </a:pPr>
            <a:endParaRPr lang="en-US" dirty="0" smtClean="0"/>
          </a:p>
          <a:p>
            <a:r>
              <a:rPr lang="en-US" dirty="0" smtClean="0">
                <a:solidFill>
                  <a:schemeClr val="tx1"/>
                </a:solidFill>
              </a:rPr>
              <a:t>1</a:t>
            </a:r>
            <a:r>
              <a:rPr lang="en-US" baseline="30000" dirty="0" smtClean="0">
                <a:solidFill>
                  <a:schemeClr val="tx1"/>
                </a:solidFill>
              </a:rPr>
              <a:t>st</a:t>
            </a:r>
            <a:r>
              <a:rPr lang="en-US" dirty="0" smtClean="0">
                <a:solidFill>
                  <a:schemeClr val="tx1"/>
                </a:solidFill>
              </a:rPr>
              <a:t> phase $83,000</a:t>
            </a:r>
          </a:p>
          <a:p>
            <a:pPr lvl="1">
              <a:buFont typeface="Courier New" panose="02070309020205020404" pitchFamily="49" charset="0"/>
              <a:buChar char="o"/>
            </a:pPr>
            <a:r>
              <a:rPr lang="en-US" dirty="0" smtClean="0">
                <a:solidFill>
                  <a:schemeClr val="tx1"/>
                </a:solidFill>
              </a:rPr>
              <a:t>UI website (HTML, </a:t>
            </a:r>
            <a:r>
              <a:rPr lang="en-US" dirty="0" err="1" smtClean="0">
                <a:solidFill>
                  <a:schemeClr val="tx1"/>
                </a:solidFill>
              </a:rPr>
              <a:t>Javascript</a:t>
            </a:r>
            <a:r>
              <a:rPr lang="en-US" dirty="0" smtClean="0">
                <a:solidFill>
                  <a:schemeClr val="tx1"/>
                </a:solidFill>
              </a:rPr>
              <a:t>, CSS)</a:t>
            </a:r>
          </a:p>
          <a:p>
            <a:pPr lvl="1">
              <a:buFont typeface="Courier New" panose="02070309020205020404" pitchFamily="49" charset="0"/>
              <a:buChar char="o"/>
            </a:pPr>
            <a:r>
              <a:rPr lang="en-US" dirty="0" smtClean="0">
                <a:solidFill>
                  <a:schemeClr val="tx1"/>
                </a:solidFill>
              </a:rPr>
              <a:t>Database setup and linked (PHP)</a:t>
            </a:r>
          </a:p>
          <a:p>
            <a:pPr lvl="1">
              <a:buFont typeface="Courier New" panose="02070309020205020404" pitchFamily="49" charset="0"/>
              <a:buChar char="o"/>
            </a:pPr>
            <a:r>
              <a:rPr lang="en-US" dirty="0" smtClean="0">
                <a:solidFill>
                  <a:schemeClr val="tx1"/>
                </a:solidFill>
              </a:rPr>
              <a:t>Admin website portal  </a:t>
            </a:r>
          </a:p>
          <a:p>
            <a:pPr marL="457200" lvl="1" indent="0">
              <a:buNone/>
            </a:pPr>
            <a:endParaRPr lang="en-US" dirty="0" smtClean="0">
              <a:solidFill>
                <a:schemeClr val="tx1"/>
              </a:solidFill>
            </a:endParaRPr>
          </a:p>
          <a:p>
            <a:r>
              <a:rPr lang="en-US" dirty="0" smtClean="0">
                <a:solidFill>
                  <a:schemeClr val="tx1"/>
                </a:solidFill>
              </a:rPr>
              <a:t>2</a:t>
            </a:r>
            <a:r>
              <a:rPr lang="en-US" baseline="30000" dirty="0" smtClean="0">
                <a:solidFill>
                  <a:schemeClr val="tx1"/>
                </a:solidFill>
              </a:rPr>
              <a:t>nd</a:t>
            </a:r>
            <a:r>
              <a:rPr lang="en-US" dirty="0">
                <a:solidFill>
                  <a:schemeClr val="tx1"/>
                </a:solidFill>
              </a:rPr>
              <a:t> </a:t>
            </a:r>
            <a:r>
              <a:rPr lang="en-US" dirty="0" smtClean="0">
                <a:solidFill>
                  <a:schemeClr val="tx1"/>
                </a:solidFill>
              </a:rPr>
              <a:t>phase $83,000</a:t>
            </a:r>
          </a:p>
          <a:p>
            <a:pPr lvl="1">
              <a:buFont typeface="Courier New" panose="02070309020205020404" pitchFamily="49" charset="0"/>
              <a:buChar char="o"/>
            </a:pPr>
            <a:r>
              <a:rPr lang="en-US" dirty="0" smtClean="0">
                <a:solidFill>
                  <a:schemeClr val="tx1"/>
                </a:solidFill>
              </a:rPr>
              <a:t>Implementation of Microsoft </a:t>
            </a:r>
            <a:r>
              <a:rPr lang="en-US" dirty="0" smtClean="0">
                <a:solidFill>
                  <a:schemeClr val="tx1"/>
                </a:solidFill>
              </a:rPr>
              <a:t>technologies</a:t>
            </a:r>
            <a:endParaRPr lang="en-US" dirty="0" smtClean="0">
              <a:solidFill>
                <a:schemeClr val="tx1"/>
              </a:solidFill>
            </a:endParaRPr>
          </a:p>
          <a:p>
            <a:pPr marL="457200" lvl="1" indent="0">
              <a:buNone/>
            </a:pPr>
            <a:endParaRPr lang="en-US" dirty="0" smtClean="0">
              <a:solidFill>
                <a:schemeClr val="tx1"/>
              </a:solidFill>
            </a:endParaRPr>
          </a:p>
          <a:p>
            <a:r>
              <a:rPr lang="en-US" dirty="0" smtClean="0">
                <a:solidFill>
                  <a:schemeClr val="tx1"/>
                </a:solidFill>
              </a:rPr>
              <a:t>3</a:t>
            </a:r>
            <a:r>
              <a:rPr lang="en-US" baseline="30000" dirty="0" smtClean="0">
                <a:solidFill>
                  <a:schemeClr val="tx1"/>
                </a:solidFill>
              </a:rPr>
              <a:t>rd</a:t>
            </a:r>
            <a:r>
              <a:rPr lang="en-US" dirty="0">
                <a:solidFill>
                  <a:schemeClr val="tx1"/>
                </a:solidFill>
              </a:rPr>
              <a:t> </a:t>
            </a:r>
            <a:r>
              <a:rPr lang="en-US" dirty="0" smtClean="0">
                <a:solidFill>
                  <a:schemeClr val="tx1"/>
                </a:solidFill>
              </a:rPr>
              <a:t>phase $84,000 </a:t>
            </a:r>
          </a:p>
          <a:p>
            <a:pPr lvl="1">
              <a:buFont typeface="Courier New" panose="02070309020205020404" pitchFamily="49" charset="0"/>
              <a:buChar char="o"/>
            </a:pPr>
            <a:r>
              <a:rPr lang="en-US" dirty="0" smtClean="0">
                <a:solidFill>
                  <a:schemeClr val="tx1"/>
                </a:solidFill>
              </a:rPr>
              <a:t>Mobile App Design</a:t>
            </a:r>
          </a:p>
          <a:p>
            <a:pPr lvl="1">
              <a:buFont typeface="Courier New" panose="02070309020205020404" pitchFamily="49" charset="0"/>
              <a:buChar char="o"/>
            </a:pPr>
            <a:r>
              <a:rPr lang="en-US" dirty="0" smtClean="0">
                <a:solidFill>
                  <a:schemeClr val="tx1"/>
                </a:solidFill>
              </a:rPr>
              <a:t>Database upgrades (Oracle)</a:t>
            </a:r>
          </a:p>
          <a:p>
            <a:endParaRPr lang="en-US" dirty="0">
              <a:solidFill>
                <a:schemeClr val="tx1"/>
              </a:solidFill>
            </a:endParaRPr>
          </a:p>
        </p:txBody>
      </p:sp>
    </p:spTree>
    <p:extLst>
      <p:ext uri="{BB962C8B-B14F-4D97-AF65-F5344CB8AC3E}">
        <p14:creationId xmlns:p14="http://schemas.microsoft.com/office/powerpoint/2010/main" val="546623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5595"/>
            <a:ext cx="8534400" cy="1507067"/>
          </a:xfrm>
        </p:spPr>
        <p:txBody>
          <a:bodyPr/>
          <a:lstStyle/>
          <a:p>
            <a:r>
              <a:rPr lang="en-US" dirty="0" smtClean="0"/>
              <a:t>schedule</a:t>
            </a:r>
            <a:endParaRPr lang="en-US" dirty="0"/>
          </a:p>
        </p:txBody>
      </p:sp>
      <p:sp>
        <p:nvSpPr>
          <p:cNvPr id="3" name="Content Placeholder 2"/>
          <p:cNvSpPr>
            <a:spLocks noGrp="1"/>
          </p:cNvSpPr>
          <p:nvPr>
            <p:ph idx="1"/>
          </p:nvPr>
        </p:nvSpPr>
        <p:spPr>
          <a:xfrm>
            <a:off x="684212" y="2103119"/>
            <a:ext cx="8534400" cy="2838027"/>
          </a:xfrm>
        </p:spPr>
        <p:txBody>
          <a:bodyPr/>
          <a:lstStyle/>
          <a:p>
            <a:pPr lvl="0"/>
            <a:r>
              <a:rPr lang="en-US" dirty="0" smtClean="0">
                <a:solidFill>
                  <a:schemeClr val="tx1"/>
                </a:solidFill>
              </a:rPr>
              <a:t>Start Date:  </a:t>
            </a:r>
            <a:r>
              <a:rPr lang="en-US" dirty="0" smtClean="0">
                <a:solidFill>
                  <a:schemeClr val="tx1"/>
                </a:solidFill>
              </a:rPr>
              <a:t>12/10/2018 (December 10, 2018)</a:t>
            </a:r>
            <a:endParaRPr lang="en-US" dirty="0" smtClean="0">
              <a:solidFill>
                <a:schemeClr val="tx1"/>
              </a:solidFill>
            </a:endParaRPr>
          </a:p>
          <a:p>
            <a:pPr lvl="0"/>
            <a:endParaRPr lang="en-US" dirty="0" smtClean="0">
              <a:solidFill>
                <a:schemeClr val="tx1"/>
              </a:solidFill>
            </a:endParaRPr>
          </a:p>
          <a:p>
            <a:pPr lvl="0"/>
            <a:r>
              <a:rPr lang="en-US" sz="2000" dirty="0" smtClean="0">
                <a:solidFill>
                  <a:schemeClr val="tx1"/>
                </a:solidFill>
              </a:rPr>
              <a:t>End Date:   </a:t>
            </a:r>
            <a:r>
              <a:rPr lang="en-US" dirty="0" smtClean="0">
                <a:solidFill>
                  <a:schemeClr val="tx1"/>
                </a:solidFill>
              </a:rPr>
              <a:t>04/26</a:t>
            </a:r>
            <a:r>
              <a:rPr lang="en-US" sz="2000" dirty="0" smtClean="0">
                <a:solidFill>
                  <a:schemeClr val="tx1"/>
                </a:solidFill>
              </a:rPr>
              <a:t>/2019 (April 26, 2019)</a:t>
            </a:r>
          </a:p>
          <a:p>
            <a:pPr lvl="0"/>
            <a:endParaRPr lang="en-US" dirty="0">
              <a:solidFill>
                <a:schemeClr val="tx1"/>
              </a:solidFill>
            </a:endParaRPr>
          </a:p>
          <a:p>
            <a:pPr lvl="0"/>
            <a:r>
              <a:rPr lang="en-US" sz="2000" dirty="0" smtClean="0">
                <a:solidFill>
                  <a:schemeClr val="tx1"/>
                </a:solidFill>
              </a:rPr>
              <a:t>Project Duration: 4.5 months</a:t>
            </a:r>
            <a:endParaRPr lang="en-US" sz="2000" dirty="0">
              <a:solidFill>
                <a:schemeClr val="tx1"/>
              </a:solidFill>
            </a:endParaRPr>
          </a:p>
          <a:p>
            <a:pPr marL="0" indent="0">
              <a:buNone/>
            </a:pPr>
            <a:endParaRPr lang="en-US" dirty="0"/>
          </a:p>
        </p:txBody>
      </p:sp>
    </p:spTree>
    <p:extLst>
      <p:ext uri="{BB962C8B-B14F-4D97-AF65-F5344CB8AC3E}">
        <p14:creationId xmlns:p14="http://schemas.microsoft.com/office/powerpoint/2010/main" val="159700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Why us?</a:t>
            </a:r>
            <a:endParaRPr lang="en-US" dirty="0"/>
          </a:p>
        </p:txBody>
      </p:sp>
      <p:sp>
        <p:nvSpPr>
          <p:cNvPr id="3" name="Content Placeholder 2"/>
          <p:cNvSpPr>
            <a:spLocks noGrp="1"/>
          </p:cNvSpPr>
          <p:nvPr>
            <p:ph idx="1"/>
          </p:nvPr>
        </p:nvSpPr>
        <p:spPr>
          <a:xfrm>
            <a:off x="684212" y="1907177"/>
            <a:ext cx="11189925" cy="4274941"/>
          </a:xfrm>
        </p:spPr>
        <p:txBody>
          <a:bodyPr>
            <a:normAutofit/>
          </a:bodyPr>
          <a:lstStyle/>
          <a:p>
            <a:pPr marL="0" lvl="0" indent="0">
              <a:buNone/>
            </a:pPr>
            <a:endParaRPr lang="en-US" dirty="0" smtClean="0">
              <a:solidFill>
                <a:schemeClr val="tx1"/>
              </a:solidFill>
            </a:endParaRPr>
          </a:p>
          <a:p>
            <a:r>
              <a:rPr lang="en-US" dirty="0" smtClean="0">
                <a:solidFill>
                  <a:schemeClr val="tx1"/>
                </a:solidFill>
              </a:rPr>
              <a:t>Small and personal team of innovative developers</a:t>
            </a:r>
          </a:p>
          <a:p>
            <a:r>
              <a:rPr lang="en-US" dirty="0" smtClean="0">
                <a:solidFill>
                  <a:schemeClr val="tx1"/>
                </a:solidFill>
              </a:rPr>
              <a:t>Competitive pricing </a:t>
            </a:r>
          </a:p>
          <a:p>
            <a:r>
              <a:rPr lang="en-US" dirty="0" smtClean="0">
                <a:solidFill>
                  <a:schemeClr val="tx1"/>
                </a:solidFill>
              </a:rPr>
              <a:t>Focus on collaboration and communication</a:t>
            </a:r>
          </a:p>
          <a:p>
            <a:r>
              <a:rPr lang="en-US" dirty="0" smtClean="0">
                <a:solidFill>
                  <a:schemeClr val="tx1"/>
                </a:solidFill>
              </a:rPr>
              <a:t>Were not happy until you are</a:t>
            </a:r>
          </a:p>
          <a:p>
            <a:r>
              <a:rPr lang="en-US" sz="2800" dirty="0" smtClean="0">
                <a:solidFill>
                  <a:schemeClr val="tx1"/>
                </a:solidFill>
              </a:rPr>
              <a:t>FUN TO WORK WITH!</a:t>
            </a:r>
            <a:endParaRPr lang="en-US" sz="2800" dirty="0">
              <a:solidFill>
                <a:schemeClr val="tx1"/>
              </a:solidFill>
            </a:endParaRPr>
          </a:p>
          <a:p>
            <a:pPr lvl="0"/>
            <a:endParaRPr lang="en-US" dirty="0">
              <a:solidFill>
                <a:schemeClr val="tx1"/>
              </a:solidFill>
            </a:endParaRPr>
          </a:p>
          <a:p>
            <a:endParaRPr lang="en-US" dirty="0"/>
          </a:p>
        </p:txBody>
      </p:sp>
    </p:spTree>
    <p:extLst>
      <p:ext uri="{BB962C8B-B14F-4D97-AF65-F5344CB8AC3E}">
        <p14:creationId xmlns:p14="http://schemas.microsoft.com/office/powerpoint/2010/main" val="346000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098" y="2201332"/>
            <a:ext cx="8534400" cy="1507067"/>
          </a:xfrm>
        </p:spPr>
        <p:txBody>
          <a:bodyPr/>
          <a:lstStyle/>
          <a:p>
            <a:r>
              <a:rPr lang="en-US" dirty="0" smtClean="0"/>
              <a:t>Questions </a:t>
            </a:r>
            <a:endParaRPr lang="en-US" dirty="0"/>
          </a:p>
        </p:txBody>
      </p:sp>
    </p:spTree>
    <p:extLst>
      <p:ext uri="{BB962C8B-B14F-4D97-AF65-F5344CB8AC3E}">
        <p14:creationId xmlns:p14="http://schemas.microsoft.com/office/powerpoint/2010/main" val="373000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err="1" smtClean="0"/>
              <a:t>RockIt</a:t>
            </a:r>
            <a:r>
              <a:rPr lang="en-US" sz="5400" dirty="0" smtClean="0"/>
              <a:t> Solutions</a:t>
            </a:r>
            <a:endParaRPr lang="en-US" sz="5400" dirty="0"/>
          </a:p>
        </p:txBody>
      </p:sp>
      <p:sp>
        <p:nvSpPr>
          <p:cNvPr id="3" name="Content Placeholder 2"/>
          <p:cNvSpPr>
            <a:spLocks noGrp="1"/>
          </p:cNvSpPr>
          <p:nvPr>
            <p:ph idx="1"/>
          </p:nvPr>
        </p:nvSpPr>
        <p:spPr>
          <a:xfrm>
            <a:off x="540521" y="1357085"/>
            <a:ext cx="9779136" cy="2299064"/>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r>
              <a:rPr lang="en-US" dirty="0" smtClean="0">
                <a:solidFill>
                  <a:schemeClr val="tx1"/>
                </a:solidFill>
                <a:cs typeface="Calibri" panose="020F0502020204030204" pitchFamily="34" charset="0"/>
              </a:rPr>
              <a:t>Based in Calgary, AB (Founded in 2018)</a:t>
            </a:r>
          </a:p>
          <a:p>
            <a:r>
              <a:rPr lang="en-US" dirty="0" smtClean="0">
                <a:solidFill>
                  <a:schemeClr val="tx1"/>
                </a:solidFill>
                <a:cs typeface="Calibri" panose="020F0502020204030204" pitchFamily="34" charset="0"/>
              </a:rPr>
              <a:t>Passionate team familiar with cutting edge technologies </a:t>
            </a:r>
          </a:p>
          <a:p>
            <a:r>
              <a:rPr lang="en-US" dirty="0" smtClean="0">
                <a:solidFill>
                  <a:schemeClr val="tx1"/>
                </a:solidFill>
                <a:cs typeface="Calibri" panose="020F0502020204030204" pitchFamily="34" charset="0"/>
              </a:rPr>
              <a:t>Driven by customer satisfaction</a:t>
            </a: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Tree>
    <p:extLst>
      <p:ext uri="{BB962C8B-B14F-4D97-AF65-F5344CB8AC3E}">
        <p14:creationId xmlns:p14="http://schemas.microsoft.com/office/powerpoint/2010/main" val="58482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smtClean="0"/>
              <a:t>Our team</a:t>
            </a:r>
            <a:endParaRPr lang="en-US" sz="5400" dirty="0"/>
          </a:p>
        </p:txBody>
      </p:sp>
      <p:sp>
        <p:nvSpPr>
          <p:cNvPr id="3" name="Content Placeholder 2"/>
          <p:cNvSpPr>
            <a:spLocks noGrp="1"/>
          </p:cNvSpPr>
          <p:nvPr>
            <p:ph idx="1"/>
          </p:nvPr>
        </p:nvSpPr>
        <p:spPr>
          <a:xfrm>
            <a:off x="540521" y="1021562"/>
            <a:ext cx="9779136" cy="4153990"/>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Garrett </a:t>
            </a:r>
            <a:r>
              <a:rPr lang="en-US" u="sng" dirty="0" err="1" smtClean="0">
                <a:solidFill>
                  <a:schemeClr val="tx1"/>
                </a:solidFill>
                <a:cs typeface="Calibri" panose="020F0502020204030204" pitchFamily="34" charset="0"/>
              </a:rPr>
              <a:t>Cepka</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Software security and </a:t>
            </a:r>
            <a:r>
              <a:rPr lang="en-US" sz="1800" dirty="0" smtClean="0">
                <a:solidFill>
                  <a:schemeClr val="tx1"/>
                </a:solidFill>
                <a:cs typeface="Calibri" panose="020F0502020204030204" pitchFamily="34" charset="0"/>
              </a:rPr>
              <a:t>backend developer</a:t>
            </a:r>
          </a:p>
          <a:p>
            <a:pPr lvl="1"/>
            <a:r>
              <a:rPr lang="en-US" u="sng" dirty="0" smtClean="0">
                <a:solidFill>
                  <a:schemeClr val="tx1"/>
                </a:solidFill>
                <a:cs typeface="Calibri" panose="020F0502020204030204" pitchFamily="34" charset="0"/>
              </a:rPr>
              <a:t>James </a:t>
            </a:r>
            <a:r>
              <a:rPr lang="en-US" u="sng" dirty="0" err="1" smtClean="0">
                <a:solidFill>
                  <a:schemeClr val="tx1"/>
                </a:solidFill>
                <a:cs typeface="Calibri" panose="020F0502020204030204" pitchFamily="34" charset="0"/>
              </a:rPr>
              <a:t>Cockriell</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Database and backend developer</a:t>
            </a:r>
            <a:endParaRPr lang="en-US" u="sng"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Eugenia Chiu</a:t>
            </a:r>
          </a:p>
          <a:p>
            <a:pPr lvl="2">
              <a:buFont typeface="Arial" panose="020B0604020202020204" pitchFamily="34" charset="0"/>
              <a:buChar char="•"/>
            </a:pPr>
            <a:r>
              <a:rPr lang="en-US" sz="1800" dirty="0" smtClean="0">
                <a:solidFill>
                  <a:schemeClr val="tx1"/>
                </a:solidFill>
                <a:cs typeface="Calibri" panose="020F0502020204030204" pitchFamily="34" charset="0"/>
              </a:rPr>
              <a:t>Front end developer and User Experience specialist</a:t>
            </a:r>
          </a:p>
          <a:p>
            <a:pPr lvl="1"/>
            <a:r>
              <a:rPr lang="en-US" u="sng" dirty="0">
                <a:solidFill>
                  <a:schemeClr val="tx1"/>
                </a:solidFill>
                <a:cs typeface="Calibri" panose="020F0502020204030204" pitchFamily="34" charset="0"/>
              </a:rPr>
              <a:t>Chad </a:t>
            </a:r>
            <a:r>
              <a:rPr lang="en-US" u="sng" dirty="0" smtClean="0">
                <a:solidFill>
                  <a:schemeClr val="tx1"/>
                </a:solidFill>
                <a:cs typeface="Calibri" panose="020F0502020204030204" pitchFamily="34" charset="0"/>
              </a:rPr>
              <a:t>Dundas Smith</a:t>
            </a:r>
            <a:endParaRPr lang="en-US" u="sng" dirty="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Code integrity manager and </a:t>
            </a:r>
            <a:r>
              <a:rPr lang="en-US" sz="1800" dirty="0">
                <a:solidFill>
                  <a:schemeClr val="tx1"/>
                </a:solidFill>
                <a:cs typeface="Calibri" panose="020F0502020204030204" pitchFamily="34" charset="0"/>
              </a:rPr>
              <a:t>Project Manager</a:t>
            </a:r>
            <a:endParaRPr lang="en-US" dirty="0">
              <a:solidFill>
                <a:schemeClr val="tx1"/>
              </a:solidFill>
              <a:cs typeface="Calibri" panose="020F0502020204030204" pitchFamily="34" charset="0"/>
            </a:endParaRP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Tree>
    <p:extLst>
      <p:ext uri="{BB962C8B-B14F-4D97-AF65-F5344CB8AC3E}">
        <p14:creationId xmlns:p14="http://schemas.microsoft.com/office/powerpoint/2010/main" val="282829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Scope </a:t>
            </a:r>
            <a:endParaRPr lang="en-US" dirty="0"/>
          </a:p>
        </p:txBody>
      </p:sp>
      <p:sp>
        <p:nvSpPr>
          <p:cNvPr id="3" name="Content Placeholder 2"/>
          <p:cNvSpPr>
            <a:spLocks noGrp="1"/>
          </p:cNvSpPr>
          <p:nvPr>
            <p:ph idx="1"/>
          </p:nvPr>
        </p:nvSpPr>
        <p:spPr>
          <a:xfrm>
            <a:off x="684211" y="1449977"/>
            <a:ext cx="10549845" cy="4820194"/>
          </a:xfrm>
        </p:spPr>
        <p:txBody>
          <a:bodyPr>
            <a:normAutofit/>
          </a:bodyPr>
          <a:lstStyle/>
          <a:p>
            <a:r>
              <a:rPr lang="en-US" dirty="0" smtClean="0">
                <a:solidFill>
                  <a:schemeClr val="tx1"/>
                </a:solidFill>
              </a:rPr>
              <a:t>Create secure:</a:t>
            </a:r>
          </a:p>
          <a:p>
            <a:pPr lvl="1"/>
            <a:r>
              <a:rPr lang="en-US" dirty="0" smtClean="0">
                <a:solidFill>
                  <a:schemeClr val="tx1"/>
                </a:solidFill>
              </a:rPr>
              <a:t>Web application</a:t>
            </a:r>
          </a:p>
          <a:p>
            <a:pPr lvl="1"/>
            <a:endParaRPr lang="en-US" dirty="0" smtClean="0">
              <a:solidFill>
                <a:schemeClr val="tx1"/>
              </a:solidFill>
            </a:endParaRPr>
          </a:p>
          <a:p>
            <a:pPr lvl="1"/>
            <a:r>
              <a:rPr lang="en-US" dirty="0" smtClean="0">
                <a:solidFill>
                  <a:schemeClr val="tx1"/>
                </a:solidFill>
              </a:rPr>
              <a:t>Internal application </a:t>
            </a:r>
          </a:p>
          <a:p>
            <a:pPr lvl="1"/>
            <a:endParaRPr lang="en-US" dirty="0" smtClean="0">
              <a:solidFill>
                <a:schemeClr val="tx1"/>
              </a:solidFill>
            </a:endParaRPr>
          </a:p>
          <a:p>
            <a:pPr lvl="1"/>
            <a:r>
              <a:rPr lang="en-US" dirty="0" smtClean="0">
                <a:solidFill>
                  <a:schemeClr val="tx1"/>
                </a:solidFill>
              </a:rPr>
              <a:t>Mobile app</a:t>
            </a:r>
          </a:p>
          <a:p>
            <a:pPr lvl="1"/>
            <a:endParaRPr lang="en-US" dirty="0">
              <a:solidFill>
                <a:schemeClr val="tx1"/>
              </a:solidFill>
            </a:endParaRPr>
          </a:p>
          <a:p>
            <a:pPr lvl="1"/>
            <a:r>
              <a:rPr lang="en-US" dirty="0" smtClean="0">
                <a:solidFill>
                  <a:schemeClr val="tx1"/>
                </a:solidFill>
              </a:rPr>
              <a:t>Optimize software components to work with various hardware capabilities</a:t>
            </a:r>
          </a:p>
          <a:p>
            <a:pPr lvl="1"/>
            <a:endParaRPr lang="en-US" dirty="0">
              <a:solidFill>
                <a:schemeClr val="tx1"/>
              </a:solidFill>
            </a:endParaRPr>
          </a:p>
          <a:p>
            <a:pPr lvl="1"/>
            <a:r>
              <a:rPr lang="en-US" dirty="0" smtClean="0">
                <a:solidFill>
                  <a:schemeClr val="tx1"/>
                </a:solidFill>
              </a:rPr>
              <a:t>Prototype database</a:t>
            </a:r>
            <a:endParaRPr lang="en-US" dirty="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285765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9583194" cy="1507067"/>
          </a:xfrm>
        </p:spPr>
        <p:txBody>
          <a:bodyPr/>
          <a:lstStyle/>
          <a:p>
            <a:r>
              <a:rPr lang="en-US" dirty="0" smtClean="0"/>
              <a:t>****Travel </a:t>
            </a:r>
            <a:r>
              <a:rPr lang="en-US" dirty="0" smtClean="0"/>
              <a:t>experts project Requirements</a:t>
            </a:r>
            <a:endParaRPr lang="en-US" dirty="0"/>
          </a:p>
        </p:txBody>
      </p:sp>
      <p:sp>
        <p:nvSpPr>
          <p:cNvPr id="3" name="Content Placeholder 2"/>
          <p:cNvSpPr>
            <a:spLocks noGrp="1"/>
          </p:cNvSpPr>
          <p:nvPr>
            <p:ph idx="1"/>
          </p:nvPr>
        </p:nvSpPr>
        <p:spPr>
          <a:xfrm>
            <a:off x="684212" y="2057400"/>
            <a:ext cx="8890862" cy="4434840"/>
          </a:xfrm>
        </p:spPr>
        <p:txBody>
          <a:bodyPr>
            <a:normAutofit/>
          </a:bodyPr>
          <a:lstStyle/>
          <a:p>
            <a:r>
              <a:rPr lang="en-US" sz="2400" dirty="0" smtClean="0">
                <a:solidFill>
                  <a:schemeClr val="tx1"/>
                </a:solidFill>
              </a:rPr>
              <a:t>Flexible database </a:t>
            </a:r>
            <a:endParaRPr lang="en-US" sz="2400" dirty="0" smtClean="0">
              <a:solidFill>
                <a:schemeClr val="tx1"/>
              </a:solidFill>
            </a:endParaRPr>
          </a:p>
          <a:p>
            <a:pPr lvl="1"/>
            <a:r>
              <a:rPr lang="en-US" sz="2200" dirty="0" smtClean="0">
                <a:solidFill>
                  <a:schemeClr val="tx1"/>
                </a:solidFill>
              </a:rPr>
              <a:t>A</a:t>
            </a:r>
            <a:r>
              <a:rPr lang="en-US" sz="2200" dirty="0" smtClean="0">
                <a:solidFill>
                  <a:schemeClr val="tx1"/>
                </a:solidFill>
              </a:rPr>
              <a:t>bsorbs </a:t>
            </a:r>
            <a:r>
              <a:rPr lang="en-US" sz="2200" dirty="0" smtClean="0">
                <a:solidFill>
                  <a:schemeClr val="tx1"/>
                </a:solidFill>
              </a:rPr>
              <a:t>old and new information </a:t>
            </a:r>
            <a:endParaRPr lang="en-US" sz="2200" dirty="0" smtClean="0">
              <a:solidFill>
                <a:schemeClr val="tx1"/>
              </a:solidFill>
            </a:endParaRPr>
          </a:p>
          <a:p>
            <a:pPr lvl="1"/>
            <a:r>
              <a:rPr lang="en-US" sz="2200" dirty="0" smtClean="0">
                <a:solidFill>
                  <a:schemeClr val="tx1"/>
                </a:solidFill>
              </a:rPr>
              <a:t>Easily implemented </a:t>
            </a:r>
            <a:r>
              <a:rPr lang="en-US" sz="2200" dirty="0" smtClean="0">
                <a:solidFill>
                  <a:schemeClr val="tx1"/>
                </a:solidFill>
              </a:rPr>
              <a:t>and managed. </a:t>
            </a:r>
            <a:endParaRPr lang="en-US" sz="2400" dirty="0" smtClean="0">
              <a:solidFill>
                <a:schemeClr val="tx1"/>
              </a:solidFill>
            </a:endParaRPr>
          </a:p>
          <a:p>
            <a:r>
              <a:rPr lang="en-US" sz="2400" dirty="0" smtClean="0">
                <a:solidFill>
                  <a:schemeClr val="tx1"/>
                </a:solidFill>
              </a:rPr>
              <a:t> Responsive website </a:t>
            </a:r>
            <a:endParaRPr lang="en-US" sz="2400" dirty="0" smtClean="0">
              <a:solidFill>
                <a:schemeClr val="tx1"/>
              </a:solidFill>
            </a:endParaRPr>
          </a:p>
          <a:p>
            <a:pPr lvl="1"/>
            <a:r>
              <a:rPr lang="en-US" sz="2200" dirty="0">
                <a:solidFill>
                  <a:schemeClr val="tx1"/>
                </a:solidFill>
              </a:rPr>
              <a:t>Q</a:t>
            </a:r>
            <a:r>
              <a:rPr lang="en-US" sz="2200" dirty="0" smtClean="0">
                <a:solidFill>
                  <a:schemeClr val="tx1"/>
                </a:solidFill>
              </a:rPr>
              <a:t>uick </a:t>
            </a:r>
            <a:r>
              <a:rPr lang="en-US" sz="2200" dirty="0" smtClean="0">
                <a:solidFill>
                  <a:schemeClr val="tx1"/>
                </a:solidFill>
              </a:rPr>
              <a:t>load times for customers </a:t>
            </a:r>
            <a:endParaRPr lang="en-US" sz="2200" dirty="0" smtClean="0">
              <a:solidFill>
                <a:schemeClr val="tx1"/>
              </a:solidFill>
            </a:endParaRPr>
          </a:p>
          <a:p>
            <a:pPr lvl="2"/>
            <a:r>
              <a:rPr lang="en-US" sz="2000" dirty="0">
                <a:solidFill>
                  <a:schemeClr val="tx1"/>
                </a:solidFill>
              </a:rPr>
              <a:t>B</a:t>
            </a:r>
            <a:r>
              <a:rPr lang="en-US" sz="2000" dirty="0" smtClean="0">
                <a:solidFill>
                  <a:schemeClr val="tx1"/>
                </a:solidFill>
              </a:rPr>
              <a:t>rowse </a:t>
            </a:r>
            <a:r>
              <a:rPr lang="en-US" sz="2000" dirty="0" smtClean="0">
                <a:solidFill>
                  <a:schemeClr val="tx1"/>
                </a:solidFill>
              </a:rPr>
              <a:t>travel packages </a:t>
            </a:r>
            <a:endParaRPr lang="en-US" sz="2000" dirty="0">
              <a:solidFill>
                <a:schemeClr val="tx1"/>
              </a:solidFill>
            </a:endParaRPr>
          </a:p>
          <a:p>
            <a:pPr lvl="2"/>
            <a:r>
              <a:rPr lang="en-US" sz="2000" dirty="0" smtClean="0">
                <a:solidFill>
                  <a:schemeClr val="tx1"/>
                </a:solidFill>
              </a:rPr>
              <a:t> </a:t>
            </a:r>
            <a:r>
              <a:rPr lang="en-US" sz="2000" dirty="0">
                <a:solidFill>
                  <a:schemeClr val="tx1"/>
                </a:solidFill>
              </a:rPr>
              <a:t>B</a:t>
            </a:r>
            <a:r>
              <a:rPr lang="en-US" sz="2000" dirty="0" smtClean="0">
                <a:solidFill>
                  <a:schemeClr val="tx1"/>
                </a:solidFill>
              </a:rPr>
              <a:t>ook at customer’s convenience</a:t>
            </a:r>
            <a:endParaRPr lang="en-US" sz="2000" dirty="0" smtClean="0">
              <a:solidFill>
                <a:schemeClr val="tx1"/>
              </a:solidFill>
            </a:endParaRPr>
          </a:p>
          <a:p>
            <a:endParaRPr lang="en-US" dirty="0"/>
          </a:p>
        </p:txBody>
      </p:sp>
    </p:spTree>
    <p:extLst>
      <p:ext uri="{BB962C8B-B14F-4D97-AF65-F5344CB8AC3E}">
        <p14:creationId xmlns:p14="http://schemas.microsoft.com/office/powerpoint/2010/main" val="11306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Goals</a:t>
            </a:r>
            <a:endParaRPr lang="en-US" dirty="0"/>
          </a:p>
        </p:txBody>
      </p:sp>
      <p:sp>
        <p:nvSpPr>
          <p:cNvPr id="3" name="Content Placeholder 2"/>
          <p:cNvSpPr>
            <a:spLocks noGrp="1"/>
          </p:cNvSpPr>
          <p:nvPr>
            <p:ph idx="1"/>
          </p:nvPr>
        </p:nvSpPr>
        <p:spPr>
          <a:xfrm>
            <a:off x="684211" y="1698171"/>
            <a:ext cx="10549845" cy="4663440"/>
          </a:xfrm>
        </p:spPr>
        <p:txBody>
          <a:bodyPr>
            <a:normAutofit/>
          </a:bodyPr>
          <a:lstStyle/>
          <a:p>
            <a:r>
              <a:rPr lang="en-US" dirty="0">
                <a:solidFill>
                  <a:schemeClr val="tx1"/>
                </a:solidFill>
              </a:rPr>
              <a:t>Make a dynamic, responsive, and </a:t>
            </a:r>
            <a:r>
              <a:rPr lang="en-US" dirty="0" smtClean="0">
                <a:solidFill>
                  <a:schemeClr val="tx1"/>
                </a:solidFill>
              </a:rPr>
              <a:t>user-friendly </a:t>
            </a:r>
            <a:r>
              <a:rPr lang="en-US" dirty="0" smtClean="0">
                <a:solidFill>
                  <a:schemeClr val="tx1"/>
                </a:solidFill>
              </a:rPr>
              <a:t>website (DRU)</a:t>
            </a:r>
            <a:endParaRPr lang="en-US" dirty="0">
              <a:solidFill>
                <a:schemeClr val="tx1"/>
              </a:solidFill>
            </a:endParaRPr>
          </a:p>
          <a:p>
            <a:endParaRPr lang="en-US" dirty="0" smtClean="0">
              <a:solidFill>
                <a:schemeClr val="tx1"/>
              </a:solidFill>
            </a:endParaRPr>
          </a:p>
          <a:p>
            <a:pPr lvl="0"/>
            <a:r>
              <a:rPr lang="en-US" dirty="0" smtClean="0">
                <a:solidFill>
                  <a:schemeClr val="tx1"/>
                </a:solidFill>
              </a:rPr>
              <a:t>Website </a:t>
            </a:r>
            <a:r>
              <a:rPr lang="en-US" dirty="0">
                <a:solidFill>
                  <a:schemeClr val="tx1"/>
                </a:solidFill>
              </a:rPr>
              <a:t>that increases sales and customer </a:t>
            </a:r>
            <a:r>
              <a:rPr lang="en-US" dirty="0" smtClean="0">
                <a:solidFill>
                  <a:schemeClr val="tx1"/>
                </a:solidFill>
              </a:rPr>
              <a:t>base</a:t>
            </a:r>
          </a:p>
          <a:p>
            <a:pPr marL="0" lvl="0" indent="0">
              <a:buNone/>
            </a:pPr>
            <a:endParaRPr lang="en-US" dirty="0" smtClean="0">
              <a:solidFill>
                <a:schemeClr val="tx1"/>
              </a:solidFill>
            </a:endParaRPr>
          </a:p>
          <a:p>
            <a:pPr lvl="0"/>
            <a:r>
              <a:rPr lang="en-US" dirty="0" smtClean="0">
                <a:solidFill>
                  <a:schemeClr val="tx1"/>
                </a:solidFill>
              </a:rPr>
              <a:t>Scalability</a:t>
            </a:r>
            <a:endParaRPr lang="en-US" dirty="0">
              <a:solidFill>
                <a:schemeClr val="tx1"/>
              </a:solidFill>
            </a:endParaRPr>
          </a:p>
          <a:p>
            <a:pPr marL="0" lvl="0" indent="0">
              <a:buNone/>
            </a:pPr>
            <a:endParaRPr lang="en-US" dirty="0" smtClean="0">
              <a:solidFill>
                <a:schemeClr val="tx1"/>
              </a:solidFill>
            </a:endParaRPr>
          </a:p>
          <a:p>
            <a:pPr lvl="0"/>
            <a:r>
              <a:rPr lang="en-US" dirty="0" smtClean="0">
                <a:solidFill>
                  <a:schemeClr val="tx1"/>
                </a:solidFill>
              </a:rPr>
              <a:t>Intuitive navigation (GUI)</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9520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24" y="2410338"/>
            <a:ext cx="8534400" cy="1507067"/>
          </a:xfrm>
        </p:spPr>
        <p:txBody>
          <a:bodyPr/>
          <a:lstStyle/>
          <a:p>
            <a:r>
              <a:rPr lang="en-US" dirty="0" smtClean="0"/>
              <a:t>Website Demo</a:t>
            </a:r>
            <a:endParaRPr lang="en-US" dirty="0"/>
          </a:p>
        </p:txBody>
      </p:sp>
      <p:sp>
        <p:nvSpPr>
          <p:cNvPr id="3" name="TextBox 2"/>
          <p:cNvSpPr txBox="1"/>
          <p:nvPr/>
        </p:nvSpPr>
        <p:spPr>
          <a:xfrm>
            <a:off x="1102224" y="5839097"/>
            <a:ext cx="6382793" cy="923330"/>
          </a:xfrm>
          <a:prstGeom prst="rect">
            <a:avLst/>
          </a:prstGeom>
          <a:noFill/>
        </p:spPr>
        <p:txBody>
          <a:bodyPr wrap="square" rtlCol="0">
            <a:spAutoFit/>
          </a:bodyPr>
          <a:lstStyle/>
          <a:p>
            <a:r>
              <a:rPr lang="en-US" dirty="0">
                <a:hlinkClick r:id="rId2"/>
              </a:rPr>
              <a:t>http://</a:t>
            </a:r>
            <a:r>
              <a:rPr lang="en-US" dirty="0" smtClean="0">
                <a:hlinkClick r:id="rId2"/>
              </a:rPr>
              <a:t>localhost/Stuff/group/OOD2018Team2pro/landingPage.php</a:t>
            </a:r>
            <a:endParaRPr lang="en-US" dirty="0" smtClean="0"/>
          </a:p>
          <a:p>
            <a:endParaRPr lang="en-US" dirty="0"/>
          </a:p>
        </p:txBody>
      </p:sp>
    </p:spTree>
    <p:extLst>
      <p:ext uri="{BB962C8B-B14F-4D97-AF65-F5344CB8AC3E}">
        <p14:creationId xmlns:p14="http://schemas.microsoft.com/office/powerpoint/2010/main" val="370984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******Special </a:t>
            </a:r>
            <a:r>
              <a:rPr lang="en-US" dirty="0" smtClean="0"/>
              <a:t>Feature </a:t>
            </a:r>
            <a:endParaRPr lang="en-US" dirty="0"/>
          </a:p>
        </p:txBody>
      </p:sp>
      <p:sp>
        <p:nvSpPr>
          <p:cNvPr id="3" name="Content Placeholder 2"/>
          <p:cNvSpPr>
            <a:spLocks noGrp="1"/>
          </p:cNvSpPr>
          <p:nvPr>
            <p:ph idx="1"/>
          </p:nvPr>
        </p:nvSpPr>
        <p:spPr>
          <a:xfrm>
            <a:off x="684212" y="1867988"/>
            <a:ext cx="8534400" cy="4170439"/>
          </a:xfrm>
        </p:spPr>
        <p:txBody>
          <a:bodyPr>
            <a:normAutofit/>
          </a:bodyPr>
          <a:lstStyle/>
          <a:p>
            <a:r>
              <a:rPr lang="en-US" dirty="0" smtClean="0">
                <a:solidFill>
                  <a:schemeClr val="tx1"/>
                </a:solidFill>
              </a:rPr>
              <a:t>Customers can </a:t>
            </a:r>
            <a:r>
              <a:rPr lang="en-US" dirty="0" smtClean="0">
                <a:solidFill>
                  <a:schemeClr val="tx1"/>
                </a:solidFill>
              </a:rPr>
              <a:t>send messages VIA the website to contact Travel Agents.</a:t>
            </a:r>
          </a:p>
          <a:p>
            <a:pPr marL="0" indent="0">
              <a:buNone/>
            </a:pPr>
            <a:endParaRPr lang="en-US" dirty="0" smtClean="0">
              <a:solidFill>
                <a:schemeClr val="tx1"/>
              </a:solidFill>
            </a:endParaRPr>
          </a:p>
          <a:p>
            <a:r>
              <a:rPr lang="en-US" dirty="0" smtClean="0">
                <a:solidFill>
                  <a:schemeClr val="tx1"/>
                </a:solidFill>
              </a:rPr>
              <a:t>addresses </a:t>
            </a:r>
            <a:r>
              <a:rPr lang="en-US" dirty="0" smtClean="0">
                <a:solidFill>
                  <a:schemeClr val="tx1"/>
                </a:solidFill>
              </a:rPr>
              <a:t>slow network load times with obsolete and old hardware. This setup allows Travel Agents to be connected to the main network to receive information and messages from customers. Travel Agents can then call and get into contact with the customers versus waiting for computers to load and send emails through slow network.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559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915" y="646852"/>
            <a:ext cx="8534400" cy="1507067"/>
          </a:xfrm>
        </p:spPr>
        <p:txBody>
          <a:bodyPr/>
          <a:lstStyle/>
          <a:p>
            <a:r>
              <a:rPr lang="en-US" dirty="0" smtClean="0"/>
              <a:t>Security</a:t>
            </a:r>
            <a:endParaRPr lang="en-US" dirty="0"/>
          </a:p>
        </p:txBody>
      </p:sp>
      <p:sp>
        <p:nvSpPr>
          <p:cNvPr id="3" name="Content Placeholder 2"/>
          <p:cNvSpPr>
            <a:spLocks noGrp="1"/>
          </p:cNvSpPr>
          <p:nvPr>
            <p:ph idx="1"/>
          </p:nvPr>
        </p:nvSpPr>
        <p:spPr>
          <a:xfrm>
            <a:off x="1054915" y="2153919"/>
            <a:ext cx="8534400" cy="2472267"/>
          </a:xfrm>
        </p:spPr>
        <p:txBody>
          <a:bodyPr/>
          <a:lstStyle/>
          <a:p>
            <a:r>
              <a:rPr lang="en-US" dirty="0" smtClean="0">
                <a:solidFill>
                  <a:schemeClr val="tx1"/>
                </a:solidFill>
              </a:rPr>
              <a:t>Prevent </a:t>
            </a:r>
            <a:r>
              <a:rPr lang="en-US" dirty="0" smtClean="0">
                <a:solidFill>
                  <a:schemeClr val="tx1"/>
                </a:solidFill>
              </a:rPr>
              <a:t>malicious </a:t>
            </a:r>
            <a:r>
              <a:rPr lang="en-US" dirty="0" smtClean="0">
                <a:solidFill>
                  <a:schemeClr val="tx1"/>
                </a:solidFill>
              </a:rPr>
              <a:t>registrations</a:t>
            </a:r>
          </a:p>
          <a:p>
            <a:r>
              <a:rPr lang="en-US" dirty="0" smtClean="0">
                <a:solidFill>
                  <a:schemeClr val="tx1"/>
                </a:solidFill>
              </a:rPr>
              <a:t>We Recommend:</a:t>
            </a:r>
          </a:p>
          <a:p>
            <a:pPr lvl="1"/>
            <a:r>
              <a:rPr lang="en-US" dirty="0" err="1" smtClean="0">
                <a:solidFill>
                  <a:schemeClr val="tx1"/>
                </a:solidFill>
              </a:rPr>
              <a:t>reCAPTCHA</a:t>
            </a:r>
            <a:r>
              <a:rPr lang="en-US" dirty="0" smtClean="0">
                <a:solidFill>
                  <a:schemeClr val="tx1"/>
                </a:solidFill>
              </a:rPr>
              <a:t> technology (form submission)</a:t>
            </a:r>
          </a:p>
          <a:p>
            <a:pPr lvl="1"/>
            <a:r>
              <a:rPr lang="en-US" dirty="0">
                <a:solidFill>
                  <a:schemeClr val="tx1"/>
                </a:solidFill>
              </a:rPr>
              <a:t>U</a:t>
            </a:r>
            <a:r>
              <a:rPr lang="en-US" dirty="0" smtClean="0">
                <a:solidFill>
                  <a:schemeClr val="tx1"/>
                </a:solidFill>
              </a:rPr>
              <a:t>tilizing </a:t>
            </a:r>
            <a:r>
              <a:rPr lang="en-US" dirty="0" smtClean="0">
                <a:solidFill>
                  <a:schemeClr val="tx1"/>
                </a:solidFill>
              </a:rPr>
              <a:t>an email activation for user registration</a:t>
            </a:r>
            <a:r>
              <a:rPr lang="en-US" dirty="0" smtClean="0">
                <a:solidFill>
                  <a:schemeClr val="tx1"/>
                </a:solidFill>
              </a:rPr>
              <a:t>.</a:t>
            </a:r>
          </a:p>
          <a:p>
            <a:r>
              <a:rPr lang="en-US" dirty="0" smtClean="0">
                <a:solidFill>
                  <a:schemeClr val="tx1"/>
                </a:solidFill>
              </a:rPr>
              <a:t>Protect customer’s financial data using encryption</a:t>
            </a:r>
            <a:endParaRPr lang="en-US" dirty="0">
              <a:solidFill>
                <a:schemeClr val="tx1"/>
              </a:solidFill>
            </a:endParaRPr>
          </a:p>
          <a:p>
            <a:endParaRPr lang="en-US" dirty="0" smtClean="0"/>
          </a:p>
        </p:txBody>
      </p:sp>
    </p:spTree>
    <p:extLst>
      <p:ext uri="{BB962C8B-B14F-4D97-AF65-F5344CB8AC3E}">
        <p14:creationId xmlns:p14="http://schemas.microsoft.com/office/powerpoint/2010/main" val="69691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401</TotalTime>
  <Words>380</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Slice</vt:lpstr>
      <vt:lpstr>Travel Experts Website proposal</vt:lpstr>
      <vt:lpstr>RockIt Solutions</vt:lpstr>
      <vt:lpstr>Our team</vt:lpstr>
      <vt:lpstr>Scope </vt:lpstr>
      <vt:lpstr>****Travel experts project Requirements</vt:lpstr>
      <vt:lpstr>Goals</vt:lpstr>
      <vt:lpstr>Website Demo</vt:lpstr>
      <vt:lpstr>******Special Feature </vt:lpstr>
      <vt:lpstr>Security</vt:lpstr>
      <vt:lpstr>*****System setup for hardware</vt:lpstr>
      <vt:lpstr>Budget Breakdow - $250,000</vt:lpstr>
      <vt:lpstr>schedule</vt:lpstr>
      <vt:lpstr>Why us?</vt:lpstr>
      <vt:lpstr>Questions </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Experts Website proposal</dc:title>
  <dc:creator>Eugenia Chiu</dc:creator>
  <cp:lastModifiedBy>Mitchell Dundas Smith</cp:lastModifiedBy>
  <cp:revision>65</cp:revision>
  <dcterms:created xsi:type="dcterms:W3CDTF">2018-11-29T17:10:03Z</dcterms:created>
  <dcterms:modified xsi:type="dcterms:W3CDTF">2018-11-30T00:48:46Z</dcterms:modified>
</cp:coreProperties>
</file>