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7"/>
  </p:notesMasterIdLst>
  <p:handoutMasterIdLst>
    <p:handoutMasterId r:id="rId88"/>
  </p:handoutMasterIdLst>
  <p:sldIdLst>
    <p:sldId id="256" r:id="rId2"/>
    <p:sldId id="257" r:id="rId3"/>
    <p:sldId id="259" r:id="rId4"/>
    <p:sldId id="270" r:id="rId5"/>
    <p:sldId id="269" r:id="rId6"/>
    <p:sldId id="271" r:id="rId7"/>
    <p:sldId id="341" r:id="rId8"/>
    <p:sldId id="342" r:id="rId9"/>
    <p:sldId id="343" r:id="rId10"/>
    <p:sldId id="394" r:id="rId11"/>
    <p:sldId id="344" r:id="rId12"/>
    <p:sldId id="345" r:id="rId13"/>
    <p:sldId id="282" r:id="rId14"/>
    <p:sldId id="301" r:id="rId15"/>
    <p:sldId id="303" r:id="rId16"/>
    <p:sldId id="346" r:id="rId17"/>
    <p:sldId id="347" r:id="rId18"/>
    <p:sldId id="304" r:id="rId19"/>
    <p:sldId id="305" r:id="rId20"/>
    <p:sldId id="306" r:id="rId21"/>
    <p:sldId id="397" r:id="rId22"/>
    <p:sldId id="307" r:id="rId23"/>
    <p:sldId id="308"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288" r:id="rId42"/>
    <p:sldId id="313" r:id="rId43"/>
    <p:sldId id="338" r:id="rId44"/>
    <p:sldId id="314" r:id="rId45"/>
    <p:sldId id="317" r:id="rId46"/>
    <p:sldId id="390" r:id="rId47"/>
    <p:sldId id="391" r:id="rId48"/>
    <p:sldId id="398" r:id="rId49"/>
    <p:sldId id="392" r:id="rId50"/>
    <p:sldId id="368" r:id="rId51"/>
    <p:sldId id="396" r:id="rId52"/>
    <p:sldId id="395" r:id="rId53"/>
    <p:sldId id="369" r:id="rId54"/>
    <p:sldId id="370" r:id="rId55"/>
    <p:sldId id="371" r:id="rId56"/>
    <p:sldId id="372" r:id="rId57"/>
    <p:sldId id="373" r:id="rId58"/>
    <p:sldId id="374" r:id="rId59"/>
    <p:sldId id="375" r:id="rId60"/>
    <p:sldId id="376" r:id="rId61"/>
    <p:sldId id="377" r:id="rId62"/>
    <p:sldId id="378" r:id="rId63"/>
    <p:sldId id="379" r:id="rId64"/>
    <p:sldId id="339" r:id="rId65"/>
    <p:sldId id="380" r:id="rId66"/>
    <p:sldId id="381" r:id="rId67"/>
    <p:sldId id="382" r:id="rId68"/>
    <p:sldId id="383" r:id="rId69"/>
    <p:sldId id="384" r:id="rId70"/>
    <p:sldId id="385" r:id="rId71"/>
    <p:sldId id="386" r:id="rId72"/>
    <p:sldId id="387" r:id="rId73"/>
    <p:sldId id="388" r:id="rId74"/>
    <p:sldId id="389" r:id="rId75"/>
    <p:sldId id="309" r:id="rId76"/>
    <p:sldId id="310" r:id="rId77"/>
    <p:sldId id="312" r:id="rId78"/>
    <p:sldId id="318" r:id="rId79"/>
    <p:sldId id="332" r:id="rId80"/>
    <p:sldId id="333" r:id="rId81"/>
    <p:sldId id="365" r:id="rId82"/>
    <p:sldId id="366" r:id="rId83"/>
    <p:sldId id="367" r:id="rId84"/>
    <p:sldId id="393" r:id="rId85"/>
    <p:sldId id="268" r:id="rId8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D9B"/>
    <a:srgbClr val="5CC5FF"/>
    <a:srgbClr val="4ABEFF"/>
    <a:srgbClr val="00072E"/>
    <a:srgbClr val="152E8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90857" autoAdjust="0"/>
  </p:normalViewPr>
  <p:slideViewPr>
    <p:cSldViewPr>
      <p:cViewPr>
        <p:scale>
          <a:sx n="100" d="100"/>
          <a:sy n="100" d="100"/>
        </p:scale>
        <p:origin x="-132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52" d="100"/>
          <a:sy n="152" d="100"/>
        </p:scale>
        <p:origin x="-3832"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2737860892388456E-2"/>
          <c:y val="5.2929625984251973E-2"/>
          <c:w val="0.90434547244094488"/>
          <c:h val="0.82070054133858272"/>
        </c:manualLayout>
      </c:layout>
      <c:lineChart>
        <c:grouping val="standard"/>
        <c:varyColors val="0"/>
        <c:ser>
          <c:idx val="1"/>
          <c:order val="0"/>
          <c:tx>
            <c:strRef>
              <c:f>Sheet1!$C$1</c:f>
              <c:strCache>
                <c:ptCount val="1"/>
                <c:pt idx="0">
                  <c:v>Series 2</c:v>
                </c:pt>
              </c:strCache>
            </c:strRef>
          </c:tx>
          <c:marker>
            <c:symbol val="none"/>
          </c:marker>
          <c:cat>
            <c:numRef>
              <c:f>Sheet1!$A$2:$A$13</c:f>
              <c:numCache>
                <c:formatCode>General</c:formatCode>
                <c:ptCount val="12"/>
                <c:pt idx="0" formatCode="h:mm">
                  <c:v>0.39583333333333331</c:v>
                </c:pt>
                <c:pt idx="4" formatCode="h:mm">
                  <c:v>0.5</c:v>
                </c:pt>
                <c:pt idx="7" formatCode="h:mm">
                  <c:v>0.58333333333333337</c:v>
                </c:pt>
                <c:pt idx="11" formatCode="h:mm">
                  <c:v>0.66666666666666663</c:v>
                </c:pt>
              </c:numCache>
            </c:numRef>
          </c:cat>
          <c:val>
            <c:numRef>
              <c:f>Sheet1!$C$2:$C$13</c:f>
              <c:numCache>
                <c:formatCode>General</c:formatCode>
                <c:ptCount val="12"/>
                <c:pt idx="0">
                  <c:v>0</c:v>
                </c:pt>
                <c:pt idx="1">
                  <c:v>10</c:v>
                </c:pt>
                <c:pt idx="2">
                  <c:v>20</c:v>
                </c:pt>
                <c:pt idx="3">
                  <c:v>30</c:v>
                </c:pt>
                <c:pt idx="4">
                  <c:v>40</c:v>
                </c:pt>
                <c:pt idx="5">
                  <c:v>40</c:v>
                </c:pt>
                <c:pt idx="6">
                  <c:v>50</c:v>
                </c:pt>
                <c:pt idx="7">
                  <c:v>60</c:v>
                </c:pt>
                <c:pt idx="8">
                  <c:v>70</c:v>
                </c:pt>
                <c:pt idx="9">
                  <c:v>80</c:v>
                </c:pt>
                <c:pt idx="10">
                  <c:v>90</c:v>
                </c:pt>
                <c:pt idx="11">
                  <c:v>100</c:v>
                </c:pt>
              </c:numCache>
            </c:numRef>
          </c:val>
          <c:smooth val="0"/>
        </c:ser>
        <c:ser>
          <c:idx val="2"/>
          <c:order val="1"/>
          <c:tx>
            <c:strRef>
              <c:f>Sheet1!$D$1</c:f>
              <c:strCache>
                <c:ptCount val="1"/>
                <c:pt idx="0">
                  <c:v>Series 3</c:v>
                </c:pt>
              </c:strCache>
            </c:strRef>
          </c:tx>
          <c:marker>
            <c:symbol val="none"/>
          </c:marker>
          <c:cat>
            <c:numRef>
              <c:f>Sheet1!$A$2:$A$13</c:f>
              <c:numCache>
                <c:formatCode>General</c:formatCode>
                <c:ptCount val="12"/>
                <c:pt idx="0" formatCode="h:mm">
                  <c:v>0.39583333333333331</c:v>
                </c:pt>
                <c:pt idx="4" formatCode="h:mm">
                  <c:v>0.5</c:v>
                </c:pt>
                <c:pt idx="7" formatCode="h:mm">
                  <c:v>0.58333333333333337</c:v>
                </c:pt>
                <c:pt idx="11" formatCode="h:mm">
                  <c:v>0.66666666666666663</c:v>
                </c:pt>
              </c:numCache>
            </c:numRef>
          </c:cat>
          <c:val>
            <c:numRef>
              <c:f>Sheet1!$D$2:$D$13</c:f>
              <c:numCache>
                <c:formatCode>General</c:formatCode>
                <c:ptCount val="12"/>
                <c:pt idx="0">
                  <c:v>2</c:v>
                </c:pt>
                <c:pt idx="2">
                  <c:v>2</c:v>
                </c:pt>
                <c:pt idx="3">
                  <c:v>3</c:v>
                </c:pt>
                <c:pt idx="11">
                  <c:v>5</c:v>
                </c:pt>
              </c:numCache>
            </c:numRef>
          </c:val>
          <c:smooth val="0"/>
        </c:ser>
        <c:dLbls>
          <c:showLegendKey val="0"/>
          <c:showVal val="0"/>
          <c:showCatName val="0"/>
          <c:showSerName val="0"/>
          <c:showPercent val="0"/>
          <c:showBubbleSize val="0"/>
        </c:dLbls>
        <c:marker val="1"/>
        <c:smooth val="0"/>
        <c:axId val="92572288"/>
        <c:axId val="92574080"/>
      </c:lineChart>
      <c:catAx>
        <c:axId val="92572288"/>
        <c:scaling>
          <c:orientation val="minMax"/>
        </c:scaling>
        <c:delete val="0"/>
        <c:axPos val="b"/>
        <c:numFmt formatCode="h:mm" sourceLinked="1"/>
        <c:majorTickMark val="out"/>
        <c:minorTickMark val="none"/>
        <c:tickLblPos val="nextTo"/>
        <c:crossAx val="92574080"/>
        <c:crosses val="autoZero"/>
        <c:auto val="1"/>
        <c:lblAlgn val="ctr"/>
        <c:lblOffset val="100"/>
        <c:noMultiLvlLbl val="0"/>
      </c:catAx>
      <c:valAx>
        <c:axId val="92574080"/>
        <c:scaling>
          <c:orientation val="minMax"/>
          <c:max val="100"/>
        </c:scaling>
        <c:delete val="0"/>
        <c:axPos val="l"/>
        <c:majorGridlines/>
        <c:numFmt formatCode="General" sourceLinked="1"/>
        <c:majorTickMark val="out"/>
        <c:minorTickMark val="none"/>
        <c:tickLblPos val="nextTo"/>
        <c:crossAx val="9257228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Sheet1!$C$1</c:f>
              <c:strCache>
                <c:ptCount val="1"/>
                <c:pt idx="0">
                  <c:v>Series 2</c:v>
                </c:pt>
              </c:strCache>
            </c:strRef>
          </c:tx>
          <c:marker>
            <c:symbol val="none"/>
          </c:marker>
          <c:cat>
            <c:numRef>
              <c:f>Sheet1!$A$2:$A$11</c:f>
              <c:numCache>
                <c:formatCode>General</c:formatCode>
                <c:ptCount val="10"/>
                <c:pt idx="0" formatCode="h:mm">
                  <c:v>0.625</c:v>
                </c:pt>
                <c:pt idx="3" formatCode="h:mm">
                  <c:v>0.63888888888888895</c:v>
                </c:pt>
                <c:pt idx="6" formatCode="h:mm">
                  <c:v>0.65277777777777779</c:v>
                </c:pt>
                <c:pt idx="9" formatCode="h:mm">
                  <c:v>0.66666666666666663</c:v>
                </c:pt>
              </c:numCache>
            </c:numRef>
          </c:cat>
          <c:val>
            <c:numRef>
              <c:f>Sheet1!$C$2:$C$11</c:f>
              <c:numCache>
                <c:formatCode>General</c:formatCode>
                <c:ptCount val="10"/>
                <c:pt idx="0">
                  <c:v>0</c:v>
                </c:pt>
                <c:pt idx="1">
                  <c:v>1</c:v>
                </c:pt>
                <c:pt idx="2">
                  <c:v>3</c:v>
                </c:pt>
                <c:pt idx="3">
                  <c:v>6</c:v>
                </c:pt>
                <c:pt idx="4">
                  <c:v>10</c:v>
                </c:pt>
                <c:pt idx="5">
                  <c:v>15</c:v>
                </c:pt>
                <c:pt idx="6">
                  <c:v>21</c:v>
                </c:pt>
                <c:pt idx="7">
                  <c:v>28</c:v>
                </c:pt>
                <c:pt idx="8">
                  <c:v>39</c:v>
                </c:pt>
                <c:pt idx="9">
                  <c:v>80</c:v>
                </c:pt>
              </c:numCache>
            </c:numRef>
          </c:val>
          <c:smooth val="0"/>
        </c:ser>
        <c:dLbls>
          <c:showLegendKey val="0"/>
          <c:showVal val="0"/>
          <c:showCatName val="0"/>
          <c:showSerName val="0"/>
          <c:showPercent val="0"/>
          <c:showBubbleSize val="0"/>
        </c:dLbls>
        <c:marker val="1"/>
        <c:smooth val="0"/>
        <c:axId val="136245248"/>
        <c:axId val="136246784"/>
      </c:lineChart>
      <c:catAx>
        <c:axId val="136245248"/>
        <c:scaling>
          <c:orientation val="minMax"/>
        </c:scaling>
        <c:delete val="0"/>
        <c:axPos val="b"/>
        <c:numFmt formatCode="h:mm" sourceLinked="1"/>
        <c:majorTickMark val="out"/>
        <c:minorTickMark val="none"/>
        <c:tickLblPos val="nextTo"/>
        <c:crossAx val="136246784"/>
        <c:crosses val="autoZero"/>
        <c:auto val="1"/>
        <c:lblAlgn val="ctr"/>
        <c:lblOffset val="100"/>
        <c:noMultiLvlLbl val="0"/>
      </c:catAx>
      <c:valAx>
        <c:axId val="136246784"/>
        <c:scaling>
          <c:orientation val="minMax"/>
          <c:max val="80"/>
        </c:scaling>
        <c:delete val="0"/>
        <c:axPos val="l"/>
        <c:majorGridlines/>
        <c:numFmt formatCode="General" sourceLinked="1"/>
        <c:majorTickMark val="out"/>
        <c:minorTickMark val="none"/>
        <c:tickLblPos val="nextTo"/>
        <c:crossAx val="1362452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atin typeface="Verdana" charset="0"/>
              </a:defRPr>
            </a:lvl1pPr>
          </a:lstStyle>
          <a:p>
            <a:fld id="{19324905-4586-9849-B0CB-EDE86AB94449}" type="slidenum">
              <a:rPr lang="en-US"/>
              <a:pPr/>
              <a:t>‹#›</a:t>
            </a:fld>
            <a:endParaRPr lang="en-US">
              <a:latin typeface="Arial" charset="0"/>
            </a:endParaRPr>
          </a:p>
        </p:txBody>
      </p:sp>
    </p:spTree>
    <p:extLst>
      <p:ext uri="{BB962C8B-B14F-4D97-AF65-F5344CB8AC3E}">
        <p14:creationId xmlns:p14="http://schemas.microsoft.com/office/powerpoint/2010/main" val="21393329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Verdana" charset="0"/>
              </a:defRPr>
            </a:lvl1pPr>
          </a:lstStyle>
          <a:p>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Verdana" charset="0"/>
              </a:defRPr>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Verdana" charset="0"/>
              </a:defRPr>
            </a:lvl1pPr>
          </a:lstStyle>
          <a:p>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atin typeface="Verdana" charset="0"/>
              </a:defRPr>
            </a:lvl1pPr>
          </a:lstStyle>
          <a:p>
            <a:fld id="{CFC947A3-E2F4-9B43-B61C-6E4B48751614}" type="slidenum">
              <a:rPr lang="en-US"/>
              <a:pPr/>
              <a:t>‹#›</a:t>
            </a:fld>
            <a:endParaRPr lang="en-US"/>
          </a:p>
        </p:txBody>
      </p:sp>
    </p:spTree>
    <p:extLst>
      <p:ext uri="{BB962C8B-B14F-4D97-AF65-F5344CB8AC3E}">
        <p14:creationId xmlns:p14="http://schemas.microsoft.com/office/powerpoint/2010/main" val="3653572050"/>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Verdana"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Verdana" charset="0"/>
        <a:ea typeface="ＭＳ Ｐゴシック" charset="0"/>
        <a:cs typeface="+mn-cs"/>
      </a:defRPr>
    </a:lvl2pPr>
    <a:lvl3pPr marL="914400" algn="l" rtl="0" fontAlgn="base">
      <a:spcBef>
        <a:spcPct val="30000"/>
      </a:spcBef>
      <a:spcAft>
        <a:spcPct val="0"/>
      </a:spcAft>
      <a:defRPr sz="1200" kern="1200">
        <a:solidFill>
          <a:schemeClr val="tx1"/>
        </a:solidFill>
        <a:latin typeface="Verdana" charset="0"/>
        <a:ea typeface="ＭＳ Ｐゴシック" charset="0"/>
        <a:cs typeface="+mn-cs"/>
      </a:defRPr>
    </a:lvl3pPr>
    <a:lvl4pPr marL="1371600" algn="l" rtl="0" fontAlgn="base">
      <a:spcBef>
        <a:spcPct val="30000"/>
      </a:spcBef>
      <a:spcAft>
        <a:spcPct val="0"/>
      </a:spcAft>
      <a:defRPr sz="1200" kern="1200">
        <a:solidFill>
          <a:schemeClr val="tx1"/>
        </a:solidFill>
        <a:latin typeface="Verdana" charset="0"/>
        <a:ea typeface="ＭＳ Ｐゴシック" charset="0"/>
        <a:cs typeface="+mn-cs"/>
      </a:defRPr>
    </a:lvl4pPr>
    <a:lvl5pPr marL="1828800" algn="l" rtl="0" fontAlgn="base">
      <a:spcBef>
        <a:spcPct val="30000"/>
      </a:spcBef>
      <a:spcAft>
        <a:spcPct val="0"/>
      </a:spcAft>
      <a:defRPr sz="1200" kern="1200">
        <a:solidFill>
          <a:schemeClr val="tx1"/>
        </a:solidFill>
        <a:latin typeface="Verdana"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earn $10 share $5, now earn $10 but share only $1</a:t>
            </a:r>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6</a:t>
            </a:fld>
            <a:endParaRPr lang="en-US"/>
          </a:p>
        </p:txBody>
      </p:sp>
    </p:spTree>
    <p:extLst>
      <p:ext uri="{BB962C8B-B14F-4D97-AF65-F5344CB8AC3E}">
        <p14:creationId xmlns:p14="http://schemas.microsoft.com/office/powerpoint/2010/main" val="3300654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Assume</a:t>
            </a:r>
            <a:r>
              <a:rPr lang="en-US" baseline="0" smtClean="0"/>
              <a:t> mean-reversion. </a:t>
            </a:r>
            <a:endParaRPr lang="en-US"/>
          </a:p>
        </p:txBody>
      </p:sp>
      <p:sp>
        <p:nvSpPr>
          <p:cNvPr id="4" name="Slide Number Placeholder 3"/>
          <p:cNvSpPr>
            <a:spLocks noGrp="1"/>
          </p:cNvSpPr>
          <p:nvPr>
            <p:ph type="sldNum" sz="quarter" idx="10"/>
          </p:nvPr>
        </p:nvSpPr>
        <p:spPr/>
        <p:txBody>
          <a:bodyPr/>
          <a:lstStyle/>
          <a:p>
            <a:fld id="{CFC947A3-E2F4-9B43-B61C-6E4B48751614}" type="slidenum">
              <a:rPr lang="en-US" smtClean="0"/>
              <a:pPr/>
              <a:t>29</a:t>
            </a:fld>
            <a:endParaRPr lang="en-US"/>
          </a:p>
        </p:txBody>
      </p:sp>
    </p:spTree>
    <p:extLst>
      <p:ext uri="{BB962C8B-B14F-4D97-AF65-F5344CB8AC3E}">
        <p14:creationId xmlns:p14="http://schemas.microsoft.com/office/powerpoint/2010/main" val="217141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Assume</a:t>
            </a:r>
            <a:r>
              <a:rPr lang="en-US" baseline="0" smtClean="0"/>
              <a:t> mean-reversion. </a:t>
            </a:r>
            <a:endParaRPr lang="en-US"/>
          </a:p>
        </p:txBody>
      </p:sp>
      <p:sp>
        <p:nvSpPr>
          <p:cNvPr id="4" name="Slide Number Placeholder 3"/>
          <p:cNvSpPr>
            <a:spLocks noGrp="1"/>
          </p:cNvSpPr>
          <p:nvPr>
            <p:ph type="sldNum" sz="quarter" idx="10"/>
          </p:nvPr>
        </p:nvSpPr>
        <p:spPr/>
        <p:txBody>
          <a:bodyPr/>
          <a:lstStyle/>
          <a:p>
            <a:fld id="{CFC947A3-E2F4-9B43-B61C-6E4B48751614}" type="slidenum">
              <a:rPr lang="en-US" smtClean="0"/>
              <a:pPr/>
              <a:t>34</a:t>
            </a:fld>
            <a:endParaRPr lang="en-US"/>
          </a:p>
        </p:txBody>
      </p:sp>
    </p:spTree>
    <p:extLst>
      <p:ext uri="{BB962C8B-B14F-4D97-AF65-F5344CB8AC3E}">
        <p14:creationId xmlns:p14="http://schemas.microsoft.com/office/powerpoint/2010/main" val="2171419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53</a:t>
            </a:fld>
            <a:endParaRPr lang="en-US"/>
          </a:p>
        </p:txBody>
      </p:sp>
    </p:spTree>
    <p:extLst>
      <p:ext uri="{BB962C8B-B14F-4D97-AF65-F5344CB8AC3E}">
        <p14:creationId xmlns:p14="http://schemas.microsoft.com/office/powerpoint/2010/main" val="3871720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54</a:t>
            </a:fld>
            <a:endParaRPr lang="en-US"/>
          </a:p>
        </p:txBody>
      </p:sp>
    </p:spTree>
    <p:extLst>
      <p:ext uri="{BB962C8B-B14F-4D97-AF65-F5344CB8AC3E}">
        <p14:creationId xmlns:p14="http://schemas.microsoft.com/office/powerpoint/2010/main" val="3871720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TW IT people write game not finance</a:t>
            </a:r>
          </a:p>
          <a:p>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61</a:t>
            </a:fld>
            <a:endParaRPr lang="en-US"/>
          </a:p>
        </p:txBody>
      </p:sp>
    </p:spTree>
    <p:extLst>
      <p:ext uri="{BB962C8B-B14F-4D97-AF65-F5344CB8AC3E}">
        <p14:creationId xmlns:p14="http://schemas.microsoft.com/office/powerpoint/2010/main" val="3903234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TW IT people write game not finance</a:t>
            </a:r>
          </a:p>
          <a:p>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62</a:t>
            </a:fld>
            <a:endParaRPr lang="en-US"/>
          </a:p>
        </p:txBody>
      </p:sp>
    </p:spTree>
    <p:extLst>
      <p:ext uri="{BB962C8B-B14F-4D97-AF65-F5344CB8AC3E}">
        <p14:creationId xmlns:p14="http://schemas.microsoft.com/office/powerpoint/2010/main" val="3903234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TW IT people write game not finance</a:t>
            </a:r>
          </a:p>
          <a:p>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63</a:t>
            </a:fld>
            <a:endParaRPr lang="en-US"/>
          </a:p>
        </p:txBody>
      </p:sp>
    </p:spTree>
    <p:extLst>
      <p:ext uri="{BB962C8B-B14F-4D97-AF65-F5344CB8AC3E}">
        <p14:creationId xmlns:p14="http://schemas.microsoft.com/office/powerpoint/2010/main" val="3903234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the Web site</a:t>
            </a:r>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77</a:t>
            </a:fld>
            <a:endParaRPr lang="en-US"/>
          </a:p>
        </p:txBody>
      </p:sp>
    </p:spTree>
    <p:extLst>
      <p:ext uri="{BB962C8B-B14F-4D97-AF65-F5344CB8AC3E}">
        <p14:creationId xmlns:p14="http://schemas.microsoft.com/office/powerpoint/2010/main" val="1500442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why taking log – because the asymmetry of +</a:t>
            </a:r>
            <a:r>
              <a:rPr lang="en-US" dirty="0" err="1" smtClean="0"/>
              <a:t>ve</a:t>
            </a:r>
            <a:r>
              <a:rPr lang="en-US" dirty="0" smtClean="0"/>
              <a:t> and –</a:t>
            </a:r>
            <a:r>
              <a:rPr lang="en-US" dirty="0" err="1" smtClean="0"/>
              <a:t>ve</a:t>
            </a:r>
            <a:r>
              <a:rPr lang="en-US" dirty="0" smtClean="0"/>
              <a:t> ratio</a:t>
            </a:r>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79</a:t>
            </a:fld>
            <a:endParaRPr lang="en-US"/>
          </a:p>
        </p:txBody>
      </p:sp>
    </p:spTree>
    <p:extLst>
      <p:ext uri="{BB962C8B-B14F-4D97-AF65-F5344CB8AC3E}">
        <p14:creationId xmlns:p14="http://schemas.microsoft.com/office/powerpoint/2010/main" val="2525220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One change: remove the explicit Dark Pool Algo from the UI (in fact, use </a:t>
            </a:r>
            <a:r>
              <a:rPr lang="en-US" sz="1200" dirty="0" err="1" smtClean="0"/>
              <a:t>params</a:t>
            </a:r>
            <a:r>
              <a:rPr lang="en-US" sz="1200" dirty="0" smtClean="0"/>
              <a:t> can do)</a:t>
            </a:r>
          </a:p>
          <a:p>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83</a:t>
            </a:fld>
            <a:endParaRPr lang="en-US"/>
          </a:p>
        </p:txBody>
      </p:sp>
    </p:spTree>
    <p:extLst>
      <p:ext uri="{BB962C8B-B14F-4D97-AF65-F5344CB8AC3E}">
        <p14:creationId xmlns:p14="http://schemas.microsoft.com/office/powerpoint/2010/main" val="3352942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earn $10 share $5, now earn $10 but share only $1</a:t>
            </a:r>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7</a:t>
            </a:fld>
            <a:endParaRPr lang="en-US"/>
          </a:p>
        </p:txBody>
      </p:sp>
    </p:spTree>
    <p:extLst>
      <p:ext uri="{BB962C8B-B14F-4D97-AF65-F5344CB8AC3E}">
        <p14:creationId xmlns:p14="http://schemas.microsoft.com/office/powerpoint/2010/main" val="3300654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earn $10 share $5, now earn $10 but share only $1</a:t>
            </a:r>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9</a:t>
            </a:fld>
            <a:endParaRPr lang="en-US"/>
          </a:p>
        </p:txBody>
      </p:sp>
    </p:spTree>
    <p:extLst>
      <p:ext uri="{BB962C8B-B14F-4D97-AF65-F5344CB8AC3E}">
        <p14:creationId xmlns:p14="http://schemas.microsoft.com/office/powerpoint/2010/main" val="3300654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earn $10 share $5, now earn $10 but share only $1</a:t>
            </a:r>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10</a:t>
            </a:fld>
            <a:endParaRPr lang="en-US"/>
          </a:p>
        </p:txBody>
      </p:sp>
    </p:spTree>
    <p:extLst>
      <p:ext uri="{BB962C8B-B14F-4D97-AF65-F5344CB8AC3E}">
        <p14:creationId xmlns:p14="http://schemas.microsoft.com/office/powerpoint/2010/main" val="3300654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SG market has long order</a:t>
            </a:r>
            <a:r>
              <a:rPr lang="en-US" baseline="0" dirty="0" smtClean="0"/>
              <a:t> queue</a:t>
            </a:r>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17</a:t>
            </a:fld>
            <a:endParaRPr lang="en-US"/>
          </a:p>
        </p:txBody>
      </p:sp>
    </p:spTree>
    <p:extLst>
      <p:ext uri="{BB962C8B-B14F-4D97-AF65-F5344CB8AC3E}">
        <p14:creationId xmlns:p14="http://schemas.microsoft.com/office/powerpoint/2010/main" val="4260936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C947A3-E2F4-9B43-B61C-6E4B48751614}" type="slidenum">
              <a:rPr lang="en-US" smtClean="0"/>
              <a:pPr/>
              <a:t>23</a:t>
            </a:fld>
            <a:endParaRPr lang="en-US"/>
          </a:p>
        </p:txBody>
      </p:sp>
    </p:spTree>
    <p:extLst>
      <p:ext uri="{BB962C8B-B14F-4D97-AF65-F5344CB8AC3E}">
        <p14:creationId xmlns:p14="http://schemas.microsoft.com/office/powerpoint/2010/main" val="390338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Assume</a:t>
            </a:r>
            <a:r>
              <a:rPr lang="en-US" baseline="0" smtClean="0"/>
              <a:t> mean-reversion. </a:t>
            </a:r>
            <a:endParaRPr lang="en-US"/>
          </a:p>
        </p:txBody>
      </p:sp>
      <p:sp>
        <p:nvSpPr>
          <p:cNvPr id="4" name="Slide Number Placeholder 3"/>
          <p:cNvSpPr>
            <a:spLocks noGrp="1"/>
          </p:cNvSpPr>
          <p:nvPr>
            <p:ph type="sldNum" sz="quarter" idx="10"/>
          </p:nvPr>
        </p:nvSpPr>
        <p:spPr/>
        <p:txBody>
          <a:bodyPr/>
          <a:lstStyle/>
          <a:p>
            <a:fld id="{CFC947A3-E2F4-9B43-B61C-6E4B48751614}" type="slidenum">
              <a:rPr lang="en-US" smtClean="0"/>
              <a:pPr/>
              <a:t>26</a:t>
            </a:fld>
            <a:endParaRPr lang="en-US"/>
          </a:p>
        </p:txBody>
      </p:sp>
    </p:spTree>
    <p:extLst>
      <p:ext uri="{BB962C8B-B14F-4D97-AF65-F5344CB8AC3E}">
        <p14:creationId xmlns:p14="http://schemas.microsoft.com/office/powerpoint/2010/main" val="2171419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Assume</a:t>
            </a:r>
            <a:r>
              <a:rPr lang="en-US" baseline="0" smtClean="0"/>
              <a:t> mean-reversion. </a:t>
            </a:r>
            <a:endParaRPr lang="en-US"/>
          </a:p>
        </p:txBody>
      </p:sp>
      <p:sp>
        <p:nvSpPr>
          <p:cNvPr id="4" name="Slide Number Placeholder 3"/>
          <p:cNvSpPr>
            <a:spLocks noGrp="1"/>
          </p:cNvSpPr>
          <p:nvPr>
            <p:ph type="sldNum" sz="quarter" idx="10"/>
          </p:nvPr>
        </p:nvSpPr>
        <p:spPr/>
        <p:txBody>
          <a:bodyPr/>
          <a:lstStyle/>
          <a:p>
            <a:fld id="{CFC947A3-E2F4-9B43-B61C-6E4B48751614}" type="slidenum">
              <a:rPr lang="en-US" smtClean="0"/>
              <a:pPr/>
              <a:t>27</a:t>
            </a:fld>
            <a:endParaRPr lang="en-US"/>
          </a:p>
        </p:txBody>
      </p:sp>
    </p:spTree>
    <p:extLst>
      <p:ext uri="{BB962C8B-B14F-4D97-AF65-F5344CB8AC3E}">
        <p14:creationId xmlns:p14="http://schemas.microsoft.com/office/powerpoint/2010/main" val="2171419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Assume</a:t>
            </a:r>
            <a:r>
              <a:rPr lang="en-US" baseline="0" smtClean="0"/>
              <a:t> mean-reversion. </a:t>
            </a:r>
            <a:endParaRPr lang="en-US"/>
          </a:p>
        </p:txBody>
      </p:sp>
      <p:sp>
        <p:nvSpPr>
          <p:cNvPr id="4" name="Slide Number Placeholder 3"/>
          <p:cNvSpPr>
            <a:spLocks noGrp="1"/>
          </p:cNvSpPr>
          <p:nvPr>
            <p:ph type="sldNum" sz="quarter" idx="10"/>
          </p:nvPr>
        </p:nvSpPr>
        <p:spPr/>
        <p:txBody>
          <a:bodyPr/>
          <a:lstStyle/>
          <a:p>
            <a:fld id="{CFC947A3-E2F4-9B43-B61C-6E4B48751614}" type="slidenum">
              <a:rPr lang="en-US" smtClean="0"/>
              <a:pPr/>
              <a:t>28</a:t>
            </a:fld>
            <a:endParaRPr lang="en-US"/>
          </a:p>
        </p:txBody>
      </p:sp>
    </p:spTree>
    <p:extLst>
      <p:ext uri="{BB962C8B-B14F-4D97-AF65-F5344CB8AC3E}">
        <p14:creationId xmlns:p14="http://schemas.microsoft.com/office/powerpoint/2010/main" val="2171419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descr="DESIGN_B_final-02-0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3" y="-7456"/>
            <a:ext cx="9141027" cy="6858000"/>
          </a:xfrm>
          <a:prstGeom prst="rect">
            <a:avLst/>
          </a:prstGeom>
        </p:spPr>
      </p:pic>
      <p:sp>
        <p:nvSpPr>
          <p:cNvPr id="2" name="Title 1"/>
          <p:cNvSpPr>
            <a:spLocks noGrp="1"/>
          </p:cNvSpPr>
          <p:nvPr>
            <p:ph type="ctrTitle"/>
          </p:nvPr>
        </p:nvSpPr>
        <p:spPr>
          <a:xfrm>
            <a:off x="1696144" y="2852936"/>
            <a:ext cx="6332240" cy="1107554"/>
          </a:xfrm>
        </p:spPr>
        <p:txBody>
          <a:bodyPr/>
          <a:lstStyle>
            <a:lvl1pPr>
              <a:defRPr>
                <a:solidFill>
                  <a:srgbClr val="152E8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696144" y="4077072"/>
            <a:ext cx="6116216" cy="1944216"/>
          </a:xfrm>
        </p:spPr>
        <p:txBody>
          <a:bodyPr/>
          <a:lstStyle>
            <a:lvl1pPr marL="0" indent="0" algn="l">
              <a:buNone/>
              <a:defRPr sz="2600">
                <a:solidFill>
                  <a:srgbClr val="152E82"/>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Slide Number Placeholder 4"/>
          <p:cNvSpPr>
            <a:spLocks noGrp="1"/>
          </p:cNvSpPr>
          <p:nvPr>
            <p:ph type="sldNum" sz="quarter" idx="11"/>
          </p:nvPr>
        </p:nvSpPr>
        <p:spPr>
          <a:xfrm>
            <a:off x="8628956" y="6525344"/>
            <a:ext cx="504056" cy="360040"/>
          </a:xfrm>
        </p:spPr>
        <p:txBody>
          <a:bodyPr/>
          <a:lstStyle>
            <a:lvl1pPr>
              <a:defRPr/>
            </a:lvl1pPr>
          </a:lstStyle>
          <a:p>
            <a:fld id="{5DD0A2D2-7EFB-5840-AF99-D605BC1B2F97}" type="slidenum">
              <a:rPr lang="en-US"/>
              <a:pPr/>
              <a:t>‹#›</a:t>
            </a:fld>
            <a:endParaRPr lang="en-US" sz="1400" dirty="0">
              <a:latin typeface="Arial" charset="0"/>
            </a:endParaRPr>
          </a:p>
        </p:txBody>
      </p:sp>
    </p:spTree>
    <p:extLst>
      <p:ext uri="{BB962C8B-B14F-4D97-AF65-F5344CB8AC3E}">
        <p14:creationId xmlns:p14="http://schemas.microsoft.com/office/powerpoint/2010/main" val="373302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DESIGN_B_final-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72" y="-15404"/>
            <a:ext cx="9177536" cy="6883152"/>
          </a:xfrm>
          <a:prstGeom prst="rect">
            <a:avLst/>
          </a:prstGeom>
        </p:spPr>
      </p:pic>
      <p:sp>
        <p:nvSpPr>
          <p:cNvPr id="2" name="Title 1"/>
          <p:cNvSpPr>
            <a:spLocks noGrp="1"/>
          </p:cNvSpPr>
          <p:nvPr>
            <p:ph type="title"/>
          </p:nvPr>
        </p:nvSpPr>
        <p:spPr>
          <a:xfrm>
            <a:off x="323528" y="332656"/>
            <a:ext cx="8668072" cy="1143000"/>
          </a:xfrm>
        </p:spPr>
        <p:txBody>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23528" y="1556792"/>
            <a:ext cx="8668072" cy="47594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10" name="Picture 9"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179960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6" name="Picture 5" descr="DESIGN_B_final-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72" y="-15404"/>
            <a:ext cx="9177536" cy="6883152"/>
          </a:xfrm>
          <a:prstGeom prst="rect">
            <a:avLst/>
          </a:prstGeom>
        </p:spPr>
      </p:pic>
      <p:sp>
        <p:nvSpPr>
          <p:cNvPr id="2" name="Vertical Title 1"/>
          <p:cNvSpPr>
            <a:spLocks noGrp="1"/>
          </p:cNvSpPr>
          <p:nvPr>
            <p:ph type="title" orient="vert"/>
          </p:nvPr>
        </p:nvSpPr>
        <p:spPr>
          <a:xfrm>
            <a:off x="6972300" y="381000"/>
            <a:ext cx="2019300" cy="5791200"/>
          </a:xfrm>
        </p:spPr>
        <p:txBody>
          <a:bodyPr vert="eaVert"/>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381000"/>
            <a:ext cx="5905500" cy="5791200"/>
          </a:xfrm>
        </p:spPr>
        <p:txBody>
          <a:bodyPr vert="eaVert"/>
          <a:lstStyle>
            <a:lvl1pPr>
              <a:defRPr sz="2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9" name="Picture 8"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792122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pic>
        <p:nvPicPr>
          <p:cNvPr id="10" name="Picture 9" descr="DESIGN_B_final-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72" y="-15404"/>
            <a:ext cx="9177536" cy="6883152"/>
          </a:xfrm>
          <a:prstGeom prst="rect">
            <a:avLst/>
          </a:prstGeom>
        </p:spPr>
      </p:pic>
      <p:sp>
        <p:nvSpPr>
          <p:cNvPr id="3" name="Chart Placeholder 2"/>
          <p:cNvSpPr>
            <a:spLocks noGrp="1"/>
          </p:cNvSpPr>
          <p:nvPr>
            <p:ph type="chart" idx="1"/>
          </p:nvPr>
        </p:nvSpPr>
        <p:spPr>
          <a:xfrm>
            <a:off x="251520" y="1700808"/>
            <a:ext cx="8740080" cy="4536504"/>
          </a:xfrm>
        </p:spPr>
        <p:txBody>
          <a:bodyPr/>
          <a:lstStyle/>
          <a:p>
            <a:r>
              <a:rPr lang="en-US" smtClean="0"/>
              <a:t>Click icon to add chart</a:t>
            </a:r>
            <a:endParaRPr lang="en-US" dirty="0"/>
          </a:p>
        </p:txBody>
      </p:sp>
      <p:sp>
        <p:nvSpPr>
          <p:cNvPr id="2" name="Title 1"/>
          <p:cNvSpPr>
            <a:spLocks noGrp="1"/>
          </p:cNvSpPr>
          <p:nvPr>
            <p:ph type="title"/>
          </p:nvPr>
        </p:nvSpPr>
        <p:spPr>
          <a:xfrm>
            <a:off x="179512" y="692696"/>
            <a:ext cx="5256584" cy="854968"/>
          </a:xfrm>
        </p:spPr>
        <p:txBody>
          <a:bodyPr/>
          <a:lstStyle>
            <a:lvl1pPr>
              <a:defRPr sz="2200">
                <a:solidFill>
                  <a:srgbClr val="152E82"/>
                </a:solidFill>
              </a:defRPr>
            </a:lvl1pPr>
          </a:lstStyle>
          <a:p>
            <a:r>
              <a:rPr lang="en-US" smtClean="0"/>
              <a:t>Click to edit Master title style</a:t>
            </a:r>
            <a:endParaRPr lang="en-US" dirty="0"/>
          </a:p>
        </p:txBody>
      </p:sp>
      <p:sp>
        <p:nvSpPr>
          <p:cNvPr id="11"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9" name="Picture 8"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4749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ESIGN_B_final-0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Content Placeholder 2"/>
          <p:cNvSpPr>
            <a:spLocks noGrp="1"/>
          </p:cNvSpPr>
          <p:nvPr>
            <p:ph idx="1"/>
          </p:nvPr>
        </p:nvSpPr>
        <p:spPr>
          <a:xfrm>
            <a:off x="2555776" y="1412776"/>
            <a:ext cx="6264696" cy="4752528"/>
          </a:xfrm>
        </p:spPr>
        <p:txBody>
          <a:bodyPr/>
          <a:lstStyle>
            <a:lvl1pPr>
              <a:defRPr sz="2700"/>
            </a:lvl1pPr>
            <a:lvl2pPr>
              <a:defRPr sz="2400"/>
            </a:lvl2pPr>
            <a:lvl3pPr>
              <a:defRPr sz="23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2555776" y="0"/>
            <a:ext cx="6264696" cy="1224136"/>
          </a:xfrm>
        </p:spPr>
        <p:txBody>
          <a:bodyPr/>
          <a:lstStyle>
            <a:lvl1pPr>
              <a:defRPr sz="2800">
                <a:solidFill>
                  <a:srgbClr val="152E82"/>
                </a:solidFill>
              </a:defRPr>
            </a:lvl1pPr>
          </a:lstStyle>
          <a:p>
            <a:r>
              <a:rPr lang="en-US" smtClean="0"/>
              <a:t>Click to edit Master title style</a:t>
            </a:r>
            <a:endParaRPr lang="en-US" dirty="0"/>
          </a:p>
        </p:txBody>
      </p:sp>
      <p:sp>
        <p:nvSpPr>
          <p:cNvPr id="8"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5" name="Picture 4"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225561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6" name="Picture 5" descr="DESIGN_B_final-02-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3" y="0"/>
            <a:ext cx="9141027" cy="6858000"/>
          </a:xfrm>
          <a:prstGeom prst="rect">
            <a:avLst/>
          </a:prstGeom>
        </p:spPr>
      </p:pic>
      <p:sp>
        <p:nvSpPr>
          <p:cNvPr id="2" name="Title 1"/>
          <p:cNvSpPr>
            <a:spLocks noGrp="1"/>
          </p:cNvSpPr>
          <p:nvPr>
            <p:ph type="title"/>
          </p:nvPr>
        </p:nvSpPr>
        <p:spPr>
          <a:xfrm>
            <a:off x="1547664" y="3645024"/>
            <a:ext cx="6480720" cy="2376263"/>
          </a:xfrm>
        </p:spPr>
        <p:txBody>
          <a:bodyPr anchor="t"/>
          <a:lstStyle>
            <a:lvl1pPr algn="l">
              <a:lnSpc>
                <a:spcPct val="90000"/>
              </a:lnSpc>
              <a:defRPr sz="3200" b="0" cap="none">
                <a:solidFill>
                  <a:srgbClr val="022D9B"/>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547664" y="2564904"/>
            <a:ext cx="6480720" cy="1008112"/>
          </a:xfrm>
        </p:spPr>
        <p:txBody>
          <a:bodyPr anchor="b"/>
          <a:lstStyle>
            <a:lvl1pPr marL="0" indent="0">
              <a:buNone/>
              <a:defRPr sz="2000">
                <a:solidFill>
                  <a:srgbClr val="022D9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Slide Number Placeholder 4"/>
          <p:cNvSpPr>
            <a:spLocks noGrp="1"/>
          </p:cNvSpPr>
          <p:nvPr>
            <p:ph type="sldNum" sz="quarter" idx="11"/>
          </p:nvPr>
        </p:nvSpPr>
        <p:spPr>
          <a:xfrm>
            <a:off x="8654356" y="6525344"/>
            <a:ext cx="504056" cy="360040"/>
          </a:xfrm>
        </p:spPr>
        <p:txBody>
          <a:bodyPr/>
          <a:lstStyle>
            <a:lvl1pPr>
              <a:defRPr>
                <a:solidFill>
                  <a:srgbClr val="152E82"/>
                </a:solidFill>
              </a:defRPr>
            </a:lvl1pPr>
          </a:lstStyle>
          <a:p>
            <a:fld id="{302B3540-29DB-9849-B58B-883D2E76A773}" type="slidenum">
              <a:rPr lang="en-US" smtClean="0"/>
              <a:pPr/>
              <a:t>‹#›</a:t>
            </a:fld>
            <a:endParaRPr lang="en-US" sz="1400" dirty="0">
              <a:latin typeface="Arial" charset="0"/>
            </a:endParaRPr>
          </a:p>
        </p:txBody>
      </p:sp>
    </p:spTree>
    <p:extLst>
      <p:ext uri="{BB962C8B-B14F-4D97-AF65-F5344CB8AC3E}">
        <p14:creationId xmlns:p14="http://schemas.microsoft.com/office/powerpoint/2010/main" val="2861625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7" name="Picture 6" descr="DESIGN_B_final-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72" y="-25152"/>
            <a:ext cx="9177536" cy="6883152"/>
          </a:xfrm>
          <a:prstGeom prst="rect">
            <a:avLst/>
          </a:prstGeom>
        </p:spPr>
      </p:pic>
      <p:sp>
        <p:nvSpPr>
          <p:cNvPr id="3" name="Content Placeholder 2"/>
          <p:cNvSpPr>
            <a:spLocks noGrp="1"/>
          </p:cNvSpPr>
          <p:nvPr>
            <p:ph sz="half" idx="1"/>
          </p:nvPr>
        </p:nvSpPr>
        <p:spPr>
          <a:xfrm>
            <a:off x="323528" y="1916832"/>
            <a:ext cx="4032448" cy="4392488"/>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9992" y="1916832"/>
            <a:ext cx="4347592" cy="4392488"/>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323528" y="476672"/>
            <a:ext cx="8077200" cy="1143000"/>
          </a:xfrm>
        </p:spPr>
        <p:txBody>
          <a:bodyPr/>
          <a:lstStyle>
            <a:lvl1pPr>
              <a:defRPr sz="2800">
                <a:solidFill>
                  <a:srgbClr val="152E82"/>
                </a:solidFill>
              </a:defRPr>
            </a:lvl1pPr>
          </a:lstStyle>
          <a:p>
            <a:r>
              <a:rPr lang="en-US" smtClean="0"/>
              <a:t>Click to edit Master title style</a:t>
            </a:r>
            <a:endParaRPr lang="en-US" dirty="0"/>
          </a:p>
        </p:txBody>
      </p:sp>
      <p:sp>
        <p:nvSpPr>
          <p:cNvPr id="10"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9" name="Picture 8"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174492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ESIGN_B_final-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72" y="-25152"/>
            <a:ext cx="9177536" cy="6883152"/>
          </a:xfrm>
          <a:prstGeom prst="rect">
            <a:avLst/>
          </a:prstGeom>
        </p:spPr>
      </p:pic>
      <p:sp>
        <p:nvSpPr>
          <p:cNvPr id="2" name="Title 1"/>
          <p:cNvSpPr>
            <a:spLocks noGrp="1"/>
          </p:cNvSpPr>
          <p:nvPr>
            <p:ph type="title"/>
          </p:nvPr>
        </p:nvSpPr>
        <p:spPr>
          <a:xfrm>
            <a:off x="302840" y="476672"/>
            <a:ext cx="8229600" cy="1143000"/>
          </a:xfrm>
        </p:spPr>
        <p:txBody>
          <a:bodyPr/>
          <a:lstStyle>
            <a:lvl1pPr>
              <a:defRPr sz="2800">
                <a:solidFill>
                  <a:srgbClr val="152E8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3528" y="1916832"/>
            <a:ext cx="4040188"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23528" y="2678931"/>
            <a:ext cx="4040188" cy="3486373"/>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8749" y="1916832"/>
            <a:ext cx="4041775"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8749" y="2678931"/>
            <a:ext cx="4041775" cy="3486373"/>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13" name="Picture 12"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2722173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ESIGN_B_final-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72" y="-25152"/>
            <a:ext cx="9177536" cy="6883152"/>
          </a:xfrm>
          <a:prstGeom prst="rect">
            <a:avLst/>
          </a:prstGeom>
        </p:spPr>
      </p:pic>
      <p:sp>
        <p:nvSpPr>
          <p:cNvPr id="2" name="Title 1"/>
          <p:cNvSpPr>
            <a:spLocks noGrp="1"/>
          </p:cNvSpPr>
          <p:nvPr>
            <p:ph type="title"/>
          </p:nvPr>
        </p:nvSpPr>
        <p:spPr>
          <a:xfrm>
            <a:off x="323528" y="-26516"/>
            <a:ext cx="8077200" cy="1143000"/>
          </a:xfrm>
        </p:spPr>
        <p:txBody>
          <a:bodyPr/>
          <a:lstStyle>
            <a:lvl1pPr>
              <a:defRPr sz="2800">
                <a:solidFill>
                  <a:srgbClr val="FFFFFF"/>
                </a:solidFill>
              </a:defRPr>
            </a:lvl1pPr>
          </a:lstStyle>
          <a:p>
            <a:r>
              <a:rPr lang="en-US" smtClean="0"/>
              <a:t>Click to edit Master title style</a:t>
            </a:r>
            <a:endParaRPr lang="en-US" dirty="0"/>
          </a:p>
        </p:txBody>
      </p:sp>
      <p:sp>
        <p:nvSpPr>
          <p:cNvPr id="9"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7" name="Picture 6"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415137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descr="DESIGN_B_final-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72" y="-25152"/>
            <a:ext cx="9177536" cy="6883152"/>
          </a:xfrm>
          <a:prstGeom prst="rect">
            <a:avLst/>
          </a:prstGeom>
        </p:spPr>
      </p:pic>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7" name="Picture 6"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304917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DESIGN_B_final-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72" y="-25152"/>
            <a:ext cx="9177536" cy="6883152"/>
          </a:xfrm>
          <a:prstGeom prst="rect">
            <a:avLst/>
          </a:prstGeom>
        </p:spPr>
      </p:pic>
      <p:sp>
        <p:nvSpPr>
          <p:cNvPr id="3" name="Content Placeholder 2"/>
          <p:cNvSpPr>
            <a:spLocks noGrp="1"/>
          </p:cNvSpPr>
          <p:nvPr>
            <p:ph idx="1"/>
          </p:nvPr>
        </p:nvSpPr>
        <p:spPr>
          <a:xfrm>
            <a:off x="3923928" y="404664"/>
            <a:ext cx="4968552" cy="5853113"/>
          </a:xfrm>
        </p:spPr>
        <p:txBody>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1520" y="2132856"/>
            <a:ext cx="3528392" cy="41044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251520" y="836712"/>
            <a:ext cx="3528392" cy="1162050"/>
          </a:xfrm>
        </p:spPr>
        <p:txBody>
          <a:bodyPr/>
          <a:lstStyle>
            <a:lvl1pPr algn="l">
              <a:defRPr sz="2000" b="0">
                <a:solidFill>
                  <a:srgbClr val="152E82"/>
                </a:solidFill>
              </a:defRPr>
            </a:lvl1pPr>
          </a:lstStyle>
          <a:p>
            <a:r>
              <a:rPr lang="en-US" smtClean="0"/>
              <a:t>Click to edit Master title style</a:t>
            </a:r>
            <a:endParaRPr lang="en-US" dirty="0"/>
          </a:p>
        </p:txBody>
      </p:sp>
      <p:sp>
        <p:nvSpPr>
          <p:cNvPr id="9"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11" name="Picture 10"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55181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7" name="Picture 6" descr="DESIGN_B_final-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72" y="-15404"/>
            <a:ext cx="9177536" cy="6883152"/>
          </a:xfrm>
          <a:prstGeom prst="rect">
            <a:avLst/>
          </a:prstGeom>
        </p:spPr>
      </p:pic>
      <p:sp>
        <p:nvSpPr>
          <p:cNvPr id="2" name="Title 1"/>
          <p:cNvSpPr>
            <a:spLocks noGrp="1"/>
          </p:cNvSpPr>
          <p:nvPr>
            <p:ph type="title"/>
          </p:nvPr>
        </p:nvSpPr>
        <p:spPr>
          <a:xfrm>
            <a:off x="538536" y="5024537"/>
            <a:ext cx="7993904" cy="566738"/>
          </a:xfrm>
        </p:spPr>
        <p:txBody>
          <a:bodyPr/>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538536" y="836712"/>
            <a:ext cx="7993904"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8536" y="5581527"/>
            <a:ext cx="7993904"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a:t>
            </a:fld>
            <a:endParaRPr lang="en-US" sz="1400" dirty="0">
              <a:latin typeface="Arial" charset="0"/>
            </a:endParaRPr>
          </a:p>
        </p:txBody>
      </p:sp>
      <p:pic>
        <p:nvPicPr>
          <p:cNvPr id="10" name="Picture 9" descr="business_PPT_sloga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19" y="6453336"/>
            <a:ext cx="8064897" cy="312939"/>
          </a:xfrm>
          <a:prstGeom prst="rect">
            <a:avLst/>
          </a:prstGeom>
        </p:spPr>
      </p:pic>
    </p:spTree>
    <p:extLst>
      <p:ext uri="{BB962C8B-B14F-4D97-AF65-F5344CB8AC3E}">
        <p14:creationId xmlns:p14="http://schemas.microsoft.com/office/powerpoint/2010/main" val="177308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9336" y="397024"/>
            <a:ext cx="8429128"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27" name="Rectangle 3"/>
          <p:cNvSpPr>
            <a:spLocks noGrp="1" noChangeArrowheads="1"/>
          </p:cNvSpPr>
          <p:nvPr>
            <p:ph type="body" idx="1"/>
          </p:nvPr>
        </p:nvSpPr>
        <p:spPr bwMode="auto">
          <a:xfrm>
            <a:off x="395536" y="1844824"/>
            <a:ext cx="8352928"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8" name="Rectangle 4"/>
          <p:cNvSpPr>
            <a:spLocks noGrp="1" noChangeArrowheads="1"/>
          </p:cNvSpPr>
          <p:nvPr>
            <p:ph type="dt" sz="half" idx="2"/>
          </p:nvPr>
        </p:nvSpPr>
        <p:spPr bwMode="auto">
          <a:xfrm>
            <a:off x="578768" y="6525344"/>
            <a:ext cx="1905000"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Verdana"/>
                <a:cs typeface="Verdana"/>
              </a:defRPr>
            </a:lvl1pPr>
          </a:lstStyle>
          <a:p>
            <a:endParaRPr lang="en-US" dirty="0"/>
          </a:p>
        </p:txBody>
      </p:sp>
      <p:sp>
        <p:nvSpPr>
          <p:cNvPr id="1030" name="Rectangle 6"/>
          <p:cNvSpPr>
            <a:spLocks noGrp="1" noChangeArrowheads="1"/>
          </p:cNvSpPr>
          <p:nvPr>
            <p:ph type="sldNum" sz="quarter" idx="4"/>
          </p:nvPr>
        </p:nvSpPr>
        <p:spPr bwMode="auto">
          <a:xfrm>
            <a:off x="74712" y="6525344"/>
            <a:ext cx="504056"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Verdana"/>
                <a:cs typeface="Verdana"/>
              </a:defRPr>
            </a:lvl1pPr>
          </a:lstStyle>
          <a:p>
            <a:fld id="{B9D5C80D-9CA5-F142-8586-263522C565B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1" fontAlgn="base" hangingPunct="1">
        <a:spcBef>
          <a:spcPct val="0"/>
        </a:spcBef>
        <a:spcAft>
          <a:spcPct val="0"/>
        </a:spcAft>
        <a:defRPr sz="3200">
          <a:solidFill>
            <a:schemeClr val="accent2"/>
          </a:solidFill>
          <a:latin typeface="Arial"/>
          <a:ea typeface="+mj-ea"/>
          <a:cs typeface="Arial"/>
        </a:defRPr>
      </a:lvl1pPr>
      <a:lvl2pPr algn="l" rtl="0" eaLnBrk="1" fontAlgn="base" hangingPunct="1">
        <a:spcBef>
          <a:spcPct val="0"/>
        </a:spcBef>
        <a:spcAft>
          <a:spcPct val="0"/>
        </a:spcAft>
        <a:defRPr sz="3200">
          <a:solidFill>
            <a:schemeClr val="accent2"/>
          </a:solidFill>
          <a:latin typeface="Verdana" charset="0"/>
          <a:ea typeface="ＭＳ Ｐゴシック" charset="0"/>
          <a:cs typeface="ＭＳ Ｐゴシック" charset="0"/>
        </a:defRPr>
      </a:lvl2pPr>
      <a:lvl3pPr algn="l" rtl="0" eaLnBrk="1" fontAlgn="base" hangingPunct="1">
        <a:spcBef>
          <a:spcPct val="0"/>
        </a:spcBef>
        <a:spcAft>
          <a:spcPct val="0"/>
        </a:spcAft>
        <a:defRPr sz="3200">
          <a:solidFill>
            <a:schemeClr val="accent2"/>
          </a:solidFill>
          <a:latin typeface="Verdana" charset="0"/>
          <a:ea typeface="ＭＳ Ｐゴシック" charset="0"/>
          <a:cs typeface="ＭＳ Ｐゴシック" charset="0"/>
        </a:defRPr>
      </a:lvl3pPr>
      <a:lvl4pPr algn="l" rtl="0" eaLnBrk="1" fontAlgn="base" hangingPunct="1">
        <a:spcBef>
          <a:spcPct val="0"/>
        </a:spcBef>
        <a:spcAft>
          <a:spcPct val="0"/>
        </a:spcAft>
        <a:defRPr sz="3200">
          <a:solidFill>
            <a:schemeClr val="accent2"/>
          </a:solidFill>
          <a:latin typeface="Verdana" charset="0"/>
          <a:ea typeface="ＭＳ Ｐゴシック" charset="0"/>
          <a:cs typeface="ＭＳ Ｐゴシック" charset="0"/>
        </a:defRPr>
      </a:lvl4pPr>
      <a:lvl5pPr algn="l" rtl="0" eaLnBrk="1" fontAlgn="base" hangingPunct="1">
        <a:spcBef>
          <a:spcPct val="0"/>
        </a:spcBef>
        <a:spcAft>
          <a:spcPct val="0"/>
        </a:spcAft>
        <a:defRPr sz="3200">
          <a:solidFill>
            <a:schemeClr val="accent2"/>
          </a:solidFill>
          <a:latin typeface="Verdana" charset="0"/>
          <a:ea typeface="ＭＳ Ｐゴシック" charset="0"/>
          <a:cs typeface="ＭＳ Ｐゴシック" charset="0"/>
        </a:defRPr>
      </a:lvl5pPr>
      <a:lvl6pPr marL="457200" algn="l" rtl="0" eaLnBrk="1" fontAlgn="base" hangingPunct="1">
        <a:spcBef>
          <a:spcPct val="0"/>
        </a:spcBef>
        <a:spcAft>
          <a:spcPct val="0"/>
        </a:spcAft>
        <a:defRPr sz="3200">
          <a:solidFill>
            <a:schemeClr val="accent2"/>
          </a:solidFill>
          <a:latin typeface="Verdana" charset="0"/>
          <a:ea typeface="ＭＳ Ｐゴシック" charset="0"/>
          <a:cs typeface="ＭＳ Ｐゴシック" charset="0"/>
        </a:defRPr>
      </a:lvl6pPr>
      <a:lvl7pPr marL="914400" algn="l" rtl="0" eaLnBrk="1" fontAlgn="base" hangingPunct="1">
        <a:spcBef>
          <a:spcPct val="0"/>
        </a:spcBef>
        <a:spcAft>
          <a:spcPct val="0"/>
        </a:spcAft>
        <a:defRPr sz="3200">
          <a:solidFill>
            <a:schemeClr val="accent2"/>
          </a:solidFill>
          <a:latin typeface="Verdana" charset="0"/>
          <a:ea typeface="ＭＳ Ｐゴシック" charset="0"/>
          <a:cs typeface="ＭＳ Ｐゴシック" charset="0"/>
        </a:defRPr>
      </a:lvl7pPr>
      <a:lvl8pPr marL="1371600" algn="l" rtl="0" eaLnBrk="1" fontAlgn="base" hangingPunct="1">
        <a:spcBef>
          <a:spcPct val="0"/>
        </a:spcBef>
        <a:spcAft>
          <a:spcPct val="0"/>
        </a:spcAft>
        <a:defRPr sz="3200">
          <a:solidFill>
            <a:schemeClr val="accent2"/>
          </a:solidFill>
          <a:latin typeface="Verdana" charset="0"/>
          <a:ea typeface="ＭＳ Ｐゴシック" charset="0"/>
          <a:cs typeface="ＭＳ Ｐゴシック" charset="0"/>
        </a:defRPr>
      </a:lvl8pPr>
      <a:lvl9pPr marL="1828800" algn="l" rtl="0" eaLnBrk="1" fontAlgn="base" hangingPunct="1">
        <a:spcBef>
          <a:spcPct val="0"/>
        </a:spcBef>
        <a:spcAft>
          <a:spcPct val="0"/>
        </a:spcAft>
        <a:defRPr sz="3200">
          <a:solidFill>
            <a:schemeClr val="accent2"/>
          </a:solidFill>
          <a:latin typeface="Verdana"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drive.google.com/file/d/0B7EZ3G7XBcRJTlBiSnZHMWtqZlk/view?usp=sharing"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www.ft.com/content/48be3f94-0f1d-11de-ba10-0000779fd2ac"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www.hkex.com.hk/eng/market/sec_tradinfra/vcm_cas/Documents/Trading%20Mechanism%20of%20the%20CAS%20in%20the%20Securities%20Market.pdf"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hyperlink" Target="https://www.hkex.com.hk/vcm/en/index.htm"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hyperlink" Target="https://www.hkex.com.hk/Services/Trading/Securities/Overview/Trading-Mechanism?sc_lang=en"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hyperlink" Target="http://www.cyanspring.com/"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78.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hyperlink" Target="https://www.quantopian.com/home" TargetMode="Externa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hyperlink" Target="https://www.finextra.com/news/announcement.aspx?pressreleaseid=53263"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hyperlink" Target="http://www.reuters.com/article/us-hongkong-jpmorgan-fine/hong-kong-watchdog-fines-jpmorgan-for-dark-pool-control-failures-idUSKBN0TY0XE20151215" TargetMode="External"/><Relationship Id="rId4" Type="http://schemas.openxmlformats.org/officeDocument/2006/relationships/hyperlink" Target="http://www.scmp.com/business/markets/article/1799052/hong-kongs-sfc-bans-retail-investors-dark-pool-trading-platforms"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https://julac.hosted.exlibrisgroup.com/primo-explore/fulldisplay?docid=TN_sciversesciencedirect_elsevierS0888-613X(15)00161-9&amp;context=PC&amp;vid=HKUST&amp;lang=en_US&amp;search_scope=HKUST_catalog_primo&amp;adaptor=primo_central_multiple_fe&amp;tab=default_tab&amp;query=any,contains,algorithmic%20trading&amp;sortby=rank&amp;offset=0" TargetMode="External"/><Relationship Id="rId2" Type="http://schemas.openxmlformats.org/officeDocument/2006/relationships/hyperlink" Target="https://julac.hosted.exlibrisgroup.com/primo-explore/fulldisplay?docid=TN_els_bookB978-0-12-401689-7.00001-5&amp;context=PC&amp;vid=HKUST&amp;lang=en_US&amp;search_scope=HKUST_catalog_primo&amp;adaptor=primo_central_multiple_fe&amp;tab=default_tab&amp;query=any,contains,Algo%20Trading&amp;sortby=rank&amp;offset=0" TargetMode="Externa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91680" y="2852936"/>
            <a:ext cx="6192688" cy="1368152"/>
          </a:xfrm>
        </p:spPr>
        <p:txBody>
          <a:bodyPr/>
          <a:lstStyle/>
          <a:p>
            <a:r>
              <a:rPr lang="en-US" dirty="0" smtClean="0"/>
              <a:t>Big </a:t>
            </a:r>
            <a:r>
              <a:rPr lang="en-US" dirty="0"/>
              <a:t>Data, A.I. and Investing</a:t>
            </a:r>
          </a:p>
        </p:txBody>
      </p:sp>
      <p:sp>
        <p:nvSpPr>
          <p:cNvPr id="2051" name="Rectangle 3"/>
          <p:cNvSpPr>
            <a:spLocks noGrp="1" noChangeArrowheads="1"/>
          </p:cNvSpPr>
          <p:nvPr>
            <p:ph type="subTitle" idx="1"/>
          </p:nvPr>
        </p:nvSpPr>
        <p:spPr>
          <a:xfrm>
            <a:off x="1691680" y="4221088"/>
            <a:ext cx="5832648" cy="1800200"/>
          </a:xfrm>
        </p:spPr>
        <p:txBody>
          <a:bodyPr/>
          <a:lstStyle/>
          <a:p>
            <a:pPr algn="l"/>
            <a:r>
              <a:rPr lang="en-US" dirty="0" smtClean="0"/>
              <a:t>Ken Liu</a:t>
            </a:r>
            <a:endParaRPr lang="en-US" dirty="0"/>
          </a:p>
        </p:txBody>
      </p:sp>
      <p:sp>
        <p:nvSpPr>
          <p:cNvPr id="2" name="Slide Number Placeholder 1"/>
          <p:cNvSpPr>
            <a:spLocks noGrp="1"/>
          </p:cNvSpPr>
          <p:nvPr>
            <p:ph type="sldNum" sz="quarter" idx="11"/>
          </p:nvPr>
        </p:nvSpPr>
        <p:spPr/>
        <p:txBody>
          <a:bodyPr/>
          <a:lstStyle/>
          <a:p>
            <a:fld id="{5DD0A2D2-7EFB-5840-AF99-D605BC1B2F97}" type="slidenum">
              <a:rPr lang="en-US" smtClean="0"/>
              <a:pPr/>
              <a:t>1</a:t>
            </a:fld>
            <a:endParaRPr lang="en-US" sz="140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Type of </a:t>
            </a:r>
            <a:r>
              <a:rPr lang="en-US" dirty="0" err="1" smtClean="0"/>
              <a:t>Algos</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2000" dirty="0" smtClean="0"/>
              <a:t>Agency Execution </a:t>
            </a:r>
            <a:r>
              <a:rPr lang="en-US" sz="2000" dirty="0" err="1" smtClean="0"/>
              <a:t>Algos</a:t>
            </a:r>
            <a:r>
              <a:rPr lang="en-US" sz="2000" dirty="0" smtClean="0"/>
              <a:t> (for commissions):</a:t>
            </a:r>
          </a:p>
          <a:p>
            <a:pPr lvl="1">
              <a:buFont typeface="Arial" panose="020B0604020202020204" pitchFamily="34" charset="0"/>
              <a:buChar char="•"/>
            </a:pPr>
            <a:r>
              <a:rPr lang="en-US" sz="1600" dirty="0" smtClean="0"/>
              <a:t>Break down large order for controlled market impact (</a:t>
            </a:r>
            <a:r>
              <a:rPr lang="en-US" sz="1600" dirty="0" err="1" smtClean="0"/>
              <a:t>e.g</a:t>
            </a:r>
            <a:r>
              <a:rPr lang="en-US" sz="1600" dirty="0" smtClean="0"/>
              <a:t> VWAP)</a:t>
            </a:r>
          </a:p>
          <a:p>
            <a:pPr lvl="1">
              <a:buFont typeface="Arial" panose="020B0604020202020204" pitchFamily="34" charset="0"/>
              <a:buChar char="•"/>
            </a:pPr>
            <a:r>
              <a:rPr lang="en-US" sz="1600" dirty="0" smtClean="0"/>
              <a:t>Prevent Information leakage (e.g. Stealth, Iceberg)</a:t>
            </a:r>
          </a:p>
          <a:p>
            <a:pPr lvl="1">
              <a:buFont typeface="Arial" panose="020B0604020202020204" pitchFamily="34" charset="0"/>
              <a:buChar char="•"/>
            </a:pPr>
            <a:endParaRPr lang="en-US" sz="1800" dirty="0" smtClean="0"/>
          </a:p>
          <a:p>
            <a:pPr>
              <a:buFont typeface="Arial" panose="020B0604020202020204" pitchFamily="34" charset="0"/>
              <a:buChar char="•"/>
            </a:pPr>
            <a:r>
              <a:rPr lang="en-US" sz="2000" dirty="0" smtClean="0"/>
              <a:t>Portfolio / Proprietary / Risk </a:t>
            </a:r>
            <a:r>
              <a:rPr lang="en-US" sz="2000" dirty="0" err="1" smtClean="0"/>
              <a:t>Algos</a:t>
            </a:r>
            <a:r>
              <a:rPr lang="en-US" sz="2000" dirty="0" smtClean="0"/>
              <a:t> (for </a:t>
            </a:r>
            <a:r>
              <a:rPr lang="en-US" sz="2000" dirty="0" err="1" smtClean="0"/>
              <a:t>PnL</a:t>
            </a:r>
            <a:r>
              <a:rPr lang="en-US" sz="2000" dirty="0" smtClean="0"/>
              <a:t>):</a:t>
            </a:r>
          </a:p>
          <a:p>
            <a:pPr lvl="1">
              <a:buFont typeface="Arial" panose="020B0604020202020204" pitchFamily="34" charset="0"/>
              <a:buChar char="•"/>
            </a:pPr>
            <a:r>
              <a:rPr lang="en-US" sz="1600" dirty="0" smtClean="0"/>
              <a:t>Identify the investment or market opportunities (e.g. Market Making, Index/Statistical Arbitrage, Trend Following, Equities Long/Short, Macro)</a:t>
            </a:r>
            <a:endParaRPr lang="en-US" sz="1600" dirty="0"/>
          </a:p>
          <a:p>
            <a:pPr>
              <a:buFont typeface="Arial" panose="020B0604020202020204" pitchFamily="34" charset="0"/>
              <a:buChar char="•"/>
            </a:pPr>
            <a:endParaRPr lang="en-US" sz="2000" dirty="0" smtClean="0"/>
          </a:p>
          <a:p>
            <a:pPr>
              <a:buFont typeface="Arial" panose="020B0604020202020204" pitchFamily="34" charset="0"/>
              <a:buChar char="•"/>
            </a:pPr>
            <a:r>
              <a:rPr lang="en-US" sz="2000" dirty="0" smtClean="0"/>
              <a:t>High Frequency Trading (for </a:t>
            </a:r>
            <a:r>
              <a:rPr lang="en-US" sz="2000" dirty="0" err="1" smtClean="0"/>
              <a:t>PnL</a:t>
            </a:r>
            <a:r>
              <a:rPr lang="en-US" sz="2000" dirty="0" smtClean="0"/>
              <a:t>)</a:t>
            </a:r>
          </a:p>
          <a:p>
            <a:pPr lvl="1">
              <a:buFont typeface="Arial" panose="020B0604020202020204" pitchFamily="34" charset="0"/>
              <a:buChar char="•"/>
            </a:pPr>
            <a:r>
              <a:rPr lang="en-US" sz="1600" dirty="0" smtClean="0"/>
              <a:t>Latency and </a:t>
            </a:r>
            <a:r>
              <a:rPr lang="en-US" sz="1600" dirty="0"/>
              <a:t>Venue </a:t>
            </a:r>
            <a:r>
              <a:rPr lang="en-US" sz="1600" dirty="0" smtClean="0"/>
              <a:t>Arbitrage</a:t>
            </a:r>
          </a:p>
          <a:p>
            <a:pPr lvl="1">
              <a:buFont typeface="Arial" panose="020B0604020202020204" pitchFamily="34" charset="0"/>
              <a:buChar char="•"/>
            </a:pPr>
            <a:endParaRPr lang="en-US" sz="18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10</a:t>
            </a:fld>
            <a:endParaRPr lang="en-US" sz="1400" dirty="0">
              <a:latin typeface="Arial" charset="0"/>
            </a:endParaRPr>
          </a:p>
        </p:txBody>
      </p:sp>
    </p:spTree>
    <p:extLst>
      <p:ext uri="{BB962C8B-B14F-4D97-AF65-F5344CB8AC3E}">
        <p14:creationId xmlns:p14="http://schemas.microsoft.com/office/powerpoint/2010/main" val="3445253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POV</a:t>
            </a:r>
            <a:endParaRPr lang="en-US" dirty="0"/>
          </a:p>
        </p:txBody>
      </p:sp>
      <p:sp>
        <p:nvSpPr>
          <p:cNvPr id="7" name="Content Placeholder 1"/>
          <p:cNvSpPr txBox="1">
            <a:spLocks/>
          </p:cNvSpPr>
          <p:nvPr/>
        </p:nvSpPr>
        <p:spPr>
          <a:xfrm>
            <a:off x="395536" y="1700808"/>
            <a:ext cx="8640960" cy="4392488"/>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800" b="1" dirty="0" smtClean="0"/>
              <a:t>POV (Percent of Volume) </a:t>
            </a:r>
            <a:r>
              <a:rPr lang="en-US" sz="1800" dirty="0"/>
              <a:t>– execute an order relatively quick but do not want to cause too much </a:t>
            </a:r>
            <a:r>
              <a:rPr lang="en-US" sz="1800" b="1" dirty="0">
                <a:solidFill>
                  <a:srgbClr val="0070C0"/>
                </a:solidFill>
              </a:rPr>
              <a:t>market </a:t>
            </a:r>
            <a:r>
              <a:rPr lang="en-US" sz="1800" b="1" dirty="0" smtClean="0">
                <a:solidFill>
                  <a:srgbClr val="0070C0"/>
                </a:solidFill>
              </a:rPr>
              <a:t>impact</a:t>
            </a:r>
            <a:r>
              <a:rPr lang="en-US" sz="1800" dirty="0" smtClean="0"/>
              <a:t>. </a:t>
            </a:r>
            <a:r>
              <a:rPr lang="en-US" sz="1800" dirty="0"/>
              <a:t>POV% parameter </a:t>
            </a:r>
            <a:r>
              <a:rPr lang="en-US" sz="1800" dirty="0" smtClean="0"/>
              <a:t>controls the </a:t>
            </a:r>
            <a:r>
              <a:rPr lang="en-US" sz="1800" dirty="0"/>
              <a:t>execution speed. </a:t>
            </a:r>
            <a:r>
              <a:rPr lang="en-US" sz="1800" dirty="0" smtClean="0"/>
              <a:t>Algo </a:t>
            </a:r>
            <a:r>
              <a:rPr lang="en-US" sz="1800" dirty="0"/>
              <a:t>will try to make its </a:t>
            </a:r>
            <a:r>
              <a:rPr lang="en-US" sz="1800" b="1" dirty="0">
                <a:solidFill>
                  <a:srgbClr val="0070C0"/>
                </a:solidFill>
              </a:rPr>
              <a:t>executed volume to be POV% of the market executed volume</a:t>
            </a:r>
            <a:r>
              <a:rPr lang="en-US" sz="1800" dirty="0" smtClean="0"/>
              <a:t>.</a:t>
            </a:r>
          </a:p>
          <a:p>
            <a:endParaRPr lang="en-US" sz="2000" dirty="0"/>
          </a:p>
          <a:p>
            <a:pPr marL="457200" lvl="1" indent="0">
              <a:buNone/>
            </a:pPr>
            <a:r>
              <a:rPr lang="en-US" sz="1800" b="1" i="1" dirty="0" smtClean="0">
                <a:solidFill>
                  <a:srgbClr val="0070C0"/>
                </a:solidFill>
              </a:rPr>
              <a:t>X </a:t>
            </a:r>
            <a:r>
              <a:rPr lang="en-US" sz="1800" b="1" i="1" dirty="0">
                <a:solidFill>
                  <a:srgbClr val="0070C0"/>
                </a:solidFill>
              </a:rPr>
              <a:t>= POV% * MEV </a:t>
            </a:r>
            <a:r>
              <a:rPr lang="en-US" sz="1800" b="1" i="1" dirty="0" smtClean="0">
                <a:solidFill>
                  <a:srgbClr val="0070C0"/>
                </a:solidFill>
              </a:rPr>
              <a:t>– OEV</a:t>
            </a:r>
          </a:p>
          <a:p>
            <a:pPr marL="457200" lvl="1" indent="0">
              <a:buNone/>
            </a:pPr>
            <a:endParaRPr lang="en-US" sz="1800" dirty="0" smtClean="0"/>
          </a:p>
          <a:p>
            <a:pPr lvl="1"/>
            <a:r>
              <a:rPr lang="en-US" sz="1600" dirty="0" smtClean="0"/>
              <a:t>X </a:t>
            </a:r>
            <a:r>
              <a:rPr lang="en-US" sz="1600" dirty="0"/>
              <a:t>- quantity to be executed</a:t>
            </a:r>
          </a:p>
          <a:p>
            <a:pPr lvl="1"/>
            <a:r>
              <a:rPr lang="en-US" sz="1600" dirty="0"/>
              <a:t>POV% - POV parameter. e.g. 30%</a:t>
            </a:r>
          </a:p>
          <a:p>
            <a:pPr lvl="1"/>
            <a:r>
              <a:rPr lang="en-US" sz="1600" dirty="0"/>
              <a:t>MEV - Market executed volume since strategy started</a:t>
            </a:r>
          </a:p>
          <a:p>
            <a:pPr lvl="1"/>
            <a:r>
              <a:rPr lang="en-US" sz="1600" dirty="0"/>
              <a:t>OEV - Order executed volume since strategy started</a:t>
            </a:r>
          </a:p>
          <a:p>
            <a:endParaRPr lang="en-US" sz="2000" dirty="0" smtClean="0"/>
          </a:p>
          <a:p>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11</a:t>
            </a:fld>
            <a:endParaRPr lang="en-US" sz="1400" dirty="0">
              <a:latin typeface="Arial" charset="0"/>
            </a:endParaRPr>
          </a:p>
        </p:txBody>
      </p:sp>
    </p:spTree>
    <p:extLst>
      <p:ext uri="{BB962C8B-B14F-4D97-AF65-F5344CB8AC3E}">
        <p14:creationId xmlns:p14="http://schemas.microsoft.com/office/powerpoint/2010/main" val="1518540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POV</a:t>
            </a:r>
            <a:endParaRPr lang="en-US" dirty="0"/>
          </a:p>
        </p:txBody>
      </p:sp>
      <p:sp>
        <p:nvSpPr>
          <p:cNvPr id="7" name="Content Placeholder 1"/>
          <p:cNvSpPr txBox="1">
            <a:spLocks/>
          </p:cNvSpPr>
          <p:nvPr/>
        </p:nvSpPr>
        <p:spPr>
          <a:xfrm>
            <a:off x="395536" y="1700808"/>
            <a:ext cx="8640960" cy="4392488"/>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dirty="0" smtClean="0"/>
              <a:t>Volume Tracking </a:t>
            </a:r>
          </a:p>
          <a:p>
            <a:pPr lvl="1">
              <a:buFont typeface="Arial" panose="020B0604020202020204" pitchFamily="34" charset="0"/>
              <a:buChar char="•"/>
            </a:pPr>
            <a:r>
              <a:rPr lang="en-US" sz="1600" dirty="0" smtClean="0"/>
              <a:t>ITM vs OTM: if Algo has a limit price, only count the ITM (</a:t>
            </a:r>
            <a:r>
              <a:rPr lang="en-US" sz="1600" b="1" dirty="0" smtClean="0">
                <a:solidFill>
                  <a:srgbClr val="0070C0"/>
                </a:solidFill>
              </a:rPr>
              <a:t>in-the-money</a:t>
            </a:r>
            <a:r>
              <a:rPr lang="en-US" sz="1600" dirty="0" smtClean="0"/>
              <a:t>) volume</a:t>
            </a:r>
          </a:p>
          <a:p>
            <a:pPr lvl="1">
              <a:buFont typeface="Arial" panose="020B0604020202020204" pitchFamily="34" charset="0"/>
              <a:buChar char="•"/>
            </a:pPr>
            <a:r>
              <a:rPr lang="en-US" sz="1600" dirty="0" smtClean="0"/>
              <a:t>Count only </a:t>
            </a:r>
            <a:r>
              <a:rPr lang="en-US" sz="1600" b="1" dirty="0" smtClean="0">
                <a:solidFill>
                  <a:srgbClr val="0070C0"/>
                </a:solidFill>
              </a:rPr>
              <a:t>on-exchange trade</a:t>
            </a:r>
          </a:p>
          <a:p>
            <a:pPr>
              <a:buFont typeface="Arial" panose="020B0604020202020204" pitchFamily="34" charset="0"/>
              <a:buChar char="•"/>
            </a:pPr>
            <a:endParaRPr lang="en-US" sz="1800" dirty="0"/>
          </a:p>
          <a:p>
            <a:pPr>
              <a:buFont typeface="Arial" panose="020B0604020202020204" pitchFamily="34" charset="0"/>
              <a:buChar char="•"/>
            </a:pPr>
            <a:r>
              <a:rPr lang="en-US" sz="1800" b="1" dirty="0"/>
              <a:t>Additional </a:t>
            </a:r>
            <a:r>
              <a:rPr lang="en-US" sz="1800" b="1" dirty="0" smtClean="0"/>
              <a:t>parameters</a:t>
            </a:r>
            <a:endParaRPr lang="en-US" sz="1800" dirty="0"/>
          </a:p>
          <a:p>
            <a:pPr lvl="1">
              <a:buFont typeface="Arial" panose="020B0604020202020204" pitchFamily="34" charset="0"/>
              <a:buChar char="•"/>
            </a:pPr>
            <a:r>
              <a:rPr lang="en-US" sz="1600" b="1" dirty="0" smtClean="0"/>
              <a:t>Active</a:t>
            </a:r>
            <a:r>
              <a:rPr lang="en-US" sz="1600" dirty="0" smtClean="0"/>
              <a:t>: more willing to trade and </a:t>
            </a:r>
            <a:r>
              <a:rPr lang="en-US" sz="1600" b="1" dirty="0" smtClean="0">
                <a:solidFill>
                  <a:srgbClr val="0070C0"/>
                </a:solidFill>
              </a:rPr>
              <a:t>track closer</a:t>
            </a:r>
            <a:r>
              <a:rPr lang="en-US" sz="1600" dirty="0" smtClean="0"/>
              <a:t> to the target</a:t>
            </a:r>
          </a:p>
          <a:p>
            <a:pPr lvl="1">
              <a:buFont typeface="Arial" panose="020B0604020202020204" pitchFamily="34" charset="0"/>
              <a:buChar char="•"/>
            </a:pPr>
            <a:r>
              <a:rPr lang="en-US" sz="1600" b="1" dirty="0" smtClean="0"/>
              <a:t>Normal</a:t>
            </a:r>
            <a:r>
              <a:rPr lang="en-US" sz="1600" dirty="0" smtClean="0"/>
              <a:t>: </a:t>
            </a:r>
            <a:r>
              <a:rPr lang="en-US" sz="1600" b="1" dirty="0" smtClean="0">
                <a:solidFill>
                  <a:srgbClr val="0070C0"/>
                </a:solidFill>
              </a:rPr>
              <a:t>balance</a:t>
            </a:r>
            <a:r>
              <a:rPr lang="en-US" sz="1600" dirty="0" smtClean="0">
                <a:solidFill>
                  <a:srgbClr val="0070C0"/>
                </a:solidFill>
              </a:rPr>
              <a:t> </a:t>
            </a:r>
            <a:r>
              <a:rPr lang="en-US" sz="1600" dirty="0" smtClean="0"/>
              <a:t>the speed and price improvement </a:t>
            </a:r>
          </a:p>
          <a:p>
            <a:pPr lvl="1">
              <a:buFont typeface="Arial" panose="020B0604020202020204" pitchFamily="34" charset="0"/>
              <a:buChar char="•"/>
            </a:pPr>
            <a:r>
              <a:rPr lang="en-US" sz="1600" b="1" dirty="0" smtClean="0"/>
              <a:t>Passive</a:t>
            </a:r>
            <a:r>
              <a:rPr lang="en-US" sz="1600" dirty="0" smtClean="0"/>
              <a:t>: more willing to wait for </a:t>
            </a:r>
            <a:r>
              <a:rPr lang="en-US" sz="1600" b="1" dirty="0" smtClean="0">
                <a:solidFill>
                  <a:srgbClr val="0070C0"/>
                </a:solidFill>
              </a:rPr>
              <a:t>price improvement</a:t>
            </a:r>
          </a:p>
          <a:p>
            <a:pPr>
              <a:buFont typeface="Arial" panose="020B0604020202020204" pitchFamily="34" charset="0"/>
              <a:buChar char="•"/>
            </a:pPr>
            <a:endParaRPr lang="en-US" sz="1800" dirty="0"/>
          </a:p>
          <a:p>
            <a:pPr>
              <a:buFont typeface="Arial" panose="020B0604020202020204" pitchFamily="34" charset="0"/>
              <a:buChar char="•"/>
            </a:pPr>
            <a:r>
              <a:rPr lang="en-US" sz="1800" b="1" dirty="0" smtClean="0"/>
              <a:t>Main Error Checks</a:t>
            </a:r>
          </a:p>
          <a:p>
            <a:pPr lvl="1">
              <a:buFont typeface="Arial" panose="020B0604020202020204" pitchFamily="34" charset="0"/>
              <a:buChar char="•"/>
            </a:pPr>
            <a:r>
              <a:rPr lang="en-US" sz="1600" b="1" dirty="0" smtClean="0">
                <a:solidFill>
                  <a:srgbClr val="0070C0"/>
                </a:solidFill>
              </a:rPr>
              <a:t>Reject</a:t>
            </a:r>
            <a:r>
              <a:rPr lang="en-US" sz="1600" dirty="0" smtClean="0"/>
              <a:t> order with </a:t>
            </a:r>
            <a:r>
              <a:rPr lang="en-US" sz="1600" b="1" dirty="0" smtClean="0">
                <a:solidFill>
                  <a:srgbClr val="0070C0"/>
                </a:solidFill>
              </a:rPr>
              <a:t>POV% &gt; 50 </a:t>
            </a:r>
            <a:r>
              <a:rPr lang="en-US" sz="1600" dirty="0" smtClean="0"/>
              <a:t>as too much market impact. Industry practice is 33% for max desired impact</a:t>
            </a:r>
          </a:p>
          <a:p>
            <a:endParaRPr lang="en-US" sz="1800" dirty="0"/>
          </a:p>
          <a:p>
            <a:endParaRPr lang="en-US" sz="1600" dirty="0"/>
          </a:p>
          <a:p>
            <a:endParaRPr lang="en-US" sz="2000" dirty="0" smtClean="0"/>
          </a:p>
          <a:p>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12</a:t>
            </a:fld>
            <a:endParaRPr lang="en-US" sz="1400" dirty="0">
              <a:latin typeface="Arial" charset="0"/>
            </a:endParaRPr>
          </a:p>
        </p:txBody>
      </p:sp>
    </p:spTree>
    <p:extLst>
      <p:ext uri="{BB962C8B-B14F-4D97-AF65-F5344CB8AC3E}">
        <p14:creationId xmlns:p14="http://schemas.microsoft.com/office/powerpoint/2010/main" val="1238162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600" dirty="0" smtClean="0"/>
              <a:t>VWAP (Volume Weighted Average Price) is a </a:t>
            </a:r>
            <a:r>
              <a:rPr lang="en-US" sz="1600" b="1" dirty="0" smtClean="0">
                <a:solidFill>
                  <a:srgbClr val="0070C0"/>
                </a:solidFill>
              </a:rPr>
              <a:t>benchmark Algo</a:t>
            </a:r>
            <a:r>
              <a:rPr lang="en-US" sz="1600" dirty="0" smtClean="0"/>
              <a:t> which try to </a:t>
            </a:r>
            <a:r>
              <a:rPr lang="en-US" sz="1600" b="1" dirty="0" smtClean="0">
                <a:solidFill>
                  <a:srgbClr val="0070C0"/>
                </a:solidFill>
              </a:rPr>
              <a:t>track or beat </a:t>
            </a:r>
            <a:r>
              <a:rPr lang="en-US" sz="1600" dirty="0" smtClean="0"/>
              <a:t>the </a:t>
            </a:r>
            <a:r>
              <a:rPr lang="en-US" sz="1600" b="1" dirty="0" smtClean="0">
                <a:solidFill>
                  <a:srgbClr val="0070C0"/>
                </a:solidFill>
              </a:rPr>
              <a:t>volume adjusted average market price </a:t>
            </a:r>
            <a:r>
              <a:rPr lang="en-US" sz="1600" dirty="0" smtClean="0"/>
              <a:t>over the order </a:t>
            </a:r>
            <a:r>
              <a:rPr lang="en-US" sz="1600" b="1" dirty="0" smtClean="0">
                <a:solidFill>
                  <a:srgbClr val="0070C0"/>
                </a:solidFill>
              </a:rPr>
              <a:t>trading duration</a:t>
            </a:r>
            <a:r>
              <a:rPr lang="en-US" sz="1600" dirty="0" smtClean="0"/>
              <a:t>. </a:t>
            </a:r>
            <a:br>
              <a:rPr lang="en-US" sz="1600" dirty="0" smtClean="0"/>
            </a:br>
            <a:endParaRPr lang="en-US" sz="1600" dirty="0" smtClean="0"/>
          </a:p>
          <a:p>
            <a:r>
              <a:rPr lang="en-US" sz="1600" dirty="0" smtClean="0"/>
              <a:t>	Trade 1:  10,000 shares @ $70</a:t>
            </a:r>
          </a:p>
          <a:p>
            <a:r>
              <a:rPr lang="en-US" sz="1600" dirty="0"/>
              <a:t>	</a:t>
            </a:r>
            <a:r>
              <a:rPr lang="en-US" sz="1600" dirty="0" smtClean="0"/>
              <a:t>Trade 2:  20,000 shares @ $72</a:t>
            </a:r>
          </a:p>
          <a:p>
            <a:r>
              <a:rPr lang="en-US" sz="1600" dirty="0"/>
              <a:t>	</a:t>
            </a:r>
            <a:r>
              <a:rPr lang="en-US" sz="1600" dirty="0" smtClean="0"/>
              <a:t>VWAP = (10,000 * 70 + 20,000 * 72) / (10,000 + 20,000) = 71.33</a:t>
            </a:r>
          </a:p>
          <a:p>
            <a:endParaRPr lang="en-US" sz="1600" dirty="0" smtClean="0"/>
          </a:p>
          <a:p>
            <a:r>
              <a:rPr lang="en-US" sz="1600" b="1" dirty="0" smtClean="0"/>
              <a:t>Objective: </a:t>
            </a:r>
            <a:r>
              <a:rPr lang="en-US" sz="1600" dirty="0" smtClean="0"/>
              <a:t>trade </a:t>
            </a:r>
            <a:r>
              <a:rPr lang="en-US" sz="1600" dirty="0"/>
              <a:t>a </a:t>
            </a:r>
            <a:r>
              <a:rPr lang="en-US" sz="1600" b="1" dirty="0">
                <a:solidFill>
                  <a:srgbClr val="0070C0"/>
                </a:solidFill>
              </a:rPr>
              <a:t>sizable</a:t>
            </a:r>
            <a:r>
              <a:rPr lang="en-US" sz="1600" dirty="0">
                <a:solidFill>
                  <a:srgbClr val="0070C0"/>
                </a:solidFill>
              </a:rPr>
              <a:t> </a:t>
            </a:r>
            <a:r>
              <a:rPr lang="en-US" sz="1600" dirty="0"/>
              <a:t>CD (</a:t>
            </a:r>
            <a:r>
              <a:rPr lang="en-US" sz="1600" b="1" dirty="0">
                <a:solidFill>
                  <a:srgbClr val="0070C0"/>
                </a:solidFill>
              </a:rPr>
              <a:t>careful discretion</a:t>
            </a:r>
            <a:r>
              <a:rPr lang="en-US" sz="1600" dirty="0"/>
              <a:t>) order that the trader </a:t>
            </a:r>
            <a:r>
              <a:rPr lang="en-US" sz="1600" b="1" dirty="0">
                <a:solidFill>
                  <a:srgbClr val="0070C0"/>
                </a:solidFill>
              </a:rPr>
              <a:t>does not have a specific view to the market direction</a:t>
            </a:r>
            <a:r>
              <a:rPr lang="en-US" sz="1600" dirty="0"/>
              <a:t>. If there’s a view on the market direction, for example, buy order on a trending up market. For this case, the order is preferred to be traded by liquidity seeking </a:t>
            </a:r>
            <a:r>
              <a:rPr lang="en-US" sz="1600" dirty="0" err="1"/>
              <a:t>algo</a:t>
            </a:r>
            <a:r>
              <a:rPr lang="en-US" sz="1600" dirty="0"/>
              <a:t> that completes the order as quick as possible rather than worked by VWAP Algo gradually over the day (as the view is that the price is going to go up and buy earlier will give a better price).</a:t>
            </a:r>
          </a:p>
          <a:p>
            <a:endParaRPr lang="en-US" sz="1600" dirty="0" smtClean="0"/>
          </a:p>
          <a:p>
            <a:endParaRPr lang="en-US" sz="1600" dirty="0"/>
          </a:p>
          <a:p>
            <a:endParaRPr lang="en-US" sz="1600" dirty="0"/>
          </a:p>
          <a:p>
            <a:r>
              <a:rPr lang="en-US" sz="16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13</a:t>
            </a:fld>
            <a:endParaRPr lang="en-US" sz="1400" dirty="0">
              <a:latin typeface="Arial" charset="0"/>
            </a:endParaRPr>
          </a:p>
        </p:txBody>
      </p:sp>
    </p:spTree>
    <p:extLst>
      <p:ext uri="{BB962C8B-B14F-4D97-AF65-F5344CB8AC3E}">
        <p14:creationId xmlns:p14="http://schemas.microsoft.com/office/powerpoint/2010/main" val="288291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600" dirty="0" smtClean="0"/>
              <a:t>Two main components</a:t>
            </a:r>
            <a:r>
              <a:rPr lang="en-US" sz="1600" dirty="0"/>
              <a:t>: </a:t>
            </a:r>
            <a:r>
              <a:rPr lang="en-US" sz="1600" b="1" u="sng" dirty="0"/>
              <a:t>Scheduling</a:t>
            </a:r>
            <a:r>
              <a:rPr lang="en-US" sz="1600" dirty="0"/>
              <a:t> and </a:t>
            </a:r>
            <a:r>
              <a:rPr lang="en-US" sz="1600" b="1" u="sng" dirty="0" smtClean="0"/>
              <a:t>Order Placement</a:t>
            </a:r>
            <a:endParaRPr lang="en-US" sz="1600" b="1" u="sng" dirty="0"/>
          </a:p>
          <a:p>
            <a:endParaRPr lang="en-US" sz="1600" dirty="0" smtClean="0"/>
          </a:p>
          <a:p>
            <a:r>
              <a:rPr lang="en-US" sz="1600" b="1" dirty="0"/>
              <a:t>Scheduling</a:t>
            </a:r>
            <a:r>
              <a:rPr lang="en-US" sz="1600" dirty="0"/>
              <a:t> is the </a:t>
            </a:r>
            <a:r>
              <a:rPr lang="en-US" sz="1600" b="1" dirty="0">
                <a:solidFill>
                  <a:srgbClr val="0070C0"/>
                </a:solidFill>
              </a:rPr>
              <a:t>progress of order completion </a:t>
            </a:r>
            <a:r>
              <a:rPr lang="en-US" sz="1600" dirty="0"/>
              <a:t>throughout the trading duration. It is based on a </a:t>
            </a:r>
            <a:r>
              <a:rPr lang="en-US" sz="1600" b="1" dirty="0">
                <a:solidFill>
                  <a:srgbClr val="0070C0"/>
                </a:solidFill>
              </a:rPr>
              <a:t>historical volume profile </a:t>
            </a:r>
            <a:r>
              <a:rPr lang="en-US" sz="1600" dirty="0"/>
              <a:t>to </a:t>
            </a:r>
            <a:r>
              <a:rPr lang="en-US" sz="1600" b="1" dirty="0">
                <a:solidFill>
                  <a:srgbClr val="0070C0"/>
                </a:solidFill>
              </a:rPr>
              <a:t>predict the current day volume pattern</a:t>
            </a:r>
            <a:r>
              <a:rPr lang="en-US" sz="1600" dirty="0"/>
              <a:t>. The profile is usually constructed based on 20 days average </a:t>
            </a:r>
            <a:r>
              <a:rPr lang="en-US" sz="1600" dirty="0" smtClean="0"/>
              <a:t>(or median) and </a:t>
            </a:r>
            <a:r>
              <a:rPr lang="en-US" sz="1600" dirty="0"/>
              <a:t>taking away the outliers and special trading days (like half day trading or index rebalance days).</a:t>
            </a:r>
          </a:p>
          <a:p>
            <a:endParaRPr lang="en-US" sz="1600" dirty="0" smtClean="0"/>
          </a:p>
          <a:p>
            <a:pPr>
              <a:buFont typeface="Arial" panose="020B0604020202020204" pitchFamily="34" charset="0"/>
              <a:buChar char="•"/>
            </a:pPr>
            <a:r>
              <a:rPr lang="en-US" sz="1600" dirty="0" smtClean="0"/>
              <a:t>Not </a:t>
            </a:r>
            <a:r>
              <a:rPr lang="en-US" sz="1600" dirty="0"/>
              <a:t>every stocks should </a:t>
            </a:r>
            <a:r>
              <a:rPr lang="en-US" sz="1600" dirty="0" smtClean="0"/>
              <a:t>have an individual stock volume profile</a:t>
            </a:r>
          </a:p>
          <a:p>
            <a:pPr>
              <a:buFont typeface="Arial" panose="020B0604020202020204" pitchFamily="34" charset="0"/>
              <a:buChar char="•"/>
            </a:pPr>
            <a:r>
              <a:rPr lang="en-US" sz="1600" dirty="0" smtClean="0"/>
              <a:t>Only stocks that exhibit </a:t>
            </a:r>
            <a:r>
              <a:rPr lang="en-US" sz="1600" b="1" dirty="0" smtClean="0">
                <a:solidFill>
                  <a:srgbClr val="0070C0"/>
                </a:solidFill>
              </a:rPr>
              <a:t>high correlation </a:t>
            </a:r>
            <a:r>
              <a:rPr lang="en-US" sz="1600" dirty="0" smtClean="0"/>
              <a:t>in daily volume patterns (It </a:t>
            </a:r>
            <a:r>
              <a:rPr lang="en-US" sz="1600" dirty="0"/>
              <a:t>means those stocks exhibit relatively </a:t>
            </a:r>
            <a:r>
              <a:rPr lang="en-US" sz="1600" b="1" dirty="0">
                <a:solidFill>
                  <a:srgbClr val="0070C0"/>
                </a:solidFill>
              </a:rPr>
              <a:t>consistent volume patterns </a:t>
            </a:r>
            <a:r>
              <a:rPr lang="en-US" sz="1600" dirty="0"/>
              <a:t>and the historical volume profiles should be a </a:t>
            </a:r>
            <a:r>
              <a:rPr lang="en-US" sz="1600" b="1" dirty="0">
                <a:solidFill>
                  <a:srgbClr val="0070C0"/>
                </a:solidFill>
              </a:rPr>
              <a:t>good proxy to predict </a:t>
            </a:r>
            <a:r>
              <a:rPr lang="en-US" sz="1600" dirty="0"/>
              <a:t>the current day volume patterns. Those stocks are usually the liquid names like HSI </a:t>
            </a:r>
            <a:r>
              <a:rPr lang="en-US" sz="1600" dirty="0" smtClean="0"/>
              <a:t>names</a:t>
            </a:r>
          </a:p>
          <a:p>
            <a:pPr>
              <a:buFont typeface="Arial" panose="020B0604020202020204" pitchFamily="34" charset="0"/>
              <a:buChar char="•"/>
            </a:pPr>
            <a:r>
              <a:rPr lang="en-US" sz="1600" dirty="0" smtClean="0"/>
              <a:t>For those stocks (usually mid-cap </a:t>
            </a:r>
            <a:r>
              <a:rPr lang="en-US" sz="1600" dirty="0"/>
              <a:t>or illiquid </a:t>
            </a:r>
            <a:r>
              <a:rPr lang="en-US" sz="1600" dirty="0" smtClean="0"/>
              <a:t>stocks) that </a:t>
            </a:r>
            <a:r>
              <a:rPr lang="en-US" sz="1600" dirty="0"/>
              <a:t>they do not have consistence volume </a:t>
            </a:r>
            <a:r>
              <a:rPr lang="en-US" sz="1600" dirty="0" smtClean="0"/>
              <a:t>profile, use </a:t>
            </a:r>
            <a:r>
              <a:rPr lang="en-US" sz="1600" b="1" dirty="0">
                <a:solidFill>
                  <a:srgbClr val="0070C0"/>
                </a:solidFill>
              </a:rPr>
              <a:t>market volume </a:t>
            </a:r>
            <a:r>
              <a:rPr lang="en-US" sz="1600" b="1" dirty="0" smtClean="0">
                <a:solidFill>
                  <a:srgbClr val="0070C0"/>
                </a:solidFill>
              </a:rPr>
              <a:t>profile</a:t>
            </a:r>
            <a:r>
              <a:rPr lang="en-US" sz="1600" dirty="0" smtClean="0"/>
              <a:t> or TWAP</a:t>
            </a:r>
            <a:endParaRPr lang="en-US" sz="1600" dirty="0"/>
          </a:p>
          <a:p>
            <a:endParaRPr lang="en-US" sz="16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14</a:t>
            </a:fld>
            <a:endParaRPr lang="en-US" sz="1400" dirty="0">
              <a:latin typeface="Arial" charset="0"/>
            </a:endParaRPr>
          </a:p>
        </p:txBody>
      </p:sp>
    </p:spTree>
    <p:extLst>
      <p:ext uri="{BB962C8B-B14F-4D97-AF65-F5344CB8AC3E}">
        <p14:creationId xmlns:p14="http://schemas.microsoft.com/office/powerpoint/2010/main" val="2308389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1512168"/>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600" dirty="0" smtClean="0"/>
              <a:t>A </a:t>
            </a:r>
            <a:r>
              <a:rPr lang="en-US" sz="1600" dirty="0"/>
              <a:t>typical HK volume profile for a stock. Usually it has higher volume during the open and close. The volume profile tells the Algo the percentage of completion during different time periods. Using </a:t>
            </a:r>
            <a:r>
              <a:rPr lang="en-US" sz="1600" dirty="0" smtClean="0"/>
              <a:t>this </a:t>
            </a:r>
            <a:r>
              <a:rPr lang="en-US" sz="1600" dirty="0"/>
              <a:t>volume profile as an </a:t>
            </a:r>
            <a:r>
              <a:rPr lang="en-US" sz="1600" dirty="0" smtClean="0"/>
              <a:t>example, </a:t>
            </a:r>
            <a:r>
              <a:rPr lang="en-US" sz="1600" dirty="0"/>
              <a:t>for a full day VWAP order, the Algo will try to complete 12% of the order by 10:00, complete 40% by 12:00 and 71% by 15:00 etc.	</a:t>
            </a:r>
          </a:p>
          <a:p>
            <a:endParaRPr lang="en-US" sz="16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15</a:t>
            </a:fld>
            <a:endParaRPr lang="en-US" sz="1400" dirty="0">
              <a:latin typeface="Arial" charset="0"/>
            </a:endParaRPr>
          </a:p>
        </p:txBody>
      </p:sp>
      <p:pic>
        <p:nvPicPr>
          <p:cNvPr id="2" name="Picture 1" descr="VWAP-V2.docx - Microsoft Word"/>
          <p:cNvPicPr>
            <a:picLocks noChangeAspect="1"/>
          </p:cNvPicPr>
          <p:nvPr/>
        </p:nvPicPr>
        <p:blipFill rotWithShape="1">
          <a:blip r:embed="rId2">
            <a:extLst>
              <a:ext uri="{28A0092B-C50C-407E-A947-70E740481C1C}">
                <a14:useLocalDpi xmlns:a14="http://schemas.microsoft.com/office/drawing/2010/main" val="0"/>
              </a:ext>
            </a:extLst>
          </a:blip>
          <a:srcRect l="28021" t="29934" r="27395" b="22298"/>
          <a:stretch/>
        </p:blipFill>
        <p:spPr>
          <a:xfrm>
            <a:off x="404292" y="2780928"/>
            <a:ext cx="5544616" cy="3484816"/>
          </a:xfrm>
          <a:prstGeom prst="rect">
            <a:avLst/>
          </a:prstGeom>
        </p:spPr>
      </p:pic>
      <p:sp>
        <p:nvSpPr>
          <p:cNvPr id="4" name="TextBox 3"/>
          <p:cNvSpPr txBox="1"/>
          <p:nvPr/>
        </p:nvSpPr>
        <p:spPr>
          <a:xfrm>
            <a:off x="6372200" y="3211835"/>
            <a:ext cx="2232248" cy="1569660"/>
          </a:xfrm>
          <a:prstGeom prst="rect">
            <a:avLst/>
          </a:prstGeom>
          <a:noFill/>
        </p:spPr>
        <p:txBody>
          <a:bodyPr wrap="square" rtlCol="0">
            <a:spAutoFit/>
          </a:bodyPr>
          <a:lstStyle/>
          <a:p>
            <a:r>
              <a:rPr lang="en-US" sz="1600" b="1" dirty="0" smtClean="0">
                <a:solidFill>
                  <a:srgbClr val="0070C0"/>
                </a:solidFill>
              </a:rPr>
              <a:t>Bonus Question</a:t>
            </a:r>
            <a:r>
              <a:rPr lang="en-US" sz="1600" dirty="0" smtClean="0"/>
              <a:t>: if the VWAP order arrive in the middle of day, say 11am, what will happen to the volume profile scheduling?</a:t>
            </a:r>
            <a:endParaRPr lang="en-US" sz="1600" dirty="0"/>
          </a:p>
        </p:txBody>
      </p:sp>
    </p:spTree>
    <p:extLst>
      <p:ext uri="{BB962C8B-B14F-4D97-AF65-F5344CB8AC3E}">
        <p14:creationId xmlns:p14="http://schemas.microsoft.com/office/powerpoint/2010/main" val="4018816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4104456" cy="3168352"/>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600" dirty="0" smtClean="0"/>
              <a:t>The volume profile data is usually organized in </a:t>
            </a:r>
            <a:r>
              <a:rPr lang="en-US" sz="1600" b="1" dirty="0" smtClean="0">
                <a:solidFill>
                  <a:srgbClr val="0070C0"/>
                </a:solidFill>
              </a:rPr>
              <a:t>5-min bins</a:t>
            </a:r>
            <a:r>
              <a:rPr lang="en-US" sz="1600" dirty="0" smtClean="0"/>
              <a:t> (or 1-min)</a:t>
            </a:r>
          </a:p>
          <a:p>
            <a:endParaRPr lang="en-US" sz="1600" dirty="0"/>
          </a:p>
          <a:p>
            <a:pPr>
              <a:buFont typeface="Arial" panose="020B0604020202020204" pitchFamily="34" charset="0"/>
              <a:buChar char="•"/>
            </a:pPr>
            <a:r>
              <a:rPr lang="en-US" sz="1600" dirty="0" smtClean="0"/>
              <a:t>All the time that are in-between the bin are </a:t>
            </a:r>
            <a:r>
              <a:rPr lang="en-US" sz="1600" b="1" dirty="0" smtClean="0">
                <a:solidFill>
                  <a:srgbClr val="0070C0"/>
                </a:solidFill>
              </a:rPr>
              <a:t>interpolated </a:t>
            </a:r>
          </a:p>
          <a:p>
            <a:endParaRPr lang="en-US" sz="1600" dirty="0" smtClean="0"/>
          </a:p>
          <a:p>
            <a:pPr>
              <a:buFont typeface="Arial" panose="020B0604020202020204" pitchFamily="34" charset="0"/>
              <a:buChar char="•"/>
            </a:pPr>
            <a:r>
              <a:rPr lang="en-US" sz="1600" dirty="0" smtClean="0"/>
              <a:t>Normally for a VWAP market and ITM order is </a:t>
            </a:r>
            <a:r>
              <a:rPr lang="en-US" sz="1600" b="1" dirty="0" smtClean="0">
                <a:solidFill>
                  <a:srgbClr val="0070C0"/>
                </a:solidFill>
              </a:rPr>
              <a:t>expected to be completed </a:t>
            </a:r>
            <a:r>
              <a:rPr lang="en-US" sz="1600" dirty="0" smtClean="0"/>
              <a:t>and it performs “</a:t>
            </a:r>
            <a:r>
              <a:rPr lang="en-US" sz="1600" b="1" dirty="0" smtClean="0">
                <a:solidFill>
                  <a:srgbClr val="0070C0"/>
                </a:solidFill>
              </a:rPr>
              <a:t>finish up</a:t>
            </a:r>
            <a:r>
              <a:rPr lang="en-US" sz="1600" dirty="0" smtClean="0"/>
              <a:t>” (which trade very actively) to complete the order just before the order end time</a:t>
            </a:r>
          </a:p>
          <a:p>
            <a:endParaRPr lang="en-US" sz="1600" dirty="0"/>
          </a:p>
          <a:p>
            <a:endParaRPr lang="en-US" sz="1600" dirty="0"/>
          </a:p>
          <a:p>
            <a:endParaRPr lang="en-US" sz="16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16</a:t>
            </a:fld>
            <a:endParaRPr lang="en-US" sz="1400"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87395951"/>
              </p:ext>
            </p:extLst>
          </p:nvPr>
        </p:nvGraphicFramePr>
        <p:xfrm>
          <a:off x="5004048" y="908720"/>
          <a:ext cx="2808312" cy="5193030"/>
        </p:xfrm>
        <a:graphic>
          <a:graphicData uri="http://schemas.openxmlformats.org/drawingml/2006/table">
            <a:tbl>
              <a:tblPr firstRow="1" bandRow="1">
                <a:tableStyleId>{5C22544A-7EE6-4342-B048-85BDC9FD1C3A}</a:tableStyleId>
              </a:tblPr>
              <a:tblGrid>
                <a:gridCol w="1404156"/>
                <a:gridCol w="1404156"/>
              </a:tblGrid>
              <a:tr h="235663">
                <a:tc>
                  <a:txBody>
                    <a:bodyPr/>
                    <a:lstStyle/>
                    <a:p>
                      <a:pPr algn="r"/>
                      <a:r>
                        <a:rPr lang="en-US" sz="1200" b="1" dirty="0" smtClean="0"/>
                        <a:t>Time</a:t>
                      </a:r>
                      <a:endParaRPr lang="en-US" sz="1200" b="1" dirty="0"/>
                    </a:p>
                  </a:txBody>
                  <a:tcPr/>
                </a:tc>
                <a:tc>
                  <a:txBody>
                    <a:bodyPr/>
                    <a:lstStyle/>
                    <a:p>
                      <a:pPr algn="r"/>
                      <a:r>
                        <a:rPr lang="en-US" sz="1200" b="1" dirty="0" smtClean="0"/>
                        <a:t>Volume (%)</a:t>
                      </a:r>
                      <a:endParaRPr lang="en-US" sz="1200" b="1" dirty="0"/>
                    </a:p>
                  </a:txBody>
                  <a:tcPr/>
                </a:tc>
              </a:tr>
              <a:tr h="235663">
                <a:tc>
                  <a:txBody>
                    <a:bodyPr/>
                    <a:lstStyle/>
                    <a:p>
                      <a:pPr algn="r" fontAlgn="b"/>
                      <a:r>
                        <a:rPr lang="en-US" sz="1600" b="0" i="0" u="none" strike="noStrike" dirty="0">
                          <a:solidFill>
                            <a:srgbClr val="000000"/>
                          </a:solidFill>
                          <a:effectLst/>
                          <a:latin typeface="Calibri"/>
                        </a:rPr>
                        <a:t>09:30</a:t>
                      </a:r>
                    </a:p>
                  </a:txBody>
                  <a:tcPr marL="9525" marR="9525" marT="9525" marB="0" anchor="b"/>
                </a:tc>
                <a:tc>
                  <a:txBody>
                    <a:bodyPr/>
                    <a:lstStyle/>
                    <a:p>
                      <a:pPr algn="r" fontAlgn="b"/>
                      <a:r>
                        <a:rPr lang="en-US" sz="1600" b="0" i="0" u="none" strike="noStrike">
                          <a:solidFill>
                            <a:srgbClr val="000000"/>
                          </a:solidFill>
                          <a:effectLst/>
                          <a:latin typeface="Calibri"/>
                        </a:rPr>
                        <a:t>              0.24 </a:t>
                      </a:r>
                    </a:p>
                  </a:txBody>
                  <a:tcPr marL="9525" marR="9525" marT="9525" marB="0" anchor="b"/>
                </a:tc>
              </a:tr>
              <a:tr h="235663">
                <a:tc>
                  <a:txBody>
                    <a:bodyPr/>
                    <a:lstStyle/>
                    <a:p>
                      <a:pPr algn="r" fontAlgn="b"/>
                      <a:r>
                        <a:rPr lang="en-US" sz="1600" b="0" i="0" u="none" strike="noStrike" dirty="0">
                          <a:solidFill>
                            <a:srgbClr val="000000"/>
                          </a:solidFill>
                          <a:effectLst/>
                          <a:latin typeface="Calibri"/>
                        </a:rPr>
                        <a:t>09:35</a:t>
                      </a:r>
                    </a:p>
                  </a:txBody>
                  <a:tcPr marL="9525" marR="9525" marT="9525" marB="0" anchor="b"/>
                </a:tc>
                <a:tc>
                  <a:txBody>
                    <a:bodyPr/>
                    <a:lstStyle/>
                    <a:p>
                      <a:pPr algn="r" fontAlgn="b"/>
                      <a:r>
                        <a:rPr lang="en-US" sz="1600" b="0" i="0" u="none" strike="noStrike" dirty="0">
                          <a:solidFill>
                            <a:srgbClr val="000000"/>
                          </a:solidFill>
                          <a:effectLst/>
                          <a:latin typeface="Calibri"/>
                        </a:rPr>
                        <a:t>              3.66 </a:t>
                      </a:r>
                    </a:p>
                  </a:txBody>
                  <a:tcPr marL="9525" marR="9525" marT="9525" marB="0" anchor="b"/>
                </a:tc>
              </a:tr>
              <a:tr h="235663">
                <a:tc>
                  <a:txBody>
                    <a:bodyPr/>
                    <a:lstStyle/>
                    <a:p>
                      <a:pPr algn="r" fontAlgn="b"/>
                      <a:r>
                        <a:rPr lang="en-US" sz="1600" b="0" i="0" u="none" strike="noStrike" dirty="0">
                          <a:solidFill>
                            <a:srgbClr val="000000"/>
                          </a:solidFill>
                          <a:effectLst/>
                          <a:latin typeface="Calibri"/>
                        </a:rPr>
                        <a:t>09:40</a:t>
                      </a:r>
                    </a:p>
                  </a:txBody>
                  <a:tcPr marL="9525" marR="9525" marT="9525" marB="0" anchor="b"/>
                </a:tc>
                <a:tc>
                  <a:txBody>
                    <a:bodyPr/>
                    <a:lstStyle/>
                    <a:p>
                      <a:pPr algn="r" fontAlgn="b"/>
                      <a:r>
                        <a:rPr lang="en-US" sz="1600" b="0" i="0" u="none" strike="noStrike" dirty="0">
                          <a:solidFill>
                            <a:srgbClr val="000000"/>
                          </a:solidFill>
                          <a:effectLst/>
                          <a:latin typeface="Calibri"/>
                        </a:rPr>
                        <a:t>              5.56 </a:t>
                      </a:r>
                    </a:p>
                  </a:txBody>
                  <a:tcPr marL="9525" marR="9525" marT="9525" marB="0" anchor="b"/>
                </a:tc>
              </a:tr>
              <a:tr h="235663">
                <a:tc>
                  <a:txBody>
                    <a:bodyPr/>
                    <a:lstStyle/>
                    <a:p>
                      <a:pPr algn="r" fontAlgn="b"/>
                      <a:r>
                        <a:rPr lang="en-US" sz="1600" b="0" i="0" u="none" strike="noStrike">
                          <a:solidFill>
                            <a:srgbClr val="000000"/>
                          </a:solidFill>
                          <a:effectLst/>
                          <a:latin typeface="Calibri"/>
                        </a:rPr>
                        <a:t>09:45</a:t>
                      </a:r>
                    </a:p>
                  </a:txBody>
                  <a:tcPr marL="9525" marR="9525" marT="9525" marB="0" anchor="b"/>
                </a:tc>
                <a:tc>
                  <a:txBody>
                    <a:bodyPr/>
                    <a:lstStyle/>
                    <a:p>
                      <a:pPr algn="r" fontAlgn="b"/>
                      <a:r>
                        <a:rPr lang="en-US" sz="1600" b="0" i="0" u="none" strike="noStrike" dirty="0">
                          <a:solidFill>
                            <a:srgbClr val="000000"/>
                          </a:solidFill>
                          <a:effectLst/>
                          <a:latin typeface="Calibri"/>
                        </a:rPr>
                        <a:t>              6.40 </a:t>
                      </a:r>
                    </a:p>
                  </a:txBody>
                  <a:tcPr marL="9525" marR="9525" marT="9525" marB="0" anchor="b"/>
                </a:tc>
              </a:tr>
              <a:tr h="235663">
                <a:tc>
                  <a:txBody>
                    <a:bodyPr/>
                    <a:lstStyle/>
                    <a:p>
                      <a:pPr algn="r" fontAlgn="b"/>
                      <a:r>
                        <a:rPr lang="en-US" sz="1600" b="0" i="0" u="none" strike="noStrike">
                          <a:solidFill>
                            <a:srgbClr val="000000"/>
                          </a:solidFill>
                          <a:effectLst/>
                          <a:latin typeface="Calibri"/>
                        </a:rPr>
                        <a:t>09:50</a:t>
                      </a:r>
                    </a:p>
                  </a:txBody>
                  <a:tcPr marL="9525" marR="9525" marT="9525" marB="0" anchor="b"/>
                </a:tc>
                <a:tc>
                  <a:txBody>
                    <a:bodyPr/>
                    <a:lstStyle/>
                    <a:p>
                      <a:pPr algn="r" fontAlgn="b"/>
                      <a:r>
                        <a:rPr lang="en-US" sz="1600" b="0" i="0" u="none" strike="noStrike" dirty="0">
                          <a:solidFill>
                            <a:srgbClr val="000000"/>
                          </a:solidFill>
                          <a:effectLst/>
                          <a:latin typeface="Calibri"/>
                        </a:rPr>
                        <a:t>              8.10 </a:t>
                      </a:r>
                    </a:p>
                  </a:txBody>
                  <a:tcPr marL="9525" marR="9525" marT="9525" marB="0" anchor="b"/>
                </a:tc>
              </a:tr>
              <a:tr h="235663">
                <a:tc>
                  <a:txBody>
                    <a:bodyPr/>
                    <a:lstStyle/>
                    <a:p>
                      <a:pPr algn="r" fontAlgn="b"/>
                      <a:r>
                        <a:rPr lang="en-US" sz="1600" b="0" i="0" u="none" strike="noStrike" dirty="0">
                          <a:solidFill>
                            <a:srgbClr val="000000"/>
                          </a:solidFill>
                          <a:effectLst/>
                          <a:latin typeface="Calibri"/>
                        </a:rPr>
                        <a:t>09:55</a:t>
                      </a:r>
                    </a:p>
                  </a:txBody>
                  <a:tcPr marL="9525" marR="9525" marT="9525" marB="0" anchor="b"/>
                </a:tc>
                <a:tc>
                  <a:txBody>
                    <a:bodyPr/>
                    <a:lstStyle/>
                    <a:p>
                      <a:pPr algn="r" fontAlgn="b"/>
                      <a:r>
                        <a:rPr lang="en-US" sz="1600" b="0" i="0" u="none" strike="noStrike" dirty="0">
                          <a:solidFill>
                            <a:srgbClr val="000000"/>
                          </a:solidFill>
                          <a:effectLst/>
                          <a:latin typeface="Calibri"/>
                        </a:rPr>
                        <a:t>              9.11 </a:t>
                      </a:r>
                    </a:p>
                  </a:txBody>
                  <a:tcPr marL="9525" marR="9525" marT="9525" marB="0" anchor="b"/>
                </a:tc>
              </a:tr>
              <a:tr h="235663">
                <a:tc>
                  <a:txBody>
                    <a:bodyPr/>
                    <a:lstStyle/>
                    <a:p>
                      <a:pPr algn="r" fontAlgn="b"/>
                      <a:r>
                        <a:rPr lang="en-US" sz="1600" b="0" i="0" u="none" strike="noStrike" dirty="0">
                          <a:solidFill>
                            <a:srgbClr val="000000"/>
                          </a:solidFill>
                          <a:effectLst/>
                          <a:latin typeface="Calibri"/>
                        </a:rPr>
                        <a:t>10:00</a:t>
                      </a:r>
                    </a:p>
                  </a:txBody>
                  <a:tcPr marL="9525" marR="9525" marT="9525" marB="0" anchor="b"/>
                </a:tc>
                <a:tc>
                  <a:txBody>
                    <a:bodyPr/>
                    <a:lstStyle/>
                    <a:p>
                      <a:pPr algn="r" fontAlgn="b"/>
                      <a:r>
                        <a:rPr lang="en-US" sz="1600" b="0" i="0" u="none" strike="noStrike" dirty="0">
                          <a:solidFill>
                            <a:srgbClr val="000000"/>
                          </a:solidFill>
                          <a:effectLst/>
                          <a:latin typeface="Calibri"/>
                        </a:rPr>
                        <a:t>            10.29 </a:t>
                      </a:r>
                    </a:p>
                  </a:txBody>
                  <a:tcPr marL="9525" marR="9525" marT="9525" marB="0" anchor="b"/>
                </a:tc>
              </a:tr>
              <a:tr h="235663">
                <a:tc>
                  <a:txBody>
                    <a:bodyPr/>
                    <a:lstStyle/>
                    <a:p>
                      <a:pPr algn="r"/>
                      <a:r>
                        <a:rPr lang="en-US" sz="1200" b="0" dirty="0" smtClean="0"/>
                        <a:t>..</a:t>
                      </a:r>
                      <a:endParaRPr lang="en-US" sz="1200" b="0" dirty="0"/>
                    </a:p>
                  </a:txBody>
                  <a:tcPr/>
                </a:tc>
                <a:tc>
                  <a:txBody>
                    <a:bodyPr/>
                    <a:lstStyle/>
                    <a:p>
                      <a:pPr algn="r"/>
                      <a:r>
                        <a:rPr lang="en-US" sz="1200" b="0" dirty="0" smtClean="0"/>
                        <a:t>..</a:t>
                      </a:r>
                      <a:endParaRPr lang="en-US" sz="1200" b="0" dirty="0"/>
                    </a:p>
                  </a:txBody>
                  <a:tcPr/>
                </a:tc>
              </a:tr>
              <a:tr h="235663">
                <a:tc>
                  <a:txBody>
                    <a:bodyPr/>
                    <a:lstStyle/>
                    <a:p>
                      <a:pPr algn="r"/>
                      <a:r>
                        <a:rPr lang="en-US" sz="1200" b="0" dirty="0" smtClean="0"/>
                        <a:t>..</a:t>
                      </a:r>
                      <a:endParaRPr lang="en-US" sz="1200" b="0" dirty="0"/>
                    </a:p>
                  </a:txBody>
                  <a:tcPr/>
                </a:tc>
                <a:tc>
                  <a:txBody>
                    <a:bodyPr/>
                    <a:lstStyle/>
                    <a:p>
                      <a:pPr algn="r"/>
                      <a:r>
                        <a:rPr lang="en-US" sz="1200" b="0" dirty="0" smtClean="0"/>
                        <a:t>..</a:t>
                      </a:r>
                      <a:endParaRPr lang="en-US" sz="1200" b="0" dirty="0"/>
                    </a:p>
                  </a:txBody>
                  <a:tcPr/>
                </a:tc>
              </a:tr>
              <a:tr h="235663">
                <a:tc>
                  <a:txBody>
                    <a:bodyPr/>
                    <a:lstStyle/>
                    <a:p>
                      <a:pPr algn="r"/>
                      <a:r>
                        <a:rPr lang="en-US" sz="1200" b="0" dirty="0" smtClean="0"/>
                        <a:t>..</a:t>
                      </a:r>
                      <a:endParaRPr lang="en-US" sz="1200" b="0" dirty="0"/>
                    </a:p>
                  </a:txBody>
                  <a:tcPr/>
                </a:tc>
                <a:tc>
                  <a:txBody>
                    <a:bodyPr/>
                    <a:lstStyle/>
                    <a:p>
                      <a:pPr algn="r"/>
                      <a:r>
                        <a:rPr lang="en-US" sz="1200" b="0" dirty="0" smtClean="0"/>
                        <a:t>..</a:t>
                      </a:r>
                      <a:endParaRPr lang="en-US" sz="1200" b="0" dirty="0"/>
                    </a:p>
                  </a:txBody>
                  <a:tcPr/>
                </a:tc>
              </a:tr>
              <a:tr h="235663">
                <a:tc>
                  <a:txBody>
                    <a:bodyPr/>
                    <a:lstStyle/>
                    <a:p>
                      <a:pPr algn="r"/>
                      <a:r>
                        <a:rPr lang="en-US" sz="1200" b="0" dirty="0" smtClean="0"/>
                        <a:t>..</a:t>
                      </a:r>
                      <a:endParaRPr lang="en-US" sz="1200" b="0" dirty="0"/>
                    </a:p>
                  </a:txBody>
                  <a:tcPr/>
                </a:tc>
                <a:tc>
                  <a:txBody>
                    <a:bodyPr/>
                    <a:lstStyle/>
                    <a:p>
                      <a:pPr algn="r"/>
                      <a:r>
                        <a:rPr lang="en-US" sz="1200" b="0" dirty="0" smtClean="0"/>
                        <a:t>..</a:t>
                      </a:r>
                      <a:endParaRPr lang="en-US" sz="1200" b="0" dirty="0"/>
                    </a:p>
                  </a:txBody>
                  <a:tcPr/>
                </a:tc>
              </a:tr>
              <a:tr h="235663">
                <a:tc>
                  <a:txBody>
                    <a:bodyPr/>
                    <a:lstStyle/>
                    <a:p>
                      <a:pPr algn="r"/>
                      <a:r>
                        <a:rPr lang="en-US" sz="1200" b="0" dirty="0" smtClean="0"/>
                        <a:t>..</a:t>
                      </a:r>
                      <a:endParaRPr lang="en-US" sz="1200" b="0" dirty="0"/>
                    </a:p>
                  </a:txBody>
                  <a:tcPr/>
                </a:tc>
                <a:tc>
                  <a:txBody>
                    <a:bodyPr/>
                    <a:lstStyle/>
                    <a:p>
                      <a:pPr algn="r"/>
                      <a:r>
                        <a:rPr lang="en-US" sz="1200" b="0" dirty="0" smtClean="0"/>
                        <a:t>..</a:t>
                      </a:r>
                      <a:endParaRPr lang="en-US" sz="1200" b="0" dirty="0"/>
                    </a:p>
                  </a:txBody>
                  <a:tcPr/>
                </a:tc>
              </a:tr>
              <a:tr h="235663">
                <a:tc>
                  <a:txBody>
                    <a:bodyPr/>
                    <a:lstStyle/>
                    <a:p>
                      <a:pPr algn="r" fontAlgn="b"/>
                      <a:r>
                        <a:rPr lang="en-US" sz="1600" b="0" i="0" u="none" strike="noStrike" dirty="0">
                          <a:solidFill>
                            <a:srgbClr val="000000"/>
                          </a:solidFill>
                          <a:effectLst/>
                          <a:latin typeface="Calibri"/>
                        </a:rPr>
                        <a:t>15:30</a:t>
                      </a:r>
                    </a:p>
                  </a:txBody>
                  <a:tcPr marL="9525" marR="9525" marT="9525" marB="0" anchor="b"/>
                </a:tc>
                <a:tc>
                  <a:txBody>
                    <a:bodyPr/>
                    <a:lstStyle/>
                    <a:p>
                      <a:pPr algn="r" fontAlgn="b"/>
                      <a:r>
                        <a:rPr lang="en-US" sz="1600" b="0" i="0" u="none" strike="noStrike" dirty="0">
                          <a:solidFill>
                            <a:srgbClr val="000000"/>
                          </a:solidFill>
                          <a:effectLst/>
                          <a:latin typeface="Calibri"/>
                        </a:rPr>
                        <a:t>            67.79 </a:t>
                      </a:r>
                    </a:p>
                  </a:txBody>
                  <a:tcPr marL="9525" marR="9525" marT="9525" marB="0" anchor="b"/>
                </a:tc>
              </a:tr>
              <a:tr h="235663">
                <a:tc>
                  <a:txBody>
                    <a:bodyPr/>
                    <a:lstStyle/>
                    <a:p>
                      <a:pPr algn="r" fontAlgn="b"/>
                      <a:r>
                        <a:rPr lang="en-US" sz="1600" b="0" i="0" u="none" strike="noStrike" dirty="0">
                          <a:solidFill>
                            <a:srgbClr val="000000"/>
                          </a:solidFill>
                          <a:effectLst/>
                          <a:latin typeface="Calibri"/>
                        </a:rPr>
                        <a:t>15:35</a:t>
                      </a:r>
                    </a:p>
                  </a:txBody>
                  <a:tcPr marL="9525" marR="9525" marT="9525" marB="0" anchor="b"/>
                </a:tc>
                <a:tc>
                  <a:txBody>
                    <a:bodyPr/>
                    <a:lstStyle/>
                    <a:p>
                      <a:pPr algn="r" fontAlgn="b"/>
                      <a:r>
                        <a:rPr lang="en-US" sz="1600" b="0" i="0" u="none" strike="noStrike" dirty="0">
                          <a:solidFill>
                            <a:srgbClr val="000000"/>
                          </a:solidFill>
                          <a:effectLst/>
                          <a:latin typeface="Calibri"/>
                        </a:rPr>
                        <a:t>            69.42 </a:t>
                      </a:r>
                    </a:p>
                  </a:txBody>
                  <a:tcPr marL="9525" marR="9525" marT="9525" marB="0" anchor="b"/>
                </a:tc>
              </a:tr>
              <a:tr h="235663">
                <a:tc>
                  <a:txBody>
                    <a:bodyPr/>
                    <a:lstStyle/>
                    <a:p>
                      <a:pPr algn="r" fontAlgn="b"/>
                      <a:r>
                        <a:rPr lang="en-US" sz="1600" b="0" i="0" u="none" strike="noStrike">
                          <a:solidFill>
                            <a:srgbClr val="000000"/>
                          </a:solidFill>
                          <a:effectLst/>
                          <a:latin typeface="Calibri"/>
                        </a:rPr>
                        <a:t>15:40</a:t>
                      </a:r>
                    </a:p>
                  </a:txBody>
                  <a:tcPr marL="9525" marR="9525" marT="9525" marB="0" anchor="b"/>
                </a:tc>
                <a:tc>
                  <a:txBody>
                    <a:bodyPr/>
                    <a:lstStyle/>
                    <a:p>
                      <a:pPr algn="r" fontAlgn="b"/>
                      <a:r>
                        <a:rPr lang="en-US" sz="1600" b="0" i="0" u="none" strike="noStrike" dirty="0">
                          <a:solidFill>
                            <a:srgbClr val="000000"/>
                          </a:solidFill>
                          <a:effectLst/>
                          <a:latin typeface="Calibri"/>
                        </a:rPr>
                        <a:t>            71.33 </a:t>
                      </a:r>
                    </a:p>
                  </a:txBody>
                  <a:tcPr marL="9525" marR="9525" marT="9525" marB="0" anchor="b"/>
                </a:tc>
              </a:tr>
              <a:tr h="235663">
                <a:tc>
                  <a:txBody>
                    <a:bodyPr/>
                    <a:lstStyle/>
                    <a:p>
                      <a:pPr algn="r" fontAlgn="b"/>
                      <a:r>
                        <a:rPr lang="en-US" sz="1600" b="0" i="0" u="none" strike="noStrike">
                          <a:solidFill>
                            <a:srgbClr val="000000"/>
                          </a:solidFill>
                          <a:effectLst/>
                          <a:latin typeface="Calibri"/>
                        </a:rPr>
                        <a:t>15:45</a:t>
                      </a:r>
                    </a:p>
                  </a:txBody>
                  <a:tcPr marL="9525" marR="9525" marT="9525" marB="0" anchor="b"/>
                </a:tc>
                <a:tc>
                  <a:txBody>
                    <a:bodyPr/>
                    <a:lstStyle/>
                    <a:p>
                      <a:pPr algn="r" fontAlgn="b"/>
                      <a:r>
                        <a:rPr lang="en-US" sz="1600" b="0" i="0" u="none" strike="noStrike" dirty="0">
                          <a:solidFill>
                            <a:srgbClr val="000000"/>
                          </a:solidFill>
                          <a:effectLst/>
                          <a:latin typeface="Calibri"/>
                        </a:rPr>
                        <a:t>            73.13 </a:t>
                      </a:r>
                    </a:p>
                  </a:txBody>
                  <a:tcPr marL="9525" marR="9525" marT="9525" marB="0" anchor="b"/>
                </a:tc>
              </a:tr>
              <a:tr h="235663">
                <a:tc>
                  <a:txBody>
                    <a:bodyPr/>
                    <a:lstStyle/>
                    <a:p>
                      <a:pPr algn="r" fontAlgn="b"/>
                      <a:r>
                        <a:rPr lang="en-US" sz="1600" b="0" i="0" u="none" strike="noStrike">
                          <a:solidFill>
                            <a:srgbClr val="000000"/>
                          </a:solidFill>
                          <a:effectLst/>
                          <a:latin typeface="Calibri"/>
                        </a:rPr>
                        <a:t>15:50</a:t>
                      </a:r>
                    </a:p>
                  </a:txBody>
                  <a:tcPr marL="9525" marR="9525" marT="9525" marB="0" anchor="b"/>
                </a:tc>
                <a:tc>
                  <a:txBody>
                    <a:bodyPr/>
                    <a:lstStyle/>
                    <a:p>
                      <a:pPr algn="r" fontAlgn="b"/>
                      <a:r>
                        <a:rPr lang="en-US" sz="1600" b="0" i="0" u="none" strike="noStrike" dirty="0">
                          <a:solidFill>
                            <a:srgbClr val="000000"/>
                          </a:solidFill>
                          <a:effectLst/>
                          <a:latin typeface="Calibri"/>
                        </a:rPr>
                        <a:t>            75.80 </a:t>
                      </a:r>
                    </a:p>
                  </a:txBody>
                  <a:tcPr marL="9525" marR="9525" marT="9525" marB="0" anchor="b"/>
                </a:tc>
              </a:tr>
              <a:tr h="235663">
                <a:tc>
                  <a:txBody>
                    <a:bodyPr/>
                    <a:lstStyle/>
                    <a:p>
                      <a:pPr algn="r" fontAlgn="b"/>
                      <a:r>
                        <a:rPr lang="en-US" sz="1600" b="0" i="0" u="none" strike="noStrike">
                          <a:solidFill>
                            <a:srgbClr val="000000"/>
                          </a:solidFill>
                          <a:effectLst/>
                          <a:latin typeface="Calibri"/>
                        </a:rPr>
                        <a:t>15:55</a:t>
                      </a:r>
                    </a:p>
                  </a:txBody>
                  <a:tcPr marL="9525" marR="9525" marT="9525" marB="0" anchor="b"/>
                </a:tc>
                <a:tc>
                  <a:txBody>
                    <a:bodyPr/>
                    <a:lstStyle/>
                    <a:p>
                      <a:pPr algn="r" fontAlgn="b"/>
                      <a:r>
                        <a:rPr lang="en-US" sz="1600" b="0" i="0" u="none" strike="noStrike" dirty="0">
                          <a:solidFill>
                            <a:srgbClr val="000000"/>
                          </a:solidFill>
                          <a:effectLst/>
                          <a:latin typeface="Calibri"/>
                        </a:rPr>
                        <a:t>            79.34 </a:t>
                      </a:r>
                    </a:p>
                  </a:txBody>
                  <a:tcPr marL="9525" marR="9525" marT="9525" marB="0" anchor="b"/>
                </a:tc>
              </a:tr>
              <a:tr h="235663">
                <a:tc>
                  <a:txBody>
                    <a:bodyPr/>
                    <a:lstStyle/>
                    <a:p>
                      <a:pPr algn="r" fontAlgn="b"/>
                      <a:r>
                        <a:rPr lang="en-US" sz="1600" b="0" i="0" u="none" strike="noStrike">
                          <a:solidFill>
                            <a:srgbClr val="000000"/>
                          </a:solidFill>
                          <a:effectLst/>
                          <a:latin typeface="Calibri"/>
                        </a:rPr>
                        <a:t>16:00</a:t>
                      </a:r>
                    </a:p>
                  </a:txBody>
                  <a:tcPr marL="9525" marR="9525" marT="9525" marB="0" anchor="b"/>
                </a:tc>
                <a:tc>
                  <a:txBody>
                    <a:bodyPr/>
                    <a:lstStyle/>
                    <a:p>
                      <a:pPr algn="r" fontAlgn="b"/>
                      <a:r>
                        <a:rPr lang="en-US" sz="1600" b="0" i="0" u="none" strike="noStrike" dirty="0">
                          <a:solidFill>
                            <a:srgbClr val="000000"/>
                          </a:solidFill>
                          <a:effectLst/>
                          <a:latin typeface="Calibri"/>
                        </a:rPr>
                        <a:t>          100.00 </a:t>
                      </a:r>
                    </a:p>
                  </a:txBody>
                  <a:tcPr marL="9525" marR="9525" marT="9525" marB="0" anchor="b"/>
                </a:tc>
              </a:tr>
            </a:tbl>
          </a:graphicData>
        </a:graphic>
      </p:graphicFrame>
    </p:spTree>
    <p:extLst>
      <p:ext uri="{BB962C8B-B14F-4D97-AF65-F5344CB8AC3E}">
        <p14:creationId xmlns:p14="http://schemas.microsoft.com/office/powerpoint/2010/main" val="3719577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600" b="1" dirty="0" smtClean="0"/>
              <a:t>Order Placement</a:t>
            </a:r>
            <a:r>
              <a:rPr lang="en-US" sz="1600" dirty="0" smtClean="0"/>
              <a:t>: </a:t>
            </a:r>
            <a:r>
              <a:rPr lang="en-US" sz="1600" dirty="0"/>
              <a:t>Once there is a target working schedule from volume profile, the Algo will decide on </a:t>
            </a:r>
            <a:r>
              <a:rPr lang="en-US" sz="1600" b="1" dirty="0">
                <a:solidFill>
                  <a:srgbClr val="0070C0"/>
                </a:solidFill>
              </a:rPr>
              <a:t>how to place the orders (price and quantities) </a:t>
            </a:r>
            <a:r>
              <a:rPr lang="en-US" sz="1600" dirty="0"/>
              <a:t>to the exchange to achieve the schedule while getting the best possible price.</a:t>
            </a:r>
          </a:p>
          <a:p>
            <a:r>
              <a:rPr lang="en-US" sz="1600" dirty="0" smtClean="0"/>
              <a:t>	</a:t>
            </a:r>
          </a:p>
          <a:p>
            <a:r>
              <a:rPr lang="en-US" sz="1600" dirty="0"/>
              <a:t>	</a:t>
            </a:r>
            <a:r>
              <a:rPr lang="en-US" sz="1600" dirty="0" smtClean="0"/>
              <a:t>The </a:t>
            </a:r>
            <a:r>
              <a:rPr lang="en-US" sz="1600" dirty="0"/>
              <a:t>general idea is </a:t>
            </a:r>
            <a:r>
              <a:rPr lang="en-US" sz="1600" b="1" dirty="0">
                <a:solidFill>
                  <a:srgbClr val="0070C0"/>
                </a:solidFill>
              </a:rPr>
              <a:t>to start with passive order to improve the pricing and work progressively if the Algo is starting to get behind</a:t>
            </a:r>
            <a:r>
              <a:rPr lang="en-US" sz="1600" dirty="0"/>
              <a:t> the volume profile schedule</a:t>
            </a:r>
          </a:p>
          <a:p>
            <a:endParaRPr lang="en-US" sz="1600" dirty="0" smtClean="0"/>
          </a:p>
          <a:p>
            <a:r>
              <a:rPr lang="en-US" sz="1600" b="1" u="sng" dirty="0" smtClean="0"/>
              <a:t>Timing</a:t>
            </a:r>
          </a:p>
          <a:p>
            <a:pPr>
              <a:buFont typeface="Arial" panose="020B0604020202020204" pitchFamily="34" charset="0"/>
              <a:buChar char="•"/>
            </a:pPr>
            <a:r>
              <a:rPr lang="en-US" sz="1600" b="1" dirty="0" smtClean="0">
                <a:solidFill>
                  <a:srgbClr val="0070C0"/>
                </a:solidFill>
              </a:rPr>
              <a:t>Ahead or behind Window</a:t>
            </a:r>
            <a:r>
              <a:rPr lang="en-US" sz="1600" dirty="0" smtClean="0"/>
              <a:t>, generally allows </a:t>
            </a:r>
            <a:r>
              <a:rPr lang="en-US" sz="1600" b="1" dirty="0" smtClean="0">
                <a:solidFill>
                  <a:srgbClr val="0070C0"/>
                </a:solidFill>
              </a:rPr>
              <a:t>2% to 5% deviate </a:t>
            </a:r>
            <a:r>
              <a:rPr lang="en-US" sz="1600" dirty="0" smtClean="0"/>
              <a:t>from the volume profile target. The windows size depends on the underlying stock profile (such as volatility)</a:t>
            </a:r>
          </a:p>
          <a:p>
            <a:pPr>
              <a:buFont typeface="Arial" panose="020B0604020202020204" pitchFamily="34" charset="0"/>
              <a:buChar char="•"/>
            </a:pPr>
            <a:r>
              <a:rPr lang="en-US" sz="1600" dirty="0" smtClean="0"/>
              <a:t>When it’s behind the schedule, Algo will become more active.</a:t>
            </a:r>
          </a:p>
          <a:p>
            <a:endParaRPr lang="en-US" sz="1600" dirty="0" smtClean="0"/>
          </a:p>
          <a:p>
            <a:pPr lvl="0"/>
            <a:r>
              <a:rPr lang="en-US" sz="1600" b="1" u="sng" dirty="0"/>
              <a:t>Queue size </a:t>
            </a:r>
          </a:p>
          <a:p>
            <a:r>
              <a:rPr lang="en-US" sz="1600" dirty="0"/>
              <a:t>Queue sizes are the bid size (for buy order) or ask size (for sell order). When a </a:t>
            </a:r>
            <a:r>
              <a:rPr lang="en-US" sz="1600" b="1" dirty="0">
                <a:solidFill>
                  <a:srgbClr val="0070C0"/>
                </a:solidFill>
              </a:rPr>
              <a:t>queue size is large, the order that sent to exchange should be relatively bigger </a:t>
            </a:r>
            <a:r>
              <a:rPr lang="en-US" sz="1600" dirty="0"/>
              <a:t>so that we can have sizable quantity waiting in a good queue position.</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17</a:t>
            </a:fld>
            <a:endParaRPr lang="en-US" sz="1400" dirty="0">
              <a:latin typeface="Arial" charset="0"/>
            </a:endParaRPr>
          </a:p>
        </p:txBody>
      </p:sp>
    </p:spTree>
    <p:extLst>
      <p:ext uri="{BB962C8B-B14F-4D97-AF65-F5344CB8AC3E}">
        <p14:creationId xmlns:p14="http://schemas.microsoft.com/office/powerpoint/2010/main" val="4116636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252028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lvl="0"/>
            <a:r>
              <a:rPr lang="en-US" sz="1600" b="1" u="sng" dirty="0" smtClean="0"/>
              <a:t>Order Book </a:t>
            </a:r>
            <a:r>
              <a:rPr lang="en-US" sz="1600" b="1" u="sng" dirty="0"/>
              <a:t>Imbalance</a:t>
            </a:r>
            <a:r>
              <a:rPr lang="en-US" sz="1600" dirty="0"/>
              <a:t> </a:t>
            </a:r>
          </a:p>
          <a:p>
            <a:r>
              <a:rPr lang="en-US" sz="1600" dirty="0"/>
              <a:t>The </a:t>
            </a:r>
            <a:r>
              <a:rPr lang="en-US" sz="1600" b="1" dirty="0">
                <a:solidFill>
                  <a:srgbClr val="0070C0"/>
                </a:solidFill>
              </a:rPr>
              <a:t>ratio between the bid and ask size</a:t>
            </a:r>
            <a:r>
              <a:rPr lang="en-US" sz="1600" dirty="0"/>
              <a:t>. We can take into account the first few levels (for example 3 levels) of the order book while the top level of the book will have higher weighting. </a:t>
            </a:r>
          </a:p>
          <a:p>
            <a:endParaRPr lang="en-US" sz="1600" dirty="0" smtClean="0"/>
          </a:p>
          <a:p>
            <a:r>
              <a:rPr lang="en-US" sz="1600" dirty="0" smtClean="0"/>
              <a:t>For </a:t>
            </a:r>
            <a:r>
              <a:rPr lang="en-US" sz="1600" dirty="0"/>
              <a:t>buying order, if the bid size is much larger than the ask size, like the example below, the VWAP Algo should be more willing to trade aggressively as the price is more likely to go up rather than down. Vice versa, if the Ask size is larger, the Algo should wait more patiently.</a:t>
            </a:r>
          </a:p>
          <a:p>
            <a:endParaRPr lang="en-US" sz="1600" dirty="0" smtClean="0"/>
          </a:p>
          <a:p>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18</a:t>
            </a:fld>
            <a:endParaRPr lang="en-US" sz="1400" dirty="0">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38249824"/>
              </p:ext>
            </p:extLst>
          </p:nvPr>
        </p:nvGraphicFramePr>
        <p:xfrm>
          <a:off x="2195736" y="4077072"/>
          <a:ext cx="4248472" cy="1409283"/>
        </p:xfrm>
        <a:graphic>
          <a:graphicData uri="http://schemas.openxmlformats.org/drawingml/2006/table">
            <a:tbl>
              <a:tblPr firstRow="1" firstCol="1" bandRow="1">
                <a:tableStyleId>{5C22544A-7EE6-4342-B048-85BDC9FD1C3A}</a:tableStyleId>
              </a:tblPr>
              <a:tblGrid>
                <a:gridCol w="1184365"/>
                <a:gridCol w="975875"/>
                <a:gridCol w="792088"/>
                <a:gridCol w="1296144"/>
              </a:tblGrid>
              <a:tr h="203167">
                <a:tc>
                  <a:txBody>
                    <a:bodyPr/>
                    <a:lstStyle/>
                    <a:p>
                      <a:pPr algn="r">
                        <a:lnSpc>
                          <a:spcPct val="115000"/>
                        </a:lnSpc>
                        <a:spcAft>
                          <a:spcPts val="0"/>
                        </a:spcAft>
                      </a:pPr>
                      <a:r>
                        <a:rPr lang="en-US" sz="1100" u="sng" dirty="0">
                          <a:effectLst/>
                        </a:rPr>
                        <a:t>Size</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dirty="0">
                          <a:effectLst/>
                        </a:rPr>
                        <a:t>Bid</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a:effectLst/>
                        </a:rPr>
                        <a:t>Ask</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dirty="0">
                          <a:effectLst/>
                        </a:rPr>
                        <a:t>Size</a:t>
                      </a:r>
                      <a:endParaRPr lang="en-US" sz="1100" dirty="0">
                        <a:effectLst/>
                        <a:latin typeface="Calibri"/>
                        <a:ea typeface="新細明體"/>
                        <a:cs typeface="Times New Roman"/>
                      </a:endParaRPr>
                    </a:p>
                  </a:txBody>
                  <a:tcPr marL="68580" marR="68580" marT="0" marB="0"/>
                </a:tc>
              </a:tr>
              <a:tr h="406334">
                <a:tc>
                  <a:txBody>
                    <a:bodyPr/>
                    <a:lstStyle/>
                    <a:p>
                      <a:pPr algn="r">
                        <a:lnSpc>
                          <a:spcPct val="115000"/>
                        </a:lnSpc>
                        <a:spcAft>
                          <a:spcPts val="0"/>
                        </a:spcAft>
                      </a:pPr>
                      <a:r>
                        <a:rPr lang="en-US" sz="1100" dirty="0">
                          <a:effectLst/>
                        </a:rPr>
                        <a:t>1,000,000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9.5</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9.6</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20,000</a:t>
                      </a:r>
                    </a:p>
                  </a:txBody>
                  <a:tcPr marL="68580" marR="68580" marT="0" marB="0">
                    <a:solidFill>
                      <a:schemeClr val="accent1"/>
                    </a:solidFill>
                  </a:tcPr>
                </a:tc>
              </a:tr>
              <a:tr h="399891">
                <a:tc>
                  <a:txBody>
                    <a:bodyPr/>
                    <a:lstStyle/>
                    <a:p>
                      <a:pPr algn="r">
                        <a:lnSpc>
                          <a:spcPct val="115000"/>
                        </a:lnSpc>
                        <a:spcAft>
                          <a:spcPts val="0"/>
                        </a:spcAft>
                      </a:pPr>
                      <a:r>
                        <a:rPr lang="en-US" sz="1100">
                          <a:effectLst/>
                        </a:rPr>
                        <a:t>500,000</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9.4</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9.7</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50,000</a:t>
                      </a:r>
                    </a:p>
                  </a:txBody>
                  <a:tcPr marL="68580" marR="68580" marT="0" marB="0">
                    <a:solidFill>
                      <a:schemeClr val="accent1"/>
                    </a:solidFill>
                  </a:tcPr>
                </a:tc>
              </a:tr>
              <a:tr h="399891">
                <a:tc>
                  <a:txBody>
                    <a:bodyPr/>
                    <a:lstStyle/>
                    <a:p>
                      <a:pPr algn="r">
                        <a:lnSpc>
                          <a:spcPct val="115000"/>
                        </a:lnSpc>
                        <a:spcAft>
                          <a:spcPts val="0"/>
                        </a:spcAft>
                      </a:pPr>
                      <a:r>
                        <a:rPr lang="en-US" sz="1100" dirty="0">
                          <a:effectLst/>
                        </a:rPr>
                        <a:t>700,000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9.3</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a:effectLst/>
                        </a:rPr>
                        <a:t>9.8</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80,000</a:t>
                      </a:r>
                    </a:p>
                  </a:txBody>
                  <a:tcPr marL="68580" marR="68580" marT="0" marB="0">
                    <a:solidFill>
                      <a:schemeClr val="accent1"/>
                    </a:solidFill>
                  </a:tcPr>
                </a:tc>
              </a:tr>
            </a:tbl>
          </a:graphicData>
        </a:graphic>
      </p:graphicFrame>
      <p:sp>
        <p:nvSpPr>
          <p:cNvPr id="2" name="TextBox 1"/>
          <p:cNvSpPr txBox="1"/>
          <p:nvPr/>
        </p:nvSpPr>
        <p:spPr>
          <a:xfrm>
            <a:off x="3082774" y="5799235"/>
            <a:ext cx="2546403" cy="400110"/>
          </a:xfrm>
          <a:prstGeom prst="rect">
            <a:avLst/>
          </a:prstGeom>
          <a:noFill/>
        </p:spPr>
        <p:txBody>
          <a:bodyPr wrap="none" rtlCol="0">
            <a:spAutoFit/>
          </a:bodyPr>
          <a:lstStyle/>
          <a:p>
            <a:r>
              <a:rPr lang="en-US" sz="2000" dirty="0" smtClean="0">
                <a:hlinkClick r:id="rId2"/>
              </a:rPr>
              <a:t>Video : VWAP Demo</a:t>
            </a:r>
            <a:endParaRPr lang="en-US" sz="2000" dirty="0"/>
          </a:p>
        </p:txBody>
      </p:sp>
      <p:sp>
        <p:nvSpPr>
          <p:cNvPr id="8" name="Right Arrow 7"/>
          <p:cNvSpPr/>
          <p:nvPr/>
        </p:nvSpPr>
        <p:spPr bwMode="auto">
          <a:xfrm>
            <a:off x="2051720" y="5799235"/>
            <a:ext cx="936104" cy="38203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2155703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252028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lvl="0"/>
            <a:r>
              <a:rPr lang="en-US" sz="1600" b="1" u="sng" dirty="0"/>
              <a:t>Order Running VWAP price vs Current Market Price</a:t>
            </a:r>
          </a:p>
          <a:p>
            <a:r>
              <a:rPr lang="en-US" sz="1600" dirty="0"/>
              <a:t>During trading, the Algo will </a:t>
            </a:r>
            <a:r>
              <a:rPr lang="en-US" sz="1600" b="1" dirty="0">
                <a:solidFill>
                  <a:srgbClr val="0070C0"/>
                </a:solidFill>
              </a:rPr>
              <a:t>compare the order running VWAP price to the current market price</a:t>
            </a:r>
            <a:r>
              <a:rPr lang="en-US" sz="1600" dirty="0"/>
              <a:t>. If the </a:t>
            </a:r>
            <a:r>
              <a:rPr lang="en-US" sz="1600" b="1" dirty="0">
                <a:solidFill>
                  <a:srgbClr val="0070C0"/>
                </a:solidFill>
              </a:rPr>
              <a:t>current market price is better than the VWAP price, the Algo should be more aggressive </a:t>
            </a:r>
            <a:r>
              <a:rPr lang="en-US" sz="1600" dirty="0"/>
              <a:t>to execute as it will improve the overall VWAP pricing. </a:t>
            </a:r>
          </a:p>
          <a:p>
            <a:endParaRPr lang="en-US" sz="1600" dirty="0" smtClean="0"/>
          </a:p>
          <a:p>
            <a:r>
              <a:rPr lang="en-US" sz="1600" dirty="0" smtClean="0"/>
              <a:t>For </a:t>
            </a:r>
            <a:r>
              <a:rPr lang="en-US" sz="1600" dirty="0"/>
              <a:t>example, if the Buy Order running VWAP Price is 9.9, and the current market is offering at 9.6 (shown in the order book below), the Algo should be more active to take offer at 9.6 now.</a:t>
            </a:r>
            <a:endParaRPr lang="en-US" sz="1600" dirty="0" smtClean="0"/>
          </a:p>
          <a:p>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19</a:t>
            </a:fld>
            <a:endParaRPr lang="en-US" sz="1400" dirty="0">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88373224"/>
              </p:ext>
            </p:extLst>
          </p:nvPr>
        </p:nvGraphicFramePr>
        <p:xfrm>
          <a:off x="2195736" y="4437112"/>
          <a:ext cx="4248472" cy="1409283"/>
        </p:xfrm>
        <a:graphic>
          <a:graphicData uri="http://schemas.openxmlformats.org/drawingml/2006/table">
            <a:tbl>
              <a:tblPr firstRow="1" firstCol="1" bandRow="1">
                <a:tableStyleId>{5C22544A-7EE6-4342-B048-85BDC9FD1C3A}</a:tableStyleId>
              </a:tblPr>
              <a:tblGrid>
                <a:gridCol w="1184365"/>
                <a:gridCol w="975875"/>
                <a:gridCol w="792088"/>
                <a:gridCol w="1296144"/>
              </a:tblGrid>
              <a:tr h="203167">
                <a:tc>
                  <a:txBody>
                    <a:bodyPr/>
                    <a:lstStyle/>
                    <a:p>
                      <a:pPr algn="r">
                        <a:lnSpc>
                          <a:spcPct val="115000"/>
                        </a:lnSpc>
                        <a:spcAft>
                          <a:spcPts val="0"/>
                        </a:spcAft>
                      </a:pPr>
                      <a:r>
                        <a:rPr lang="en-US" sz="1100" u="sng" dirty="0">
                          <a:effectLst/>
                        </a:rPr>
                        <a:t>Size</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dirty="0">
                          <a:effectLst/>
                        </a:rPr>
                        <a:t>Bid</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a:effectLst/>
                        </a:rPr>
                        <a:t>Ask</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dirty="0">
                          <a:effectLst/>
                        </a:rPr>
                        <a:t>Size</a:t>
                      </a:r>
                      <a:endParaRPr lang="en-US" sz="1100" dirty="0">
                        <a:effectLst/>
                        <a:latin typeface="Calibri"/>
                        <a:ea typeface="新細明體"/>
                        <a:cs typeface="Times New Roman"/>
                      </a:endParaRPr>
                    </a:p>
                  </a:txBody>
                  <a:tcPr marL="68580" marR="68580" marT="0" marB="0"/>
                </a:tc>
              </a:tr>
              <a:tr h="406334">
                <a:tc>
                  <a:txBody>
                    <a:bodyPr/>
                    <a:lstStyle/>
                    <a:p>
                      <a:pPr algn="r">
                        <a:lnSpc>
                          <a:spcPct val="115000"/>
                        </a:lnSpc>
                        <a:spcAft>
                          <a:spcPts val="0"/>
                        </a:spcAft>
                      </a:pPr>
                      <a:r>
                        <a:rPr lang="en-US" sz="1100" dirty="0">
                          <a:effectLst/>
                        </a:rPr>
                        <a:t>1,000,000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9.5</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9.6</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20,000</a:t>
                      </a:r>
                    </a:p>
                  </a:txBody>
                  <a:tcPr marL="68580" marR="68580" marT="0" marB="0">
                    <a:solidFill>
                      <a:schemeClr val="accent1"/>
                    </a:solidFill>
                  </a:tcPr>
                </a:tc>
              </a:tr>
              <a:tr h="399891">
                <a:tc>
                  <a:txBody>
                    <a:bodyPr/>
                    <a:lstStyle/>
                    <a:p>
                      <a:pPr algn="r">
                        <a:lnSpc>
                          <a:spcPct val="115000"/>
                        </a:lnSpc>
                        <a:spcAft>
                          <a:spcPts val="0"/>
                        </a:spcAft>
                      </a:pPr>
                      <a:r>
                        <a:rPr lang="en-US" sz="1100">
                          <a:effectLst/>
                        </a:rPr>
                        <a:t>500,000</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9.4</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9.7</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50,000</a:t>
                      </a:r>
                    </a:p>
                  </a:txBody>
                  <a:tcPr marL="68580" marR="68580" marT="0" marB="0">
                    <a:solidFill>
                      <a:schemeClr val="accent1"/>
                    </a:solidFill>
                  </a:tcPr>
                </a:tc>
              </a:tr>
              <a:tr h="399891">
                <a:tc>
                  <a:txBody>
                    <a:bodyPr/>
                    <a:lstStyle/>
                    <a:p>
                      <a:pPr algn="r">
                        <a:lnSpc>
                          <a:spcPct val="115000"/>
                        </a:lnSpc>
                        <a:spcAft>
                          <a:spcPts val="0"/>
                        </a:spcAft>
                      </a:pPr>
                      <a:r>
                        <a:rPr lang="en-US" sz="1100" dirty="0">
                          <a:effectLst/>
                        </a:rPr>
                        <a:t>700,000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9.3</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9.8</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80,000</a:t>
                      </a:r>
                    </a:p>
                  </a:txBody>
                  <a:tcPr marL="68580" marR="68580" marT="0" marB="0">
                    <a:solidFill>
                      <a:schemeClr val="accent1"/>
                    </a:solidFill>
                  </a:tcPr>
                </a:tc>
              </a:tr>
            </a:tbl>
          </a:graphicData>
        </a:graphic>
      </p:graphicFrame>
    </p:spTree>
    <p:extLst>
      <p:ext uri="{BB962C8B-B14F-4D97-AF65-F5344CB8AC3E}">
        <p14:creationId xmlns:p14="http://schemas.microsoft.com/office/powerpoint/2010/main" val="1525558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627784" y="197768"/>
            <a:ext cx="6192688" cy="998984"/>
          </a:xfrm>
        </p:spPr>
        <p:txBody>
          <a:bodyPr/>
          <a:lstStyle/>
          <a:p>
            <a:r>
              <a:rPr lang="en-US" dirty="0" smtClean="0"/>
              <a:t>Automated Trading</a:t>
            </a:r>
            <a:endParaRPr lang="en-US" dirty="0"/>
          </a:p>
        </p:txBody>
      </p:sp>
      <p:sp>
        <p:nvSpPr>
          <p:cNvPr id="6147" name="Rectangle 3"/>
          <p:cNvSpPr>
            <a:spLocks noGrp="1" noChangeArrowheads="1"/>
          </p:cNvSpPr>
          <p:nvPr>
            <p:ph type="body" idx="1"/>
          </p:nvPr>
        </p:nvSpPr>
        <p:spPr>
          <a:xfrm>
            <a:off x="2627784" y="1412776"/>
            <a:ext cx="5904656" cy="4752528"/>
          </a:xfrm>
        </p:spPr>
        <p:txBody>
          <a:bodyPr/>
          <a:lstStyle/>
          <a:p>
            <a:pPr marL="457200" indent="-457200">
              <a:buFont typeface="Arial" panose="020B0604020202020204" pitchFamily="34" charset="0"/>
              <a:buChar char="•"/>
            </a:pPr>
            <a:r>
              <a:rPr lang="en-US" sz="1800" dirty="0" smtClean="0"/>
              <a:t>Background and financial industry practice</a:t>
            </a:r>
          </a:p>
          <a:p>
            <a:pPr marL="457200" indent="-457200">
              <a:buFont typeface="Arial" panose="020B0604020202020204" pitchFamily="34" charset="0"/>
              <a:buChar char="•"/>
            </a:pPr>
            <a:r>
              <a:rPr lang="en-US" sz="1800" dirty="0" smtClean="0"/>
              <a:t>Algo Trading Strategies</a:t>
            </a:r>
          </a:p>
          <a:p>
            <a:pPr marL="457200" indent="-457200">
              <a:buFont typeface="Arial" panose="020B0604020202020204" pitchFamily="34" charset="0"/>
              <a:buChar char="•"/>
            </a:pPr>
            <a:r>
              <a:rPr lang="en-US" sz="1800" dirty="0"/>
              <a:t>Exchange and market rules</a:t>
            </a:r>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r>
              <a:rPr lang="en-US" sz="1800" dirty="0" smtClean="0"/>
              <a:t>Discussions</a:t>
            </a:r>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r>
              <a:rPr lang="en-US" sz="1800" dirty="0" smtClean="0"/>
              <a:t>Develop Automated Trading System</a:t>
            </a:r>
          </a:p>
          <a:p>
            <a:pPr marL="457200" indent="-457200">
              <a:buFont typeface="Arial" panose="020B0604020202020204" pitchFamily="34" charset="0"/>
              <a:buChar char="•"/>
            </a:pPr>
            <a:r>
              <a:rPr lang="en-US" sz="1800" dirty="0" smtClean="0"/>
              <a:t>Trading Signals</a:t>
            </a:r>
          </a:p>
          <a:p>
            <a:pPr marL="457200" indent="-457200">
              <a:buFont typeface="Arial" panose="020B0604020202020204" pitchFamily="34" charset="0"/>
              <a:buChar char="•"/>
            </a:pPr>
            <a:r>
              <a:rPr lang="en-US" sz="1800" dirty="0"/>
              <a:t>Dark Pool, Internal Crossing and Co-location</a:t>
            </a:r>
          </a:p>
          <a:p>
            <a:pPr marL="457200" indent="-457200">
              <a:buFont typeface="Arial" panose="020B0604020202020204" pitchFamily="34" charset="0"/>
              <a:buChar char="•"/>
            </a:pPr>
            <a:endParaRPr lang="en-US" sz="1800" dirty="0" smtClean="0"/>
          </a:p>
        </p:txBody>
      </p:sp>
      <p:sp>
        <p:nvSpPr>
          <p:cNvPr id="6"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a:t>
            </a:fld>
            <a:endParaRPr lang="en-US" sz="1400" dirty="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2016224"/>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lvl="0"/>
            <a:r>
              <a:rPr lang="en-US" sz="1600" b="1" u="sng" dirty="0" smtClean="0"/>
              <a:t>Bid/Ask Spread</a:t>
            </a:r>
            <a:endParaRPr lang="en-US" sz="1600" b="1" u="sng" dirty="0"/>
          </a:p>
          <a:p>
            <a:r>
              <a:rPr lang="en-US" sz="1600" dirty="0" smtClean="0"/>
              <a:t>Bid/Ask spread is the </a:t>
            </a:r>
            <a:r>
              <a:rPr lang="en-US" sz="1600" b="1" dirty="0" smtClean="0">
                <a:solidFill>
                  <a:srgbClr val="0070C0"/>
                </a:solidFill>
              </a:rPr>
              <a:t>price different between bid and ask</a:t>
            </a:r>
            <a:r>
              <a:rPr lang="en-US" sz="1600" dirty="0" smtClean="0"/>
              <a:t>. It is the </a:t>
            </a:r>
            <a:r>
              <a:rPr lang="en-US" sz="1600" b="1" dirty="0" smtClean="0">
                <a:solidFill>
                  <a:srgbClr val="0070C0"/>
                </a:solidFill>
              </a:rPr>
              <a:t>transaction cost </a:t>
            </a:r>
            <a:r>
              <a:rPr lang="en-US" sz="1600" dirty="0" smtClean="0"/>
              <a:t>when Algo crossing the spread to get </a:t>
            </a:r>
            <a:r>
              <a:rPr lang="en-US" sz="1600" b="1" dirty="0" smtClean="0">
                <a:solidFill>
                  <a:srgbClr val="0070C0"/>
                </a:solidFill>
              </a:rPr>
              <a:t>immediate executions</a:t>
            </a:r>
            <a:r>
              <a:rPr lang="en-US" sz="1600" dirty="0" smtClean="0"/>
              <a:t>. Hence, when the Bid/Ask is wide (for example, it is 4 ticks in the order book below), the Algo should wait more patiently for the spread to be narrowed and avoid crossing the spread at this moment.</a:t>
            </a:r>
          </a:p>
          <a:p>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20</a:t>
            </a:fld>
            <a:endParaRPr lang="en-US" sz="1400" dirty="0">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5483317"/>
              </p:ext>
            </p:extLst>
          </p:nvPr>
        </p:nvGraphicFramePr>
        <p:xfrm>
          <a:off x="2195736" y="3573016"/>
          <a:ext cx="4248472" cy="1409283"/>
        </p:xfrm>
        <a:graphic>
          <a:graphicData uri="http://schemas.openxmlformats.org/drawingml/2006/table">
            <a:tbl>
              <a:tblPr firstRow="1" firstCol="1" bandRow="1">
                <a:tableStyleId>{5C22544A-7EE6-4342-B048-85BDC9FD1C3A}</a:tableStyleId>
              </a:tblPr>
              <a:tblGrid>
                <a:gridCol w="1184365"/>
                <a:gridCol w="975875"/>
                <a:gridCol w="792088"/>
                <a:gridCol w="1296144"/>
              </a:tblGrid>
              <a:tr h="203167">
                <a:tc>
                  <a:txBody>
                    <a:bodyPr/>
                    <a:lstStyle/>
                    <a:p>
                      <a:pPr algn="r">
                        <a:lnSpc>
                          <a:spcPct val="115000"/>
                        </a:lnSpc>
                        <a:spcAft>
                          <a:spcPts val="0"/>
                        </a:spcAft>
                      </a:pPr>
                      <a:r>
                        <a:rPr lang="en-US" sz="1100" u="sng" dirty="0">
                          <a:effectLst/>
                        </a:rPr>
                        <a:t>Size</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dirty="0">
                          <a:effectLst/>
                        </a:rPr>
                        <a:t>Bid</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a:effectLst/>
                        </a:rPr>
                        <a:t>Ask</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dirty="0">
                          <a:effectLst/>
                        </a:rPr>
                        <a:t>Size</a:t>
                      </a:r>
                      <a:endParaRPr lang="en-US" sz="1100" dirty="0">
                        <a:effectLst/>
                        <a:latin typeface="Calibri"/>
                        <a:ea typeface="新細明體"/>
                        <a:cs typeface="Times New Roman"/>
                      </a:endParaRPr>
                    </a:p>
                  </a:txBody>
                  <a:tcPr marL="68580" marR="68580" marT="0" marB="0"/>
                </a:tc>
              </a:tr>
              <a:tr h="406334">
                <a:tc>
                  <a:txBody>
                    <a:bodyPr/>
                    <a:lstStyle/>
                    <a:p>
                      <a:pPr algn="r">
                        <a:lnSpc>
                          <a:spcPct val="115000"/>
                        </a:lnSpc>
                        <a:spcAft>
                          <a:spcPts val="0"/>
                        </a:spcAft>
                      </a:pPr>
                      <a:r>
                        <a:rPr lang="en-US" sz="1100" dirty="0" smtClean="0">
                          <a:effectLst/>
                        </a:rPr>
                        <a:t>100,000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a:effectLst/>
                        </a:rPr>
                        <a:t>9.5</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smtClean="0">
                          <a:effectLst/>
                        </a:rPr>
                        <a:t>9.9</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20,000</a:t>
                      </a:r>
                    </a:p>
                  </a:txBody>
                  <a:tcPr marL="68580" marR="68580" marT="0" marB="0">
                    <a:solidFill>
                      <a:schemeClr val="accent1"/>
                    </a:solidFill>
                  </a:tcPr>
                </a:tc>
              </a:tr>
              <a:tr h="399891">
                <a:tc>
                  <a:txBody>
                    <a:bodyPr/>
                    <a:lstStyle/>
                    <a:p>
                      <a:pPr algn="r">
                        <a:lnSpc>
                          <a:spcPct val="115000"/>
                        </a:lnSpc>
                        <a:spcAft>
                          <a:spcPts val="0"/>
                        </a:spcAft>
                      </a:pPr>
                      <a:r>
                        <a:rPr lang="en-US" sz="1100">
                          <a:effectLst/>
                        </a:rPr>
                        <a:t>500,000</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a:effectLst/>
                        </a:rPr>
                        <a:t>9.4</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smtClean="0">
                          <a:effectLst/>
                        </a:rPr>
                        <a:t>10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50,000</a:t>
                      </a:r>
                    </a:p>
                  </a:txBody>
                  <a:tcPr marL="68580" marR="68580" marT="0" marB="0">
                    <a:solidFill>
                      <a:schemeClr val="accent1"/>
                    </a:solidFill>
                  </a:tcPr>
                </a:tc>
              </a:tr>
              <a:tr h="399891">
                <a:tc>
                  <a:txBody>
                    <a:bodyPr/>
                    <a:lstStyle/>
                    <a:p>
                      <a:pPr algn="r">
                        <a:lnSpc>
                          <a:spcPct val="115000"/>
                        </a:lnSpc>
                        <a:spcAft>
                          <a:spcPts val="0"/>
                        </a:spcAft>
                      </a:pPr>
                      <a:r>
                        <a:rPr lang="en-US" sz="1100" dirty="0">
                          <a:effectLst/>
                        </a:rPr>
                        <a:t>700,000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a:effectLst/>
                        </a:rPr>
                        <a:t>9.3</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smtClean="0">
                          <a:effectLst/>
                        </a:rPr>
                        <a:t>10.1</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80,000</a:t>
                      </a:r>
                    </a:p>
                  </a:txBody>
                  <a:tcPr marL="68580" marR="68580" marT="0" marB="0">
                    <a:solidFill>
                      <a:schemeClr val="accent1"/>
                    </a:solidFill>
                  </a:tcPr>
                </a:tc>
              </a:tr>
            </a:tbl>
          </a:graphicData>
        </a:graphic>
      </p:graphicFrame>
    </p:spTree>
    <p:extLst>
      <p:ext uri="{BB962C8B-B14F-4D97-AF65-F5344CB8AC3E}">
        <p14:creationId xmlns:p14="http://schemas.microsoft.com/office/powerpoint/2010/main" val="1574363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2016224"/>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Each individual factor is simple but put it altogether would require tuning and back test</a:t>
            </a:r>
          </a:p>
          <a:p>
            <a:pPr>
              <a:buFont typeface="Arial" panose="020B0604020202020204" pitchFamily="34" charset="0"/>
              <a:buChar char="•"/>
            </a:pPr>
            <a:r>
              <a:rPr lang="en-US" sz="1800" b="1" dirty="0">
                <a:solidFill>
                  <a:srgbClr val="0070C0"/>
                </a:solidFill>
              </a:rPr>
              <a:t>Weighting</a:t>
            </a:r>
            <a:r>
              <a:rPr lang="en-US" sz="1800" dirty="0" smtClean="0"/>
              <a:t> and </a:t>
            </a:r>
            <a:r>
              <a:rPr lang="en-US" sz="1800" b="1" dirty="0" smtClean="0">
                <a:solidFill>
                  <a:srgbClr val="0070C0"/>
                </a:solidFill>
              </a:rPr>
              <a:t>clustering</a:t>
            </a:r>
            <a:r>
              <a:rPr lang="en-US" sz="1800" dirty="0" smtClean="0">
                <a:solidFill>
                  <a:srgbClr val="0070C0"/>
                </a:solidFill>
              </a:rPr>
              <a:t> </a:t>
            </a:r>
            <a:r>
              <a:rPr lang="en-US" sz="1800" dirty="0" smtClean="0"/>
              <a:t>are common techniques </a:t>
            </a:r>
          </a:p>
          <a:p>
            <a:endParaRPr lang="en-US" sz="1800" dirty="0"/>
          </a:p>
          <a:p>
            <a:endParaRPr lang="en-US" sz="1800" dirty="0" smtClean="0"/>
          </a:p>
          <a:p>
            <a:pPr lvl="0"/>
            <a:r>
              <a:rPr lang="en-US" sz="1800" dirty="0" smtClean="0"/>
              <a:t> </a:t>
            </a:r>
            <a:endParaRPr lang="en-US" sz="1800" dirty="0"/>
          </a:p>
          <a:p>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21</a:t>
            </a:fld>
            <a:endParaRPr lang="en-US" sz="1400" dirty="0">
              <a:latin typeface="Arial"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342" y="3284984"/>
            <a:ext cx="3902143" cy="2342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073323"/>
            <a:ext cx="3938736" cy="276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411759" y="5839423"/>
            <a:ext cx="4182555" cy="338554"/>
          </a:xfrm>
          <a:prstGeom prst="rect">
            <a:avLst/>
          </a:prstGeom>
          <a:noFill/>
        </p:spPr>
        <p:txBody>
          <a:bodyPr wrap="none" rtlCol="0">
            <a:spAutoFit/>
          </a:bodyPr>
          <a:lstStyle/>
          <a:p>
            <a:r>
              <a:rPr lang="en-US" sz="1600" b="1" i="1" dirty="0" smtClean="0"/>
              <a:t>Source</a:t>
            </a:r>
            <a:r>
              <a:rPr lang="en-US" sz="1600" i="1" dirty="0" smtClean="0"/>
              <a:t>: Goldman Sachs Securities Division</a:t>
            </a:r>
            <a:endParaRPr lang="en-US" sz="1600" i="1" dirty="0"/>
          </a:p>
        </p:txBody>
      </p:sp>
    </p:spTree>
    <p:extLst>
      <p:ext uri="{BB962C8B-B14F-4D97-AF65-F5344CB8AC3E}">
        <p14:creationId xmlns:p14="http://schemas.microsoft.com/office/powerpoint/2010/main" val="2140277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180020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lvl="0"/>
            <a:r>
              <a:rPr lang="en-US" sz="1600" b="1" u="sng" dirty="0"/>
              <a:t>Exchange Orders Management</a:t>
            </a:r>
          </a:p>
          <a:p>
            <a:r>
              <a:rPr lang="en-US" sz="1600" dirty="0"/>
              <a:t>When Algo needs to amend or cancel the orders in the exchange, it will always </a:t>
            </a:r>
            <a:r>
              <a:rPr lang="en-US" sz="1600" b="1" dirty="0">
                <a:solidFill>
                  <a:srgbClr val="0070C0"/>
                </a:solidFill>
              </a:rPr>
              <a:t>pick the one that loses the least queue priority</a:t>
            </a:r>
            <a:r>
              <a:rPr lang="en-US" sz="1600" dirty="0"/>
              <a:t>. In the order book below (T denotes the orders from others, O is our orders. Smaller number indicates higher queue priority as they have been input to the book earlier), suppose we have to cancel one order at the 9.5 Bid queue, the Algo will cancel O16.</a:t>
            </a:r>
          </a:p>
          <a:p>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22</a:t>
            </a:fld>
            <a:endParaRPr lang="en-US" sz="1400"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54448128"/>
              </p:ext>
            </p:extLst>
          </p:nvPr>
        </p:nvGraphicFramePr>
        <p:xfrm>
          <a:off x="827584" y="4005064"/>
          <a:ext cx="7200800" cy="1172340"/>
        </p:xfrm>
        <a:graphic>
          <a:graphicData uri="http://schemas.openxmlformats.org/drawingml/2006/table">
            <a:tbl>
              <a:tblPr firstRow="1" firstCol="1" bandRow="1">
                <a:tableStyleId>{5C22544A-7EE6-4342-B048-85BDC9FD1C3A}</a:tableStyleId>
              </a:tblPr>
              <a:tblGrid>
                <a:gridCol w="2990987"/>
                <a:gridCol w="1313365"/>
                <a:gridCol w="736208"/>
                <a:gridCol w="648072"/>
                <a:gridCol w="1512168"/>
              </a:tblGrid>
              <a:tr h="298138">
                <a:tc>
                  <a:txBody>
                    <a:bodyPr/>
                    <a:lstStyle/>
                    <a:p>
                      <a:pPr algn="r">
                        <a:lnSpc>
                          <a:spcPct val="115000"/>
                        </a:lnSpc>
                        <a:spcAft>
                          <a:spcPts val="0"/>
                        </a:spcAft>
                      </a:pPr>
                      <a:r>
                        <a:rPr lang="en-US" sz="1100" u="sng" dirty="0">
                          <a:effectLst/>
                        </a:rPr>
                        <a:t>Broker Queue</a:t>
                      </a:r>
                      <a:endParaRPr lang="en-US" sz="1100" dirty="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u="sng">
                          <a:effectLst/>
                        </a:rPr>
                        <a:t>Size</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a:effectLst/>
                        </a:rPr>
                        <a:t>Bid</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a:effectLst/>
                        </a:rPr>
                        <a:t>Ask</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a:effectLst/>
                        </a:rPr>
                        <a:t>Size</a:t>
                      </a:r>
                      <a:endParaRPr lang="en-US" sz="1100">
                        <a:effectLst/>
                        <a:latin typeface="Calibri"/>
                        <a:ea typeface="新細明體"/>
                        <a:cs typeface="Times New Roman"/>
                      </a:endParaRPr>
                    </a:p>
                  </a:txBody>
                  <a:tcPr marL="68580" marR="68580" marT="0" marB="0"/>
                </a:tc>
              </a:tr>
              <a:tr h="277926">
                <a:tc>
                  <a:txBody>
                    <a:bodyPr/>
                    <a:lstStyle/>
                    <a:p>
                      <a:pPr algn="r">
                        <a:lnSpc>
                          <a:spcPct val="115000"/>
                        </a:lnSpc>
                        <a:spcAft>
                          <a:spcPts val="0"/>
                        </a:spcAft>
                      </a:pPr>
                      <a:r>
                        <a:rPr lang="en-US" sz="1100">
                          <a:effectLst/>
                        </a:rPr>
                        <a:t>T11, O12, T13, T14, T15, O16</a:t>
                      </a:r>
                      <a:endParaRPr lang="en-US" sz="110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a:effectLst/>
                        </a:rPr>
                        <a:t>1,000,000</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9.5</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9.6</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20,000</a:t>
                      </a:r>
                      <a:endParaRPr lang="en-US" sz="1100">
                        <a:effectLst/>
                        <a:latin typeface="Calibri"/>
                        <a:ea typeface="新細明體"/>
                        <a:cs typeface="Times New Roman"/>
                      </a:endParaRPr>
                    </a:p>
                  </a:txBody>
                  <a:tcPr marL="68580" marR="68580" marT="0" marB="0"/>
                </a:tc>
              </a:tr>
              <a:tr h="298138">
                <a:tc>
                  <a:txBody>
                    <a:bodyPr/>
                    <a:lstStyle/>
                    <a:p>
                      <a:pPr algn="r">
                        <a:lnSpc>
                          <a:spcPct val="115000"/>
                        </a:lnSpc>
                        <a:spcAft>
                          <a:spcPts val="0"/>
                        </a:spcAft>
                      </a:pPr>
                      <a:r>
                        <a:rPr lang="en-US" sz="1100">
                          <a:effectLst/>
                        </a:rPr>
                        <a:t>T21,T22,O23</a:t>
                      </a:r>
                      <a:endParaRPr lang="en-US" sz="110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a:effectLst/>
                        </a:rPr>
                        <a:t>500,000</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9.4</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9.7</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50,000</a:t>
                      </a:r>
                      <a:endParaRPr lang="en-US" sz="1100">
                        <a:effectLst/>
                        <a:latin typeface="Calibri"/>
                        <a:ea typeface="新細明體"/>
                        <a:cs typeface="Times New Roman"/>
                      </a:endParaRPr>
                    </a:p>
                  </a:txBody>
                  <a:tcPr marL="68580" marR="68580" marT="0" marB="0"/>
                </a:tc>
              </a:tr>
              <a:tr h="298138">
                <a:tc>
                  <a:txBody>
                    <a:bodyPr/>
                    <a:lstStyle/>
                    <a:p>
                      <a:pPr algn="r">
                        <a:lnSpc>
                          <a:spcPct val="115000"/>
                        </a:lnSpc>
                        <a:spcAft>
                          <a:spcPts val="0"/>
                        </a:spcAft>
                      </a:pPr>
                      <a:r>
                        <a:rPr lang="en-US" sz="1100">
                          <a:effectLst/>
                        </a:rPr>
                        <a:t>T31,T32,T33,T34,T35</a:t>
                      </a:r>
                      <a:endParaRPr lang="en-US" sz="110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a:effectLst/>
                        </a:rPr>
                        <a:t>700,000</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9.3</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9.8</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a:effectLst/>
                        </a:rPr>
                        <a:t>80,000</a:t>
                      </a:r>
                      <a:endParaRPr lang="en-US" sz="1100" dirty="0">
                        <a:effectLst/>
                        <a:latin typeface="Calibri"/>
                        <a:ea typeface="新細明體"/>
                        <a:cs typeface="Times New Roman"/>
                      </a:endParaRPr>
                    </a:p>
                  </a:txBody>
                  <a:tcPr marL="68580" marR="68580" marT="0" marB="0"/>
                </a:tc>
              </a:tr>
            </a:tbl>
          </a:graphicData>
        </a:graphic>
      </p:graphicFrame>
    </p:spTree>
    <p:extLst>
      <p:ext uri="{BB962C8B-B14F-4D97-AF65-F5344CB8AC3E}">
        <p14:creationId xmlns:p14="http://schemas.microsoft.com/office/powerpoint/2010/main" val="1476212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a:t>
            </a:r>
            <a:r>
              <a:rPr lang="en-US" dirty="0" smtClean="0"/>
              <a:t>VWAP</a:t>
            </a:r>
            <a:endParaRPr lang="en-US" dirty="0"/>
          </a:p>
        </p:txBody>
      </p:sp>
      <p:sp>
        <p:nvSpPr>
          <p:cNvPr id="7" name="Content Placeholder 1"/>
          <p:cNvSpPr txBox="1">
            <a:spLocks/>
          </p:cNvSpPr>
          <p:nvPr/>
        </p:nvSpPr>
        <p:spPr>
          <a:xfrm>
            <a:off x="395536" y="1700808"/>
            <a:ext cx="8640960" cy="3816424"/>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lvl="0"/>
            <a:r>
              <a:rPr lang="en-US" sz="1600" b="1" u="sng" dirty="0"/>
              <a:t>Exchange Orders Management</a:t>
            </a:r>
          </a:p>
          <a:p>
            <a:r>
              <a:rPr lang="en-US" sz="1600" dirty="0" smtClean="0"/>
              <a:t>In </a:t>
            </a:r>
            <a:r>
              <a:rPr lang="en-US" sz="1600" dirty="0"/>
              <a:t>certain cases, when Algo need to get execution, it will </a:t>
            </a:r>
            <a:r>
              <a:rPr lang="en-US" sz="1600" b="1" dirty="0">
                <a:solidFill>
                  <a:srgbClr val="0070C0"/>
                </a:solidFill>
              </a:rPr>
              <a:t>send a new order </a:t>
            </a:r>
            <a:r>
              <a:rPr lang="en-US" sz="1600" dirty="0"/>
              <a:t>rather than amending any existing exchange orders to </a:t>
            </a:r>
            <a:r>
              <a:rPr lang="en-US" sz="1600" b="1" dirty="0">
                <a:solidFill>
                  <a:srgbClr val="0070C0"/>
                </a:solidFill>
              </a:rPr>
              <a:t>preserve the original queue priority</a:t>
            </a:r>
            <a:r>
              <a:rPr lang="en-US" sz="1600" dirty="0"/>
              <a:t>. </a:t>
            </a:r>
          </a:p>
          <a:p>
            <a:endParaRPr lang="en-US" sz="1600" dirty="0" smtClean="0"/>
          </a:p>
          <a:p>
            <a:r>
              <a:rPr lang="en-US" sz="1600" dirty="0" smtClean="0"/>
              <a:t>Another </a:t>
            </a:r>
            <a:r>
              <a:rPr lang="en-US" sz="1600" dirty="0"/>
              <a:t>exchange orders manager is to </a:t>
            </a:r>
            <a:r>
              <a:rPr lang="en-US" sz="1600" b="1" dirty="0">
                <a:solidFill>
                  <a:srgbClr val="0070C0"/>
                </a:solidFill>
              </a:rPr>
              <a:t>control the number of orders in the same price queue</a:t>
            </a:r>
            <a:r>
              <a:rPr lang="en-US" sz="1600" dirty="0"/>
              <a:t>. As HK exchange </a:t>
            </a:r>
            <a:r>
              <a:rPr lang="en-US" sz="1600" b="1" dirty="0">
                <a:solidFill>
                  <a:srgbClr val="0070C0"/>
                </a:solidFill>
              </a:rPr>
              <a:t>shows the broker ID </a:t>
            </a:r>
            <a:r>
              <a:rPr lang="en-US" sz="1600" dirty="0"/>
              <a:t>of each order in the price queue, it is generally considered </a:t>
            </a:r>
            <a:r>
              <a:rPr lang="en-US" sz="1600" b="1" dirty="0">
                <a:solidFill>
                  <a:srgbClr val="0070C0"/>
                </a:solidFill>
              </a:rPr>
              <a:t>not a good practice to display too many orders </a:t>
            </a:r>
            <a:r>
              <a:rPr lang="en-US" sz="1600" dirty="0"/>
              <a:t>(Broker ID). The number of orders should be proportion to the numbers of orders in the queues (i.e. the Algo can send more orders if there are many other orders in the queue</a:t>
            </a:r>
            <a:r>
              <a:rPr lang="en-US" sz="1600" dirty="0" smtClean="0"/>
              <a:t>).</a:t>
            </a:r>
          </a:p>
          <a:p>
            <a:endParaRPr lang="en-US" sz="1600" dirty="0"/>
          </a:p>
          <a:p>
            <a:r>
              <a:rPr lang="en-US" sz="1600" dirty="0" smtClean="0"/>
              <a:t>(HK shows Broker ID but not the quantity from each broker ID. If Algo sends too many of small orders, it will displays too many of the same Broker ID. For illiquid order queue, it may be questioned as the broker is trying to create false signal to fool the investors)</a:t>
            </a:r>
          </a:p>
          <a:p>
            <a:endParaRPr lang="en-US" sz="1600" dirty="0"/>
          </a:p>
          <a:p>
            <a:r>
              <a:rPr lang="en-US" sz="1600" i="1" dirty="0">
                <a:solidFill>
                  <a:srgbClr val="00B050"/>
                </a:solidFill>
              </a:rPr>
              <a:t>(Exercise: walk through order modification scenarios)</a:t>
            </a:r>
          </a:p>
          <a:p>
            <a:endParaRPr lang="en-US" sz="1600" dirty="0"/>
          </a:p>
          <a:p>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23</a:t>
            </a:fld>
            <a:endParaRPr lang="en-US" sz="1400" dirty="0">
              <a:latin typeface="Arial" charset="0"/>
            </a:endParaRPr>
          </a:p>
        </p:txBody>
      </p:sp>
    </p:spTree>
    <p:extLst>
      <p:ext uri="{BB962C8B-B14F-4D97-AF65-F5344CB8AC3E}">
        <p14:creationId xmlns:p14="http://schemas.microsoft.com/office/powerpoint/2010/main" val="2965798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a:t>
            </a:r>
            <a:r>
              <a:rPr lang="en-US" dirty="0"/>
              <a:t>TWAP </a:t>
            </a:r>
          </a:p>
        </p:txBody>
      </p:sp>
      <p:sp>
        <p:nvSpPr>
          <p:cNvPr id="7" name="Content Placeholder 1"/>
          <p:cNvSpPr txBox="1">
            <a:spLocks/>
          </p:cNvSpPr>
          <p:nvPr/>
        </p:nvSpPr>
        <p:spPr>
          <a:xfrm>
            <a:off x="395536" y="1700808"/>
            <a:ext cx="8640960" cy="2088232"/>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285750" indent="-285750">
              <a:buFont typeface="Arial" panose="020B0604020202020204" pitchFamily="34" charset="0"/>
              <a:buChar char="•"/>
            </a:pPr>
            <a:r>
              <a:rPr lang="en-US" sz="1800" dirty="0" smtClean="0"/>
              <a:t>TWAP </a:t>
            </a:r>
            <a:r>
              <a:rPr lang="en-US" sz="1800" dirty="0"/>
              <a:t>(Time Weighted Average Price</a:t>
            </a:r>
            <a:r>
              <a:rPr lang="en-US" sz="1800" dirty="0" smtClean="0"/>
              <a:t>) is everything the same as VWAP Algo, except it </a:t>
            </a:r>
            <a:r>
              <a:rPr lang="en-US" sz="1800" b="1" dirty="0" smtClean="0">
                <a:solidFill>
                  <a:srgbClr val="0070C0"/>
                </a:solidFill>
              </a:rPr>
              <a:t>does not use volume profile</a:t>
            </a:r>
            <a:r>
              <a:rPr lang="en-US" sz="1800" dirty="0" smtClean="0"/>
              <a:t>. Instead, the schedule is </a:t>
            </a:r>
            <a:r>
              <a:rPr lang="en-US" sz="1800" b="1" dirty="0" smtClean="0">
                <a:solidFill>
                  <a:srgbClr val="0070C0"/>
                </a:solidFill>
              </a:rPr>
              <a:t>equally divided by the trading duration </a:t>
            </a:r>
            <a:r>
              <a:rPr lang="en-US" sz="1800" dirty="0" smtClean="0"/>
              <a:t>(can think of it as </a:t>
            </a:r>
            <a:r>
              <a:rPr lang="en-US" sz="1800" b="1" dirty="0" smtClean="0">
                <a:solidFill>
                  <a:srgbClr val="0070C0"/>
                </a:solidFill>
              </a:rPr>
              <a:t>linear volume </a:t>
            </a:r>
            <a:r>
              <a:rPr lang="en-US" sz="1800" dirty="0" smtClean="0"/>
              <a:t>profile).</a:t>
            </a:r>
          </a:p>
          <a:p>
            <a:pPr>
              <a:buFontTx/>
              <a:buChar char="-"/>
            </a:pPr>
            <a:endParaRPr lang="en-US" sz="1800" dirty="0" smtClean="0"/>
          </a:p>
          <a:p>
            <a:pPr>
              <a:buFontTx/>
              <a:buChar char="-"/>
            </a:pPr>
            <a:endParaRPr lang="en-US" sz="18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24</a:t>
            </a:fld>
            <a:endParaRPr lang="en-US" sz="1400" dirty="0">
              <a:latin typeface="Arial" charset="0"/>
            </a:endParaRPr>
          </a:p>
        </p:txBody>
      </p:sp>
      <p:graphicFrame>
        <p:nvGraphicFramePr>
          <p:cNvPr id="2" name="Chart 1"/>
          <p:cNvGraphicFramePr/>
          <p:nvPr>
            <p:extLst>
              <p:ext uri="{D42A27DB-BD31-4B8C-83A1-F6EECF244321}">
                <p14:modId xmlns:p14="http://schemas.microsoft.com/office/powerpoint/2010/main" val="3273303941"/>
              </p:ext>
            </p:extLst>
          </p:nvPr>
        </p:nvGraphicFramePr>
        <p:xfrm>
          <a:off x="4691608" y="2924944"/>
          <a:ext cx="4128864" cy="266429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395536" y="2848054"/>
            <a:ext cx="4176464" cy="2862322"/>
          </a:xfrm>
          <a:prstGeom prst="rect">
            <a:avLst/>
          </a:prstGeom>
          <a:noFill/>
        </p:spPr>
        <p:txBody>
          <a:bodyPr wrap="square" rtlCol="0">
            <a:spAutoFit/>
          </a:bodyPr>
          <a:lstStyle/>
          <a:p>
            <a:pPr marL="285750" indent="-285750">
              <a:buFont typeface="Arial" panose="020B0604020202020204" pitchFamily="34" charset="0"/>
              <a:buChar char="•"/>
            </a:pPr>
            <a:r>
              <a:rPr lang="en-US" sz="1800" b="1" dirty="0"/>
              <a:t>Use Case</a:t>
            </a:r>
          </a:p>
          <a:p>
            <a:pPr marL="742950" lvl="1" indent="-285750">
              <a:buFont typeface="Arial" panose="020B0604020202020204" pitchFamily="34" charset="0"/>
              <a:buChar char="•"/>
            </a:pPr>
            <a:r>
              <a:rPr lang="en-US" sz="1600" b="1" dirty="0" smtClean="0">
                <a:solidFill>
                  <a:srgbClr val="0070C0"/>
                </a:solidFill>
              </a:rPr>
              <a:t>Mid-cap </a:t>
            </a:r>
            <a:r>
              <a:rPr lang="en-US" sz="1600" b="1" dirty="0">
                <a:solidFill>
                  <a:srgbClr val="0070C0"/>
                </a:solidFill>
              </a:rPr>
              <a:t>or illiquid names </a:t>
            </a:r>
            <a:r>
              <a:rPr lang="en-US" sz="1600" dirty="0"/>
              <a:t>that do not have stable daily volume </a:t>
            </a:r>
            <a:r>
              <a:rPr lang="en-US" sz="1600" dirty="0" smtClean="0"/>
              <a:t>patterns</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smtClean="0"/>
              <a:t> Popular </a:t>
            </a:r>
            <a:r>
              <a:rPr lang="en-US" sz="1600" dirty="0"/>
              <a:t>in markets that the </a:t>
            </a:r>
            <a:r>
              <a:rPr lang="en-US" sz="1600" b="1" dirty="0"/>
              <a:t>volume patterns are not dominant </a:t>
            </a:r>
            <a:r>
              <a:rPr lang="en-US" sz="1600" dirty="0"/>
              <a:t>(usually the markets with no lunch break and with short trading hours, such as Taiwan)</a:t>
            </a:r>
          </a:p>
          <a:p>
            <a:pPr>
              <a:buFontTx/>
              <a:buChar char="-"/>
            </a:pPr>
            <a:endParaRPr lang="en-US" sz="1800" dirty="0"/>
          </a:p>
        </p:txBody>
      </p:sp>
    </p:spTree>
    <p:extLst>
      <p:ext uri="{BB962C8B-B14F-4D97-AF65-F5344CB8AC3E}">
        <p14:creationId xmlns:p14="http://schemas.microsoft.com/office/powerpoint/2010/main" val="2410344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VWAP &amp; TWAP </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dirty="0" smtClean="0"/>
              <a:t>Additional Parameters (VWAP &amp; TWAP)</a:t>
            </a:r>
          </a:p>
          <a:p>
            <a:pPr lvl="1">
              <a:buFont typeface="Arial" panose="020B0604020202020204" pitchFamily="34" charset="0"/>
              <a:buChar char="•"/>
            </a:pPr>
            <a:r>
              <a:rPr lang="en-US" sz="1600" b="1" dirty="0" smtClean="0"/>
              <a:t>POV%</a:t>
            </a:r>
            <a:r>
              <a:rPr lang="en-US" sz="1600" dirty="0" smtClean="0"/>
              <a:t>: it’s a </a:t>
            </a:r>
            <a:r>
              <a:rPr lang="en-US" sz="1600" b="1" dirty="0" smtClean="0">
                <a:solidFill>
                  <a:srgbClr val="0070C0"/>
                </a:solidFill>
              </a:rPr>
              <a:t>volume constraints </a:t>
            </a:r>
            <a:r>
              <a:rPr lang="en-US" sz="1600" dirty="0" smtClean="0"/>
              <a:t>(rather than target) such that while VWAP/TWAP trade over the day gradually, it cannot trade over certain % of market volume. It is usually for relatively large order</a:t>
            </a:r>
          </a:p>
          <a:p>
            <a:pPr lvl="1">
              <a:buFont typeface="Arial" panose="020B0604020202020204" pitchFamily="34" charset="0"/>
              <a:buChar char="•"/>
            </a:pPr>
            <a:endParaRPr lang="en-US" sz="1600" dirty="0"/>
          </a:p>
          <a:p>
            <a:pPr lvl="1">
              <a:buFont typeface="Arial" panose="020B0604020202020204" pitchFamily="34" charset="0"/>
              <a:buChar char="•"/>
            </a:pPr>
            <a:r>
              <a:rPr lang="en-US" sz="1600" b="1" dirty="0" smtClean="0"/>
              <a:t>Cleanup Price</a:t>
            </a:r>
            <a:r>
              <a:rPr lang="en-US" sz="1600" dirty="0" smtClean="0"/>
              <a:t>: if the stock reach certain price, Algo </a:t>
            </a:r>
            <a:r>
              <a:rPr lang="en-US" sz="1600" b="1" dirty="0" smtClean="0">
                <a:solidFill>
                  <a:srgbClr val="0070C0"/>
                </a:solidFill>
              </a:rPr>
              <a:t>deviates from the volume curve schedule </a:t>
            </a:r>
            <a:r>
              <a:rPr lang="en-US" sz="1600" dirty="0" smtClean="0"/>
              <a:t>and </a:t>
            </a:r>
            <a:r>
              <a:rPr lang="en-US" sz="1600" b="1" dirty="0" smtClean="0">
                <a:solidFill>
                  <a:srgbClr val="0070C0"/>
                </a:solidFill>
              </a:rPr>
              <a:t>demand liquidity actively </a:t>
            </a:r>
            <a:r>
              <a:rPr lang="en-US" sz="1600" dirty="0" smtClean="0"/>
              <a:t>at or better than the cleanup price. (</a:t>
            </a:r>
            <a:r>
              <a:rPr lang="en-US" sz="1600" i="1" dirty="0" smtClean="0">
                <a:solidFill>
                  <a:srgbClr val="00B050"/>
                </a:solidFill>
              </a:rPr>
              <a:t>what happen when the stock price moved away from cleanup price and order is still not completed?</a:t>
            </a:r>
            <a:r>
              <a:rPr lang="en-US" sz="1600" dirty="0" smtClean="0"/>
              <a:t>)</a:t>
            </a:r>
          </a:p>
          <a:p>
            <a:pPr lvl="1">
              <a:buFont typeface="Arial" panose="020B0604020202020204" pitchFamily="34" charset="0"/>
              <a:buChar char="•"/>
            </a:pPr>
            <a:endParaRPr lang="en-US" sz="1600" dirty="0" smtClean="0"/>
          </a:p>
          <a:p>
            <a:pPr>
              <a:buFont typeface="Arial" panose="020B0604020202020204" pitchFamily="34" charset="0"/>
              <a:buChar char="•"/>
            </a:pPr>
            <a:r>
              <a:rPr lang="en-US" sz="1800" b="1" dirty="0" smtClean="0"/>
              <a:t>Other Notes</a:t>
            </a:r>
          </a:p>
          <a:p>
            <a:pPr marL="685800" lvl="1">
              <a:buFont typeface="Arial" panose="020B0604020202020204" pitchFamily="34" charset="0"/>
              <a:buChar char="•"/>
            </a:pPr>
            <a:r>
              <a:rPr lang="en-US" sz="1600" b="1" dirty="0">
                <a:solidFill>
                  <a:srgbClr val="0070C0"/>
                </a:solidFill>
              </a:rPr>
              <a:t>Half-day trading</a:t>
            </a:r>
            <a:r>
              <a:rPr lang="en-US" sz="1600" dirty="0"/>
              <a:t> requires special half-day volume curve or map VWAP to TWAP</a:t>
            </a:r>
          </a:p>
          <a:p>
            <a:pPr marL="685800" lvl="1">
              <a:buFont typeface="Arial" panose="020B0604020202020204" pitchFamily="34" charset="0"/>
              <a:buChar char="•"/>
            </a:pPr>
            <a:r>
              <a:rPr lang="en-US" sz="1600" dirty="0" smtClean="0"/>
              <a:t>OTM (Out-of-Money) price and short sell orders may cause </a:t>
            </a:r>
            <a:r>
              <a:rPr lang="en-US" sz="1600" b="1" dirty="0" smtClean="0">
                <a:solidFill>
                  <a:srgbClr val="0070C0"/>
                </a:solidFill>
              </a:rPr>
              <a:t>order stacking</a:t>
            </a:r>
            <a:endParaRPr lang="en-US" sz="1600" b="1" dirty="0">
              <a:solidFill>
                <a:srgbClr val="0070C0"/>
              </a:solidFill>
            </a:endParaRPr>
          </a:p>
          <a:p>
            <a:pPr marL="685800" lvl="1">
              <a:buFont typeface="Arial" panose="020B0604020202020204" pitchFamily="34" charset="0"/>
              <a:buChar char="•"/>
            </a:pPr>
            <a:r>
              <a:rPr lang="en-US" sz="1600" dirty="0" smtClean="0"/>
              <a:t>HK VWAP off </a:t>
            </a:r>
            <a:r>
              <a:rPr lang="en-US" sz="1600" dirty="0"/>
              <a:t>5-6 </a:t>
            </a:r>
            <a:r>
              <a:rPr lang="en-US" sz="1600" dirty="0" smtClean="0"/>
              <a:t>bps; </a:t>
            </a:r>
            <a:r>
              <a:rPr lang="en-US" sz="1600" dirty="0"/>
              <a:t>JP off 1-2 </a:t>
            </a:r>
            <a:r>
              <a:rPr lang="en-US" sz="1600" dirty="0" smtClean="0"/>
              <a:t>bps. May attribute to </a:t>
            </a:r>
            <a:r>
              <a:rPr lang="en-US" sz="1600" dirty="0"/>
              <a:t>retail vs institutional </a:t>
            </a:r>
            <a:r>
              <a:rPr lang="en-US" sz="1400" dirty="0" smtClean="0"/>
              <a:t>flow</a:t>
            </a:r>
          </a:p>
          <a:p>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25</a:t>
            </a:fld>
            <a:endParaRPr lang="en-US" sz="1400" dirty="0">
              <a:latin typeface="Arial" charset="0"/>
            </a:endParaRPr>
          </a:p>
        </p:txBody>
      </p:sp>
    </p:spTree>
    <p:extLst>
      <p:ext uri="{BB962C8B-B14F-4D97-AF65-F5344CB8AC3E}">
        <p14:creationId xmlns:p14="http://schemas.microsoft.com/office/powerpoint/2010/main" val="57207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Implementation </a:t>
            </a:r>
            <a:r>
              <a:rPr lang="en-US" dirty="0"/>
              <a:t>Shortfall</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600" b="1" dirty="0" smtClean="0"/>
              <a:t>Implementation Shortfall</a:t>
            </a:r>
            <a:r>
              <a:rPr lang="en-US" sz="1600" dirty="0" smtClean="0"/>
              <a:t>: </a:t>
            </a:r>
            <a:r>
              <a:rPr lang="en-US" sz="1600" dirty="0"/>
              <a:t>the difference between the </a:t>
            </a:r>
            <a:r>
              <a:rPr lang="en-US" sz="1600" b="1" dirty="0">
                <a:solidFill>
                  <a:srgbClr val="0070C0"/>
                </a:solidFill>
              </a:rPr>
              <a:t>decision </a:t>
            </a:r>
            <a:r>
              <a:rPr lang="en-US" sz="1600" b="1" dirty="0" smtClean="0">
                <a:solidFill>
                  <a:srgbClr val="0070C0"/>
                </a:solidFill>
              </a:rPr>
              <a:t>price </a:t>
            </a:r>
            <a:r>
              <a:rPr lang="en-US" sz="1600" dirty="0" smtClean="0"/>
              <a:t>(usually </a:t>
            </a:r>
            <a:r>
              <a:rPr lang="en-US" sz="1600" b="1" dirty="0" smtClean="0">
                <a:solidFill>
                  <a:srgbClr val="0070C0"/>
                </a:solidFill>
              </a:rPr>
              <a:t>arrival mid-price </a:t>
            </a:r>
            <a:r>
              <a:rPr lang="en-US" sz="1600" dirty="0"/>
              <a:t>and the </a:t>
            </a:r>
            <a:r>
              <a:rPr lang="en-US" sz="1600" b="1" dirty="0">
                <a:solidFill>
                  <a:srgbClr val="0070C0"/>
                </a:solidFill>
              </a:rPr>
              <a:t>final execution price </a:t>
            </a:r>
            <a:r>
              <a:rPr lang="en-US" sz="1600" dirty="0" smtClean="0"/>
              <a:t>for </a:t>
            </a:r>
            <a:r>
              <a:rPr lang="en-US" sz="1600" dirty="0"/>
              <a:t>a </a:t>
            </a:r>
            <a:r>
              <a:rPr lang="en-US" sz="1600" dirty="0" smtClean="0"/>
              <a:t>trade (aka </a:t>
            </a:r>
            <a:r>
              <a:rPr lang="en-US" sz="1600" dirty="0"/>
              <a:t>the </a:t>
            </a:r>
            <a:r>
              <a:rPr lang="en-US" sz="1600" b="1" dirty="0" smtClean="0">
                <a:solidFill>
                  <a:srgbClr val="0070C0"/>
                </a:solidFill>
              </a:rPr>
              <a:t>slippage</a:t>
            </a:r>
            <a:r>
              <a:rPr lang="en-US" sz="1600" dirty="0" smtClean="0"/>
              <a:t>).</a:t>
            </a:r>
          </a:p>
          <a:p>
            <a:endParaRPr lang="en-US" sz="1600" dirty="0" smtClean="0"/>
          </a:p>
          <a:p>
            <a:r>
              <a:rPr lang="en-US" sz="1600" b="1" u="sng" dirty="0" smtClean="0"/>
              <a:t>Scheduling</a:t>
            </a:r>
            <a:endParaRPr lang="en-US" sz="1600" b="1" u="sng" dirty="0"/>
          </a:p>
          <a:p>
            <a:r>
              <a:rPr lang="en-US" sz="1600" dirty="0" smtClean="0"/>
              <a:t>	The Algo generally balance the pace of executing too fast (</a:t>
            </a:r>
            <a:r>
              <a:rPr lang="en-US" sz="1600" b="1" dirty="0" smtClean="0">
                <a:solidFill>
                  <a:srgbClr val="0070C0"/>
                </a:solidFill>
              </a:rPr>
              <a:t>market impact cost</a:t>
            </a:r>
            <a:r>
              <a:rPr lang="en-US" sz="1600" dirty="0" smtClean="0"/>
              <a:t>) vs too slow (</a:t>
            </a:r>
            <a:r>
              <a:rPr lang="en-US" sz="1600" b="1" dirty="0" smtClean="0">
                <a:solidFill>
                  <a:srgbClr val="0070C0"/>
                </a:solidFill>
              </a:rPr>
              <a:t>opportunity cost </a:t>
            </a:r>
            <a:r>
              <a:rPr lang="en-US" sz="1600" dirty="0" smtClean="0"/>
              <a:t>of the price move away). The POV% increases when price is more favorable and vice versa.</a:t>
            </a:r>
          </a:p>
          <a:p>
            <a:r>
              <a:rPr lang="en-US" sz="16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26</a:t>
            </a:fld>
            <a:endParaRPr lang="en-US" sz="1400"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23709828"/>
              </p:ext>
            </p:extLst>
          </p:nvPr>
        </p:nvGraphicFramePr>
        <p:xfrm>
          <a:off x="4734297" y="3976262"/>
          <a:ext cx="4032448" cy="2289852"/>
        </p:xfrm>
        <a:graphic>
          <a:graphicData uri="http://schemas.openxmlformats.org/drawingml/2006/table">
            <a:tbl>
              <a:tblPr firstRow="1" bandRow="1">
                <a:tableStyleId>{5C22544A-7EE6-4342-B048-85BDC9FD1C3A}</a:tableStyleId>
              </a:tblPr>
              <a:tblGrid>
                <a:gridCol w="2088232"/>
                <a:gridCol w="1944216"/>
              </a:tblGrid>
              <a:tr h="381642">
                <a:tc>
                  <a:txBody>
                    <a:bodyPr/>
                    <a:lstStyle/>
                    <a:p>
                      <a:pPr algn="r"/>
                      <a:r>
                        <a:rPr lang="en-US" sz="1600" dirty="0" smtClean="0"/>
                        <a:t>Buy Price</a:t>
                      </a:r>
                      <a:endParaRPr lang="en-US" sz="1600" dirty="0"/>
                    </a:p>
                  </a:txBody>
                  <a:tcPr/>
                </a:tc>
                <a:tc>
                  <a:txBody>
                    <a:bodyPr/>
                    <a:lstStyle/>
                    <a:p>
                      <a:r>
                        <a:rPr lang="en-US" sz="1600" dirty="0" smtClean="0"/>
                        <a:t>POV%</a:t>
                      </a:r>
                      <a:endParaRPr lang="en-US" sz="1600" dirty="0"/>
                    </a:p>
                  </a:txBody>
                  <a:tcPr/>
                </a:tc>
              </a:tr>
              <a:tr h="381642">
                <a:tc>
                  <a:txBody>
                    <a:bodyPr/>
                    <a:lstStyle/>
                    <a:p>
                      <a:pPr algn="r"/>
                      <a:r>
                        <a:rPr lang="en-US" sz="1600" dirty="0" smtClean="0"/>
                        <a:t>5.6</a:t>
                      </a:r>
                      <a:endParaRPr lang="en-US" sz="1600" dirty="0"/>
                    </a:p>
                  </a:txBody>
                  <a:tcPr/>
                </a:tc>
                <a:tc>
                  <a:txBody>
                    <a:bodyPr/>
                    <a:lstStyle/>
                    <a:p>
                      <a:r>
                        <a:rPr lang="en-US" sz="1600" dirty="0" smtClean="0"/>
                        <a:t>10</a:t>
                      </a:r>
                      <a:endParaRPr lang="en-US" sz="1600" dirty="0"/>
                    </a:p>
                  </a:txBody>
                  <a:tcPr/>
                </a:tc>
              </a:tr>
              <a:tr h="381642">
                <a:tc>
                  <a:txBody>
                    <a:bodyPr/>
                    <a:lstStyle/>
                    <a:p>
                      <a:pPr algn="r"/>
                      <a:r>
                        <a:rPr lang="en-US" sz="1600" dirty="0" smtClean="0"/>
                        <a:t>5.5</a:t>
                      </a:r>
                      <a:endParaRPr lang="en-US" sz="1600" dirty="0"/>
                    </a:p>
                  </a:txBody>
                  <a:tcPr/>
                </a:tc>
                <a:tc>
                  <a:txBody>
                    <a:bodyPr/>
                    <a:lstStyle/>
                    <a:p>
                      <a:r>
                        <a:rPr lang="en-US" sz="1600" dirty="0" smtClean="0"/>
                        <a:t>15</a:t>
                      </a:r>
                      <a:endParaRPr lang="en-US" sz="1600" dirty="0"/>
                    </a:p>
                  </a:txBody>
                  <a:tcPr/>
                </a:tc>
              </a:tr>
              <a:tr h="381642">
                <a:tc>
                  <a:txBody>
                    <a:bodyPr/>
                    <a:lstStyle/>
                    <a:p>
                      <a:pPr algn="r"/>
                      <a:r>
                        <a:rPr lang="en-US" sz="1600" dirty="0" smtClean="0"/>
                        <a:t>Arrival </a:t>
                      </a:r>
                      <a:r>
                        <a:rPr lang="en-US" sz="1600" dirty="0" err="1" smtClean="0"/>
                        <a:t>Px</a:t>
                      </a:r>
                      <a:r>
                        <a:rPr lang="en-US" sz="1600" dirty="0" smtClean="0"/>
                        <a:t> </a:t>
                      </a:r>
                      <a:r>
                        <a:rPr lang="en-US" sz="1600" dirty="0" smtClean="0">
                          <a:sym typeface="Wingdings" panose="05000000000000000000" pitchFamily="2" charset="2"/>
                        </a:rPr>
                        <a:t> </a:t>
                      </a:r>
                      <a:r>
                        <a:rPr lang="en-US" sz="1600" dirty="0" smtClean="0"/>
                        <a:t>5.4</a:t>
                      </a:r>
                      <a:endParaRPr lang="en-US" sz="1600" dirty="0"/>
                    </a:p>
                  </a:txBody>
                  <a:tcPr/>
                </a:tc>
                <a:tc>
                  <a:txBody>
                    <a:bodyPr/>
                    <a:lstStyle/>
                    <a:p>
                      <a:r>
                        <a:rPr lang="en-US" sz="1600" dirty="0" smtClean="0"/>
                        <a:t>20</a:t>
                      </a:r>
                      <a:endParaRPr lang="en-US" sz="1600" dirty="0"/>
                    </a:p>
                  </a:txBody>
                  <a:tcPr/>
                </a:tc>
              </a:tr>
              <a:tr h="381642">
                <a:tc>
                  <a:txBody>
                    <a:bodyPr/>
                    <a:lstStyle/>
                    <a:p>
                      <a:pPr algn="r"/>
                      <a:r>
                        <a:rPr lang="en-US" sz="1600" dirty="0" smtClean="0"/>
                        <a:t>5.3</a:t>
                      </a:r>
                      <a:endParaRPr lang="en-US" sz="1600" dirty="0"/>
                    </a:p>
                  </a:txBody>
                  <a:tcPr/>
                </a:tc>
                <a:tc>
                  <a:txBody>
                    <a:bodyPr/>
                    <a:lstStyle/>
                    <a:p>
                      <a:r>
                        <a:rPr lang="en-US" sz="1600" dirty="0" smtClean="0"/>
                        <a:t>25</a:t>
                      </a:r>
                      <a:endParaRPr lang="en-US" sz="1600" dirty="0"/>
                    </a:p>
                  </a:txBody>
                  <a:tcPr/>
                </a:tc>
              </a:tr>
              <a:tr h="381642">
                <a:tc>
                  <a:txBody>
                    <a:bodyPr/>
                    <a:lstStyle/>
                    <a:p>
                      <a:pPr algn="r"/>
                      <a:r>
                        <a:rPr lang="en-US" sz="1600" dirty="0" smtClean="0"/>
                        <a:t>5.2</a:t>
                      </a:r>
                      <a:endParaRPr lang="en-US" sz="1600" dirty="0"/>
                    </a:p>
                  </a:txBody>
                  <a:tcPr/>
                </a:tc>
                <a:tc>
                  <a:txBody>
                    <a:bodyPr/>
                    <a:lstStyle/>
                    <a:p>
                      <a:r>
                        <a:rPr lang="en-US" sz="1600" dirty="0" smtClean="0"/>
                        <a:t>30</a:t>
                      </a:r>
                      <a:endParaRPr lang="en-US" sz="1600" dirty="0"/>
                    </a:p>
                  </a:txBody>
                  <a:tcPr/>
                </a:tc>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861048"/>
            <a:ext cx="3951659"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bwMode="auto">
          <a:xfrm>
            <a:off x="3970412" y="4941168"/>
            <a:ext cx="720080" cy="72008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3888507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Implementation </a:t>
            </a:r>
            <a:r>
              <a:rPr lang="en-US" dirty="0"/>
              <a:t>Shortfall</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The POV% schedule varies from different stocks. It is generally based on the stock cost model where mainly taking into account the historical </a:t>
            </a:r>
            <a:r>
              <a:rPr lang="en-US" sz="1800" b="1" dirty="0" smtClean="0">
                <a:solidFill>
                  <a:srgbClr val="0070C0"/>
                </a:solidFill>
              </a:rPr>
              <a:t>volume pattern</a:t>
            </a:r>
            <a:r>
              <a:rPr lang="en-US" sz="1800" b="1" dirty="0" smtClean="0"/>
              <a:t>, </a:t>
            </a:r>
            <a:r>
              <a:rPr lang="en-US" sz="1800" b="1" dirty="0" smtClean="0">
                <a:solidFill>
                  <a:srgbClr val="0070C0"/>
                </a:solidFill>
              </a:rPr>
              <a:t>liquidity</a:t>
            </a:r>
            <a:r>
              <a:rPr lang="en-US" sz="1800" b="1" dirty="0" smtClean="0"/>
              <a:t> </a:t>
            </a:r>
            <a:r>
              <a:rPr lang="en-US" sz="1800" dirty="0" smtClean="0"/>
              <a:t>and </a:t>
            </a:r>
            <a:r>
              <a:rPr lang="en-US" sz="1800" b="1" dirty="0" smtClean="0">
                <a:solidFill>
                  <a:srgbClr val="0070C0"/>
                </a:solidFill>
              </a:rPr>
              <a:t>volatility</a:t>
            </a:r>
            <a:r>
              <a:rPr lang="en-US" sz="1800" dirty="0" smtClean="0"/>
              <a:t>.</a:t>
            </a:r>
          </a:p>
          <a:p>
            <a:endParaRPr lang="en-US" sz="1800" dirty="0" smtClean="0"/>
          </a:p>
          <a:p>
            <a:pPr>
              <a:buFont typeface="Arial" panose="020B0604020202020204" pitchFamily="34" charset="0"/>
              <a:buChar char="•"/>
            </a:pPr>
            <a:r>
              <a:rPr lang="en-US" sz="1800" dirty="0" smtClean="0"/>
              <a:t>The model implicitly assumes “</a:t>
            </a:r>
            <a:r>
              <a:rPr lang="en-US" sz="1800" b="1" dirty="0" smtClean="0">
                <a:solidFill>
                  <a:srgbClr val="0070C0"/>
                </a:solidFill>
              </a:rPr>
              <a:t>mean reversion</a:t>
            </a:r>
            <a:r>
              <a:rPr lang="en-US" sz="1800" dirty="0" smtClean="0"/>
              <a:t>” </a:t>
            </a:r>
            <a:r>
              <a:rPr lang="en-US" sz="1800" dirty="0"/>
              <a:t>(i.e. prices and returns eventually move back </a:t>
            </a:r>
            <a:r>
              <a:rPr lang="en-US" sz="1800" dirty="0" smtClean="0"/>
              <a:t>towards </a:t>
            </a:r>
            <a:r>
              <a:rPr lang="en-US" sz="1800" dirty="0"/>
              <a:t>the mean or </a:t>
            </a:r>
            <a:r>
              <a:rPr lang="en-US" sz="1800" dirty="0" smtClean="0"/>
              <a:t>average). If stock is trending, may  use other </a:t>
            </a:r>
            <a:r>
              <a:rPr lang="en-US" sz="1800" dirty="0" err="1" smtClean="0"/>
              <a:t>Algos</a:t>
            </a:r>
            <a:r>
              <a:rPr lang="en-US" sz="1800" dirty="0" smtClean="0"/>
              <a:t> (</a:t>
            </a:r>
            <a:r>
              <a:rPr lang="en-US" sz="1800" i="1" dirty="0" smtClean="0">
                <a:solidFill>
                  <a:srgbClr val="00B050"/>
                </a:solidFill>
              </a:rPr>
              <a:t>which one?</a:t>
            </a:r>
            <a:r>
              <a:rPr lang="en-US" sz="1800" dirty="0" smtClean="0"/>
              <a:t>). </a:t>
            </a:r>
            <a:endParaRPr lang="en-US" sz="1800" dirty="0"/>
          </a:p>
          <a:p>
            <a:pPr>
              <a:buFont typeface="Arial" panose="020B0604020202020204" pitchFamily="34" charset="0"/>
              <a:buChar char="•"/>
            </a:pPr>
            <a:endParaRPr lang="en-US" sz="1800" dirty="0"/>
          </a:p>
          <a:p>
            <a:pPr>
              <a:buFont typeface="Arial" panose="020B0604020202020204" pitchFamily="34" charset="0"/>
              <a:buChar char="•"/>
            </a:pPr>
            <a:r>
              <a:rPr lang="en-US" sz="1800" b="1" u="sng" dirty="0" smtClean="0"/>
              <a:t>Order Placement</a:t>
            </a:r>
            <a:r>
              <a:rPr lang="en-US" sz="1800" dirty="0" smtClean="0"/>
              <a:t>: the way to </a:t>
            </a:r>
            <a:r>
              <a:rPr lang="en-US" sz="1800" dirty="0"/>
              <a:t>place the orders (price and quantities) to the exchange to achieve the schedule while getting the best possible </a:t>
            </a:r>
            <a:r>
              <a:rPr lang="en-US" sz="1800" dirty="0" smtClean="0"/>
              <a:t>price is the </a:t>
            </a:r>
            <a:r>
              <a:rPr lang="en-US" sz="1800" b="1" dirty="0" smtClean="0">
                <a:solidFill>
                  <a:srgbClr val="0070C0"/>
                </a:solidFill>
              </a:rPr>
              <a:t>same as in VWAP</a:t>
            </a:r>
            <a:endParaRPr lang="en-US" sz="1800" b="1" dirty="0">
              <a:solidFill>
                <a:srgbClr val="0070C0"/>
              </a:solidFill>
            </a:endParaRP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27</a:t>
            </a:fld>
            <a:endParaRPr lang="en-US" sz="1400" dirty="0">
              <a:latin typeface="Arial" charset="0"/>
            </a:endParaRPr>
          </a:p>
        </p:txBody>
      </p:sp>
    </p:spTree>
    <p:extLst>
      <p:ext uri="{BB962C8B-B14F-4D97-AF65-F5344CB8AC3E}">
        <p14:creationId xmlns:p14="http://schemas.microsoft.com/office/powerpoint/2010/main" val="2278769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Transaction Cost Analysis</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TCA is the study </a:t>
            </a:r>
            <a:r>
              <a:rPr lang="en-US" sz="1800" dirty="0"/>
              <a:t>of trade </a:t>
            </a:r>
            <a:r>
              <a:rPr lang="en-US" sz="1800" dirty="0" smtClean="0"/>
              <a:t>prices to </a:t>
            </a:r>
            <a:r>
              <a:rPr lang="en-US" sz="1800" dirty="0"/>
              <a:t>determine whether the trades were arranged </a:t>
            </a:r>
            <a:r>
              <a:rPr lang="en-US" sz="1800" dirty="0" smtClean="0"/>
              <a:t>at </a:t>
            </a:r>
            <a:r>
              <a:rPr lang="en-US" sz="1800" b="1" dirty="0" smtClean="0">
                <a:solidFill>
                  <a:srgbClr val="0070C0"/>
                </a:solidFill>
              </a:rPr>
              <a:t>favorable </a:t>
            </a:r>
            <a:r>
              <a:rPr lang="en-US" sz="1800" b="1" dirty="0">
                <a:solidFill>
                  <a:srgbClr val="0070C0"/>
                </a:solidFill>
              </a:rPr>
              <a:t>prices </a:t>
            </a:r>
            <a:r>
              <a:rPr lang="en-US" sz="1800" dirty="0" smtClean="0"/>
              <a:t>(buy low price and sell high price) or at </a:t>
            </a:r>
            <a:r>
              <a:rPr lang="en-US" sz="1800" b="1" dirty="0">
                <a:solidFill>
                  <a:srgbClr val="0070C0"/>
                </a:solidFill>
              </a:rPr>
              <a:t>best </a:t>
            </a:r>
            <a:r>
              <a:rPr lang="en-US" sz="1800" b="1" dirty="0" smtClean="0">
                <a:solidFill>
                  <a:srgbClr val="0070C0"/>
                </a:solidFill>
              </a:rPr>
              <a:t>execution</a:t>
            </a:r>
          </a:p>
          <a:p>
            <a:r>
              <a:rPr lang="en-US" sz="1800" dirty="0" smtClean="0"/>
              <a:t> </a:t>
            </a:r>
          </a:p>
          <a:p>
            <a:pPr>
              <a:buFont typeface="Arial" panose="020B0604020202020204" pitchFamily="34" charset="0"/>
              <a:buChar char="•"/>
            </a:pPr>
            <a:r>
              <a:rPr lang="en-US" sz="1800" b="1" u="sng" dirty="0" smtClean="0"/>
              <a:t>Pre-trade </a:t>
            </a:r>
            <a:r>
              <a:rPr lang="en-US" sz="1800" b="1" u="sng" dirty="0"/>
              <a:t>analysis </a:t>
            </a:r>
            <a:endParaRPr lang="en-US" sz="1800" b="1" u="sng" dirty="0" smtClean="0"/>
          </a:p>
          <a:p>
            <a:pPr lvl="1">
              <a:buFont typeface="Arial" panose="020B0604020202020204" pitchFamily="34" charset="0"/>
              <a:buChar char="•"/>
            </a:pPr>
            <a:r>
              <a:rPr lang="en-US" sz="1600" dirty="0" smtClean="0"/>
              <a:t>is </a:t>
            </a:r>
            <a:r>
              <a:rPr lang="en-US" sz="1600" dirty="0"/>
              <a:t>the process of taking known parameters of a planned trade and </a:t>
            </a:r>
            <a:r>
              <a:rPr lang="en-US" sz="1600" b="1" dirty="0">
                <a:solidFill>
                  <a:srgbClr val="0070C0"/>
                </a:solidFill>
              </a:rPr>
              <a:t>determining an execution strategy that will minimize the cost of transacting for a given level of acceptable risk</a:t>
            </a:r>
            <a:r>
              <a:rPr lang="en-US" sz="1600" dirty="0"/>
              <a:t>. </a:t>
            </a:r>
            <a:endParaRPr lang="en-US" sz="1600" dirty="0" smtClean="0"/>
          </a:p>
          <a:p>
            <a:pPr lvl="1">
              <a:buFont typeface="Arial" panose="020B0604020202020204" pitchFamily="34" charset="0"/>
              <a:buChar char="•"/>
            </a:pPr>
            <a:r>
              <a:rPr lang="en-US" sz="1600" dirty="0" smtClean="0"/>
              <a:t>it </a:t>
            </a:r>
            <a:r>
              <a:rPr lang="en-US" sz="1600" dirty="0"/>
              <a:t>is not possible to reduce both projected </a:t>
            </a:r>
            <a:r>
              <a:rPr lang="en-US" sz="1600" b="1" dirty="0">
                <a:solidFill>
                  <a:srgbClr val="0070C0"/>
                </a:solidFill>
              </a:rPr>
              <a:t>risk and cost </a:t>
            </a:r>
            <a:r>
              <a:rPr lang="en-US" sz="1600" dirty="0"/>
              <a:t>past a certain efficient frontier, since reducing risk tolerance requires limiting market exposure and thus trading faster. In this situation, market impact cost is much greater than for trades that accept greater risk and are executed more slowly.</a:t>
            </a:r>
          </a:p>
          <a:p>
            <a:endParaRPr lang="en-US" sz="18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28</a:t>
            </a:fld>
            <a:endParaRPr lang="en-US" sz="1400" dirty="0">
              <a:latin typeface="Arial" charset="0"/>
            </a:endParaRPr>
          </a:p>
        </p:txBody>
      </p:sp>
    </p:spTree>
    <p:extLst>
      <p:ext uri="{BB962C8B-B14F-4D97-AF65-F5344CB8AC3E}">
        <p14:creationId xmlns:p14="http://schemas.microsoft.com/office/powerpoint/2010/main" val="1924972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Transaction Cost Analysis</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u="sng" dirty="0" smtClean="0"/>
              <a:t>Post trade analysis</a:t>
            </a:r>
            <a:r>
              <a:rPr lang="en-US" sz="1800" dirty="0" smtClean="0"/>
              <a:t> </a:t>
            </a:r>
          </a:p>
          <a:p>
            <a:pPr lvl="1">
              <a:buFont typeface="Arial" panose="020B0604020202020204" pitchFamily="34" charset="0"/>
              <a:buChar char="•"/>
            </a:pPr>
            <a:r>
              <a:rPr lang="en-US" sz="1600" dirty="0" smtClean="0"/>
              <a:t>recording </a:t>
            </a:r>
            <a:r>
              <a:rPr lang="en-US" sz="1600" dirty="0"/>
              <a:t>the data from previous trading periods, including </a:t>
            </a:r>
            <a:r>
              <a:rPr lang="en-US" sz="1600" b="1" dirty="0">
                <a:solidFill>
                  <a:srgbClr val="0070C0"/>
                </a:solidFill>
              </a:rPr>
              <a:t>trade timing, arrival price, average execution price, and relevant details about market movement</a:t>
            </a:r>
            <a:r>
              <a:rPr lang="en-US" sz="1600" dirty="0"/>
              <a:t>. </a:t>
            </a:r>
            <a:endParaRPr lang="en-US" sz="1600" dirty="0" smtClean="0"/>
          </a:p>
          <a:p>
            <a:pPr lvl="1">
              <a:buFont typeface="Arial" panose="020B0604020202020204" pitchFamily="34" charset="0"/>
              <a:buChar char="•"/>
            </a:pPr>
            <a:endParaRPr lang="en-US" sz="1600" dirty="0" smtClean="0"/>
          </a:p>
          <a:p>
            <a:pPr lvl="1">
              <a:buFont typeface="Arial" panose="020B0604020202020204" pitchFamily="34" charset="0"/>
              <a:buChar char="•"/>
            </a:pPr>
            <a:r>
              <a:rPr lang="en-US" sz="1600" dirty="0" smtClean="0"/>
              <a:t>these </a:t>
            </a:r>
            <a:r>
              <a:rPr lang="en-US" sz="1600" dirty="0"/>
              <a:t>data are then measured and </a:t>
            </a:r>
            <a:r>
              <a:rPr lang="en-US" sz="1600" b="1" dirty="0">
                <a:solidFill>
                  <a:srgbClr val="0070C0"/>
                </a:solidFill>
              </a:rPr>
              <a:t>compared to several benchmarks</a:t>
            </a:r>
            <a:r>
              <a:rPr lang="en-US" sz="1600" dirty="0"/>
              <a:t>, such as the volume-weighted average price, time-weighted average price, participation-weighted average price, or a variety of other measures. </a:t>
            </a:r>
            <a:endParaRPr lang="en-US" sz="1600" dirty="0" smtClean="0"/>
          </a:p>
          <a:p>
            <a:pPr lvl="1">
              <a:buFont typeface="Arial" panose="020B0604020202020204" pitchFamily="34" charset="0"/>
              <a:buChar char="•"/>
            </a:pPr>
            <a:endParaRPr lang="en-US" sz="1600" dirty="0"/>
          </a:p>
          <a:p>
            <a:pPr lvl="1">
              <a:buFont typeface="Arial" panose="020B0604020202020204" pitchFamily="34" charset="0"/>
              <a:buChar char="•"/>
            </a:pPr>
            <a:r>
              <a:rPr lang="en-US" sz="1600" dirty="0" smtClean="0"/>
              <a:t>Implementation </a:t>
            </a:r>
            <a:r>
              <a:rPr lang="en-US" sz="1600" dirty="0"/>
              <a:t>shortfall is a commonly targeted benchmark, which is the sum of all </a:t>
            </a:r>
            <a:r>
              <a:rPr lang="en-US" sz="1600" b="1" dirty="0" smtClean="0">
                <a:solidFill>
                  <a:srgbClr val="0070C0"/>
                </a:solidFill>
              </a:rPr>
              <a:t>explicit costs</a:t>
            </a:r>
            <a:r>
              <a:rPr lang="en-US" sz="1600" dirty="0" smtClean="0"/>
              <a:t> (transaction cost, spread) </a:t>
            </a:r>
            <a:r>
              <a:rPr lang="en-US" sz="1600" dirty="0"/>
              <a:t>and </a:t>
            </a:r>
            <a:r>
              <a:rPr lang="en-US" sz="1600" b="1" dirty="0">
                <a:solidFill>
                  <a:srgbClr val="0070C0"/>
                </a:solidFill>
              </a:rPr>
              <a:t>implicit costs </a:t>
            </a:r>
            <a:r>
              <a:rPr lang="en-US" sz="1600" dirty="0" smtClean="0"/>
              <a:t>(market impact, </a:t>
            </a:r>
            <a:r>
              <a:rPr lang="en-US" sz="1600" dirty="0"/>
              <a:t>delay cost, and opportunity </a:t>
            </a:r>
            <a:r>
              <a:rPr lang="en-US" sz="1600" dirty="0" smtClean="0"/>
              <a:t>cost)</a:t>
            </a:r>
          </a:p>
          <a:p>
            <a:pPr lvl="1">
              <a:buFont typeface="Arial" panose="020B0604020202020204" pitchFamily="34" charset="0"/>
              <a:buChar char="•"/>
            </a:pPr>
            <a:endParaRPr lang="en-US" sz="1600" dirty="0" smtClean="0"/>
          </a:p>
          <a:p>
            <a:pPr lvl="1">
              <a:buFont typeface="Arial" panose="020B0604020202020204" pitchFamily="34" charset="0"/>
              <a:buChar char="•"/>
            </a:pPr>
            <a:r>
              <a:rPr lang="en-US" sz="1600" dirty="0" smtClean="0"/>
              <a:t>after </a:t>
            </a:r>
            <a:r>
              <a:rPr lang="en-US" sz="1600" dirty="0"/>
              <a:t>measurement, costs must be attributed to their underlying causes. </a:t>
            </a:r>
            <a:r>
              <a:rPr lang="en-US" sz="1600" dirty="0" smtClean="0"/>
              <a:t>This </a:t>
            </a:r>
            <a:r>
              <a:rPr lang="en-US" sz="1600" dirty="0"/>
              <a:t>analysis is used to </a:t>
            </a:r>
            <a:r>
              <a:rPr lang="en-US" sz="1600" b="1" dirty="0">
                <a:solidFill>
                  <a:srgbClr val="0070C0"/>
                </a:solidFill>
              </a:rPr>
              <a:t>evaluate performance and monitor future transactions</a:t>
            </a:r>
            <a:r>
              <a:rPr lang="en-US" sz="1600" dirty="0"/>
              <a:t>.</a:t>
            </a:r>
          </a:p>
          <a:p>
            <a:endParaRPr lang="en-US" sz="18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29</a:t>
            </a:fld>
            <a:endParaRPr lang="en-US" sz="1400" dirty="0">
              <a:latin typeface="Arial" charset="0"/>
            </a:endParaRPr>
          </a:p>
        </p:txBody>
      </p:sp>
    </p:spTree>
    <p:extLst>
      <p:ext uri="{BB962C8B-B14F-4D97-AF65-F5344CB8AC3E}">
        <p14:creationId xmlns:p14="http://schemas.microsoft.com/office/powerpoint/2010/main" val="2664834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Industrial Example - IPO Stabilization </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indent="-457200">
              <a:buFont typeface="Arial" panose="020B0604020202020204" pitchFamily="34" charset="0"/>
              <a:buChar char="•"/>
            </a:pPr>
            <a:r>
              <a:rPr lang="en-US" sz="1800" dirty="0" smtClean="0"/>
              <a:t>Queue up large quantity of buy orders during market open at IPO price</a:t>
            </a:r>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r>
              <a:rPr lang="en-US" sz="1800" dirty="0" smtClean="0"/>
              <a:t>Accumulate stock positions at the IPO price if the stocks happens to trade around IPO price</a:t>
            </a:r>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r>
              <a:rPr lang="en-US" sz="1800" dirty="0" smtClean="0"/>
              <a:t>When the stock price goes up later, use Stealth Algo to </a:t>
            </a:r>
            <a:r>
              <a:rPr lang="en-US" sz="1800" b="1" dirty="0" smtClean="0">
                <a:solidFill>
                  <a:srgbClr val="0070C0"/>
                </a:solidFill>
              </a:rPr>
              <a:t>unload the position without showing in the order queue </a:t>
            </a:r>
            <a:r>
              <a:rPr lang="en-US" sz="1800" dirty="0" smtClean="0"/>
              <a:t>(</a:t>
            </a:r>
            <a:r>
              <a:rPr lang="en-US" sz="1800" dirty="0" err="1" smtClean="0"/>
              <a:t>HKEx</a:t>
            </a:r>
            <a:r>
              <a:rPr lang="en-US" sz="1800" dirty="0" smtClean="0"/>
              <a:t> display the broker ID)</a:t>
            </a: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a:t>
            </a:fld>
            <a:endParaRPr lang="en-US" sz="1400" dirty="0">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611932792"/>
              </p:ext>
            </p:extLst>
          </p:nvPr>
        </p:nvGraphicFramePr>
        <p:xfrm>
          <a:off x="971600" y="4437112"/>
          <a:ext cx="6624736" cy="1172340"/>
        </p:xfrm>
        <a:graphic>
          <a:graphicData uri="http://schemas.openxmlformats.org/drawingml/2006/table">
            <a:tbl>
              <a:tblPr firstRow="1" firstCol="1" bandRow="1">
                <a:tableStyleId>{5C22544A-7EE6-4342-B048-85BDC9FD1C3A}</a:tableStyleId>
              </a:tblPr>
              <a:tblGrid>
                <a:gridCol w="1978372"/>
                <a:gridCol w="868718"/>
                <a:gridCol w="486961"/>
                <a:gridCol w="428664"/>
                <a:gridCol w="773789"/>
                <a:gridCol w="2088232"/>
              </a:tblGrid>
              <a:tr h="298138">
                <a:tc>
                  <a:txBody>
                    <a:bodyPr/>
                    <a:lstStyle/>
                    <a:p>
                      <a:pPr algn="r">
                        <a:lnSpc>
                          <a:spcPct val="115000"/>
                        </a:lnSpc>
                        <a:spcAft>
                          <a:spcPts val="0"/>
                        </a:spcAft>
                      </a:pPr>
                      <a:r>
                        <a:rPr lang="en-US" sz="1100" u="sng" dirty="0" smtClean="0">
                          <a:effectLst/>
                        </a:rPr>
                        <a:t>Brokers</a:t>
                      </a:r>
                      <a:endParaRPr lang="en-US" sz="1100" dirty="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u="sng">
                          <a:effectLst/>
                        </a:rPr>
                        <a:t>Size</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a:effectLst/>
                        </a:rPr>
                        <a:t>Bid</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a:effectLst/>
                        </a:rPr>
                        <a:t>Ask</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dirty="0">
                          <a:effectLst/>
                        </a:rPr>
                        <a:t>Size</a:t>
                      </a:r>
                      <a:endParaRPr lang="en-US" sz="1100" dirty="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u="sng" dirty="0" smtClean="0">
                          <a:effectLst/>
                        </a:rPr>
                        <a:t>Brokers</a:t>
                      </a:r>
                      <a:endParaRPr lang="en-US" sz="1100" dirty="0">
                        <a:effectLst/>
                        <a:latin typeface="Calibri"/>
                        <a:ea typeface="新細明體"/>
                        <a:cs typeface="Times New Roman"/>
                      </a:endParaRPr>
                    </a:p>
                  </a:txBody>
                  <a:tcPr marL="68580" marR="68580" marT="0" marB="0"/>
                </a:tc>
              </a:tr>
              <a:tr h="277926">
                <a:tc>
                  <a:txBody>
                    <a:bodyPr/>
                    <a:lstStyle/>
                    <a:p>
                      <a:pPr algn="r">
                        <a:lnSpc>
                          <a:spcPct val="115000"/>
                        </a:lnSpc>
                        <a:spcAft>
                          <a:spcPts val="0"/>
                        </a:spcAft>
                      </a:pPr>
                      <a:r>
                        <a:rPr lang="en-US" sz="1100" dirty="0" smtClean="0">
                          <a:effectLst/>
                        </a:rPr>
                        <a:t>2331,1234,8574,9574</a:t>
                      </a:r>
                      <a:endParaRPr lang="en-US" sz="1100" dirty="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a:effectLst/>
                        </a:rPr>
                        <a:t>1,000,000</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9.5</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9.6</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20,000</a:t>
                      </a:r>
                      <a:endParaRPr lang="en-US" sz="110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b="1" kern="1200" dirty="0" smtClean="0">
                          <a:solidFill>
                            <a:schemeClr val="lt1"/>
                          </a:solidFill>
                          <a:effectLst/>
                          <a:latin typeface="+mn-lt"/>
                          <a:ea typeface="+mn-ea"/>
                          <a:cs typeface="+mn-cs"/>
                        </a:rPr>
                        <a:t>5431,1234,8574,9574</a:t>
                      </a:r>
                      <a:endParaRPr lang="en-US" sz="1100" b="1" kern="1200" dirty="0">
                        <a:solidFill>
                          <a:schemeClr val="lt1"/>
                        </a:solidFill>
                        <a:effectLst/>
                        <a:latin typeface="+mn-lt"/>
                        <a:ea typeface="+mn-ea"/>
                        <a:cs typeface="+mn-cs"/>
                      </a:endParaRPr>
                    </a:p>
                  </a:txBody>
                  <a:tcPr marL="68580" marR="68580" marT="0" marB="0">
                    <a:solidFill>
                      <a:schemeClr val="accent5">
                        <a:lumMod val="90000"/>
                      </a:schemeClr>
                    </a:solidFill>
                  </a:tcPr>
                </a:tc>
              </a:tr>
              <a:tr h="298138">
                <a:tc>
                  <a:txBody>
                    <a:bodyPr/>
                    <a:lstStyle/>
                    <a:p>
                      <a:pPr algn="r">
                        <a:lnSpc>
                          <a:spcPct val="115000"/>
                        </a:lnSpc>
                        <a:spcAft>
                          <a:spcPts val="0"/>
                        </a:spcAft>
                      </a:pPr>
                      <a:r>
                        <a:rPr lang="en-US" sz="1100" dirty="0" smtClean="0">
                          <a:effectLst/>
                        </a:rPr>
                        <a:t>9574,2331</a:t>
                      </a:r>
                      <a:endParaRPr lang="en-US" sz="1100" dirty="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dirty="0">
                          <a:effectLst/>
                        </a:rPr>
                        <a:t>500,000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9.4</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9.7</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50,000</a:t>
                      </a:r>
                      <a:endParaRPr lang="en-US" sz="110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b="1" kern="1200" dirty="0" smtClean="0">
                          <a:solidFill>
                            <a:schemeClr val="lt1"/>
                          </a:solidFill>
                          <a:effectLst/>
                          <a:latin typeface="+mn-lt"/>
                          <a:ea typeface="+mn-ea"/>
                          <a:cs typeface="+mn-cs"/>
                        </a:rPr>
                        <a:t>9574,2331</a:t>
                      </a:r>
                      <a:endParaRPr lang="en-US" sz="1100" b="1" kern="1200" dirty="0">
                        <a:solidFill>
                          <a:schemeClr val="lt1"/>
                        </a:solidFill>
                        <a:effectLst/>
                        <a:latin typeface="+mn-lt"/>
                        <a:ea typeface="+mn-ea"/>
                        <a:cs typeface="+mn-cs"/>
                      </a:endParaRPr>
                    </a:p>
                  </a:txBody>
                  <a:tcPr marL="68580" marR="68580" marT="0" marB="0">
                    <a:solidFill>
                      <a:schemeClr val="accent5">
                        <a:lumMod val="90000"/>
                      </a:schemeClr>
                    </a:solidFill>
                  </a:tcPr>
                </a:tc>
              </a:tr>
              <a:tr h="298138">
                <a:tc>
                  <a:txBody>
                    <a:bodyPr/>
                    <a:lstStyle/>
                    <a:p>
                      <a:pPr algn="r">
                        <a:lnSpc>
                          <a:spcPct val="115000"/>
                        </a:lnSpc>
                        <a:spcAft>
                          <a:spcPts val="0"/>
                        </a:spcAft>
                      </a:pPr>
                      <a:r>
                        <a:rPr lang="en-US" sz="1100" dirty="0" smtClean="0">
                          <a:effectLst/>
                        </a:rPr>
                        <a:t>5241,3881</a:t>
                      </a:r>
                      <a:endParaRPr lang="en-US" sz="1100" dirty="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a:effectLst/>
                        </a:rPr>
                        <a:t>700,000</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9.3</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9.8</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a:effectLst/>
                        </a:rPr>
                        <a:t>80,000</a:t>
                      </a:r>
                      <a:endParaRPr lang="en-US" sz="1100" dirty="0">
                        <a:effectLst/>
                        <a:latin typeface="Calibri"/>
                        <a:ea typeface="新細明體"/>
                        <a:cs typeface="Times New Roman"/>
                      </a:endParaRPr>
                    </a:p>
                  </a:txBody>
                  <a:tcPr marL="68580" marR="68580" marT="0" marB="0"/>
                </a:tc>
                <a:tc>
                  <a:txBody>
                    <a:bodyPr/>
                    <a:lstStyle/>
                    <a:p>
                      <a:pPr algn="r">
                        <a:lnSpc>
                          <a:spcPct val="115000"/>
                        </a:lnSpc>
                        <a:spcAft>
                          <a:spcPts val="0"/>
                        </a:spcAft>
                      </a:pPr>
                      <a:r>
                        <a:rPr lang="en-US" sz="1100" b="1" kern="1200" dirty="0" smtClean="0">
                          <a:solidFill>
                            <a:schemeClr val="lt1"/>
                          </a:solidFill>
                          <a:effectLst/>
                          <a:latin typeface="+mn-lt"/>
                          <a:ea typeface="+mn-ea"/>
                          <a:cs typeface="+mn-cs"/>
                        </a:rPr>
                        <a:t>5241,3881</a:t>
                      </a:r>
                      <a:endParaRPr lang="en-US" sz="1100" b="1" kern="1200" dirty="0">
                        <a:solidFill>
                          <a:schemeClr val="lt1"/>
                        </a:solidFill>
                        <a:effectLst/>
                        <a:latin typeface="+mn-lt"/>
                        <a:ea typeface="+mn-ea"/>
                        <a:cs typeface="+mn-cs"/>
                      </a:endParaRPr>
                    </a:p>
                  </a:txBody>
                  <a:tcPr marL="68580" marR="68580" marT="0" marB="0">
                    <a:solidFill>
                      <a:schemeClr val="accent5">
                        <a:lumMod val="90000"/>
                      </a:schemeClr>
                    </a:solidFill>
                  </a:tcPr>
                </a:tc>
              </a:tr>
            </a:tbl>
          </a:graphicData>
        </a:graphic>
      </p:graphicFrame>
    </p:spTree>
    <p:extLst>
      <p:ext uri="{BB962C8B-B14F-4D97-AF65-F5344CB8AC3E}">
        <p14:creationId xmlns:p14="http://schemas.microsoft.com/office/powerpoint/2010/main" val="19193799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Market On Close</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Market-on-Close (MOC) Algo benchmarks </a:t>
            </a:r>
            <a:r>
              <a:rPr lang="en-US" sz="1800" dirty="0"/>
              <a:t>with the </a:t>
            </a:r>
            <a:r>
              <a:rPr lang="en-US" sz="1800" b="1" dirty="0">
                <a:solidFill>
                  <a:srgbClr val="0070C0"/>
                </a:solidFill>
              </a:rPr>
              <a:t>closing </a:t>
            </a:r>
            <a:r>
              <a:rPr lang="en-US" sz="1800" b="1" dirty="0" smtClean="0">
                <a:solidFill>
                  <a:srgbClr val="0070C0"/>
                </a:solidFill>
              </a:rPr>
              <a:t>price</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smtClean="0"/>
              <a:t>Daily closing trade or </a:t>
            </a:r>
            <a:r>
              <a:rPr lang="en-US" sz="1800" b="1" dirty="0" smtClean="0">
                <a:solidFill>
                  <a:srgbClr val="0070C0"/>
                </a:solidFill>
              </a:rPr>
              <a:t>Index Rebalance</a:t>
            </a:r>
            <a:r>
              <a:rPr lang="en-US" sz="1800" dirty="0" smtClean="0"/>
              <a:t> trade where the index </a:t>
            </a:r>
            <a:r>
              <a:rPr lang="en-US" sz="1800" dirty="0"/>
              <a:t>constituents </a:t>
            </a:r>
            <a:r>
              <a:rPr lang="en-US" sz="1800" b="1" dirty="0" smtClean="0">
                <a:solidFill>
                  <a:srgbClr val="0070C0"/>
                </a:solidFill>
              </a:rPr>
              <a:t>re-weighting </a:t>
            </a:r>
            <a:r>
              <a:rPr lang="en-US" sz="1800" b="1" dirty="0">
                <a:solidFill>
                  <a:srgbClr val="0070C0"/>
                </a:solidFill>
              </a:rPr>
              <a:t>or </a:t>
            </a:r>
            <a:r>
              <a:rPr lang="en-US" sz="1800" b="1" dirty="0" smtClean="0">
                <a:solidFill>
                  <a:srgbClr val="0070C0"/>
                </a:solidFill>
              </a:rPr>
              <a:t>adding new stocks</a:t>
            </a:r>
            <a:r>
              <a:rPr lang="en-US" sz="1800" dirty="0" smtClean="0"/>
              <a:t>. </a:t>
            </a:r>
            <a:r>
              <a:rPr lang="en-US" sz="1800" dirty="0"/>
              <a:t>The ETF funds need to adjust the portfolio according to the new </a:t>
            </a:r>
            <a:r>
              <a:rPr lang="en-US" sz="1800" dirty="0" smtClean="0"/>
              <a:t>weighting</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smtClean="0"/>
              <a:t>Orders </a:t>
            </a:r>
            <a:r>
              <a:rPr lang="en-US" sz="1800" b="1" dirty="0">
                <a:solidFill>
                  <a:srgbClr val="0070C0"/>
                </a:solidFill>
              </a:rPr>
              <a:t>non-completion can be hedged by the Index </a:t>
            </a:r>
            <a:r>
              <a:rPr lang="en-US" sz="1800" b="1" dirty="0" smtClean="0">
                <a:solidFill>
                  <a:srgbClr val="0070C0"/>
                </a:solidFill>
              </a:rPr>
              <a:t>Future</a:t>
            </a:r>
          </a:p>
          <a:p>
            <a:pPr>
              <a:buFont typeface="Arial" panose="020B0604020202020204" pitchFamily="34" charset="0"/>
              <a:buChar char="•"/>
            </a:pPr>
            <a:endParaRPr lang="en-US" sz="1800" b="1" dirty="0">
              <a:solidFill>
                <a:srgbClr val="0070C0"/>
              </a:solidFill>
            </a:endParaRPr>
          </a:p>
          <a:p>
            <a:pPr>
              <a:buFont typeface="Arial" panose="020B0604020202020204" pitchFamily="34" charset="0"/>
              <a:buChar char="•"/>
            </a:pPr>
            <a:r>
              <a:rPr lang="en-US" sz="1800" b="1" dirty="0" smtClean="0"/>
              <a:t>Risk MOC</a:t>
            </a:r>
            <a:r>
              <a:rPr lang="en-US" sz="1800" dirty="0" smtClean="0"/>
              <a:t>: the firm </a:t>
            </a:r>
            <a:r>
              <a:rPr lang="en-US" sz="1800" b="1" dirty="0" smtClean="0">
                <a:solidFill>
                  <a:srgbClr val="0070C0"/>
                </a:solidFill>
              </a:rPr>
              <a:t>takes the positions and guarantee performance </a:t>
            </a:r>
            <a:r>
              <a:rPr lang="en-US" sz="1800" dirty="0" smtClean="0"/>
              <a:t>(e.g. 10bps better than closing price) </a:t>
            </a:r>
          </a:p>
          <a:p>
            <a:pPr>
              <a:buFont typeface="Arial" panose="020B0604020202020204" pitchFamily="34" charset="0"/>
              <a:buChar char="•"/>
            </a:pPr>
            <a:endParaRPr lang="en-US" sz="1800" dirty="0" smtClean="0"/>
          </a:p>
          <a:p>
            <a:pPr>
              <a:buFont typeface="Arial" panose="020B0604020202020204" pitchFamily="34" charset="0"/>
              <a:buChar char="•"/>
            </a:pPr>
            <a:r>
              <a:rPr lang="en-US" sz="1800" b="1" dirty="0" smtClean="0"/>
              <a:t>Agency MOC</a:t>
            </a:r>
            <a:r>
              <a:rPr lang="en-US" sz="1800" dirty="0" smtClean="0"/>
              <a:t>: the firm purely acts as broker for conducting the transactions</a:t>
            </a:r>
            <a:endParaRPr lang="en-US" sz="1800" dirty="0"/>
          </a:p>
          <a:p>
            <a:pPr>
              <a:buFont typeface="Arial" panose="020B0604020202020204" pitchFamily="34" charset="0"/>
              <a:buChar char="•"/>
            </a:pPr>
            <a:endParaRPr lang="en-US" sz="1800" b="1" dirty="0">
              <a:solidFill>
                <a:srgbClr val="0070C0"/>
              </a:solidFill>
            </a:endParaRPr>
          </a:p>
          <a:p>
            <a:pPr>
              <a:buFont typeface="Arial" panose="020B0604020202020204" pitchFamily="34" charset="0"/>
              <a:buChar char="•"/>
            </a:pPr>
            <a:endParaRPr lang="en-US" sz="1800" dirty="0"/>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30</a:t>
            </a:fld>
            <a:endParaRPr lang="en-US" sz="1400" dirty="0">
              <a:latin typeface="Arial" charset="0"/>
            </a:endParaRPr>
          </a:p>
        </p:txBody>
      </p:sp>
    </p:spTree>
    <p:extLst>
      <p:ext uri="{BB962C8B-B14F-4D97-AF65-F5344CB8AC3E}">
        <p14:creationId xmlns:p14="http://schemas.microsoft.com/office/powerpoint/2010/main" val="26082713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Market On Close</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a:t>Divide the order into </a:t>
            </a:r>
            <a:r>
              <a:rPr lang="en-US" sz="1800" b="1" dirty="0">
                <a:solidFill>
                  <a:srgbClr val="0070C0"/>
                </a:solidFill>
              </a:rPr>
              <a:t>pre-trade portion </a:t>
            </a:r>
            <a:r>
              <a:rPr lang="en-US" sz="1800" dirty="0"/>
              <a:t>(trade before the closing auction) and </a:t>
            </a:r>
            <a:r>
              <a:rPr lang="en-US" sz="1800" b="1" dirty="0">
                <a:solidFill>
                  <a:srgbClr val="0070C0"/>
                </a:solidFill>
              </a:rPr>
              <a:t>on-close portion </a:t>
            </a:r>
            <a:r>
              <a:rPr lang="en-US" sz="1800" dirty="0"/>
              <a:t>(trade into the closing auction). The ratio is decided by the trader</a:t>
            </a:r>
          </a:p>
          <a:p>
            <a:pPr>
              <a:buFont typeface="Arial" panose="020B0604020202020204" pitchFamily="34" charset="0"/>
              <a:buChar char="•"/>
            </a:pPr>
            <a:endParaRPr lang="en-US" sz="1800" dirty="0"/>
          </a:p>
          <a:p>
            <a:pPr>
              <a:buFont typeface="Arial" panose="020B0604020202020204" pitchFamily="34" charset="0"/>
              <a:buChar char="•"/>
            </a:pPr>
            <a:r>
              <a:rPr lang="en-US" sz="1800" dirty="0"/>
              <a:t>The objective is to balance the </a:t>
            </a:r>
            <a:r>
              <a:rPr lang="en-US" sz="1800" b="1" dirty="0">
                <a:solidFill>
                  <a:srgbClr val="0070C0"/>
                </a:solidFill>
              </a:rPr>
              <a:t>price improvement from the pre-trade portion </a:t>
            </a:r>
            <a:r>
              <a:rPr lang="en-US" sz="1800" dirty="0"/>
              <a:t>vs the on-close portion which support the closing price itself.</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smtClean="0"/>
              <a:t>If the order is in </a:t>
            </a:r>
            <a:r>
              <a:rPr lang="en-US" sz="1800" b="1" dirty="0" smtClean="0">
                <a:solidFill>
                  <a:srgbClr val="0070C0"/>
                </a:solidFill>
              </a:rPr>
              <a:t>right flow</a:t>
            </a:r>
            <a:r>
              <a:rPr lang="en-US" sz="1800" dirty="0" smtClean="0"/>
              <a:t> (e.g. buying a name which is adding to the index or re-weighting upward), the stock is </a:t>
            </a:r>
            <a:r>
              <a:rPr lang="en-US" sz="1800" b="1" dirty="0" smtClean="0">
                <a:solidFill>
                  <a:srgbClr val="0070C0"/>
                </a:solidFill>
              </a:rPr>
              <a:t>expected to have large buy pressure </a:t>
            </a:r>
            <a:r>
              <a:rPr lang="en-US" sz="1800" dirty="0" smtClean="0"/>
              <a:t>during the closing that should potentially push up the closing price. Hence the pre-trade portion (executed before closing) should have lower price and therefore improve the overall executed price.</a:t>
            </a:r>
          </a:p>
          <a:p>
            <a:pPr>
              <a:buFont typeface="Arial" panose="020B0604020202020204" pitchFamily="34" charset="0"/>
              <a:buChar char="•"/>
            </a:pPr>
            <a:endParaRPr lang="en-US" sz="1800" dirty="0"/>
          </a:p>
          <a:p>
            <a:pPr marL="0" indent="0"/>
            <a:r>
              <a:rPr lang="en-US" sz="1800" i="1" dirty="0" smtClean="0">
                <a:solidFill>
                  <a:srgbClr val="00B050"/>
                </a:solidFill>
              </a:rPr>
              <a:t>(If pre-trade can generally improve the price performance, why not 100% pre-trade the MOC order?)</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31</a:t>
            </a:fld>
            <a:endParaRPr lang="en-US" sz="1400" dirty="0">
              <a:latin typeface="Arial" charset="0"/>
            </a:endParaRPr>
          </a:p>
        </p:txBody>
      </p:sp>
    </p:spTree>
    <p:extLst>
      <p:ext uri="{BB962C8B-B14F-4D97-AF65-F5344CB8AC3E}">
        <p14:creationId xmlns:p14="http://schemas.microsoft.com/office/powerpoint/2010/main" val="2495620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Market On Close</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Pre-trade is generally done via </a:t>
            </a:r>
            <a:r>
              <a:rPr lang="en-US" sz="1800" b="1" dirty="0" smtClean="0">
                <a:solidFill>
                  <a:srgbClr val="0070C0"/>
                </a:solidFill>
              </a:rPr>
              <a:t>VWAP-style</a:t>
            </a:r>
            <a:r>
              <a:rPr lang="en-US" sz="1800" dirty="0" smtClean="0"/>
              <a:t> with a </a:t>
            </a:r>
            <a:r>
              <a:rPr lang="en-US" sz="1800" b="1" dirty="0" smtClean="0">
                <a:solidFill>
                  <a:srgbClr val="0070C0"/>
                </a:solidFill>
              </a:rPr>
              <a:t>reverse</a:t>
            </a:r>
            <a:r>
              <a:rPr lang="en-US" sz="1800" dirty="0" smtClean="0"/>
              <a:t> volume curve (calculated backwards from closing time) </a:t>
            </a:r>
          </a:p>
          <a:p>
            <a:pPr>
              <a:buFont typeface="Arial" panose="020B0604020202020204" pitchFamily="34" charset="0"/>
              <a:buChar char="•"/>
            </a:pPr>
            <a:endParaRPr lang="en-US" sz="1800" dirty="0"/>
          </a:p>
          <a:p>
            <a:pPr>
              <a:buFont typeface="Arial" panose="020B0604020202020204" pitchFamily="34" charset="0"/>
              <a:buChar char="•"/>
            </a:pPr>
            <a:r>
              <a:rPr lang="en-US" sz="1800" dirty="0" smtClean="0"/>
              <a:t>The shape </a:t>
            </a:r>
            <a:r>
              <a:rPr lang="en-US" sz="1800" dirty="0"/>
              <a:t>of the </a:t>
            </a:r>
            <a:r>
              <a:rPr lang="en-US" sz="1800" dirty="0" smtClean="0"/>
              <a:t>MOC volume curve is always </a:t>
            </a:r>
            <a:r>
              <a:rPr lang="en-US" sz="1800" b="1" dirty="0" smtClean="0">
                <a:solidFill>
                  <a:srgbClr val="0070C0"/>
                </a:solidFill>
              </a:rPr>
              <a:t>concave towards the closing</a:t>
            </a:r>
            <a:r>
              <a:rPr lang="en-US" sz="1800" dirty="0" smtClean="0"/>
              <a:t> (</a:t>
            </a:r>
            <a:r>
              <a:rPr lang="en-US" sz="1800" i="1" dirty="0" smtClean="0">
                <a:solidFill>
                  <a:srgbClr val="00B050"/>
                </a:solidFill>
              </a:rPr>
              <a:t>why?</a:t>
            </a:r>
            <a:r>
              <a:rPr lang="en-US" sz="1800" dirty="0" smtClean="0"/>
              <a:t>). </a:t>
            </a:r>
            <a:r>
              <a:rPr lang="en-US" sz="1800" dirty="0"/>
              <a:t>Traders </a:t>
            </a:r>
            <a:r>
              <a:rPr lang="en-US" sz="1800" dirty="0" smtClean="0"/>
              <a:t>adjust </a:t>
            </a:r>
            <a:r>
              <a:rPr lang="en-US" sz="1800" dirty="0"/>
              <a:t>the volume </a:t>
            </a:r>
            <a:r>
              <a:rPr lang="en-US" sz="1800" b="1" dirty="0">
                <a:solidFill>
                  <a:srgbClr val="0070C0"/>
                </a:solidFill>
              </a:rPr>
              <a:t>skewness towards the closing time</a:t>
            </a:r>
            <a:r>
              <a:rPr lang="en-US" sz="1800" dirty="0"/>
              <a:t>.</a:t>
            </a:r>
            <a:endParaRPr lang="en-US" sz="1800" dirty="0" smtClean="0"/>
          </a:p>
          <a:p>
            <a:pPr>
              <a:buFont typeface="Arial" panose="020B0604020202020204" pitchFamily="34" charset="0"/>
              <a:buChar char="•"/>
            </a:pPr>
            <a:endParaRPr lang="en-US" sz="1800" dirty="0"/>
          </a:p>
          <a:p>
            <a:pPr>
              <a:buFont typeface="Arial" panose="020B0604020202020204" pitchFamily="34" charset="0"/>
              <a:buChar char="•"/>
            </a:pPr>
            <a:r>
              <a:rPr lang="en-US" sz="1800" dirty="0" smtClean="0"/>
              <a:t>The order start time is </a:t>
            </a:r>
            <a:r>
              <a:rPr lang="en-US" sz="1800" b="1" dirty="0">
                <a:solidFill>
                  <a:srgbClr val="0070C0"/>
                </a:solidFill>
              </a:rPr>
              <a:t>calculated by ADV </a:t>
            </a:r>
            <a:r>
              <a:rPr lang="en-US" sz="1800" dirty="0"/>
              <a:t>(or Rebalance </a:t>
            </a:r>
            <a:r>
              <a:rPr lang="en-US" sz="1800" dirty="0" smtClean="0"/>
              <a:t>ADV) or manually input a start time.</a:t>
            </a:r>
          </a:p>
          <a:p>
            <a:pPr>
              <a:buFont typeface="Arial" panose="020B0604020202020204" pitchFamily="34" charset="0"/>
              <a:buChar char="•"/>
            </a:pPr>
            <a:endParaRPr lang="en-US" sz="1800" dirty="0"/>
          </a:p>
          <a:p>
            <a:pPr marL="0" indent="0"/>
            <a:r>
              <a:rPr lang="en-US" sz="1800" i="1" dirty="0" smtClean="0">
                <a:solidFill>
                  <a:srgbClr val="00B050"/>
                </a:solidFill>
              </a:rPr>
              <a:t>(Before HK closing auction, manage the last 1-min throttle)</a:t>
            </a:r>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smtClean="0"/>
          </a:p>
          <a:p>
            <a:endParaRPr lang="en-US" sz="2000" dirty="0"/>
          </a:p>
          <a:p>
            <a:endParaRPr lang="en-US" sz="20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32</a:t>
            </a:fld>
            <a:endParaRPr lang="en-US" sz="1400" dirty="0">
              <a:latin typeface="Arial" charset="0"/>
            </a:endParaRPr>
          </a:p>
        </p:txBody>
      </p:sp>
    </p:spTree>
    <p:extLst>
      <p:ext uri="{BB962C8B-B14F-4D97-AF65-F5344CB8AC3E}">
        <p14:creationId xmlns:p14="http://schemas.microsoft.com/office/powerpoint/2010/main" val="22798919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Market On Close</a:t>
            </a:r>
            <a:endParaRPr lang="en-US" dirty="0"/>
          </a:p>
        </p:txBody>
      </p:sp>
      <p:sp>
        <p:nvSpPr>
          <p:cNvPr id="7" name="Content Placeholder 1"/>
          <p:cNvSpPr txBox="1">
            <a:spLocks/>
          </p:cNvSpPr>
          <p:nvPr/>
        </p:nvSpPr>
        <p:spPr>
          <a:xfrm>
            <a:off x="395536" y="1700808"/>
            <a:ext cx="6696744" cy="72008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Pre-trade volume curve</a:t>
            </a:r>
            <a:endParaRPr lang="en-US" sz="1800" i="1" dirty="0" smtClean="0">
              <a:solidFill>
                <a:srgbClr val="00B050"/>
              </a:solidFill>
            </a:endParaRPr>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smtClean="0"/>
          </a:p>
          <a:p>
            <a:endParaRPr lang="en-US" sz="2000" dirty="0"/>
          </a:p>
          <a:p>
            <a:endParaRPr lang="en-US" sz="20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33</a:t>
            </a:fld>
            <a:endParaRPr lang="en-US" sz="1400" dirty="0">
              <a:latin typeface="Arial" charset="0"/>
            </a:endParaRPr>
          </a:p>
        </p:txBody>
      </p:sp>
      <p:graphicFrame>
        <p:nvGraphicFramePr>
          <p:cNvPr id="2" name="Chart 1"/>
          <p:cNvGraphicFramePr/>
          <p:nvPr>
            <p:extLst>
              <p:ext uri="{D42A27DB-BD31-4B8C-83A1-F6EECF244321}">
                <p14:modId xmlns:p14="http://schemas.microsoft.com/office/powerpoint/2010/main" val="1640603449"/>
              </p:ext>
            </p:extLst>
          </p:nvPr>
        </p:nvGraphicFramePr>
        <p:xfrm>
          <a:off x="899592" y="2276872"/>
          <a:ext cx="6912768" cy="36933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89578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Benchmark </a:t>
            </a:r>
            <a:r>
              <a:rPr lang="en-US" dirty="0" err="1" smtClean="0"/>
              <a:t>Algos</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endParaRPr lang="en-US" sz="1800" b="1" dirty="0"/>
          </a:p>
          <a:p>
            <a:r>
              <a:rPr lang="en-US" sz="18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34</a:t>
            </a:fld>
            <a:endParaRPr lang="en-US" sz="1400" dirty="0">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18813317"/>
              </p:ext>
            </p:extLst>
          </p:nvPr>
        </p:nvGraphicFramePr>
        <p:xfrm>
          <a:off x="467544" y="1628800"/>
          <a:ext cx="8064895" cy="4702744"/>
        </p:xfrm>
        <a:graphic>
          <a:graphicData uri="http://schemas.openxmlformats.org/drawingml/2006/table">
            <a:tbl>
              <a:tblPr firstRow="1" bandRow="1">
                <a:tableStyleId>{5C22544A-7EE6-4342-B048-85BDC9FD1C3A}</a:tableStyleId>
              </a:tblPr>
              <a:tblGrid>
                <a:gridCol w="1656184"/>
                <a:gridCol w="1944216"/>
                <a:gridCol w="1080120"/>
                <a:gridCol w="1728192"/>
                <a:gridCol w="1656183"/>
              </a:tblGrid>
              <a:tr h="685923">
                <a:tc>
                  <a:txBody>
                    <a:bodyPr/>
                    <a:lstStyle/>
                    <a:p>
                      <a:endParaRPr lang="en-US" sz="1400" dirty="0"/>
                    </a:p>
                  </a:txBody>
                  <a:tcPr/>
                </a:tc>
                <a:tc>
                  <a:txBody>
                    <a:bodyPr/>
                    <a:lstStyle/>
                    <a:p>
                      <a:r>
                        <a:rPr lang="en-US" sz="1400" dirty="0" smtClean="0"/>
                        <a:t>Objective</a:t>
                      </a:r>
                      <a:endParaRPr lang="en-US" sz="1400" dirty="0"/>
                    </a:p>
                  </a:txBody>
                  <a:tcPr/>
                </a:tc>
                <a:tc>
                  <a:txBody>
                    <a:bodyPr/>
                    <a:lstStyle/>
                    <a:p>
                      <a:r>
                        <a:rPr lang="en-US" sz="1400" dirty="0" smtClean="0"/>
                        <a:t>Urgency</a:t>
                      </a:r>
                      <a:endParaRPr lang="en-US" sz="1400" dirty="0"/>
                    </a:p>
                  </a:txBody>
                  <a:tcPr/>
                </a:tc>
                <a:tc>
                  <a:txBody>
                    <a:bodyPr/>
                    <a:lstStyle/>
                    <a:p>
                      <a:r>
                        <a:rPr lang="en-US" sz="1400" dirty="0" smtClean="0"/>
                        <a:t>Scheduling</a:t>
                      </a:r>
                      <a:endParaRPr lang="en-US" sz="1400" dirty="0"/>
                    </a:p>
                  </a:txBody>
                  <a:tcPr/>
                </a:tc>
                <a:tc>
                  <a:txBody>
                    <a:bodyPr/>
                    <a:lstStyle/>
                    <a:p>
                      <a:r>
                        <a:rPr lang="en-US" sz="1400" dirty="0" smtClean="0"/>
                        <a:t>Completion</a:t>
                      </a:r>
                      <a:endParaRPr lang="en-US" sz="1400" dirty="0"/>
                    </a:p>
                  </a:txBody>
                  <a:tcPr/>
                </a:tc>
              </a:tr>
              <a:tr h="9307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POV%</a:t>
                      </a:r>
                    </a:p>
                  </a:txBody>
                  <a:tcPr/>
                </a:tc>
                <a:tc>
                  <a:txBody>
                    <a:bodyPr/>
                    <a:lstStyle/>
                    <a:p>
                      <a:r>
                        <a:rPr lang="en-US" sz="1400" dirty="0" smtClean="0"/>
                        <a:t>%</a:t>
                      </a:r>
                      <a:r>
                        <a:rPr lang="en-US" sz="1400" baseline="0" dirty="0" smtClean="0"/>
                        <a:t> of volume</a:t>
                      </a:r>
                      <a:endParaRPr lang="en-US" sz="1400" dirty="0"/>
                    </a:p>
                  </a:txBody>
                  <a:tcPr/>
                </a:tc>
                <a:tc>
                  <a:txBody>
                    <a:bodyPr/>
                    <a:lstStyle/>
                    <a:p>
                      <a:r>
                        <a:rPr lang="en-US" sz="1400" dirty="0" smtClean="0"/>
                        <a:t>High</a:t>
                      </a:r>
                      <a:endParaRPr lang="en-US" sz="1400" dirty="0"/>
                    </a:p>
                  </a:txBody>
                  <a:tcPr/>
                </a:tc>
                <a:tc>
                  <a:txBody>
                    <a:bodyPr/>
                    <a:lstStyle/>
                    <a:p>
                      <a:r>
                        <a:rPr lang="en-US" sz="1400" dirty="0" smtClean="0"/>
                        <a:t>Market</a:t>
                      </a:r>
                      <a:r>
                        <a:rPr lang="en-US" sz="1400" baseline="0" dirty="0" smtClean="0"/>
                        <a:t> volume driven </a:t>
                      </a:r>
                      <a:endParaRPr lang="en-US" sz="1400" dirty="0"/>
                    </a:p>
                  </a:txBody>
                  <a:tcPr/>
                </a:tc>
                <a:tc>
                  <a:txBody>
                    <a:bodyPr/>
                    <a:lstStyle/>
                    <a:p>
                      <a:r>
                        <a:rPr lang="en-US" sz="1400" dirty="0" smtClean="0"/>
                        <a:t>Can complete any time as long as seeing enough volume</a:t>
                      </a:r>
                      <a:endParaRPr lang="en-US" sz="1400" dirty="0"/>
                    </a:p>
                  </a:txBody>
                  <a:tcPr/>
                </a:tc>
              </a:tr>
              <a:tr h="7554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VWAP/TWAP</a:t>
                      </a:r>
                    </a:p>
                  </a:txBody>
                  <a:tcPr/>
                </a:tc>
                <a:tc>
                  <a:txBody>
                    <a:bodyPr/>
                    <a:lstStyle/>
                    <a:p>
                      <a:r>
                        <a:rPr lang="en-US" sz="1400" dirty="0" smtClean="0"/>
                        <a:t>Track volume</a:t>
                      </a:r>
                      <a:r>
                        <a:rPr lang="en-US" sz="1400" baseline="0" dirty="0" smtClean="0"/>
                        <a:t> or time adjusted average price</a:t>
                      </a:r>
                      <a:endParaRPr lang="en-US" sz="1400" dirty="0"/>
                    </a:p>
                  </a:txBody>
                  <a:tcPr/>
                </a:tc>
                <a:tc>
                  <a:txBody>
                    <a:bodyPr/>
                    <a:lstStyle/>
                    <a:p>
                      <a:r>
                        <a:rPr lang="en-US" sz="1400" dirty="0" smtClean="0"/>
                        <a:t>Low</a:t>
                      </a:r>
                      <a:endParaRPr lang="en-US" sz="1400" dirty="0"/>
                    </a:p>
                  </a:txBody>
                  <a:tcPr/>
                </a:tc>
                <a:tc>
                  <a:txBody>
                    <a:bodyPr/>
                    <a:lstStyle/>
                    <a:p>
                      <a:r>
                        <a:rPr lang="en-US" sz="1400" dirty="0" smtClean="0"/>
                        <a:t>Historical volume profile</a:t>
                      </a:r>
                      <a:endParaRPr lang="en-US" sz="1400" dirty="0"/>
                    </a:p>
                  </a:txBody>
                  <a:tcPr/>
                </a:tc>
                <a:tc>
                  <a:txBody>
                    <a:bodyPr/>
                    <a:lstStyle/>
                    <a:p>
                      <a:r>
                        <a:rPr lang="en-US" sz="1400" dirty="0" smtClean="0"/>
                        <a:t>Trade</a:t>
                      </a:r>
                      <a:r>
                        <a:rPr lang="en-US" sz="1400" baseline="0" dirty="0" smtClean="0"/>
                        <a:t> gradually along the order duration</a:t>
                      </a:r>
                      <a:endParaRPr lang="en-US" sz="1400" dirty="0"/>
                    </a:p>
                  </a:txBody>
                  <a:tcPr/>
                </a:tc>
              </a:tr>
              <a:tr h="1140869">
                <a:tc>
                  <a:txBody>
                    <a:bodyPr/>
                    <a:lstStyle/>
                    <a:p>
                      <a:r>
                        <a:rPr lang="en-US" sz="1400" dirty="0" smtClean="0"/>
                        <a:t>Implementation Shortfall</a:t>
                      </a:r>
                      <a:endParaRPr lang="en-US" sz="1400" dirty="0"/>
                    </a:p>
                  </a:txBody>
                  <a:tcPr/>
                </a:tc>
                <a:tc>
                  <a:txBody>
                    <a:bodyPr/>
                    <a:lstStyle/>
                    <a:p>
                      <a:r>
                        <a:rPr lang="en-US" sz="1400" dirty="0" smtClean="0"/>
                        <a:t>Track</a:t>
                      </a:r>
                      <a:r>
                        <a:rPr lang="en-US" sz="1400" baseline="0" dirty="0" smtClean="0"/>
                        <a:t> arrival mid-price (or other)</a:t>
                      </a:r>
                      <a:endParaRPr lang="en-US" sz="1400" dirty="0"/>
                    </a:p>
                  </a:txBody>
                  <a:tcPr/>
                </a:tc>
                <a:tc>
                  <a:txBody>
                    <a:bodyPr/>
                    <a:lstStyle/>
                    <a:p>
                      <a:r>
                        <a:rPr lang="en-US" sz="1400" dirty="0" smtClean="0"/>
                        <a:t>Medium</a:t>
                      </a:r>
                      <a:endParaRPr lang="en-US" sz="1400" dirty="0"/>
                    </a:p>
                  </a:txBody>
                  <a:tcPr/>
                </a:tc>
                <a:tc>
                  <a:txBody>
                    <a:bodyPr/>
                    <a:lstStyle/>
                    <a:p>
                      <a:r>
                        <a:rPr lang="en-US" sz="1400" baseline="0" dirty="0" smtClean="0"/>
                        <a:t>Market volume driven and speed depends on the price</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Can complete any time as long as seeing enough volume</a:t>
                      </a:r>
                    </a:p>
                    <a:p>
                      <a:endParaRPr lang="en-US" sz="1400" dirty="0"/>
                    </a:p>
                  </a:txBody>
                  <a:tcPr/>
                </a:tc>
              </a:tr>
              <a:tr h="1140869">
                <a:tc>
                  <a:txBody>
                    <a:bodyPr/>
                    <a:lstStyle/>
                    <a:p>
                      <a:r>
                        <a:rPr lang="en-US" sz="1400" dirty="0" smtClean="0"/>
                        <a:t>Market on Close</a:t>
                      </a:r>
                      <a:endParaRPr lang="en-US" sz="1400" dirty="0"/>
                    </a:p>
                  </a:txBody>
                  <a:tcPr/>
                </a:tc>
                <a:tc>
                  <a:txBody>
                    <a:bodyPr/>
                    <a:lstStyle/>
                    <a:p>
                      <a:r>
                        <a:rPr lang="en-US" sz="1400" dirty="0" smtClean="0"/>
                        <a:t>Track</a:t>
                      </a:r>
                      <a:r>
                        <a:rPr lang="en-US" sz="1400" baseline="0" dirty="0" smtClean="0"/>
                        <a:t> closing price</a:t>
                      </a:r>
                      <a:endParaRPr lang="en-US" sz="1400" dirty="0"/>
                    </a:p>
                  </a:txBody>
                  <a:tcPr/>
                </a:tc>
                <a:tc>
                  <a:txBody>
                    <a:bodyPr/>
                    <a:lstStyle/>
                    <a:p>
                      <a:r>
                        <a:rPr lang="en-US" sz="1400" dirty="0" smtClean="0"/>
                        <a:t>Medium</a:t>
                      </a:r>
                      <a:endParaRPr lang="en-US" sz="1400" dirty="0"/>
                    </a:p>
                  </a:txBody>
                  <a:tcPr/>
                </a:tc>
                <a:tc>
                  <a:txBody>
                    <a:bodyPr/>
                    <a:lstStyle/>
                    <a:p>
                      <a:r>
                        <a:rPr lang="en-US" sz="1400" dirty="0" smtClean="0"/>
                        <a:t>Reverse (from end time) volume curve skewed</a:t>
                      </a:r>
                      <a:r>
                        <a:rPr lang="en-US" sz="1400" baseline="0" dirty="0" smtClean="0"/>
                        <a:t> toward closing</a:t>
                      </a:r>
                      <a:endParaRPr lang="en-US" sz="1400" dirty="0"/>
                    </a:p>
                  </a:txBody>
                  <a:tcPr/>
                </a:tc>
                <a:tc>
                  <a:txBody>
                    <a:bodyPr/>
                    <a:lstStyle/>
                    <a:p>
                      <a:r>
                        <a:rPr lang="en-US" sz="1400" dirty="0" smtClean="0"/>
                        <a:t>Complete at the market close</a:t>
                      </a:r>
                      <a:endParaRPr lang="en-US" sz="1400" dirty="0"/>
                    </a:p>
                  </a:txBody>
                  <a:tcPr/>
                </a:tc>
              </a:tr>
            </a:tbl>
          </a:graphicData>
        </a:graphic>
      </p:graphicFrame>
    </p:spTree>
    <p:extLst>
      <p:ext uri="{BB962C8B-B14F-4D97-AF65-F5344CB8AC3E}">
        <p14:creationId xmlns:p14="http://schemas.microsoft.com/office/powerpoint/2010/main" val="21534623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Stealth, Iceberg</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2000" dirty="0" smtClean="0"/>
              <a:t>Stealth </a:t>
            </a:r>
            <a:endParaRPr lang="en-US" sz="2000" dirty="0"/>
          </a:p>
          <a:p>
            <a:pPr lvl="1">
              <a:buFont typeface="Arial" panose="020B0604020202020204" pitchFamily="34" charset="0"/>
              <a:buChar char="•"/>
            </a:pPr>
            <a:r>
              <a:rPr lang="en-US" sz="1800" dirty="0" smtClean="0"/>
              <a:t>demand liquidity </a:t>
            </a:r>
            <a:r>
              <a:rPr lang="en-US" sz="1800" b="1" dirty="0" smtClean="0">
                <a:solidFill>
                  <a:srgbClr val="0070C0"/>
                </a:solidFill>
              </a:rPr>
              <a:t>without signal </a:t>
            </a:r>
            <a:r>
              <a:rPr lang="en-US" sz="1800" dirty="0" smtClean="0"/>
              <a:t>the market</a:t>
            </a:r>
          </a:p>
          <a:p>
            <a:pPr lvl="1">
              <a:buFont typeface="Arial" panose="020B0604020202020204" pitchFamily="34" charset="0"/>
              <a:buChar char="•"/>
            </a:pPr>
            <a:r>
              <a:rPr lang="en-US" sz="1800" dirty="0"/>
              <a:t>use FAK (Fill-And-Kill) </a:t>
            </a:r>
            <a:r>
              <a:rPr lang="en-US" sz="1800" dirty="0" smtClean="0"/>
              <a:t>order when the price is </a:t>
            </a:r>
            <a:r>
              <a:rPr lang="en-US" sz="1800" b="1" dirty="0" smtClean="0">
                <a:solidFill>
                  <a:srgbClr val="0070C0"/>
                </a:solidFill>
              </a:rPr>
              <a:t>immediately executable</a:t>
            </a:r>
          </a:p>
          <a:p>
            <a:pPr lvl="1">
              <a:buFont typeface="Arial" panose="020B0604020202020204" pitchFamily="34" charset="0"/>
              <a:buChar char="•"/>
            </a:pPr>
            <a:r>
              <a:rPr lang="en-US" sz="1800" dirty="0"/>
              <a:t>l</a:t>
            </a:r>
            <a:r>
              <a:rPr lang="en-US" sz="1800" dirty="0" smtClean="0"/>
              <a:t>eave </a:t>
            </a:r>
            <a:r>
              <a:rPr lang="en-US" sz="1800" b="1" dirty="0" smtClean="0">
                <a:solidFill>
                  <a:srgbClr val="0070C0"/>
                </a:solidFill>
              </a:rPr>
              <a:t>residual quantity </a:t>
            </a:r>
            <a:r>
              <a:rPr lang="en-US" sz="1800" dirty="0" smtClean="0"/>
              <a:t>(randomize) especially for illiquid names such that it will not move the price</a:t>
            </a:r>
          </a:p>
          <a:p>
            <a:pPr marL="457200" lvl="1" indent="0">
              <a:buNone/>
            </a:pPr>
            <a:r>
              <a:rPr lang="en-US" sz="2000" dirty="0" smtClean="0"/>
              <a:t>	</a:t>
            </a:r>
            <a:endParaRPr lang="en-US" sz="2000" dirty="0"/>
          </a:p>
          <a:p>
            <a:pPr>
              <a:buFont typeface="Arial" panose="020B0604020202020204" pitchFamily="34" charset="0"/>
              <a:buChar char="•"/>
            </a:pPr>
            <a:r>
              <a:rPr lang="en-US" sz="2000" dirty="0" smtClean="0"/>
              <a:t>Iceberg</a:t>
            </a:r>
            <a:endParaRPr lang="en-US" sz="2000" dirty="0"/>
          </a:p>
          <a:p>
            <a:pPr lvl="1">
              <a:buFont typeface="Arial" panose="020B0604020202020204" pitchFamily="34" charset="0"/>
              <a:buChar char="•"/>
            </a:pPr>
            <a:r>
              <a:rPr lang="en-US" sz="1800" dirty="0"/>
              <a:t>o</a:t>
            </a:r>
            <a:r>
              <a:rPr lang="en-US" sz="1800" dirty="0" smtClean="0"/>
              <a:t>nly send (display) </a:t>
            </a:r>
            <a:r>
              <a:rPr lang="en-US" sz="1800" b="1" dirty="0" smtClean="0">
                <a:solidFill>
                  <a:srgbClr val="0070C0"/>
                </a:solidFill>
              </a:rPr>
              <a:t>partial order quantity </a:t>
            </a:r>
            <a:r>
              <a:rPr lang="en-US" sz="1800" dirty="0" smtClean="0"/>
              <a:t>to the exchange at each time </a:t>
            </a:r>
          </a:p>
          <a:p>
            <a:pPr lvl="1">
              <a:buFont typeface="Arial" panose="020B0604020202020204" pitchFamily="34" charset="0"/>
              <a:buChar char="•"/>
            </a:pPr>
            <a:r>
              <a:rPr lang="en-US" sz="1800" dirty="0" smtClean="0"/>
              <a:t>refill the quantity when see fills</a:t>
            </a:r>
          </a:p>
          <a:p>
            <a:pPr lvl="1">
              <a:buFont typeface="Arial" panose="020B0604020202020204" pitchFamily="34" charset="0"/>
              <a:buChar char="•"/>
            </a:pPr>
            <a:r>
              <a:rPr lang="en-US" sz="1800" dirty="0" smtClean="0"/>
              <a:t>randomize the display quantity</a:t>
            </a:r>
          </a:p>
          <a:p>
            <a:pPr lvl="1">
              <a:buFont typeface="Arial" panose="020B0604020202020204" pitchFamily="34" charset="0"/>
              <a:buChar char="•"/>
            </a:pPr>
            <a:r>
              <a:rPr lang="en-US" sz="1800" dirty="0" smtClean="0"/>
              <a:t>broker ID market may only send new order after the partial order fully filled</a:t>
            </a: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35</a:t>
            </a:fld>
            <a:endParaRPr lang="en-US" sz="1400" dirty="0">
              <a:latin typeface="Arial" charset="0"/>
            </a:endParaRPr>
          </a:p>
        </p:txBody>
      </p:sp>
    </p:spTree>
    <p:extLst>
      <p:ext uri="{BB962C8B-B14F-4D97-AF65-F5344CB8AC3E}">
        <p14:creationId xmlns:p14="http://schemas.microsoft.com/office/powerpoint/2010/main" val="40767077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Peg, Smart DMA</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2000" dirty="0" smtClean="0"/>
              <a:t>Peg</a:t>
            </a:r>
          </a:p>
          <a:p>
            <a:pPr lvl="1">
              <a:buFont typeface="Arial" panose="020B0604020202020204" pitchFamily="34" charset="0"/>
              <a:buChar char="•"/>
            </a:pPr>
            <a:r>
              <a:rPr lang="en-US" sz="1800" dirty="0" smtClean="0"/>
              <a:t>manage the order to </a:t>
            </a:r>
            <a:r>
              <a:rPr lang="en-US" sz="1800" b="1" dirty="0" smtClean="0">
                <a:solidFill>
                  <a:srgbClr val="0070C0"/>
                </a:solidFill>
              </a:rPr>
              <a:t>follow Bid/Mid/Ask </a:t>
            </a:r>
            <a:r>
              <a:rPr lang="en-US" sz="1800" dirty="0" smtClean="0"/>
              <a:t>price</a:t>
            </a:r>
          </a:p>
          <a:p>
            <a:pPr lvl="1">
              <a:buFont typeface="Arial" panose="020B0604020202020204" pitchFamily="34" charset="0"/>
              <a:buChar char="•"/>
            </a:pPr>
            <a:r>
              <a:rPr lang="en-US" sz="1800" dirty="0" smtClean="0"/>
              <a:t>can have </a:t>
            </a:r>
            <a:r>
              <a:rPr lang="en-US" sz="1800" b="1" dirty="0" smtClean="0">
                <a:solidFill>
                  <a:srgbClr val="0070C0"/>
                </a:solidFill>
              </a:rPr>
              <a:t>offset</a:t>
            </a:r>
            <a:r>
              <a:rPr lang="en-US" sz="1800" dirty="0" smtClean="0">
                <a:solidFill>
                  <a:srgbClr val="0070C0"/>
                </a:solidFill>
              </a:rPr>
              <a:t> </a:t>
            </a:r>
            <a:r>
              <a:rPr lang="en-US" sz="1800" dirty="0" smtClean="0"/>
              <a:t>(+/- x ticks from the above price)</a:t>
            </a:r>
            <a:endParaRPr lang="en-US" sz="1800" dirty="0"/>
          </a:p>
          <a:p>
            <a:pPr>
              <a:buFont typeface="Arial" panose="020B0604020202020204" pitchFamily="34" charset="0"/>
              <a:buChar char="•"/>
            </a:pPr>
            <a:endParaRPr lang="en-US" sz="2000" dirty="0" smtClean="0"/>
          </a:p>
          <a:p>
            <a:pPr>
              <a:buFont typeface="Arial" panose="020B0604020202020204" pitchFamily="34" charset="0"/>
              <a:buChar char="•"/>
            </a:pPr>
            <a:r>
              <a:rPr lang="en-US" sz="2000" dirty="0" smtClean="0"/>
              <a:t>Smart </a:t>
            </a:r>
            <a:r>
              <a:rPr lang="en-US" sz="2000" dirty="0"/>
              <a:t>DMA </a:t>
            </a:r>
          </a:p>
          <a:p>
            <a:pPr lvl="1">
              <a:buFont typeface="Arial" panose="020B0604020202020204" pitchFamily="34" charset="0"/>
              <a:buChar char="•"/>
            </a:pPr>
            <a:r>
              <a:rPr lang="en-US" sz="1800" dirty="0" smtClean="0"/>
              <a:t>simple limit or market order that </a:t>
            </a:r>
            <a:r>
              <a:rPr lang="en-US" sz="1800" b="1" dirty="0" smtClean="0">
                <a:solidFill>
                  <a:srgbClr val="0070C0"/>
                </a:solidFill>
              </a:rPr>
              <a:t>trade according to the exchange rules</a:t>
            </a:r>
          </a:p>
          <a:p>
            <a:pPr lvl="1">
              <a:buFont typeface="Arial" panose="020B0604020202020204" pitchFamily="34" charset="0"/>
              <a:buChar char="•"/>
            </a:pPr>
            <a:r>
              <a:rPr lang="en-US" sz="1800" dirty="0" err="1" smtClean="0"/>
              <a:t>algo</a:t>
            </a:r>
            <a:r>
              <a:rPr lang="en-US" sz="1800" dirty="0" smtClean="0"/>
              <a:t> </a:t>
            </a:r>
            <a:r>
              <a:rPr lang="en-US" sz="1800" dirty="0"/>
              <a:t>understands all the market irregularities and place the order to the exchanges accordingly</a:t>
            </a:r>
          </a:p>
          <a:p>
            <a:pPr lvl="1">
              <a:buFont typeface="Arial" panose="020B0604020202020204" pitchFamily="34" charset="0"/>
              <a:buChar char="•"/>
            </a:pPr>
            <a:r>
              <a:rPr lang="en-US" sz="1800" dirty="0" smtClean="0"/>
              <a:t>good for a portfolio or funds (especially overnight orders) that has </a:t>
            </a:r>
            <a:r>
              <a:rPr lang="en-US" sz="1800" b="1" dirty="0" smtClean="0">
                <a:solidFill>
                  <a:srgbClr val="0070C0"/>
                </a:solidFill>
              </a:rPr>
              <a:t>multiple orders from different markets</a:t>
            </a:r>
            <a:r>
              <a:rPr lang="en-US" sz="1800" dirty="0" smtClean="0"/>
              <a:t>. </a:t>
            </a:r>
          </a:p>
          <a:p>
            <a:pPr lvl="1">
              <a:buFont typeface="Arial" panose="020B0604020202020204" pitchFamily="34" charset="0"/>
              <a:buChar char="•"/>
            </a:pPr>
            <a:r>
              <a:rPr lang="en-US" sz="1800" dirty="0" smtClean="0"/>
              <a:t>also useful for overnight orders and Good-Till-Date (GTD) and Good-Till-Cancel (GTC) orders that </a:t>
            </a:r>
            <a:r>
              <a:rPr lang="en-US" sz="1800" b="1" dirty="0" smtClean="0">
                <a:solidFill>
                  <a:srgbClr val="0070C0"/>
                </a:solidFill>
              </a:rPr>
              <a:t>re-generated</a:t>
            </a:r>
            <a:r>
              <a:rPr lang="en-US" sz="1800" dirty="0" smtClean="0"/>
              <a:t> everyday.</a:t>
            </a:r>
          </a:p>
          <a:p>
            <a:pPr lvl="1">
              <a:buFont typeface="Arial" panose="020B0604020202020204" pitchFamily="34" charset="0"/>
              <a:buChar char="•"/>
            </a:pPr>
            <a:r>
              <a:rPr lang="en-US" sz="1800" dirty="0" smtClean="0"/>
              <a:t>In HK, it’s particularly useful as the </a:t>
            </a:r>
            <a:r>
              <a:rPr lang="en-US" sz="1800" dirty="0" err="1" smtClean="0"/>
              <a:t>algo</a:t>
            </a:r>
            <a:r>
              <a:rPr lang="en-US" sz="1800" dirty="0" smtClean="0"/>
              <a:t> </a:t>
            </a:r>
            <a:r>
              <a:rPr lang="en-US" sz="1800" b="1" dirty="0" smtClean="0">
                <a:solidFill>
                  <a:srgbClr val="0070C0"/>
                </a:solidFill>
              </a:rPr>
              <a:t>monitor the price range </a:t>
            </a:r>
            <a:r>
              <a:rPr lang="en-US" sz="1800" dirty="0" smtClean="0"/>
              <a:t>for order input</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36</a:t>
            </a:fld>
            <a:endParaRPr lang="en-US" sz="1400" dirty="0">
              <a:latin typeface="Arial" charset="0"/>
            </a:endParaRPr>
          </a:p>
        </p:txBody>
      </p:sp>
    </p:spTree>
    <p:extLst>
      <p:ext uri="{BB962C8B-B14F-4D97-AF65-F5344CB8AC3E}">
        <p14:creationId xmlns:p14="http://schemas.microsoft.com/office/powerpoint/2010/main" val="3454157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Pair</a:t>
            </a:r>
            <a:endParaRPr lang="en-US" dirty="0"/>
          </a:p>
        </p:txBody>
      </p:sp>
      <p:sp>
        <p:nvSpPr>
          <p:cNvPr id="7" name="Content Placeholder 1"/>
          <p:cNvSpPr txBox="1">
            <a:spLocks/>
          </p:cNvSpPr>
          <p:nvPr/>
        </p:nvSpPr>
        <p:spPr>
          <a:xfrm>
            <a:off x="395536" y="1700808"/>
            <a:ext cx="8640960" cy="432048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Pair Algo has </a:t>
            </a:r>
            <a:r>
              <a:rPr lang="en-US" sz="1800" b="1" dirty="0" smtClean="0">
                <a:solidFill>
                  <a:srgbClr val="0070C0"/>
                </a:solidFill>
              </a:rPr>
              <a:t>two legs </a:t>
            </a:r>
            <a:r>
              <a:rPr lang="en-US" sz="1800" dirty="0" smtClean="0"/>
              <a:t>(one buy and one sell with </a:t>
            </a:r>
            <a:r>
              <a:rPr lang="en-US" sz="1800" b="1" dirty="0" smtClean="0">
                <a:solidFill>
                  <a:srgbClr val="0070C0"/>
                </a:solidFill>
              </a:rPr>
              <a:t>two different names</a:t>
            </a:r>
            <a:r>
              <a:rPr lang="en-US" sz="1800" dirty="0" smtClean="0"/>
              <a:t>). </a:t>
            </a:r>
          </a:p>
          <a:p>
            <a:pPr>
              <a:buFont typeface="Arial" panose="020B0604020202020204" pitchFamily="34" charset="0"/>
              <a:buChar char="•"/>
            </a:pPr>
            <a:endParaRPr lang="en-US" sz="1800" dirty="0"/>
          </a:p>
          <a:p>
            <a:pPr>
              <a:buFont typeface="Arial" panose="020B0604020202020204" pitchFamily="34" charset="0"/>
              <a:buChar char="•"/>
            </a:pPr>
            <a:r>
              <a:rPr lang="en-US" sz="1800" dirty="0" smtClean="0"/>
              <a:t>For “switching trade” </a:t>
            </a:r>
            <a:r>
              <a:rPr lang="en-US" sz="1800" dirty="0"/>
              <a:t>where to </a:t>
            </a:r>
            <a:r>
              <a:rPr lang="en-US" sz="1800" b="1" dirty="0">
                <a:solidFill>
                  <a:srgbClr val="0070C0"/>
                </a:solidFill>
              </a:rPr>
              <a:t>sell the over-value stock and buy the under-value stock </a:t>
            </a:r>
            <a:r>
              <a:rPr lang="en-US" sz="1800" dirty="0"/>
              <a:t>from the same </a:t>
            </a:r>
            <a:r>
              <a:rPr lang="en-US" sz="1800" dirty="0" smtClean="0"/>
              <a:t>sector</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smtClean="0"/>
              <a:t>Manage the execution progress of two legs and </a:t>
            </a:r>
            <a:r>
              <a:rPr lang="en-US" sz="1800" b="1" dirty="0" smtClean="0">
                <a:solidFill>
                  <a:srgbClr val="0070C0"/>
                </a:solidFill>
              </a:rPr>
              <a:t>avoid legging </a:t>
            </a:r>
            <a:r>
              <a:rPr lang="en-US" sz="1800" dirty="0" smtClean="0"/>
              <a:t>(that’s one leg is executed faster than the others)</a:t>
            </a:r>
            <a:endParaRPr lang="en-US" sz="1800" dirty="0"/>
          </a:p>
          <a:p>
            <a:pPr>
              <a:buFont typeface="Arial" panose="020B0604020202020204" pitchFamily="34" charset="0"/>
              <a:buChar char="•"/>
            </a:pPr>
            <a:endParaRPr lang="en-US" sz="1800" dirty="0"/>
          </a:p>
          <a:p>
            <a:pPr>
              <a:buFont typeface="Arial" panose="020B0604020202020204" pitchFamily="34" charset="0"/>
              <a:buChar char="•"/>
            </a:pPr>
            <a:r>
              <a:rPr lang="en-US" sz="1800" dirty="0"/>
              <a:t>Can control which leg (usually sell </a:t>
            </a:r>
            <a:r>
              <a:rPr lang="en-US" sz="1800" dirty="0" smtClean="0"/>
              <a:t>side for </a:t>
            </a:r>
            <a:r>
              <a:rPr lang="en-US" sz="1800" b="1" dirty="0">
                <a:solidFill>
                  <a:srgbClr val="0070C0"/>
                </a:solidFill>
              </a:rPr>
              <a:t>Dollar </a:t>
            </a:r>
            <a:r>
              <a:rPr lang="en-US" sz="1800" b="1" dirty="0" smtClean="0">
                <a:solidFill>
                  <a:srgbClr val="0070C0"/>
                </a:solidFill>
              </a:rPr>
              <a:t>neutral</a:t>
            </a:r>
            <a:r>
              <a:rPr lang="en-US" sz="1800" dirty="0" smtClean="0"/>
              <a:t>) </a:t>
            </a:r>
            <a:r>
              <a:rPr lang="en-US" sz="1800" dirty="0"/>
              <a:t>to execute first. Also Short Sell side </a:t>
            </a:r>
            <a:r>
              <a:rPr lang="en-US" sz="1800" dirty="0" smtClean="0"/>
              <a:t>(</a:t>
            </a:r>
            <a:r>
              <a:rPr lang="en-US" sz="1800" i="1" dirty="0" smtClean="0">
                <a:solidFill>
                  <a:srgbClr val="00B050"/>
                </a:solidFill>
              </a:rPr>
              <a:t>why?</a:t>
            </a:r>
            <a:r>
              <a:rPr lang="en-US" sz="1800" dirty="0" smtClean="0"/>
              <a:t>) generally </a:t>
            </a:r>
            <a:r>
              <a:rPr lang="en-US" sz="1800" dirty="0"/>
              <a:t>needs to be executed </a:t>
            </a:r>
            <a:r>
              <a:rPr lang="en-US" sz="1800" dirty="0" smtClean="0"/>
              <a:t>first</a:t>
            </a:r>
            <a:endParaRPr lang="en-US" sz="1800" dirty="0"/>
          </a:p>
          <a:p>
            <a:pPr>
              <a:buFont typeface="Arial" panose="020B0604020202020204" pitchFamily="34" charset="0"/>
              <a:buChar char="•"/>
            </a:pPr>
            <a:endParaRPr lang="en-US" sz="1800" dirty="0" smtClean="0"/>
          </a:p>
          <a:p>
            <a:pPr>
              <a:buFont typeface="Arial" panose="020B0604020202020204" pitchFamily="34" charset="0"/>
              <a:buChar char="•"/>
            </a:pPr>
            <a:r>
              <a:rPr lang="en-US" sz="1800" dirty="0"/>
              <a:t>Input ratio usually expressed as </a:t>
            </a:r>
            <a:r>
              <a:rPr lang="en-US" sz="1800" b="1" dirty="0">
                <a:solidFill>
                  <a:srgbClr val="0070C0"/>
                </a:solidFill>
              </a:rPr>
              <a:t>Buy/Sell &lt; </a:t>
            </a:r>
            <a:r>
              <a:rPr lang="en-US" sz="1800" b="1" dirty="0" smtClean="0">
                <a:solidFill>
                  <a:srgbClr val="0070C0"/>
                </a:solidFill>
              </a:rPr>
              <a:t>Ratio </a:t>
            </a:r>
            <a:r>
              <a:rPr lang="en-US" sz="1800" i="1" dirty="0" smtClean="0">
                <a:solidFill>
                  <a:srgbClr val="00B050"/>
                </a:solidFill>
              </a:rPr>
              <a:t>(why &lt; and other format</a:t>
            </a:r>
            <a:r>
              <a:rPr lang="en-US" sz="1800" i="1" dirty="0">
                <a:solidFill>
                  <a:srgbClr val="00B050"/>
                </a:solidFill>
              </a:rPr>
              <a:t>?)</a:t>
            </a:r>
          </a:p>
          <a:p>
            <a:pPr>
              <a:buFont typeface="Arial" panose="020B0604020202020204" pitchFamily="34" charset="0"/>
              <a:buChar char="•"/>
            </a:pPr>
            <a:endParaRPr lang="en-US" sz="1800" dirty="0"/>
          </a:p>
          <a:p>
            <a:endParaRPr lang="en-US" sz="18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37</a:t>
            </a:fld>
            <a:endParaRPr lang="en-US" sz="1400" dirty="0">
              <a:latin typeface="Arial" charset="0"/>
            </a:endParaRPr>
          </a:p>
        </p:txBody>
      </p:sp>
    </p:spTree>
    <p:extLst>
      <p:ext uri="{BB962C8B-B14F-4D97-AF65-F5344CB8AC3E}">
        <p14:creationId xmlns:p14="http://schemas.microsoft.com/office/powerpoint/2010/main" val="4048237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Pair</a:t>
            </a:r>
            <a:endParaRPr lang="en-US" dirty="0"/>
          </a:p>
        </p:txBody>
      </p:sp>
      <p:sp>
        <p:nvSpPr>
          <p:cNvPr id="7" name="Content Placeholder 1"/>
          <p:cNvSpPr txBox="1">
            <a:spLocks/>
          </p:cNvSpPr>
          <p:nvPr/>
        </p:nvSpPr>
        <p:spPr>
          <a:xfrm>
            <a:off x="395536" y="1700808"/>
            <a:ext cx="8640960" cy="1008112"/>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The execution happens when the </a:t>
            </a:r>
            <a:r>
              <a:rPr lang="en-US" sz="1800" b="1" dirty="0" smtClean="0">
                <a:solidFill>
                  <a:srgbClr val="0070C0"/>
                </a:solidFill>
              </a:rPr>
              <a:t>specified ratio is met</a:t>
            </a:r>
            <a:r>
              <a:rPr lang="en-US" sz="1800" dirty="0" smtClean="0"/>
              <a:t>. It is when the </a:t>
            </a:r>
            <a:r>
              <a:rPr lang="en-US" sz="1800" b="1" dirty="0" smtClean="0">
                <a:solidFill>
                  <a:srgbClr val="0070C0"/>
                </a:solidFill>
              </a:rPr>
              <a:t>immediate execution price </a:t>
            </a:r>
            <a:r>
              <a:rPr lang="en-US" sz="1800" dirty="0" smtClean="0"/>
              <a:t>(i.e. Buy on Ask and Sell on Bid) is within the ratio</a:t>
            </a:r>
            <a:r>
              <a:rPr lang="en-US" sz="1800" dirty="0"/>
              <a:t>.</a:t>
            </a:r>
            <a:endParaRPr lang="en-US" sz="1800" dirty="0" smtClean="0"/>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a:p>
          <a:p>
            <a:endParaRPr lang="en-US" sz="18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38</a:t>
            </a:fld>
            <a:endParaRPr lang="en-US" sz="1400"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758257128"/>
              </p:ext>
            </p:extLst>
          </p:nvPr>
        </p:nvGraphicFramePr>
        <p:xfrm>
          <a:off x="1475656" y="4437112"/>
          <a:ext cx="6096000" cy="16306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gridSpan="5">
                  <a:txBody>
                    <a:bodyPr/>
                    <a:lstStyle/>
                    <a:p>
                      <a:r>
                        <a:rPr lang="en-US" sz="1400" dirty="0" smtClean="0"/>
                        <a:t>Buy</a:t>
                      </a:r>
                      <a:r>
                        <a:rPr lang="en-US" sz="1400" baseline="0" dirty="0" smtClean="0"/>
                        <a:t> @ Ask (10) and Sell @ Bid (20.1)</a:t>
                      </a:r>
                    </a:p>
                    <a:p>
                      <a:r>
                        <a:rPr lang="en-US" sz="1400" baseline="0" dirty="0" smtClean="0"/>
                        <a:t>10/20.1 = 0.4975 which is &lt; 0.5 and </a:t>
                      </a:r>
                      <a:r>
                        <a:rPr lang="en-US" sz="1400" baseline="0" dirty="0" smtClean="0">
                          <a:solidFill>
                            <a:srgbClr val="FF0000"/>
                          </a:solidFill>
                        </a:rPr>
                        <a:t>start</a:t>
                      </a:r>
                      <a:r>
                        <a:rPr lang="en-US" sz="1400" baseline="0" dirty="0" smtClean="0"/>
                        <a:t> execution</a:t>
                      </a:r>
                      <a:endParaRPr lang="en-US" sz="14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gridSpan="2">
                  <a:txBody>
                    <a:bodyPr/>
                    <a:lstStyle/>
                    <a:p>
                      <a:pPr algn="ctr"/>
                      <a:r>
                        <a:rPr lang="en-US" sz="1400" b="1" u="sng" dirty="0" smtClean="0"/>
                        <a:t>Buy</a:t>
                      </a:r>
                      <a:endParaRPr lang="en-US" sz="1400" b="1" u="sng" dirty="0"/>
                    </a:p>
                  </a:txBody>
                  <a:tcPr/>
                </a:tc>
                <a:tc hMerge="1">
                  <a:txBody>
                    <a:bodyPr/>
                    <a:lstStyle/>
                    <a:p>
                      <a:endParaRPr lang="en-US" dirty="0"/>
                    </a:p>
                  </a:txBody>
                  <a:tcPr/>
                </a:tc>
                <a:tc>
                  <a:txBody>
                    <a:bodyPr/>
                    <a:lstStyle/>
                    <a:p>
                      <a:endParaRPr lang="en-US" sz="1400" dirty="0"/>
                    </a:p>
                  </a:txBody>
                  <a:tcPr/>
                </a:tc>
                <a:tc gridSpan="2">
                  <a:txBody>
                    <a:bodyPr/>
                    <a:lstStyle/>
                    <a:p>
                      <a:pPr algn="ctr"/>
                      <a:r>
                        <a:rPr lang="en-US" sz="1400" b="1" u="sng" dirty="0" smtClean="0"/>
                        <a:t>Sell</a:t>
                      </a:r>
                      <a:endParaRPr lang="en-US" sz="1400" b="1" u="sng" dirty="0"/>
                    </a:p>
                  </a:txBody>
                  <a:tcPr/>
                </a:tc>
                <a:tc hMerge="1">
                  <a:txBody>
                    <a:bodyPr/>
                    <a:lstStyle/>
                    <a:p>
                      <a:endParaRPr lang="en-US" dirty="0"/>
                    </a:p>
                  </a:txBody>
                  <a:tcPr/>
                </a:tc>
              </a:tr>
              <a:tr h="370840">
                <a:tc>
                  <a:txBody>
                    <a:bodyPr/>
                    <a:lstStyle/>
                    <a:p>
                      <a:r>
                        <a:rPr lang="en-US" sz="1400" dirty="0" smtClean="0"/>
                        <a:t>Bid</a:t>
                      </a:r>
                      <a:endParaRPr lang="en-US" sz="1400" dirty="0"/>
                    </a:p>
                  </a:txBody>
                  <a:tcPr/>
                </a:tc>
                <a:tc>
                  <a:txBody>
                    <a:bodyPr/>
                    <a:lstStyle/>
                    <a:p>
                      <a:r>
                        <a:rPr lang="en-US" sz="1400" dirty="0" smtClean="0"/>
                        <a:t>Ask</a:t>
                      </a:r>
                      <a:endParaRPr lang="en-US" sz="1400" dirty="0"/>
                    </a:p>
                  </a:txBody>
                  <a:tcPr/>
                </a:tc>
                <a:tc>
                  <a:txBody>
                    <a:bodyPr/>
                    <a:lstStyle/>
                    <a:p>
                      <a:endParaRPr lang="en-US" sz="1400" dirty="0"/>
                    </a:p>
                  </a:txBody>
                  <a:tcPr/>
                </a:tc>
                <a:tc>
                  <a:txBody>
                    <a:bodyPr/>
                    <a:lstStyle/>
                    <a:p>
                      <a:r>
                        <a:rPr lang="en-US" sz="1400" dirty="0" smtClean="0"/>
                        <a:t>Bid</a:t>
                      </a:r>
                      <a:endParaRPr lang="en-US" sz="1400" dirty="0"/>
                    </a:p>
                  </a:txBody>
                  <a:tcPr/>
                </a:tc>
                <a:tc>
                  <a:txBody>
                    <a:bodyPr/>
                    <a:lstStyle/>
                    <a:p>
                      <a:r>
                        <a:rPr lang="en-US" sz="1400" dirty="0" smtClean="0"/>
                        <a:t>Ask</a:t>
                      </a:r>
                      <a:endParaRPr lang="en-US" sz="1400" dirty="0"/>
                    </a:p>
                  </a:txBody>
                  <a:tcPr/>
                </a:tc>
              </a:tr>
              <a:tr h="370840">
                <a:tc>
                  <a:txBody>
                    <a:bodyPr/>
                    <a:lstStyle/>
                    <a:p>
                      <a:r>
                        <a:rPr lang="en-US" sz="1400" dirty="0" smtClean="0"/>
                        <a:t>9.9</a:t>
                      </a:r>
                      <a:endParaRPr lang="en-US" sz="1400" dirty="0"/>
                    </a:p>
                  </a:txBody>
                  <a:tcPr/>
                </a:tc>
                <a:tc>
                  <a:txBody>
                    <a:bodyPr/>
                    <a:lstStyle/>
                    <a:p>
                      <a:r>
                        <a:rPr lang="en-US" sz="1400" dirty="0" smtClean="0"/>
                        <a:t>10</a:t>
                      </a:r>
                      <a:endParaRPr lang="en-US" sz="1400" dirty="0"/>
                    </a:p>
                  </a:txBody>
                  <a:tcPr/>
                </a:tc>
                <a:tc>
                  <a:txBody>
                    <a:bodyPr/>
                    <a:lstStyle/>
                    <a:p>
                      <a:endParaRPr lang="en-US" sz="1400" dirty="0"/>
                    </a:p>
                  </a:txBody>
                  <a:tcPr/>
                </a:tc>
                <a:tc>
                  <a:txBody>
                    <a:bodyPr/>
                    <a:lstStyle/>
                    <a:p>
                      <a:r>
                        <a:rPr lang="en-US" sz="1400" dirty="0" smtClean="0"/>
                        <a:t>20.1</a:t>
                      </a:r>
                      <a:endParaRPr lang="en-US" sz="1400" dirty="0"/>
                    </a:p>
                  </a:txBody>
                  <a:tcPr/>
                </a:tc>
                <a:tc>
                  <a:txBody>
                    <a:bodyPr/>
                    <a:lstStyle/>
                    <a:p>
                      <a:r>
                        <a:rPr lang="en-US" sz="1400" dirty="0" smtClean="0"/>
                        <a:t>20.2</a:t>
                      </a:r>
                      <a:endParaRPr lang="en-US" sz="14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18200366"/>
              </p:ext>
            </p:extLst>
          </p:nvPr>
        </p:nvGraphicFramePr>
        <p:xfrm>
          <a:off x="1475656" y="2420888"/>
          <a:ext cx="6096000" cy="18440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gridSpan="5">
                  <a:txBody>
                    <a:bodyPr/>
                    <a:lstStyle/>
                    <a:p>
                      <a:r>
                        <a:rPr lang="en-US" sz="1400" dirty="0" smtClean="0"/>
                        <a:t>Buy/Sell &lt; 0.5</a:t>
                      </a:r>
                    </a:p>
                    <a:p>
                      <a:r>
                        <a:rPr lang="en-US" sz="1400" dirty="0" smtClean="0"/>
                        <a:t>Buy</a:t>
                      </a:r>
                      <a:r>
                        <a:rPr lang="en-US" sz="1400" baseline="0" dirty="0" smtClean="0"/>
                        <a:t> @ Ask (10) and Sell @ Bid (20)</a:t>
                      </a:r>
                    </a:p>
                    <a:p>
                      <a:r>
                        <a:rPr lang="en-US" sz="1400" baseline="0" dirty="0" smtClean="0"/>
                        <a:t>10/20 = 0.5 which is </a:t>
                      </a:r>
                      <a:r>
                        <a:rPr lang="en-US" sz="1400" b="1" baseline="0" dirty="0" smtClean="0">
                          <a:solidFill>
                            <a:srgbClr val="FF0000"/>
                          </a:solidFill>
                        </a:rPr>
                        <a:t>NOT</a:t>
                      </a:r>
                      <a:r>
                        <a:rPr lang="en-US" sz="1400" baseline="0" dirty="0" smtClean="0"/>
                        <a:t> &lt; 0.5 and hence </a:t>
                      </a:r>
                      <a:r>
                        <a:rPr lang="en-US" sz="1400" b="1" kern="1200" baseline="0" dirty="0" smtClean="0">
                          <a:solidFill>
                            <a:srgbClr val="FF0000"/>
                          </a:solidFill>
                          <a:latin typeface="+mn-lt"/>
                          <a:ea typeface="+mn-ea"/>
                          <a:cs typeface="+mn-cs"/>
                        </a:rPr>
                        <a:t>NO</a:t>
                      </a:r>
                      <a:r>
                        <a:rPr lang="en-US" sz="1400" baseline="0" dirty="0" smtClean="0"/>
                        <a:t> execution</a:t>
                      </a:r>
                      <a:endParaRPr lang="en-US" sz="14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gridSpan="2">
                  <a:txBody>
                    <a:bodyPr/>
                    <a:lstStyle/>
                    <a:p>
                      <a:pPr algn="ctr"/>
                      <a:r>
                        <a:rPr lang="en-US" sz="1400" b="1" u="sng" dirty="0" smtClean="0"/>
                        <a:t>Buy</a:t>
                      </a:r>
                      <a:endParaRPr lang="en-US" sz="1400" b="1" u="sng" dirty="0"/>
                    </a:p>
                  </a:txBody>
                  <a:tcPr/>
                </a:tc>
                <a:tc hMerge="1">
                  <a:txBody>
                    <a:bodyPr/>
                    <a:lstStyle/>
                    <a:p>
                      <a:endParaRPr lang="en-US" dirty="0"/>
                    </a:p>
                  </a:txBody>
                  <a:tcPr/>
                </a:tc>
                <a:tc>
                  <a:txBody>
                    <a:bodyPr/>
                    <a:lstStyle/>
                    <a:p>
                      <a:endParaRPr lang="en-US" sz="1400" dirty="0"/>
                    </a:p>
                  </a:txBody>
                  <a:tcPr/>
                </a:tc>
                <a:tc gridSpan="2">
                  <a:txBody>
                    <a:bodyPr/>
                    <a:lstStyle/>
                    <a:p>
                      <a:pPr algn="ctr"/>
                      <a:r>
                        <a:rPr lang="en-US" sz="1400" b="1" u="sng" dirty="0" smtClean="0"/>
                        <a:t>Sell</a:t>
                      </a:r>
                      <a:endParaRPr lang="en-US" sz="1400" b="1" u="sng" dirty="0"/>
                    </a:p>
                  </a:txBody>
                  <a:tcPr/>
                </a:tc>
                <a:tc hMerge="1">
                  <a:txBody>
                    <a:bodyPr/>
                    <a:lstStyle/>
                    <a:p>
                      <a:endParaRPr lang="en-US" dirty="0"/>
                    </a:p>
                  </a:txBody>
                  <a:tcPr/>
                </a:tc>
              </a:tr>
              <a:tr h="370840">
                <a:tc>
                  <a:txBody>
                    <a:bodyPr/>
                    <a:lstStyle/>
                    <a:p>
                      <a:r>
                        <a:rPr lang="en-US" sz="1400" dirty="0" smtClean="0"/>
                        <a:t>Bid</a:t>
                      </a:r>
                      <a:endParaRPr lang="en-US" sz="1400" dirty="0"/>
                    </a:p>
                  </a:txBody>
                  <a:tcPr/>
                </a:tc>
                <a:tc>
                  <a:txBody>
                    <a:bodyPr/>
                    <a:lstStyle/>
                    <a:p>
                      <a:r>
                        <a:rPr lang="en-US" sz="1400" dirty="0" smtClean="0"/>
                        <a:t>Ask</a:t>
                      </a:r>
                      <a:endParaRPr lang="en-US" sz="1400" dirty="0"/>
                    </a:p>
                  </a:txBody>
                  <a:tcPr/>
                </a:tc>
                <a:tc>
                  <a:txBody>
                    <a:bodyPr/>
                    <a:lstStyle/>
                    <a:p>
                      <a:endParaRPr lang="en-US" sz="1400" dirty="0"/>
                    </a:p>
                  </a:txBody>
                  <a:tcPr/>
                </a:tc>
                <a:tc>
                  <a:txBody>
                    <a:bodyPr/>
                    <a:lstStyle/>
                    <a:p>
                      <a:r>
                        <a:rPr lang="en-US" sz="1400" dirty="0" smtClean="0"/>
                        <a:t>Bid</a:t>
                      </a:r>
                      <a:endParaRPr lang="en-US" sz="1400" dirty="0"/>
                    </a:p>
                  </a:txBody>
                  <a:tcPr/>
                </a:tc>
                <a:tc>
                  <a:txBody>
                    <a:bodyPr/>
                    <a:lstStyle/>
                    <a:p>
                      <a:r>
                        <a:rPr lang="en-US" sz="1400" dirty="0" smtClean="0"/>
                        <a:t>Ask</a:t>
                      </a:r>
                      <a:endParaRPr lang="en-US" sz="1400" dirty="0"/>
                    </a:p>
                  </a:txBody>
                  <a:tcPr/>
                </a:tc>
              </a:tr>
              <a:tr h="370840">
                <a:tc>
                  <a:txBody>
                    <a:bodyPr/>
                    <a:lstStyle/>
                    <a:p>
                      <a:r>
                        <a:rPr lang="en-US" sz="1400" dirty="0" smtClean="0"/>
                        <a:t>9.9</a:t>
                      </a:r>
                      <a:endParaRPr lang="en-US" sz="1400" dirty="0"/>
                    </a:p>
                  </a:txBody>
                  <a:tcPr/>
                </a:tc>
                <a:tc>
                  <a:txBody>
                    <a:bodyPr/>
                    <a:lstStyle/>
                    <a:p>
                      <a:r>
                        <a:rPr lang="en-US" sz="1400" dirty="0" smtClean="0"/>
                        <a:t>10</a:t>
                      </a:r>
                      <a:endParaRPr lang="en-US" sz="1400" dirty="0"/>
                    </a:p>
                  </a:txBody>
                  <a:tcPr/>
                </a:tc>
                <a:tc>
                  <a:txBody>
                    <a:bodyPr/>
                    <a:lstStyle/>
                    <a:p>
                      <a:endParaRPr lang="en-US" sz="1400" dirty="0"/>
                    </a:p>
                  </a:txBody>
                  <a:tcPr/>
                </a:tc>
                <a:tc>
                  <a:txBody>
                    <a:bodyPr/>
                    <a:lstStyle/>
                    <a:p>
                      <a:r>
                        <a:rPr lang="en-US" sz="1400" dirty="0" smtClean="0"/>
                        <a:t>20</a:t>
                      </a:r>
                      <a:endParaRPr lang="en-US" sz="1400" dirty="0"/>
                    </a:p>
                  </a:txBody>
                  <a:tcPr/>
                </a:tc>
                <a:tc>
                  <a:txBody>
                    <a:bodyPr/>
                    <a:lstStyle/>
                    <a:p>
                      <a:r>
                        <a:rPr lang="en-US" sz="1400" dirty="0" smtClean="0"/>
                        <a:t>20.1</a:t>
                      </a:r>
                      <a:endParaRPr lang="en-US" sz="1400" dirty="0"/>
                    </a:p>
                  </a:txBody>
                  <a:tcPr/>
                </a:tc>
              </a:tr>
            </a:tbl>
          </a:graphicData>
        </a:graphic>
      </p:graphicFrame>
    </p:spTree>
    <p:extLst>
      <p:ext uri="{BB962C8B-B14F-4D97-AF65-F5344CB8AC3E}">
        <p14:creationId xmlns:p14="http://schemas.microsoft.com/office/powerpoint/2010/main" val="17329457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Pair</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Can use </a:t>
            </a:r>
            <a:r>
              <a:rPr lang="en-US" sz="1800" b="1" dirty="0" smtClean="0">
                <a:solidFill>
                  <a:srgbClr val="0070C0"/>
                </a:solidFill>
              </a:rPr>
              <a:t>bait </a:t>
            </a:r>
            <a:r>
              <a:rPr lang="en-US" sz="1800" b="1" dirty="0">
                <a:solidFill>
                  <a:srgbClr val="0070C0"/>
                </a:solidFill>
              </a:rPr>
              <a:t>order </a:t>
            </a:r>
            <a:r>
              <a:rPr lang="en-US" sz="1800" dirty="0" smtClean="0"/>
              <a:t>(either wait on bid or ask price) to improve the chance of execution. </a:t>
            </a:r>
            <a:r>
              <a:rPr lang="en-US" sz="1800" i="1" dirty="0" smtClean="0"/>
              <a:t>(</a:t>
            </a:r>
            <a:r>
              <a:rPr lang="en-US" sz="1800" i="1" dirty="0" smtClean="0">
                <a:solidFill>
                  <a:srgbClr val="00B050"/>
                </a:solidFill>
              </a:rPr>
              <a:t>If both are ok, which one to choose?</a:t>
            </a:r>
            <a:r>
              <a:rPr lang="en-US" sz="1800" i="1" dirty="0" smtClean="0"/>
              <a:t>)</a:t>
            </a:r>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39</a:t>
            </a:fld>
            <a:endParaRPr lang="en-US" sz="1400" dirty="0">
              <a:latin typeface="Arial"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731802142"/>
              </p:ext>
            </p:extLst>
          </p:nvPr>
        </p:nvGraphicFramePr>
        <p:xfrm>
          <a:off x="1475656" y="2420888"/>
          <a:ext cx="6096000" cy="16306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gridSpan="5">
                  <a:txBody>
                    <a:bodyPr/>
                    <a:lstStyle/>
                    <a:p>
                      <a:r>
                        <a:rPr lang="en-US" sz="1400" dirty="0" smtClean="0">
                          <a:solidFill>
                            <a:srgbClr val="FF0000"/>
                          </a:solidFill>
                        </a:rPr>
                        <a:t>Bait</a:t>
                      </a:r>
                      <a:r>
                        <a:rPr lang="en-US" sz="1400" baseline="0" dirty="0" smtClean="0">
                          <a:solidFill>
                            <a:srgbClr val="FF0000"/>
                          </a:solidFill>
                        </a:rPr>
                        <a:t> @ Bid (9.9) </a:t>
                      </a:r>
                      <a:r>
                        <a:rPr lang="en-US" sz="1400" baseline="0" dirty="0" smtClean="0"/>
                        <a:t>and once filled, Sell @ Bid (20)</a:t>
                      </a:r>
                    </a:p>
                    <a:p>
                      <a:r>
                        <a:rPr lang="en-US" sz="1400" baseline="0" dirty="0" smtClean="0"/>
                        <a:t>9.9/20 = 0.495 which is &lt; 0.5 and hence </a:t>
                      </a:r>
                      <a:r>
                        <a:rPr lang="en-US" sz="1400" b="1" kern="1200" baseline="0" dirty="0" smtClean="0">
                          <a:solidFill>
                            <a:srgbClr val="FF0000"/>
                          </a:solidFill>
                          <a:latin typeface="+mn-lt"/>
                          <a:ea typeface="+mn-ea"/>
                          <a:cs typeface="+mn-cs"/>
                        </a:rPr>
                        <a:t>start</a:t>
                      </a:r>
                      <a:r>
                        <a:rPr lang="en-US" sz="1400" baseline="0" dirty="0" smtClean="0"/>
                        <a:t> execution</a:t>
                      </a:r>
                      <a:endParaRPr lang="en-US" sz="14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gridSpan="2">
                  <a:txBody>
                    <a:bodyPr/>
                    <a:lstStyle/>
                    <a:p>
                      <a:pPr algn="ctr"/>
                      <a:r>
                        <a:rPr lang="en-US" sz="1400" b="1" u="sng" dirty="0" smtClean="0"/>
                        <a:t>Buy</a:t>
                      </a:r>
                      <a:endParaRPr lang="en-US" sz="1400" b="1" u="sng" dirty="0"/>
                    </a:p>
                  </a:txBody>
                  <a:tcPr/>
                </a:tc>
                <a:tc hMerge="1">
                  <a:txBody>
                    <a:bodyPr/>
                    <a:lstStyle/>
                    <a:p>
                      <a:endParaRPr lang="en-US" dirty="0"/>
                    </a:p>
                  </a:txBody>
                  <a:tcPr/>
                </a:tc>
                <a:tc>
                  <a:txBody>
                    <a:bodyPr/>
                    <a:lstStyle/>
                    <a:p>
                      <a:endParaRPr lang="en-US" sz="1400" dirty="0"/>
                    </a:p>
                  </a:txBody>
                  <a:tcPr/>
                </a:tc>
                <a:tc gridSpan="2">
                  <a:txBody>
                    <a:bodyPr/>
                    <a:lstStyle/>
                    <a:p>
                      <a:pPr algn="ctr"/>
                      <a:r>
                        <a:rPr lang="en-US" sz="1400" b="1" u="sng" dirty="0" smtClean="0"/>
                        <a:t>Sell</a:t>
                      </a:r>
                      <a:endParaRPr lang="en-US" sz="1400" b="1" u="sng" dirty="0"/>
                    </a:p>
                  </a:txBody>
                  <a:tcPr/>
                </a:tc>
                <a:tc hMerge="1">
                  <a:txBody>
                    <a:bodyPr/>
                    <a:lstStyle/>
                    <a:p>
                      <a:endParaRPr lang="en-US" dirty="0"/>
                    </a:p>
                  </a:txBody>
                  <a:tcPr/>
                </a:tc>
              </a:tr>
              <a:tr h="370840">
                <a:tc>
                  <a:txBody>
                    <a:bodyPr/>
                    <a:lstStyle/>
                    <a:p>
                      <a:r>
                        <a:rPr lang="en-US" sz="1400" dirty="0" smtClean="0"/>
                        <a:t>Bid</a:t>
                      </a:r>
                      <a:endParaRPr lang="en-US" sz="1400" dirty="0"/>
                    </a:p>
                  </a:txBody>
                  <a:tcPr/>
                </a:tc>
                <a:tc>
                  <a:txBody>
                    <a:bodyPr/>
                    <a:lstStyle/>
                    <a:p>
                      <a:r>
                        <a:rPr lang="en-US" sz="1400" dirty="0" smtClean="0"/>
                        <a:t>Ask</a:t>
                      </a:r>
                      <a:endParaRPr lang="en-US" sz="1400" dirty="0"/>
                    </a:p>
                  </a:txBody>
                  <a:tcPr/>
                </a:tc>
                <a:tc>
                  <a:txBody>
                    <a:bodyPr/>
                    <a:lstStyle/>
                    <a:p>
                      <a:endParaRPr lang="en-US" sz="1400" dirty="0"/>
                    </a:p>
                  </a:txBody>
                  <a:tcPr/>
                </a:tc>
                <a:tc>
                  <a:txBody>
                    <a:bodyPr/>
                    <a:lstStyle/>
                    <a:p>
                      <a:r>
                        <a:rPr lang="en-US" sz="1400" dirty="0" smtClean="0"/>
                        <a:t>Bid</a:t>
                      </a:r>
                      <a:endParaRPr lang="en-US" sz="1400" dirty="0"/>
                    </a:p>
                  </a:txBody>
                  <a:tcPr/>
                </a:tc>
                <a:tc>
                  <a:txBody>
                    <a:bodyPr/>
                    <a:lstStyle/>
                    <a:p>
                      <a:r>
                        <a:rPr lang="en-US" sz="1400" dirty="0" smtClean="0"/>
                        <a:t>Ask</a:t>
                      </a:r>
                      <a:endParaRPr lang="en-US" sz="1400" dirty="0"/>
                    </a:p>
                  </a:txBody>
                  <a:tcPr/>
                </a:tc>
              </a:tr>
              <a:tr h="370840">
                <a:tc>
                  <a:txBody>
                    <a:bodyPr/>
                    <a:lstStyle/>
                    <a:p>
                      <a:r>
                        <a:rPr lang="en-US" sz="1400" dirty="0" smtClean="0"/>
                        <a:t>9.9</a:t>
                      </a:r>
                      <a:endParaRPr lang="en-US" sz="1400" dirty="0"/>
                    </a:p>
                  </a:txBody>
                  <a:tcPr/>
                </a:tc>
                <a:tc>
                  <a:txBody>
                    <a:bodyPr/>
                    <a:lstStyle/>
                    <a:p>
                      <a:r>
                        <a:rPr lang="en-US" sz="1400" dirty="0" smtClean="0"/>
                        <a:t>10</a:t>
                      </a:r>
                      <a:endParaRPr lang="en-US" sz="1400" dirty="0"/>
                    </a:p>
                  </a:txBody>
                  <a:tcPr/>
                </a:tc>
                <a:tc>
                  <a:txBody>
                    <a:bodyPr/>
                    <a:lstStyle/>
                    <a:p>
                      <a:endParaRPr lang="en-US" sz="1400" dirty="0"/>
                    </a:p>
                  </a:txBody>
                  <a:tcPr/>
                </a:tc>
                <a:tc>
                  <a:txBody>
                    <a:bodyPr/>
                    <a:lstStyle/>
                    <a:p>
                      <a:r>
                        <a:rPr lang="en-US" sz="1400" dirty="0" smtClean="0"/>
                        <a:t>20</a:t>
                      </a:r>
                      <a:endParaRPr lang="en-US" sz="1400" dirty="0"/>
                    </a:p>
                  </a:txBody>
                  <a:tcPr/>
                </a:tc>
                <a:tc>
                  <a:txBody>
                    <a:bodyPr/>
                    <a:lstStyle/>
                    <a:p>
                      <a:r>
                        <a:rPr lang="en-US" sz="1400" dirty="0" smtClean="0"/>
                        <a:t>20.1</a:t>
                      </a:r>
                      <a:endParaRPr lang="en-US" sz="14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4542138"/>
              </p:ext>
            </p:extLst>
          </p:nvPr>
        </p:nvGraphicFramePr>
        <p:xfrm>
          <a:off x="1475656" y="4365104"/>
          <a:ext cx="6096000" cy="16306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gridSpan="5">
                  <a:txBody>
                    <a:bodyPr/>
                    <a:lstStyle/>
                    <a:p>
                      <a:r>
                        <a:rPr lang="en-US" sz="1400" dirty="0" smtClean="0">
                          <a:solidFill>
                            <a:srgbClr val="FF0000"/>
                          </a:solidFill>
                        </a:rPr>
                        <a:t>Bait</a:t>
                      </a:r>
                      <a:r>
                        <a:rPr lang="en-US" sz="1400" baseline="0" dirty="0" smtClean="0">
                          <a:solidFill>
                            <a:srgbClr val="FF0000"/>
                          </a:solidFill>
                        </a:rPr>
                        <a:t> @ Ask (20.1) </a:t>
                      </a:r>
                      <a:r>
                        <a:rPr lang="en-US" sz="1400" baseline="0" dirty="0" smtClean="0"/>
                        <a:t>and once filled, Buy @ Ask (10)</a:t>
                      </a:r>
                    </a:p>
                    <a:p>
                      <a:r>
                        <a:rPr lang="en-US" sz="1400" baseline="0" dirty="0" smtClean="0"/>
                        <a:t>10/20.1 = 0.498 which is &lt; 0.5 and hence </a:t>
                      </a:r>
                      <a:r>
                        <a:rPr lang="en-US" sz="1400" b="1" kern="1200" baseline="0" dirty="0" smtClean="0">
                          <a:solidFill>
                            <a:srgbClr val="FF0000"/>
                          </a:solidFill>
                          <a:latin typeface="+mn-lt"/>
                          <a:ea typeface="+mn-ea"/>
                          <a:cs typeface="+mn-cs"/>
                        </a:rPr>
                        <a:t>start</a:t>
                      </a:r>
                      <a:r>
                        <a:rPr lang="en-US" sz="1400" baseline="0" dirty="0" smtClean="0"/>
                        <a:t> execution</a:t>
                      </a:r>
                      <a:endParaRPr lang="en-US" sz="14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gridSpan="2">
                  <a:txBody>
                    <a:bodyPr/>
                    <a:lstStyle/>
                    <a:p>
                      <a:pPr algn="ctr"/>
                      <a:r>
                        <a:rPr lang="en-US" sz="1400" b="1" u="sng" dirty="0" smtClean="0"/>
                        <a:t>Buy</a:t>
                      </a:r>
                      <a:endParaRPr lang="en-US" sz="1400" b="1" u="sng" dirty="0"/>
                    </a:p>
                  </a:txBody>
                  <a:tcPr/>
                </a:tc>
                <a:tc hMerge="1">
                  <a:txBody>
                    <a:bodyPr/>
                    <a:lstStyle/>
                    <a:p>
                      <a:endParaRPr lang="en-US" dirty="0"/>
                    </a:p>
                  </a:txBody>
                  <a:tcPr/>
                </a:tc>
                <a:tc>
                  <a:txBody>
                    <a:bodyPr/>
                    <a:lstStyle/>
                    <a:p>
                      <a:endParaRPr lang="en-US" sz="1400" dirty="0"/>
                    </a:p>
                  </a:txBody>
                  <a:tcPr/>
                </a:tc>
                <a:tc gridSpan="2">
                  <a:txBody>
                    <a:bodyPr/>
                    <a:lstStyle/>
                    <a:p>
                      <a:pPr algn="ctr"/>
                      <a:r>
                        <a:rPr lang="en-US" sz="1400" b="1" u="sng" dirty="0" smtClean="0"/>
                        <a:t>Sell</a:t>
                      </a:r>
                      <a:endParaRPr lang="en-US" sz="1400" b="1" u="sng" dirty="0"/>
                    </a:p>
                  </a:txBody>
                  <a:tcPr/>
                </a:tc>
                <a:tc hMerge="1">
                  <a:txBody>
                    <a:bodyPr/>
                    <a:lstStyle/>
                    <a:p>
                      <a:endParaRPr lang="en-US" dirty="0"/>
                    </a:p>
                  </a:txBody>
                  <a:tcPr/>
                </a:tc>
              </a:tr>
              <a:tr h="370840">
                <a:tc>
                  <a:txBody>
                    <a:bodyPr/>
                    <a:lstStyle/>
                    <a:p>
                      <a:r>
                        <a:rPr lang="en-US" sz="1400" dirty="0" smtClean="0"/>
                        <a:t>Bid</a:t>
                      </a:r>
                      <a:endParaRPr lang="en-US" sz="1400" dirty="0"/>
                    </a:p>
                  </a:txBody>
                  <a:tcPr/>
                </a:tc>
                <a:tc>
                  <a:txBody>
                    <a:bodyPr/>
                    <a:lstStyle/>
                    <a:p>
                      <a:r>
                        <a:rPr lang="en-US" sz="1400" dirty="0" smtClean="0"/>
                        <a:t>Ask</a:t>
                      </a:r>
                      <a:endParaRPr lang="en-US" sz="1400" dirty="0"/>
                    </a:p>
                  </a:txBody>
                  <a:tcPr/>
                </a:tc>
                <a:tc>
                  <a:txBody>
                    <a:bodyPr/>
                    <a:lstStyle/>
                    <a:p>
                      <a:endParaRPr lang="en-US" sz="1400" dirty="0"/>
                    </a:p>
                  </a:txBody>
                  <a:tcPr/>
                </a:tc>
                <a:tc>
                  <a:txBody>
                    <a:bodyPr/>
                    <a:lstStyle/>
                    <a:p>
                      <a:r>
                        <a:rPr lang="en-US" sz="1400" dirty="0" smtClean="0"/>
                        <a:t>Bid</a:t>
                      </a:r>
                      <a:endParaRPr lang="en-US" sz="1400" dirty="0"/>
                    </a:p>
                  </a:txBody>
                  <a:tcPr/>
                </a:tc>
                <a:tc>
                  <a:txBody>
                    <a:bodyPr/>
                    <a:lstStyle/>
                    <a:p>
                      <a:r>
                        <a:rPr lang="en-US" sz="1400" dirty="0" smtClean="0"/>
                        <a:t>Ask</a:t>
                      </a:r>
                      <a:endParaRPr lang="en-US" sz="1400" dirty="0"/>
                    </a:p>
                  </a:txBody>
                  <a:tcPr/>
                </a:tc>
              </a:tr>
              <a:tr h="370840">
                <a:tc>
                  <a:txBody>
                    <a:bodyPr/>
                    <a:lstStyle/>
                    <a:p>
                      <a:r>
                        <a:rPr lang="en-US" sz="1400" dirty="0" smtClean="0"/>
                        <a:t>9.9</a:t>
                      </a:r>
                      <a:endParaRPr lang="en-US" sz="1400" dirty="0"/>
                    </a:p>
                  </a:txBody>
                  <a:tcPr/>
                </a:tc>
                <a:tc>
                  <a:txBody>
                    <a:bodyPr/>
                    <a:lstStyle/>
                    <a:p>
                      <a:r>
                        <a:rPr lang="en-US" sz="1400" dirty="0" smtClean="0"/>
                        <a:t>10</a:t>
                      </a:r>
                      <a:endParaRPr lang="en-US" sz="1400" dirty="0"/>
                    </a:p>
                  </a:txBody>
                  <a:tcPr/>
                </a:tc>
                <a:tc>
                  <a:txBody>
                    <a:bodyPr/>
                    <a:lstStyle/>
                    <a:p>
                      <a:endParaRPr lang="en-US" sz="1400" dirty="0"/>
                    </a:p>
                  </a:txBody>
                  <a:tcPr/>
                </a:tc>
                <a:tc>
                  <a:txBody>
                    <a:bodyPr/>
                    <a:lstStyle/>
                    <a:p>
                      <a:r>
                        <a:rPr lang="en-US" sz="1400" dirty="0" smtClean="0"/>
                        <a:t>20</a:t>
                      </a:r>
                      <a:endParaRPr lang="en-US" sz="1400" dirty="0"/>
                    </a:p>
                  </a:txBody>
                  <a:tcPr/>
                </a:tc>
                <a:tc>
                  <a:txBody>
                    <a:bodyPr/>
                    <a:lstStyle/>
                    <a:p>
                      <a:r>
                        <a:rPr lang="en-US" sz="1400" dirty="0" smtClean="0"/>
                        <a:t>20.1</a:t>
                      </a:r>
                      <a:endParaRPr lang="en-US" sz="1400" dirty="0"/>
                    </a:p>
                  </a:txBody>
                  <a:tcPr/>
                </a:tc>
              </a:tr>
            </a:tbl>
          </a:graphicData>
        </a:graphic>
      </p:graphicFrame>
    </p:spTree>
    <p:extLst>
      <p:ext uri="{BB962C8B-B14F-4D97-AF65-F5344CB8AC3E}">
        <p14:creationId xmlns:p14="http://schemas.microsoft.com/office/powerpoint/2010/main" val="3640212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Industrial Example - Index Rebalance </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indent="-457200">
              <a:buFont typeface="Arial" panose="020B0604020202020204" pitchFamily="34" charset="0"/>
              <a:buChar char="•"/>
            </a:pPr>
            <a:r>
              <a:rPr lang="en-US" sz="1800" dirty="0" smtClean="0"/>
              <a:t>Some ETF funds (like HK Tracker Fund </a:t>
            </a:r>
            <a:r>
              <a:rPr lang="zh-TW" altLang="en-US" sz="1800" dirty="0"/>
              <a:t>盈富</a:t>
            </a:r>
            <a:r>
              <a:rPr lang="zh-TW" altLang="en-US" sz="1800" dirty="0" smtClean="0"/>
              <a:t>基金</a:t>
            </a:r>
            <a:r>
              <a:rPr lang="en-US" altLang="zh-TW" sz="1800" dirty="0" smtClean="0"/>
              <a:t>) </a:t>
            </a:r>
            <a:r>
              <a:rPr lang="en-US" altLang="zh-TW" sz="1800" b="1" dirty="0" smtClean="0">
                <a:solidFill>
                  <a:srgbClr val="0070C0"/>
                </a:solidFill>
              </a:rPr>
              <a:t>passively</a:t>
            </a:r>
            <a:r>
              <a:rPr lang="en-US" altLang="zh-TW" sz="1800" dirty="0" smtClean="0"/>
              <a:t> track the underlying </a:t>
            </a:r>
            <a:r>
              <a:rPr lang="en-US" sz="1800" dirty="0" smtClean="0"/>
              <a:t>index constituents </a:t>
            </a:r>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r>
              <a:rPr lang="en-US" sz="1800" dirty="0" smtClean="0"/>
              <a:t>The </a:t>
            </a:r>
            <a:r>
              <a:rPr lang="en-US" sz="1800" dirty="0"/>
              <a:t>constituents </a:t>
            </a:r>
            <a:r>
              <a:rPr lang="en-US" sz="1800" dirty="0" smtClean="0"/>
              <a:t>may be </a:t>
            </a:r>
            <a:r>
              <a:rPr lang="en-US" sz="1800" b="1" dirty="0" smtClean="0">
                <a:solidFill>
                  <a:srgbClr val="0070C0"/>
                </a:solidFill>
              </a:rPr>
              <a:t>re-weighted or new stocks will be added </a:t>
            </a:r>
            <a:r>
              <a:rPr lang="en-US" sz="1800" dirty="0" smtClean="0"/>
              <a:t>to the index. The ETF funds need to adjust the portfolio according to the new weighting</a:t>
            </a:r>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r>
              <a:rPr lang="en-US" sz="1800" dirty="0" smtClean="0"/>
              <a:t>As the transaction performance are </a:t>
            </a:r>
            <a:r>
              <a:rPr lang="en-US" sz="1800" b="1" dirty="0" smtClean="0">
                <a:solidFill>
                  <a:srgbClr val="0070C0"/>
                </a:solidFill>
              </a:rPr>
              <a:t>mark-to-market by the closing price</a:t>
            </a:r>
            <a:r>
              <a:rPr lang="en-US" sz="1800" dirty="0" smtClean="0"/>
              <a:t>, use Market-on-Close Algo to benchmark with the closing price</a:t>
            </a:r>
          </a:p>
          <a:p>
            <a:pPr marL="457200" indent="-457200">
              <a:buFont typeface="Arial" panose="020B0604020202020204" pitchFamily="34" charset="0"/>
              <a:buChar char="•"/>
            </a:pPr>
            <a:endParaRPr lang="en-US" sz="1800" dirty="0"/>
          </a:p>
          <a:p>
            <a:pPr marL="0" indent="0"/>
            <a:r>
              <a:rPr lang="en-US" sz="1800" dirty="0" smtClean="0"/>
              <a:t>(Share a trader experience before using MOC </a:t>
            </a:r>
            <a:r>
              <a:rPr lang="en-US" sz="1800" dirty="0" err="1" smtClean="0"/>
              <a:t>Algos</a:t>
            </a:r>
            <a:r>
              <a:rPr lang="en-US" sz="1800" dirty="0" smtClean="0"/>
              <a:t>)</a:t>
            </a: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a:t>
            </a:fld>
            <a:endParaRPr lang="en-US" sz="1400" dirty="0">
              <a:latin typeface="Arial" charset="0"/>
            </a:endParaRPr>
          </a:p>
        </p:txBody>
      </p:sp>
    </p:spTree>
    <p:extLst>
      <p:ext uri="{BB962C8B-B14F-4D97-AF65-F5344CB8AC3E}">
        <p14:creationId xmlns:p14="http://schemas.microsoft.com/office/powerpoint/2010/main" val="23211888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 Pair</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Price Ratio can be adopted for </a:t>
            </a:r>
            <a:r>
              <a:rPr lang="en-US" sz="1800" b="1" dirty="0" smtClean="0">
                <a:solidFill>
                  <a:srgbClr val="0070C0"/>
                </a:solidFill>
              </a:rPr>
              <a:t>Spread trade</a:t>
            </a:r>
            <a:r>
              <a:rPr lang="en-US" sz="1800" dirty="0" smtClean="0"/>
              <a:t> where the input is “Buy-Sell &lt; Spread”. One example use case is for trading the Stock vs “Stock Right”</a:t>
            </a:r>
            <a:endParaRPr lang="en-US" sz="1800" dirty="0"/>
          </a:p>
          <a:p>
            <a:endParaRPr lang="en-US" sz="1800" dirty="0" smtClean="0"/>
          </a:p>
          <a:p>
            <a:pPr>
              <a:buFont typeface="Arial" panose="020B0604020202020204" pitchFamily="34" charset="0"/>
              <a:buChar char="•"/>
            </a:pPr>
            <a:r>
              <a:rPr lang="en-US" sz="1800" dirty="0" smtClean="0"/>
              <a:t>Cross </a:t>
            </a:r>
            <a:r>
              <a:rPr lang="en-US" sz="1800" dirty="0"/>
              <a:t>market (A-H Pair) </a:t>
            </a:r>
            <a:r>
              <a:rPr lang="en-US" sz="1800" dirty="0" smtClean="0"/>
              <a:t>order needs </a:t>
            </a:r>
            <a:r>
              <a:rPr lang="en-US" sz="1800" b="1" dirty="0">
                <a:solidFill>
                  <a:srgbClr val="0070C0"/>
                </a:solidFill>
              </a:rPr>
              <a:t>FX </a:t>
            </a:r>
            <a:r>
              <a:rPr lang="en-US" sz="1800" b="1" dirty="0" smtClean="0">
                <a:solidFill>
                  <a:srgbClr val="0070C0"/>
                </a:solidFill>
              </a:rPr>
              <a:t>feed</a:t>
            </a:r>
            <a:r>
              <a:rPr lang="en-US" sz="1800" dirty="0" smtClean="0"/>
              <a:t> to convert the price ratio to same currency</a:t>
            </a:r>
          </a:p>
          <a:p>
            <a:pPr>
              <a:buFont typeface="Arial" panose="020B0604020202020204" pitchFamily="34" charset="0"/>
              <a:buChar char="•"/>
            </a:pPr>
            <a:endParaRPr lang="en-US" sz="1800" dirty="0"/>
          </a:p>
          <a:p>
            <a:pPr>
              <a:buFont typeface="Arial" panose="020B0604020202020204" pitchFamily="34" charset="0"/>
              <a:buChar char="•"/>
            </a:pPr>
            <a:r>
              <a:rPr lang="en-US" sz="1800" b="1" dirty="0" smtClean="0"/>
              <a:t>Additional parameters</a:t>
            </a:r>
            <a:r>
              <a:rPr lang="en-US" sz="1800" dirty="0" smtClean="0"/>
              <a:t>:</a:t>
            </a:r>
          </a:p>
          <a:p>
            <a:pPr lvl="1">
              <a:buFont typeface="Arial" panose="020B0604020202020204" pitchFamily="34" charset="0"/>
              <a:buChar char="•"/>
            </a:pPr>
            <a:r>
              <a:rPr lang="en-US" sz="1600" b="1" dirty="0" smtClean="0"/>
              <a:t>VWAP/TWAP</a:t>
            </a:r>
            <a:r>
              <a:rPr lang="en-US" sz="1600" dirty="0" smtClean="0"/>
              <a:t>: execute the ratio trade </a:t>
            </a:r>
            <a:r>
              <a:rPr lang="en-US" sz="1600" b="1" dirty="0" smtClean="0">
                <a:solidFill>
                  <a:srgbClr val="0070C0"/>
                </a:solidFill>
              </a:rPr>
              <a:t>gradually over the day </a:t>
            </a:r>
          </a:p>
          <a:p>
            <a:pPr lvl="1">
              <a:buFont typeface="Arial" panose="020B0604020202020204" pitchFamily="34" charset="0"/>
              <a:buChar char="•"/>
            </a:pPr>
            <a:r>
              <a:rPr lang="en-US" sz="1600" b="1" dirty="0" smtClean="0"/>
              <a:t>POV%</a:t>
            </a:r>
            <a:r>
              <a:rPr lang="en-US" sz="1600" dirty="0" smtClean="0"/>
              <a:t>: execute as fast as possible but still </a:t>
            </a:r>
            <a:r>
              <a:rPr lang="en-US" sz="1600" b="1" dirty="0" smtClean="0">
                <a:solidFill>
                  <a:srgbClr val="0070C0"/>
                </a:solidFill>
              </a:rPr>
              <a:t>within the volume constraints</a:t>
            </a:r>
          </a:p>
          <a:p>
            <a:pPr lvl="1">
              <a:buFont typeface="Arial" panose="020B0604020202020204" pitchFamily="34" charset="0"/>
              <a:buChar char="•"/>
            </a:pPr>
            <a:endParaRPr lang="en-US" sz="1600" dirty="0"/>
          </a:p>
          <a:p>
            <a:pPr>
              <a:buFont typeface="Arial" panose="020B0604020202020204" pitchFamily="34" charset="0"/>
              <a:buChar char="•"/>
            </a:pPr>
            <a:r>
              <a:rPr lang="en-US" sz="1800" b="1" dirty="0" smtClean="0"/>
              <a:t>Main Error Checks</a:t>
            </a:r>
          </a:p>
          <a:p>
            <a:pPr lvl="1">
              <a:buFont typeface="Arial" panose="020B0604020202020204" pitchFamily="34" charset="0"/>
              <a:buChar char="•"/>
            </a:pPr>
            <a:r>
              <a:rPr lang="en-US" sz="1600" b="1" dirty="0" smtClean="0">
                <a:solidFill>
                  <a:srgbClr val="0070C0"/>
                </a:solidFill>
              </a:rPr>
              <a:t>Reject</a:t>
            </a:r>
            <a:r>
              <a:rPr lang="en-US" sz="1600" dirty="0" smtClean="0">
                <a:solidFill>
                  <a:srgbClr val="0070C0"/>
                </a:solidFill>
              </a:rPr>
              <a:t> </a:t>
            </a:r>
            <a:r>
              <a:rPr lang="en-US" sz="1600" dirty="0" smtClean="0"/>
              <a:t>the order if the ratio (or spread) is </a:t>
            </a:r>
            <a:r>
              <a:rPr lang="en-US" sz="1600" b="1" dirty="0" smtClean="0">
                <a:solidFill>
                  <a:srgbClr val="0070C0"/>
                </a:solidFill>
              </a:rPr>
              <a:t>10% more ITM </a:t>
            </a:r>
            <a:r>
              <a:rPr lang="en-US" sz="1600" dirty="0" smtClean="0"/>
              <a:t>than the current market</a:t>
            </a:r>
          </a:p>
          <a:p>
            <a:pPr lvl="1">
              <a:buFont typeface="Arial" panose="020B0604020202020204" pitchFamily="34" charset="0"/>
              <a:buChar char="•"/>
            </a:pPr>
            <a:r>
              <a:rPr lang="en-US" sz="1600" b="1" dirty="0" smtClean="0">
                <a:solidFill>
                  <a:srgbClr val="0070C0"/>
                </a:solidFill>
              </a:rPr>
              <a:t>Warn</a:t>
            </a:r>
            <a:r>
              <a:rPr lang="en-US" sz="1600" dirty="0" smtClean="0">
                <a:solidFill>
                  <a:srgbClr val="0070C0"/>
                </a:solidFill>
              </a:rPr>
              <a:t> </a:t>
            </a:r>
            <a:r>
              <a:rPr lang="en-US" sz="1600" dirty="0" smtClean="0"/>
              <a:t>the order if the </a:t>
            </a:r>
            <a:r>
              <a:rPr lang="en-US" sz="1600" dirty="0"/>
              <a:t>ratio (or spread) is </a:t>
            </a:r>
            <a:r>
              <a:rPr lang="en-US" sz="1600" b="1" dirty="0">
                <a:solidFill>
                  <a:srgbClr val="0070C0"/>
                </a:solidFill>
              </a:rPr>
              <a:t>10% more </a:t>
            </a:r>
            <a:r>
              <a:rPr lang="en-US" sz="1600" b="1" dirty="0" smtClean="0">
                <a:solidFill>
                  <a:srgbClr val="0070C0"/>
                </a:solidFill>
              </a:rPr>
              <a:t>OTM </a:t>
            </a:r>
            <a:r>
              <a:rPr lang="en-US" sz="1600" dirty="0"/>
              <a:t>than the current market</a:t>
            </a:r>
          </a:p>
          <a:p>
            <a:pPr lvl="1">
              <a:buFont typeface="Arial" panose="020B0604020202020204" pitchFamily="34" charset="0"/>
              <a:buChar char="•"/>
            </a:pPr>
            <a:endParaRPr lang="en-US" sz="1600" dirty="0"/>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40</a:t>
            </a:fld>
            <a:endParaRPr lang="en-US" sz="1400" dirty="0">
              <a:latin typeface="Arial" charset="0"/>
            </a:endParaRPr>
          </a:p>
        </p:txBody>
      </p:sp>
    </p:spTree>
    <p:extLst>
      <p:ext uri="{BB962C8B-B14F-4D97-AF65-F5344CB8AC3E}">
        <p14:creationId xmlns:p14="http://schemas.microsoft.com/office/powerpoint/2010/main" val="31714911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Market </a:t>
            </a:r>
            <a:r>
              <a:rPr lang="en-US" dirty="0" smtClean="0"/>
              <a:t>Making</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lvl="1" indent="0">
              <a:buNone/>
            </a:pPr>
            <a:r>
              <a:rPr lang="en-US" sz="1800" dirty="0" smtClean="0"/>
              <a:t>Business </a:t>
            </a:r>
            <a:r>
              <a:rPr lang="en-US" sz="1800" dirty="0"/>
              <a:t>driver</a:t>
            </a:r>
          </a:p>
          <a:p>
            <a:pPr marL="800100" lvl="1" indent="-342900">
              <a:buFont typeface="Arial" panose="020B0604020202020204" pitchFamily="34" charset="0"/>
              <a:buChar char="•"/>
            </a:pPr>
            <a:r>
              <a:rPr lang="en-US" sz="1600" b="1" dirty="0">
                <a:solidFill>
                  <a:srgbClr val="0070C0"/>
                </a:solidFill>
              </a:rPr>
              <a:t>Earn spread</a:t>
            </a:r>
            <a:r>
              <a:rPr lang="en-US" sz="1600" dirty="0"/>
              <a:t>, </a:t>
            </a:r>
            <a:r>
              <a:rPr lang="en-US" sz="1600" b="1" dirty="0">
                <a:solidFill>
                  <a:srgbClr val="0070C0"/>
                </a:solidFill>
              </a:rPr>
              <a:t>Waive stamp duty / exchange fee</a:t>
            </a:r>
          </a:p>
          <a:p>
            <a:pPr marL="800100" lvl="1" indent="-342900">
              <a:buFont typeface="Arial" panose="020B0604020202020204" pitchFamily="34" charset="0"/>
              <a:buChar char="•"/>
            </a:pPr>
            <a:r>
              <a:rPr lang="en-US" sz="1600" dirty="0"/>
              <a:t>Typical products: Warrants, CBBC, Listed Future/Options, ETF</a:t>
            </a:r>
          </a:p>
          <a:p>
            <a:pPr lvl="1">
              <a:buFont typeface="Arial" pitchFamily="34" charset="0"/>
              <a:buChar char="•"/>
            </a:pPr>
            <a:endParaRPr lang="en-US" sz="1800" dirty="0"/>
          </a:p>
          <a:p>
            <a:pPr marL="457200" lvl="1" indent="0">
              <a:buNone/>
            </a:pPr>
            <a:r>
              <a:rPr lang="en-US" sz="1800" dirty="0"/>
              <a:t>Type of </a:t>
            </a:r>
            <a:r>
              <a:rPr lang="en-US" sz="1800" dirty="0" smtClean="0"/>
              <a:t>Market Making (MM)</a:t>
            </a:r>
            <a:endParaRPr lang="en-US" sz="1800" dirty="0"/>
          </a:p>
          <a:p>
            <a:pPr marL="800100" lvl="1" indent="-342900">
              <a:buFont typeface="Arial" panose="020B0604020202020204" pitchFamily="34" charset="0"/>
              <a:buChar char="•"/>
            </a:pPr>
            <a:r>
              <a:rPr lang="en-US" sz="1600" dirty="0"/>
              <a:t>Quote Request: </a:t>
            </a:r>
            <a:r>
              <a:rPr lang="en-US" sz="1600" b="1" dirty="0">
                <a:solidFill>
                  <a:srgbClr val="0070C0"/>
                </a:solidFill>
              </a:rPr>
              <a:t>respond to the request </a:t>
            </a:r>
            <a:r>
              <a:rPr lang="en-US" sz="1600" dirty="0"/>
              <a:t>to provide liquidity. Generally it only requires to full-fill certain % of the request per day</a:t>
            </a:r>
          </a:p>
          <a:p>
            <a:pPr marL="800100" lvl="1" indent="-342900">
              <a:buFont typeface="Arial" panose="020B0604020202020204" pitchFamily="34" charset="0"/>
              <a:buChar char="•"/>
            </a:pPr>
            <a:r>
              <a:rPr lang="en-US" sz="1600" dirty="0"/>
              <a:t>Continuous MM : </a:t>
            </a:r>
            <a:r>
              <a:rPr lang="en-US" sz="1600" b="1" dirty="0">
                <a:solidFill>
                  <a:srgbClr val="0070C0"/>
                </a:solidFill>
              </a:rPr>
              <a:t>continuously making the market</a:t>
            </a:r>
            <a:r>
              <a:rPr lang="en-US" sz="1600" dirty="0"/>
              <a:t> to fulfill min spread, min show quantity, min show time, min hours of a trading day</a:t>
            </a:r>
          </a:p>
          <a:p>
            <a:pPr lvl="1">
              <a:buFont typeface="Arial" pitchFamily="34" charset="0"/>
              <a:buChar char="•"/>
            </a:pPr>
            <a:endParaRPr lang="en-US" sz="1800" dirty="0"/>
          </a:p>
          <a:p>
            <a:pPr marL="457200" lvl="1" indent="0">
              <a:buNone/>
            </a:pPr>
            <a:r>
              <a:rPr lang="en-US" sz="1800" dirty="0"/>
              <a:t>Reference price calculation</a:t>
            </a:r>
          </a:p>
          <a:p>
            <a:pPr marL="800100" lvl="1" indent="-342900">
              <a:buFont typeface="Arial" panose="020B0604020202020204" pitchFamily="34" charset="0"/>
              <a:buChar char="•"/>
            </a:pPr>
            <a:r>
              <a:rPr lang="en-US" sz="1600" dirty="0"/>
              <a:t>Based on customized formula and can subscribe to multiple instruments to source the pricing information </a:t>
            </a:r>
          </a:p>
          <a:p>
            <a:pPr marL="800100" lvl="1" indent="-342900">
              <a:buFont typeface="Arial" panose="020B0604020202020204" pitchFamily="34" charset="0"/>
              <a:buChar char="•"/>
            </a:pPr>
            <a:r>
              <a:rPr lang="en-US" sz="1600" dirty="0"/>
              <a:t>Additionally for </a:t>
            </a:r>
            <a:r>
              <a:rPr lang="en-US" sz="1600" b="1" dirty="0">
                <a:solidFill>
                  <a:srgbClr val="0070C0"/>
                </a:solidFill>
              </a:rPr>
              <a:t>non-delta 1 products </a:t>
            </a:r>
            <a:r>
              <a:rPr lang="en-US" sz="1600" dirty="0"/>
              <a:t>(such as Options and Warrants) based on underlying instruments and static data, use </a:t>
            </a:r>
            <a:r>
              <a:rPr lang="en-US" sz="1600" dirty="0" err="1"/>
              <a:t>Quantlib</a:t>
            </a:r>
            <a:r>
              <a:rPr lang="en-US" sz="1600" dirty="0"/>
              <a:t> </a:t>
            </a:r>
            <a:r>
              <a:rPr lang="en-US" sz="1600" b="1" dirty="0">
                <a:solidFill>
                  <a:srgbClr val="0070C0"/>
                </a:solidFill>
              </a:rPr>
              <a:t>Black-Scholes option pricing </a:t>
            </a:r>
            <a:r>
              <a:rPr lang="en-US" sz="1600" dirty="0"/>
              <a:t>library to estimate the fair value, option Greeks (delta, gamma), implied volatility</a:t>
            </a:r>
            <a:endParaRPr lang="en-US" sz="1800" dirty="0"/>
          </a:p>
          <a:p>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41</a:t>
            </a:fld>
            <a:endParaRPr lang="en-US" sz="1400" dirty="0">
              <a:latin typeface="Arial" charset="0"/>
            </a:endParaRPr>
          </a:p>
        </p:txBody>
      </p:sp>
    </p:spTree>
    <p:extLst>
      <p:ext uri="{BB962C8B-B14F-4D97-AF65-F5344CB8AC3E}">
        <p14:creationId xmlns:p14="http://schemas.microsoft.com/office/powerpoint/2010/main" val="34224573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Market </a:t>
            </a:r>
            <a:r>
              <a:rPr lang="en-US" dirty="0" smtClean="0"/>
              <a:t>Making</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lvl="1" indent="0">
              <a:buNone/>
            </a:pPr>
            <a:r>
              <a:rPr lang="en-US" sz="1800" dirty="0" smtClean="0"/>
              <a:t>Market </a:t>
            </a:r>
            <a:r>
              <a:rPr lang="en-US" sz="1800" dirty="0"/>
              <a:t>Making Orders Management</a:t>
            </a:r>
          </a:p>
          <a:p>
            <a:pPr marL="800100" lvl="1" indent="-342900">
              <a:buFont typeface="Arial" panose="020B0604020202020204" pitchFamily="34" charset="0"/>
              <a:buChar char="•"/>
            </a:pPr>
            <a:r>
              <a:rPr lang="en-US" sz="1600" dirty="0"/>
              <a:t>Placing </a:t>
            </a:r>
            <a:r>
              <a:rPr lang="en-US" sz="1600" b="1" dirty="0">
                <a:solidFill>
                  <a:srgbClr val="0070C0"/>
                </a:solidFill>
              </a:rPr>
              <a:t>two sided (buy &amp; </a:t>
            </a:r>
            <a:r>
              <a:rPr lang="en-US" sz="1600" b="1" dirty="0" smtClean="0">
                <a:solidFill>
                  <a:srgbClr val="0070C0"/>
                </a:solidFill>
              </a:rPr>
              <a:t>sell of same name) </a:t>
            </a:r>
            <a:r>
              <a:rPr lang="en-US" sz="1600" dirty="0"/>
              <a:t>of market making orders into exchange continuously (react to price change and/or timer-based) or opportunistically (quote request)</a:t>
            </a:r>
          </a:p>
          <a:p>
            <a:pPr marL="800100" lvl="1"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r>
              <a:rPr lang="en-US" sz="1600" dirty="0" smtClean="0"/>
              <a:t>The </a:t>
            </a:r>
            <a:r>
              <a:rPr lang="en-US" sz="1600" dirty="0"/>
              <a:t>price and quantity of the orders are based on the </a:t>
            </a:r>
            <a:r>
              <a:rPr lang="en-US" sz="1600" b="1" dirty="0">
                <a:solidFill>
                  <a:srgbClr val="0070C0"/>
                </a:solidFill>
              </a:rPr>
              <a:t>underlying instrument spot price, reference price, conversion ration, min spread and liquidity obligations</a:t>
            </a:r>
            <a:r>
              <a:rPr lang="en-US" sz="1600" dirty="0"/>
              <a:t>. For options type of products, also needs the </a:t>
            </a:r>
            <a:r>
              <a:rPr lang="en-US" sz="1600" b="1" dirty="0">
                <a:solidFill>
                  <a:srgbClr val="0070C0"/>
                </a:solidFill>
              </a:rPr>
              <a:t>Greeks and implied volatility</a:t>
            </a:r>
          </a:p>
          <a:p>
            <a:pPr marL="800100" lvl="1"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r>
              <a:rPr lang="en-US" sz="1600" dirty="0" smtClean="0"/>
              <a:t>Adjusting </a:t>
            </a:r>
            <a:r>
              <a:rPr lang="en-US" sz="1600" dirty="0"/>
              <a:t>(cancel or amend) the orders automatically according to the rules and market conditions</a:t>
            </a:r>
          </a:p>
          <a:p>
            <a:pPr marL="800100" lvl="1"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r>
              <a:rPr lang="en-US" sz="1600" dirty="0" smtClean="0"/>
              <a:t>Monitor </a:t>
            </a:r>
            <a:r>
              <a:rPr lang="en-US" sz="1600" dirty="0"/>
              <a:t>the order quantity and (partial) fill, depends on the objective of queue priority, can send new order or amend the existing quantity to maintain the liquidity</a:t>
            </a:r>
          </a:p>
          <a:p>
            <a:pPr marL="800100" lvl="1"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r>
              <a:rPr lang="en-US" sz="1600" dirty="0" smtClean="0"/>
              <a:t>keeping </a:t>
            </a:r>
            <a:r>
              <a:rPr lang="en-US" sz="1600" dirty="0"/>
              <a:t>track of </a:t>
            </a:r>
            <a:r>
              <a:rPr lang="en-US" sz="1600" b="1" dirty="0">
                <a:solidFill>
                  <a:srgbClr val="0070C0"/>
                </a:solidFill>
              </a:rPr>
              <a:t>order timing </a:t>
            </a:r>
            <a:r>
              <a:rPr lang="en-US" sz="1600" dirty="0"/>
              <a:t>and can setup conditions to cancel and resubmit orders</a:t>
            </a:r>
          </a:p>
          <a:p>
            <a:endParaRPr lang="en-US" sz="14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42</a:t>
            </a:fld>
            <a:endParaRPr lang="en-US" sz="1400" dirty="0">
              <a:latin typeface="Arial" charset="0"/>
            </a:endParaRPr>
          </a:p>
        </p:txBody>
      </p:sp>
    </p:spTree>
    <p:extLst>
      <p:ext uri="{BB962C8B-B14F-4D97-AF65-F5344CB8AC3E}">
        <p14:creationId xmlns:p14="http://schemas.microsoft.com/office/powerpoint/2010/main" val="36196404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Market </a:t>
            </a:r>
            <a:r>
              <a:rPr lang="en-US" dirty="0" smtClean="0"/>
              <a:t>Making</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lvl="1" indent="0">
              <a:buNone/>
            </a:pPr>
            <a:r>
              <a:rPr lang="en-US" sz="2000" dirty="0" smtClean="0"/>
              <a:t>Manual Override</a:t>
            </a:r>
            <a:endParaRPr lang="en-US" sz="2000" dirty="0"/>
          </a:p>
          <a:p>
            <a:pPr marL="800100" lvl="1" indent="-342900">
              <a:buFont typeface="Arial" panose="020B0604020202020204" pitchFamily="34" charset="0"/>
              <a:buChar char="•"/>
            </a:pPr>
            <a:r>
              <a:rPr lang="en-US" sz="1800" dirty="0"/>
              <a:t>Setup the min/max spread on top of the existing requirements</a:t>
            </a:r>
          </a:p>
          <a:p>
            <a:pPr marL="800100" lvl="1" indent="-342900">
              <a:buFont typeface="Arial" panose="020B0604020202020204" pitchFamily="34" charset="0"/>
              <a:buChar char="•"/>
            </a:pPr>
            <a:r>
              <a:rPr lang="en-US" sz="1800" dirty="0"/>
              <a:t>Set offset from the calculated spread (e.g. ask -1 tick) </a:t>
            </a:r>
          </a:p>
          <a:p>
            <a:pPr marL="800100" lvl="1" indent="-342900">
              <a:buFont typeface="Arial" panose="020B0604020202020204" pitchFamily="34" charset="0"/>
              <a:buChar char="•"/>
            </a:pPr>
            <a:r>
              <a:rPr lang="en-US" sz="1800" b="1" dirty="0">
                <a:solidFill>
                  <a:srgbClr val="0070C0"/>
                </a:solidFill>
              </a:rPr>
              <a:t>Widen the spread or temporarily suspend the market making if the market is too volatiles</a:t>
            </a:r>
            <a:r>
              <a:rPr lang="en-US" sz="1800" dirty="0"/>
              <a:t> (e.g. Future drop 100 points in 5 mins, underlying go up 3% in 1 mins)</a:t>
            </a:r>
          </a:p>
          <a:p>
            <a:pPr marL="457200" lvl="1" indent="0">
              <a:buNone/>
            </a:pPr>
            <a:endParaRPr lang="en-US" sz="1800" dirty="0" smtClean="0"/>
          </a:p>
          <a:p>
            <a:pPr marL="457200" lvl="1" indent="0">
              <a:buNone/>
            </a:pPr>
            <a:r>
              <a:rPr lang="en-US" sz="1800" dirty="0" smtClean="0"/>
              <a:t>Reference Data</a:t>
            </a:r>
          </a:p>
          <a:p>
            <a:pPr marL="800100" lvl="1" indent="-342900">
              <a:buFont typeface="Arial" panose="020B0604020202020204" pitchFamily="34" charset="0"/>
              <a:buChar char="•"/>
            </a:pPr>
            <a:r>
              <a:rPr lang="en-US" sz="1800" dirty="0"/>
              <a:t>Include </a:t>
            </a:r>
            <a:r>
              <a:rPr lang="en-US" sz="1800" b="1" dirty="0">
                <a:solidFill>
                  <a:srgbClr val="0070C0"/>
                </a:solidFill>
              </a:rPr>
              <a:t>order capacity </a:t>
            </a:r>
            <a:r>
              <a:rPr lang="en-US" sz="1800" dirty="0"/>
              <a:t>information to distinguish between Market Making or House orders</a:t>
            </a:r>
          </a:p>
          <a:p>
            <a:pPr marL="800100" lvl="1" indent="-342900">
              <a:buFont typeface="Arial" panose="020B0604020202020204" pitchFamily="34" charset="0"/>
              <a:buChar char="•"/>
            </a:pPr>
            <a:r>
              <a:rPr lang="en-US" sz="1800" dirty="0"/>
              <a:t>Position keeping on intraday or aggregated (e.g. monthly) level</a:t>
            </a:r>
          </a:p>
          <a:p>
            <a:pPr lvl="1"/>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43</a:t>
            </a:fld>
            <a:endParaRPr lang="en-US" sz="1400" dirty="0">
              <a:latin typeface="Arial" charset="0"/>
            </a:endParaRPr>
          </a:p>
        </p:txBody>
      </p:sp>
    </p:spTree>
    <p:extLst>
      <p:ext uri="{BB962C8B-B14F-4D97-AF65-F5344CB8AC3E}">
        <p14:creationId xmlns:p14="http://schemas.microsoft.com/office/powerpoint/2010/main" val="19773269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Market </a:t>
            </a:r>
            <a:r>
              <a:rPr lang="en-US" dirty="0" smtClean="0"/>
              <a:t>Making</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lvl="1" indent="0">
              <a:buNone/>
            </a:pPr>
            <a:r>
              <a:rPr lang="en-US" sz="2000" dirty="0" smtClean="0"/>
              <a:t>Risk </a:t>
            </a:r>
            <a:r>
              <a:rPr lang="en-US" sz="2000" dirty="0"/>
              <a:t>Management</a:t>
            </a:r>
          </a:p>
          <a:p>
            <a:pPr marL="800100" lvl="1" indent="-342900">
              <a:buFont typeface="Arial" panose="020B0604020202020204" pitchFamily="34" charset="0"/>
              <a:buChar char="•"/>
            </a:pPr>
            <a:r>
              <a:rPr lang="en-US" sz="1800" dirty="0" smtClean="0"/>
              <a:t>Setup </a:t>
            </a:r>
            <a:r>
              <a:rPr lang="en-US" sz="1800" b="1" dirty="0">
                <a:solidFill>
                  <a:srgbClr val="0070C0"/>
                </a:solidFill>
              </a:rPr>
              <a:t>automatic hedging of underlying instruments </a:t>
            </a:r>
            <a:r>
              <a:rPr lang="en-US" sz="1800" dirty="0"/>
              <a:t>or with other Future and Options. When trading the underlying, follows the respective rules (such as short sell up-tick rule of the underlying stocks</a:t>
            </a:r>
            <a:r>
              <a:rPr lang="en-US" sz="1800" dirty="0" smtClean="0"/>
              <a:t>)</a:t>
            </a:r>
          </a:p>
          <a:p>
            <a:pPr marL="457200" lvl="1" indent="0">
              <a:buNone/>
            </a:pPr>
            <a:endParaRPr lang="en-US" sz="1800" dirty="0"/>
          </a:p>
          <a:p>
            <a:pPr marL="800100" lvl="1" indent="-342900">
              <a:buFont typeface="Arial" panose="020B0604020202020204" pitchFamily="34" charset="0"/>
              <a:buChar char="•"/>
            </a:pPr>
            <a:r>
              <a:rPr lang="en-US" sz="1800" b="1" dirty="0">
                <a:solidFill>
                  <a:srgbClr val="0070C0"/>
                </a:solidFill>
              </a:rPr>
              <a:t>Unwinding</a:t>
            </a:r>
            <a:r>
              <a:rPr lang="en-US" sz="1800" dirty="0">
                <a:solidFill>
                  <a:srgbClr val="0070C0"/>
                </a:solidFill>
              </a:rPr>
              <a:t> </a:t>
            </a:r>
            <a:r>
              <a:rPr lang="en-US" sz="1800" dirty="0"/>
              <a:t>the positions at the end of day according to specific </a:t>
            </a:r>
            <a:r>
              <a:rPr lang="en-US" sz="1800" dirty="0" smtClean="0"/>
              <a:t>rules</a:t>
            </a:r>
          </a:p>
          <a:p>
            <a:pPr marL="800100" lvl="1" indent="-342900">
              <a:buFont typeface="Arial" panose="020B0604020202020204" pitchFamily="34" charset="0"/>
              <a:buChar char="•"/>
            </a:pPr>
            <a:endParaRPr lang="en-US" sz="1800" dirty="0"/>
          </a:p>
          <a:p>
            <a:pPr lvl="2"/>
            <a:r>
              <a:rPr lang="en-US" sz="1400" b="1" dirty="0"/>
              <a:t>Directional (Delta Risk): </a:t>
            </a:r>
            <a:r>
              <a:rPr lang="en-US" sz="1400" dirty="0"/>
              <a:t>Any unhedged long/short position</a:t>
            </a:r>
          </a:p>
          <a:p>
            <a:pPr lvl="3"/>
            <a:endParaRPr lang="en-US" sz="1050" dirty="0"/>
          </a:p>
          <a:p>
            <a:pPr lvl="2"/>
            <a:r>
              <a:rPr lang="en-US" sz="1400" b="1" dirty="0"/>
              <a:t>Interest Rate Risk (Rho Risk): </a:t>
            </a:r>
            <a:r>
              <a:rPr lang="en-US" sz="1400" dirty="0"/>
              <a:t>Manage interest rate estimates </a:t>
            </a:r>
          </a:p>
          <a:p>
            <a:pPr lvl="2"/>
            <a:endParaRPr lang="en-US" sz="1400" dirty="0"/>
          </a:p>
          <a:p>
            <a:pPr lvl="2"/>
            <a:r>
              <a:rPr lang="en-US" sz="1400" b="1" dirty="0"/>
              <a:t>Dividend Risk: </a:t>
            </a:r>
            <a:r>
              <a:rPr lang="en-US" sz="1400" dirty="0"/>
              <a:t>Manage Dividend payout estimates</a:t>
            </a:r>
          </a:p>
          <a:p>
            <a:pPr lvl="2"/>
            <a:endParaRPr lang="en-US" sz="1400" dirty="0"/>
          </a:p>
          <a:p>
            <a:pPr lvl="2"/>
            <a:r>
              <a:rPr lang="en-US" sz="1400" b="1" dirty="0"/>
              <a:t>Execution Risk: </a:t>
            </a:r>
            <a:r>
              <a:rPr lang="en-US" sz="1400" dirty="0"/>
              <a:t>Fast system to capture the </a:t>
            </a:r>
            <a:r>
              <a:rPr lang="en-US" sz="1400" dirty="0" err="1"/>
              <a:t>mis</a:t>
            </a:r>
            <a:r>
              <a:rPr lang="en-US" sz="1400" dirty="0"/>
              <a:t>-pricing</a:t>
            </a:r>
          </a:p>
          <a:p>
            <a:pPr lvl="2"/>
            <a:endParaRPr lang="en-US" sz="1400" dirty="0"/>
          </a:p>
          <a:p>
            <a:pPr lvl="2"/>
            <a:r>
              <a:rPr lang="en-US" sz="1400" b="1" dirty="0"/>
              <a:t>Liquidity Risk: </a:t>
            </a:r>
            <a:r>
              <a:rPr lang="en-US" sz="1400" dirty="0"/>
              <a:t>Determine appropriate trading size </a:t>
            </a:r>
            <a:endParaRPr lang="en-US" sz="1600" dirty="0"/>
          </a:p>
          <a:p>
            <a:pPr marL="400050">
              <a:buFont typeface="Arial" panose="020B0604020202020204" pitchFamily="34" charset="0"/>
              <a:buChar char="•"/>
            </a:pPr>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44</a:t>
            </a:fld>
            <a:endParaRPr lang="en-US" sz="1400" dirty="0">
              <a:latin typeface="Arial" charset="0"/>
            </a:endParaRPr>
          </a:p>
        </p:txBody>
      </p:sp>
    </p:spTree>
    <p:extLst>
      <p:ext uri="{BB962C8B-B14F-4D97-AF65-F5344CB8AC3E}">
        <p14:creationId xmlns:p14="http://schemas.microsoft.com/office/powerpoint/2010/main" val="7641290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Algo </a:t>
            </a:r>
            <a:r>
              <a:rPr lang="en-US" dirty="0"/>
              <a:t>- Market </a:t>
            </a:r>
            <a:r>
              <a:rPr lang="en-US" dirty="0" smtClean="0"/>
              <a:t>Making</a:t>
            </a:r>
            <a:endParaRPr lang="en-US" dirty="0"/>
          </a:p>
        </p:txBody>
      </p:sp>
      <p:sp>
        <p:nvSpPr>
          <p:cNvPr id="7" name="Content Placeholder 1"/>
          <p:cNvSpPr txBox="1">
            <a:spLocks/>
          </p:cNvSpPr>
          <p:nvPr/>
        </p:nvSpPr>
        <p:spPr>
          <a:xfrm>
            <a:off x="395536" y="1700808"/>
            <a:ext cx="4392488"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2000" b="1" dirty="0"/>
              <a:t>The Greeks</a:t>
            </a:r>
          </a:p>
          <a:p>
            <a:pPr lvl="1"/>
            <a:r>
              <a:rPr lang="en-US" sz="1800" dirty="0"/>
              <a:t>Gamma Risk (Rate of Change of Delta</a:t>
            </a:r>
            <a:r>
              <a:rPr lang="en-US" sz="1800" dirty="0" smtClean="0"/>
              <a:t>)</a:t>
            </a:r>
          </a:p>
          <a:p>
            <a:pPr lvl="1"/>
            <a:r>
              <a:rPr lang="en-US" sz="1800" dirty="0"/>
              <a:t>Theta Risk (Time Decay)</a:t>
            </a:r>
          </a:p>
          <a:p>
            <a:pPr lvl="1"/>
            <a:r>
              <a:rPr lang="en-US" sz="1800" dirty="0" smtClean="0"/>
              <a:t>Vega </a:t>
            </a:r>
            <a:r>
              <a:rPr lang="en-US" sz="1800" dirty="0"/>
              <a:t>Risk (Implied volatility)</a:t>
            </a:r>
          </a:p>
          <a:p>
            <a:pPr lvl="1"/>
            <a:endParaRPr lang="en-US" sz="2000" dirty="0"/>
          </a:p>
          <a:p>
            <a:r>
              <a:rPr lang="en-US" sz="2000" b="1" dirty="0"/>
              <a:t>Hedging </a:t>
            </a:r>
            <a:r>
              <a:rPr lang="en-US" sz="2000" b="1" dirty="0" smtClean="0"/>
              <a:t>Calculation</a:t>
            </a:r>
            <a:endParaRPr lang="en-US" sz="2000" b="1" dirty="0"/>
          </a:p>
          <a:p>
            <a:pPr lvl="1">
              <a:buFont typeface="Arial" panose="020B0604020202020204" pitchFamily="34" charset="0"/>
              <a:buChar char="•"/>
            </a:pPr>
            <a:r>
              <a:rPr lang="en-US" sz="1800" dirty="0" smtClean="0"/>
              <a:t>Black-Sholes </a:t>
            </a:r>
            <a:r>
              <a:rPr lang="en-US" sz="1800" dirty="0"/>
              <a:t>model </a:t>
            </a:r>
          </a:p>
          <a:p>
            <a:pPr lvl="1">
              <a:buFont typeface="Arial" panose="020B0604020202020204" pitchFamily="34" charset="0"/>
              <a:buChar char="•"/>
            </a:pPr>
            <a:r>
              <a:rPr lang="en-US" sz="1800" dirty="0" smtClean="0"/>
              <a:t>Finite </a:t>
            </a:r>
            <a:r>
              <a:rPr lang="en-US" sz="1800" dirty="0"/>
              <a:t>Difference model</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45</a:t>
            </a:fld>
            <a:endParaRPr lang="en-US" sz="1400" dirty="0">
              <a:latin typeface="Arial" charset="0"/>
            </a:endParaRPr>
          </a:p>
        </p:txBody>
      </p:sp>
      <p:pic>
        <p:nvPicPr>
          <p:cNvPr id="6" name="Picture 6" descr="Image result for delta gamma theta ve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395" y="2132856"/>
            <a:ext cx="2685297" cy="3317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465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Trading </a:t>
            </a:r>
            <a:r>
              <a:rPr lang="en-US" dirty="0" smtClean="0"/>
              <a:t>Strategies – HK Warrant</a:t>
            </a:r>
            <a:endParaRPr lang="en-US" dirty="0"/>
          </a:p>
        </p:txBody>
      </p:sp>
      <p:sp>
        <p:nvSpPr>
          <p:cNvPr id="7" name="Content Placeholder 1"/>
          <p:cNvSpPr txBox="1">
            <a:spLocks/>
          </p:cNvSpPr>
          <p:nvPr/>
        </p:nvSpPr>
        <p:spPr>
          <a:xfrm>
            <a:off x="395536" y="1700808"/>
            <a:ext cx="8640960" cy="4032448"/>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0" indent="0"/>
            <a:r>
              <a:rPr lang="en-US" sz="1800" b="1" dirty="0" smtClean="0"/>
              <a:t>Objective</a:t>
            </a:r>
            <a:r>
              <a:rPr lang="en-US" sz="1800" dirty="0" smtClean="0"/>
              <a:t>: Try to </a:t>
            </a:r>
            <a:r>
              <a:rPr lang="en-US" sz="1800" b="1" dirty="0" smtClean="0">
                <a:solidFill>
                  <a:srgbClr val="0070C0"/>
                </a:solidFill>
              </a:rPr>
              <a:t>follow a “super trader” action </a:t>
            </a:r>
            <a:r>
              <a:rPr lang="en-US" sz="1800" dirty="0" smtClean="0"/>
              <a:t>(recall Social Trading) and profit from it.</a:t>
            </a:r>
          </a:p>
          <a:p>
            <a:pPr marL="285750" indent="-285750">
              <a:buFont typeface="Arial" panose="020B0604020202020204" pitchFamily="34" charset="0"/>
              <a:buChar char="•"/>
            </a:pPr>
            <a:endParaRPr lang="en-US" sz="1800" dirty="0"/>
          </a:p>
          <a:p>
            <a:pPr marL="685800" lvl="1">
              <a:buFont typeface="Arial" panose="020B0604020202020204" pitchFamily="34" charset="0"/>
              <a:buChar char="•"/>
            </a:pPr>
            <a:r>
              <a:rPr lang="en-US" sz="1600" b="1" dirty="0" smtClean="0"/>
              <a:t>Enter Trade </a:t>
            </a:r>
            <a:r>
              <a:rPr lang="en-US" sz="1600" dirty="0" smtClean="0"/>
              <a:t>when "</a:t>
            </a:r>
            <a:r>
              <a:rPr lang="en-US" sz="1600" dirty="0"/>
              <a:t>super user" </a:t>
            </a:r>
            <a:r>
              <a:rPr lang="en-US" sz="1600" dirty="0" smtClean="0"/>
              <a:t>trade (when a </a:t>
            </a:r>
            <a:r>
              <a:rPr lang="en-US" sz="1600" b="1" dirty="0" smtClean="0">
                <a:solidFill>
                  <a:srgbClr val="0070C0"/>
                </a:solidFill>
              </a:rPr>
              <a:t>single trade of notation </a:t>
            </a:r>
            <a:r>
              <a:rPr lang="en-US" sz="1600" dirty="0" smtClean="0"/>
              <a:t>greater than certain amount on </a:t>
            </a:r>
            <a:r>
              <a:rPr lang="en-US" sz="1600" dirty="0"/>
              <a:t>a warrant and </a:t>
            </a:r>
            <a:r>
              <a:rPr lang="en-US" sz="1600" b="1" dirty="0">
                <a:solidFill>
                  <a:srgbClr val="0070C0"/>
                </a:solidFill>
              </a:rPr>
              <a:t>ask </a:t>
            </a:r>
            <a:r>
              <a:rPr lang="en-US" sz="1600" b="1" dirty="0" smtClean="0">
                <a:solidFill>
                  <a:srgbClr val="0070C0"/>
                </a:solidFill>
              </a:rPr>
              <a:t>price move </a:t>
            </a:r>
            <a:r>
              <a:rPr lang="en-US" sz="1600" b="1" dirty="0">
                <a:solidFill>
                  <a:srgbClr val="0070C0"/>
                </a:solidFill>
              </a:rPr>
              <a:t>up</a:t>
            </a:r>
            <a:r>
              <a:rPr lang="en-US" sz="1600" dirty="0"/>
              <a:t> (&gt;= 1 tick) </a:t>
            </a:r>
            <a:r>
              <a:rPr lang="en-US" sz="1600" b="1" dirty="0">
                <a:solidFill>
                  <a:srgbClr val="0070C0"/>
                </a:solidFill>
              </a:rPr>
              <a:t>within</a:t>
            </a:r>
            <a:r>
              <a:rPr lang="en-US" sz="1600" dirty="0">
                <a:solidFill>
                  <a:srgbClr val="0070C0"/>
                </a:solidFill>
              </a:rPr>
              <a:t> </a:t>
            </a:r>
            <a:r>
              <a:rPr lang="en-US" sz="1600" dirty="0"/>
              <a:t>10ms to 5s</a:t>
            </a:r>
          </a:p>
          <a:p>
            <a:pPr marL="400050" lvl="1" indent="0">
              <a:buNone/>
            </a:pPr>
            <a:r>
              <a:rPr lang="en-US" sz="1600" dirty="0"/>
              <a:t>		</a:t>
            </a:r>
          </a:p>
          <a:p>
            <a:pPr marL="685800" lvl="1">
              <a:buFont typeface="Arial" panose="020B0604020202020204" pitchFamily="34" charset="0"/>
              <a:buChar char="•"/>
            </a:pPr>
            <a:r>
              <a:rPr lang="en-US" sz="1600" b="1" dirty="0" smtClean="0"/>
              <a:t>Exit Trade </a:t>
            </a:r>
            <a:r>
              <a:rPr lang="en-US" sz="1600" dirty="0" smtClean="0"/>
              <a:t>in these 3 modes</a:t>
            </a:r>
            <a:endParaRPr lang="en-US" sz="1600" dirty="0"/>
          </a:p>
          <a:p>
            <a:pPr marL="400050" lvl="1" indent="0">
              <a:buNone/>
            </a:pPr>
            <a:endParaRPr lang="en-US" sz="1400" dirty="0" smtClean="0"/>
          </a:p>
          <a:p>
            <a:pPr marL="400050" lvl="1" indent="0">
              <a:buNone/>
            </a:pPr>
            <a:r>
              <a:rPr lang="en-US" sz="1400" dirty="0"/>
              <a:t>	</a:t>
            </a:r>
            <a:r>
              <a:rPr lang="en-US" sz="1400" dirty="0" smtClean="0"/>
              <a:t>1</a:t>
            </a:r>
            <a:r>
              <a:rPr lang="en-US" sz="1400" dirty="0"/>
              <a:t>: </a:t>
            </a:r>
            <a:r>
              <a:rPr lang="en-US" sz="1400" b="1" dirty="0" smtClean="0"/>
              <a:t>Profit </a:t>
            </a:r>
            <a:r>
              <a:rPr lang="en-US" sz="1400" b="1" dirty="0"/>
              <a:t>mode</a:t>
            </a:r>
            <a:r>
              <a:rPr lang="en-US" sz="1400" dirty="0"/>
              <a:t>: Sell if </a:t>
            </a:r>
            <a:r>
              <a:rPr lang="en-US" sz="1400" dirty="0" smtClean="0"/>
              <a:t>bid + 2 ticks &gt;= </a:t>
            </a:r>
            <a:r>
              <a:rPr lang="en-US" sz="1400" dirty="0" err="1"/>
              <a:t>avg</a:t>
            </a:r>
            <a:r>
              <a:rPr lang="en-US" sz="1400" dirty="0"/>
              <a:t> </a:t>
            </a:r>
            <a:r>
              <a:rPr lang="en-US" sz="1400" dirty="0" err="1"/>
              <a:t>px</a:t>
            </a:r>
            <a:endParaRPr lang="en-US" sz="1400" dirty="0"/>
          </a:p>
          <a:p>
            <a:pPr marL="400050" lvl="1" indent="0"/>
            <a:endParaRPr lang="en-US" sz="1400" dirty="0" smtClean="0"/>
          </a:p>
          <a:p>
            <a:pPr marL="400050" lvl="1" indent="0">
              <a:buNone/>
            </a:pPr>
            <a:r>
              <a:rPr lang="en-US" sz="1400" dirty="0"/>
              <a:t>	</a:t>
            </a:r>
            <a:r>
              <a:rPr lang="en-US" sz="1400" dirty="0" smtClean="0"/>
              <a:t>2</a:t>
            </a:r>
            <a:r>
              <a:rPr lang="en-US" sz="1400" dirty="0"/>
              <a:t>: </a:t>
            </a:r>
            <a:r>
              <a:rPr lang="en-US" sz="1400" b="1" dirty="0"/>
              <a:t>Stop Loss</a:t>
            </a:r>
            <a:r>
              <a:rPr lang="en-US" sz="1400" dirty="0"/>
              <a:t>: </a:t>
            </a:r>
            <a:r>
              <a:rPr lang="en-US" sz="1400" dirty="0" err="1"/>
              <a:t>avg</a:t>
            </a:r>
            <a:r>
              <a:rPr lang="en-US" sz="1400" dirty="0"/>
              <a:t> </a:t>
            </a:r>
            <a:r>
              <a:rPr lang="en-US" sz="1400" dirty="0" err="1"/>
              <a:t>px</a:t>
            </a:r>
            <a:r>
              <a:rPr lang="en-US" sz="1400" dirty="0"/>
              <a:t> - bid &gt;= </a:t>
            </a:r>
            <a:r>
              <a:rPr lang="en-US" sz="1400" b="1" dirty="0">
                <a:solidFill>
                  <a:srgbClr val="00B050"/>
                </a:solidFill>
              </a:rPr>
              <a:t>3 </a:t>
            </a:r>
            <a:r>
              <a:rPr lang="en-US" sz="1400" b="1" dirty="0" smtClean="0">
                <a:solidFill>
                  <a:srgbClr val="00B050"/>
                </a:solidFill>
              </a:rPr>
              <a:t>ticks</a:t>
            </a:r>
          </a:p>
          <a:p>
            <a:pPr marL="400050" lvl="1" indent="0"/>
            <a:endParaRPr lang="en-US" sz="1400" dirty="0" smtClean="0"/>
          </a:p>
          <a:p>
            <a:pPr marL="400050" lvl="1" indent="0">
              <a:buNone/>
            </a:pPr>
            <a:r>
              <a:rPr lang="en-US" sz="1400" dirty="0"/>
              <a:t>	</a:t>
            </a:r>
            <a:r>
              <a:rPr lang="en-US" sz="1400" dirty="0" smtClean="0"/>
              <a:t>3: </a:t>
            </a:r>
            <a:r>
              <a:rPr lang="en-US" sz="1400" b="1" dirty="0" smtClean="0"/>
              <a:t>Time mode</a:t>
            </a:r>
            <a:r>
              <a:rPr lang="en-US" sz="1400" dirty="0" smtClean="0"/>
              <a:t>: 15 mins before market close</a:t>
            </a:r>
            <a:endParaRPr lang="en-US" sz="1400" dirty="0"/>
          </a:p>
          <a:p>
            <a:pPr marL="0" indent="0"/>
            <a:r>
              <a:rPr lang="en-US" sz="1800" dirty="0"/>
              <a:t>				</a:t>
            </a:r>
          </a:p>
          <a:p>
            <a:pPr marL="0" indent="0"/>
            <a:r>
              <a:rPr lang="en-US" sz="18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46</a:t>
            </a:fld>
            <a:endParaRPr lang="en-US" sz="1400" dirty="0">
              <a:latin typeface="Arial"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996" t="5664" r="19337" b="10938"/>
          <a:stretch/>
        </p:blipFill>
        <p:spPr bwMode="auto">
          <a:xfrm>
            <a:off x="5364088" y="3566145"/>
            <a:ext cx="2885041"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808692" y="5733256"/>
            <a:ext cx="5190845" cy="338554"/>
          </a:xfrm>
          <a:prstGeom prst="rect">
            <a:avLst/>
          </a:prstGeom>
          <a:noFill/>
        </p:spPr>
        <p:txBody>
          <a:bodyPr wrap="none" rtlCol="0">
            <a:spAutoFit/>
          </a:bodyPr>
          <a:lstStyle/>
          <a:p>
            <a:r>
              <a:rPr lang="en-US" sz="1600" dirty="0" smtClean="0">
                <a:solidFill>
                  <a:srgbClr val="00B050"/>
                </a:solidFill>
              </a:rPr>
              <a:t>Canberra Blackjack Experience for the 3 ticks stop loss</a:t>
            </a:r>
            <a:endParaRPr lang="en-US" sz="1600" dirty="0">
              <a:solidFill>
                <a:srgbClr val="00B050"/>
              </a:solidFill>
            </a:endParaRPr>
          </a:p>
        </p:txBody>
      </p:sp>
    </p:spTree>
    <p:extLst>
      <p:ext uri="{BB962C8B-B14F-4D97-AF65-F5344CB8AC3E}">
        <p14:creationId xmlns:p14="http://schemas.microsoft.com/office/powerpoint/2010/main" val="22363967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Trading </a:t>
            </a:r>
            <a:r>
              <a:rPr lang="en-US" dirty="0" smtClean="0"/>
              <a:t>Strategies – HK small caps</a:t>
            </a:r>
            <a:endParaRPr lang="en-US" dirty="0"/>
          </a:p>
        </p:txBody>
      </p:sp>
      <p:sp>
        <p:nvSpPr>
          <p:cNvPr id="7" name="Content Placeholder 1"/>
          <p:cNvSpPr txBox="1">
            <a:spLocks/>
          </p:cNvSpPr>
          <p:nvPr/>
        </p:nvSpPr>
        <p:spPr>
          <a:xfrm>
            <a:off x="395536" y="1700808"/>
            <a:ext cx="7848872" cy="648072"/>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0" indent="0"/>
            <a:r>
              <a:rPr lang="en-US" sz="1800" b="1" dirty="0" smtClean="0"/>
              <a:t>Objective</a:t>
            </a:r>
            <a:r>
              <a:rPr lang="en-US" sz="1800" dirty="0" smtClean="0"/>
              <a:t>: Track </a:t>
            </a:r>
            <a:r>
              <a:rPr lang="en-US" sz="1800" b="1" dirty="0" smtClean="0">
                <a:solidFill>
                  <a:srgbClr val="0070C0"/>
                </a:solidFill>
              </a:rPr>
              <a:t>abnormal movements </a:t>
            </a:r>
            <a:r>
              <a:rPr lang="en-US" sz="1800" dirty="0" smtClean="0"/>
              <a:t>for </a:t>
            </a:r>
            <a:r>
              <a:rPr lang="en-US" sz="1800" b="1" dirty="0" smtClean="0">
                <a:solidFill>
                  <a:srgbClr val="0070C0"/>
                </a:solidFill>
              </a:rPr>
              <a:t>small caps </a:t>
            </a:r>
            <a:r>
              <a:rPr lang="en-US" sz="1800" dirty="0" smtClean="0"/>
              <a:t>HK names</a:t>
            </a:r>
          </a:p>
          <a:p>
            <a:pPr marL="0" indent="0"/>
            <a:endParaRPr lang="en-US" sz="1800" dirty="0" smtClean="0"/>
          </a:p>
          <a:p>
            <a:pPr marL="400050" lvl="1" indent="0">
              <a:buNone/>
            </a:pPr>
            <a:r>
              <a:rPr lang="en-US" sz="18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47</a:t>
            </a:fld>
            <a:endParaRPr lang="en-US" sz="1400" dirty="0">
              <a:latin typeface="Arial" charset="0"/>
            </a:endParaRPr>
          </a:p>
        </p:txBody>
      </p:sp>
      <p:pic>
        <p:nvPicPr>
          <p:cNvPr id="1026" name="Picture 2" descr="http://hkpic.crntt.com/upload/201505/16/1037552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03723"/>
            <a:ext cx="60960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7455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Trading </a:t>
            </a:r>
            <a:r>
              <a:rPr lang="en-US" dirty="0" smtClean="0"/>
              <a:t>Strategies – HK small caps</a:t>
            </a:r>
            <a:endParaRPr lang="en-US" dirty="0"/>
          </a:p>
        </p:txBody>
      </p:sp>
      <p:sp>
        <p:nvSpPr>
          <p:cNvPr id="7" name="Content Placeholder 1"/>
          <p:cNvSpPr txBox="1">
            <a:spLocks/>
          </p:cNvSpPr>
          <p:nvPr/>
        </p:nvSpPr>
        <p:spPr>
          <a:xfrm>
            <a:off x="395536" y="1700808"/>
            <a:ext cx="5184576"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0" indent="0"/>
            <a:r>
              <a:rPr lang="en-US" sz="1800" b="1" dirty="0" smtClean="0"/>
              <a:t>Criteria</a:t>
            </a:r>
            <a:r>
              <a:rPr lang="en-US" sz="1800" dirty="0" smtClean="0"/>
              <a:t>:</a:t>
            </a:r>
          </a:p>
          <a:p>
            <a:pPr marL="685800" lvl="1">
              <a:buFont typeface="Arial" panose="020B0604020202020204" pitchFamily="34" charset="0"/>
              <a:buChar char="•"/>
            </a:pPr>
            <a:r>
              <a:rPr lang="en-US" sz="1600" dirty="0" smtClean="0"/>
              <a:t>Daily </a:t>
            </a:r>
            <a:r>
              <a:rPr lang="en-US" sz="1600" dirty="0" smtClean="0"/>
              <a:t>movement &gt; 10% </a:t>
            </a:r>
          </a:p>
          <a:p>
            <a:pPr marL="685800" lvl="1">
              <a:buFont typeface="Arial" panose="020B0604020202020204" pitchFamily="34" charset="0"/>
              <a:buChar char="•"/>
            </a:pPr>
            <a:r>
              <a:rPr lang="en-US" sz="1600" dirty="0" smtClean="0"/>
              <a:t>Market cap &lt; HK$ 5 billions</a:t>
            </a:r>
          </a:p>
          <a:p>
            <a:pPr marL="685800" lvl="1">
              <a:buFont typeface="Arial" panose="020B0604020202020204" pitchFamily="34" charset="0"/>
              <a:buChar char="•"/>
            </a:pPr>
            <a:r>
              <a:rPr lang="en-US" sz="1600" dirty="0" smtClean="0"/>
              <a:t>Daily volume &gt; HK$10M</a:t>
            </a:r>
          </a:p>
          <a:p>
            <a:pPr marL="685800" lvl="1">
              <a:buFont typeface="Arial" panose="020B0604020202020204" pitchFamily="34" charset="0"/>
              <a:buChar char="•"/>
            </a:pPr>
            <a:r>
              <a:rPr lang="en-US" sz="1600" dirty="0" smtClean="0"/>
              <a:t>No. of trades &gt; </a:t>
            </a:r>
            <a:r>
              <a:rPr lang="en-US" sz="1600" dirty="0" smtClean="0"/>
              <a:t>300 (or 10x last 50 day </a:t>
            </a:r>
            <a:r>
              <a:rPr lang="en-US" sz="1600" dirty="0" err="1" smtClean="0"/>
              <a:t>avg</a:t>
            </a:r>
            <a:r>
              <a:rPr lang="en-US" sz="1600" dirty="0" smtClean="0"/>
              <a:t>)</a:t>
            </a:r>
            <a:r>
              <a:rPr lang="en-US" sz="18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48</a:t>
            </a:fld>
            <a:endParaRPr lang="en-US" sz="1400" dirty="0">
              <a:latin typeface="Arial" charset="0"/>
            </a:endParaRPr>
          </a:p>
        </p:txBody>
      </p:sp>
      <p:pic>
        <p:nvPicPr>
          <p:cNvPr id="12291" name="Picture 3" descr="T:\gDrive\ML\MrShe\charts\trendGraph.jpeg"/>
          <p:cNvPicPr>
            <a:picLocks noChangeAspect="1" noChangeArrowheads="1"/>
          </p:cNvPicPr>
          <p:nvPr/>
        </p:nvPicPr>
        <p:blipFill rotWithShape="1">
          <a:blip r:embed="rId2">
            <a:extLst>
              <a:ext uri="{28A0092B-C50C-407E-A947-70E740481C1C}">
                <a14:useLocalDpi xmlns:a14="http://schemas.microsoft.com/office/drawing/2010/main" val="0"/>
              </a:ext>
            </a:extLst>
          </a:blip>
          <a:srcRect l="9271" t="6528" r="25729" b="15139"/>
          <a:stretch/>
        </p:blipFill>
        <p:spPr bwMode="auto">
          <a:xfrm>
            <a:off x="5508104" y="1796244"/>
            <a:ext cx="3565376" cy="3470896"/>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T:\gDrive\ML\MrShe\charts\d9bcb563-5ac9-487a-b6a8-0a7d79744fca.jpg"/>
          <p:cNvPicPr>
            <a:picLocks noChangeAspect="1" noChangeArrowheads="1"/>
          </p:cNvPicPr>
          <p:nvPr/>
        </p:nvPicPr>
        <p:blipFill rotWithShape="1">
          <a:blip r:embed="rId3">
            <a:extLst>
              <a:ext uri="{28A0092B-C50C-407E-A947-70E740481C1C}">
                <a14:useLocalDpi xmlns:a14="http://schemas.microsoft.com/office/drawing/2010/main" val="0"/>
              </a:ext>
            </a:extLst>
          </a:blip>
          <a:srcRect l="4326" t="27778" r="3125" b="16111"/>
          <a:stretch/>
        </p:blipFill>
        <p:spPr bwMode="auto">
          <a:xfrm>
            <a:off x="179512" y="3855716"/>
            <a:ext cx="5269504" cy="2396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0638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Trading Strategies – </a:t>
            </a:r>
            <a:r>
              <a:rPr lang="en-US" dirty="0" smtClean="0"/>
              <a:t>HKFE Wave Trading</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dirty="0" smtClean="0"/>
              <a:t>Objective</a:t>
            </a:r>
            <a:r>
              <a:rPr lang="en-US" sz="1800" dirty="0" smtClean="0"/>
              <a:t>: detect </a:t>
            </a:r>
            <a:r>
              <a:rPr lang="en-US" sz="1800" b="1" dirty="0" smtClean="0">
                <a:solidFill>
                  <a:srgbClr val="0070C0"/>
                </a:solidFill>
              </a:rPr>
              <a:t>short term trends </a:t>
            </a:r>
            <a:r>
              <a:rPr lang="en-US" sz="1800" dirty="0" smtClean="0"/>
              <a:t>and </a:t>
            </a:r>
            <a:r>
              <a:rPr lang="en-US" sz="1800" b="1" dirty="0" smtClean="0">
                <a:solidFill>
                  <a:srgbClr val="0070C0"/>
                </a:solidFill>
              </a:rPr>
              <a:t>regime shift</a:t>
            </a:r>
            <a:r>
              <a:rPr lang="en-US" sz="1800" dirty="0" smtClean="0"/>
              <a:t>. Use HKFE because of lower transaction costs</a:t>
            </a: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49</a:t>
            </a:fld>
            <a:endParaRPr lang="en-US" sz="1400" dirty="0">
              <a:latin typeface="Arial" charset="0"/>
            </a:endParaRPr>
          </a:p>
        </p:txBody>
      </p:sp>
      <p:pic>
        <p:nvPicPr>
          <p:cNvPr id="6" name="Picture 5"/>
          <p:cNvPicPr>
            <a:picLocks noChangeAspect="1" noChangeArrowheads="1"/>
          </p:cNvPicPr>
          <p:nvPr/>
        </p:nvPicPr>
        <p:blipFill>
          <a:blip r:embed="rId2"/>
          <a:srcRect/>
          <a:stretch>
            <a:fillRect/>
          </a:stretch>
        </p:blipFill>
        <p:spPr bwMode="auto">
          <a:xfrm>
            <a:off x="611560" y="3140968"/>
            <a:ext cx="4113827" cy="2247428"/>
          </a:xfrm>
          <a:prstGeom prst="rect">
            <a:avLst/>
          </a:prstGeom>
          <a:noFill/>
          <a:ln w="9525">
            <a:noFill/>
            <a:miter lim="800000"/>
            <a:headEnd/>
            <a:tailEnd/>
          </a:ln>
        </p:spPr>
      </p:pic>
      <p:sp>
        <p:nvSpPr>
          <p:cNvPr id="2" name="TextBox 1"/>
          <p:cNvSpPr txBox="1"/>
          <p:nvPr/>
        </p:nvSpPr>
        <p:spPr>
          <a:xfrm>
            <a:off x="820151" y="5377680"/>
            <a:ext cx="3905236" cy="738664"/>
          </a:xfrm>
          <a:prstGeom prst="rect">
            <a:avLst/>
          </a:prstGeom>
          <a:noFill/>
        </p:spPr>
        <p:txBody>
          <a:bodyPr wrap="none" rtlCol="0">
            <a:spAutoFit/>
          </a:bodyPr>
          <a:lstStyle/>
          <a:p>
            <a:r>
              <a:rPr lang="en-US" sz="1400" dirty="0">
                <a:cs typeface="Helvetica Light"/>
              </a:rPr>
              <a:t>For short term price action,</a:t>
            </a:r>
          </a:p>
          <a:p>
            <a:r>
              <a:rPr lang="en-US" sz="1400" dirty="0">
                <a:cs typeface="Helvetica Light"/>
              </a:rPr>
              <a:t>a security goes typically through several trends</a:t>
            </a:r>
          </a:p>
          <a:p>
            <a:endParaRPr lang="en-US" sz="1400" dirty="0"/>
          </a:p>
        </p:txBody>
      </p:sp>
      <p:pic>
        <p:nvPicPr>
          <p:cNvPr id="8" name="Picture 7"/>
          <p:cNvPicPr>
            <a:picLocks noChangeAspect="1" noChangeArrowheads="1"/>
          </p:cNvPicPr>
          <p:nvPr/>
        </p:nvPicPr>
        <p:blipFill>
          <a:blip r:embed="rId3"/>
          <a:srcRect/>
          <a:stretch>
            <a:fillRect/>
          </a:stretch>
        </p:blipFill>
        <p:spPr bwMode="auto">
          <a:xfrm>
            <a:off x="4644008" y="2132856"/>
            <a:ext cx="4305074" cy="2492188"/>
          </a:xfrm>
          <a:prstGeom prst="rect">
            <a:avLst/>
          </a:prstGeom>
          <a:noFill/>
          <a:ln w="9525">
            <a:noFill/>
            <a:miter lim="800000"/>
            <a:headEnd/>
            <a:tailEnd/>
          </a:ln>
        </p:spPr>
      </p:pic>
      <p:sp>
        <p:nvSpPr>
          <p:cNvPr id="4" name="TextBox 3"/>
          <p:cNvSpPr txBox="1"/>
          <p:nvPr/>
        </p:nvSpPr>
        <p:spPr>
          <a:xfrm>
            <a:off x="5148064" y="4717970"/>
            <a:ext cx="3265125" cy="738664"/>
          </a:xfrm>
          <a:prstGeom prst="rect">
            <a:avLst/>
          </a:prstGeom>
          <a:noFill/>
        </p:spPr>
        <p:txBody>
          <a:bodyPr wrap="none" rtlCol="0">
            <a:spAutoFit/>
          </a:bodyPr>
          <a:lstStyle/>
          <a:p>
            <a:r>
              <a:rPr lang="en-US" sz="1400" dirty="0">
                <a:cs typeface="Helvetica Light"/>
              </a:rPr>
              <a:t>The market goes through </a:t>
            </a:r>
          </a:p>
          <a:p>
            <a:r>
              <a:rPr lang="en-US" sz="1400" dirty="0">
                <a:cs typeface="Helvetica Light"/>
              </a:rPr>
              <a:t>volatility and volume regime intraday.   </a:t>
            </a:r>
          </a:p>
          <a:p>
            <a:endParaRPr lang="en-US" sz="1400" dirty="0"/>
          </a:p>
        </p:txBody>
      </p:sp>
    </p:spTree>
    <p:extLst>
      <p:ext uri="{BB962C8B-B14F-4D97-AF65-F5344CB8AC3E}">
        <p14:creationId xmlns:p14="http://schemas.microsoft.com/office/powerpoint/2010/main" val="393164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Industrial </a:t>
            </a:r>
            <a:r>
              <a:rPr lang="en-US" dirty="0" smtClean="0"/>
              <a:t>Example – Switching Trade</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indent="-457200">
              <a:buFont typeface="Arial" panose="020B0604020202020204" pitchFamily="34" charset="0"/>
              <a:buChar char="•"/>
            </a:pPr>
            <a:r>
              <a:rPr lang="en-US" sz="1800" dirty="0" smtClean="0"/>
              <a:t>For a </a:t>
            </a:r>
            <a:r>
              <a:rPr lang="en-US" sz="1800" b="1" dirty="0">
                <a:solidFill>
                  <a:srgbClr val="0070C0"/>
                </a:solidFill>
              </a:rPr>
              <a:t>sector neutral </a:t>
            </a:r>
            <a:r>
              <a:rPr lang="en-US" sz="1800" dirty="0" smtClean="0"/>
              <a:t>portfolio where it maintains the same ratio of  sectors with respect to the index, but actively manage the individual stocks within each sector</a:t>
            </a:r>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r>
              <a:rPr lang="en-US" sz="1800" dirty="0" smtClean="0"/>
              <a:t>Use Pair Algo to do a switch trade where to </a:t>
            </a:r>
            <a:r>
              <a:rPr lang="en-US" sz="1800" b="1" dirty="0" smtClean="0">
                <a:solidFill>
                  <a:srgbClr val="0070C0"/>
                </a:solidFill>
              </a:rPr>
              <a:t>sell the over-value stock and buy the under-value stock </a:t>
            </a:r>
            <a:r>
              <a:rPr lang="en-US" sz="1800" dirty="0" smtClean="0"/>
              <a:t>from the same sector</a:t>
            </a:r>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r>
              <a:rPr lang="en-US" sz="1800" dirty="0" smtClean="0"/>
              <a:t>Or same companies in different markets (like China-A vs HK-H shares)</a:t>
            </a:r>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7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a:t>
            </a:fld>
            <a:endParaRPr lang="en-US" sz="1400" dirty="0">
              <a:latin typeface="Arial" charset="0"/>
            </a:endParaRPr>
          </a:p>
        </p:txBody>
      </p:sp>
    </p:spTree>
    <p:extLst>
      <p:ext uri="{BB962C8B-B14F-4D97-AF65-F5344CB8AC3E}">
        <p14:creationId xmlns:p14="http://schemas.microsoft.com/office/powerpoint/2010/main" val="187375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Demo: Bit Coin Trading</a:t>
            </a:r>
            <a:endParaRPr lang="en-US" dirty="0"/>
          </a:p>
        </p:txBody>
      </p:sp>
      <p:sp>
        <p:nvSpPr>
          <p:cNvPr id="7" name="Content Placeholder 1"/>
          <p:cNvSpPr txBox="1">
            <a:spLocks/>
          </p:cNvSpPr>
          <p:nvPr/>
        </p:nvSpPr>
        <p:spPr>
          <a:xfrm>
            <a:off x="395536" y="1700808"/>
            <a:ext cx="8640960" cy="4464496"/>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800" b="1" dirty="0"/>
              <a:t>SMA </a:t>
            </a:r>
            <a:r>
              <a:rPr lang="en-US" sz="1800" b="1" dirty="0" smtClean="0"/>
              <a:t>Crossover Strategy: </a:t>
            </a:r>
            <a:r>
              <a:rPr lang="en-US" sz="1800" b="1" dirty="0" smtClean="0">
                <a:solidFill>
                  <a:srgbClr val="0070C0"/>
                </a:solidFill>
              </a:rPr>
              <a:t>leading</a:t>
            </a:r>
            <a:r>
              <a:rPr lang="en-US" sz="1800" dirty="0" smtClean="0"/>
              <a:t> </a:t>
            </a:r>
            <a:r>
              <a:rPr lang="en-US" sz="1800" dirty="0"/>
              <a:t>and a </a:t>
            </a:r>
            <a:r>
              <a:rPr lang="en-US" sz="1800" b="1" dirty="0">
                <a:solidFill>
                  <a:srgbClr val="0070C0"/>
                </a:solidFill>
              </a:rPr>
              <a:t>lagging</a:t>
            </a:r>
            <a:r>
              <a:rPr lang="en-US" sz="1800" dirty="0"/>
              <a:t> simple moving </a:t>
            </a:r>
            <a:r>
              <a:rPr lang="en-US" sz="1800" dirty="0" smtClean="0"/>
              <a:t>averages</a:t>
            </a:r>
          </a:p>
          <a:p>
            <a:r>
              <a:rPr lang="en-US" sz="1800" dirty="0"/>
              <a:t>	</a:t>
            </a:r>
            <a:r>
              <a:rPr lang="en-US" sz="1600" dirty="0" smtClean="0"/>
              <a:t>Leading </a:t>
            </a:r>
            <a:r>
              <a:rPr lang="en-US" sz="1600" dirty="0"/>
              <a:t>SMA has a shorter look-back period that lagging moving average. Hence, by definition, </a:t>
            </a:r>
            <a:r>
              <a:rPr lang="en-US" sz="1600" b="1" dirty="0">
                <a:solidFill>
                  <a:srgbClr val="0070C0"/>
                </a:solidFill>
              </a:rPr>
              <a:t>leading SMA will be more sensitive to most recent price moves</a:t>
            </a:r>
            <a:r>
              <a:rPr lang="en-US" sz="1600" dirty="0"/>
              <a:t>; lagging SMA will be slower to react</a:t>
            </a:r>
          </a:p>
          <a:p>
            <a:r>
              <a:rPr lang="en-US" sz="1800" dirty="0"/>
              <a:t>  </a:t>
            </a:r>
          </a:p>
          <a:p>
            <a:pPr marL="800100" lvl="1" indent="-342900">
              <a:buFont typeface="+mj-lt"/>
              <a:buAutoNum type="arabicPeriod"/>
            </a:pPr>
            <a:r>
              <a:rPr lang="en-US" sz="1600" dirty="0" smtClean="0"/>
              <a:t>BUY </a:t>
            </a:r>
            <a:r>
              <a:rPr lang="en-US" sz="1600" dirty="0"/>
              <a:t>if Leading SMA is above Lagging SMA by some </a:t>
            </a:r>
            <a:r>
              <a:rPr lang="en-US" sz="1600" dirty="0" smtClean="0"/>
              <a:t>threshold</a:t>
            </a:r>
            <a:endParaRPr lang="en-US" sz="1600" dirty="0"/>
          </a:p>
          <a:p>
            <a:pPr marL="800100" lvl="1" indent="-342900">
              <a:buFont typeface="+mj-lt"/>
              <a:buAutoNum type="arabicPeriod"/>
            </a:pPr>
            <a:r>
              <a:rPr lang="en-US" sz="1600" dirty="0" smtClean="0"/>
              <a:t>SELL </a:t>
            </a:r>
            <a:r>
              <a:rPr lang="en-US" sz="1600" dirty="0"/>
              <a:t>if Leading SMA is below Lagging SMA by some </a:t>
            </a:r>
            <a:r>
              <a:rPr lang="en-US" sz="1600" dirty="0" smtClean="0"/>
              <a:t>threshold</a:t>
            </a:r>
          </a:p>
          <a:p>
            <a:pPr marL="800100" lvl="1" indent="-342900">
              <a:buFont typeface="+mj-lt"/>
              <a:buAutoNum type="arabicPeriod"/>
            </a:pPr>
            <a:r>
              <a:rPr lang="en-US" sz="1600" dirty="0" smtClean="0"/>
              <a:t>Threshold </a:t>
            </a:r>
            <a:r>
              <a:rPr lang="en-US" sz="1600" dirty="0"/>
              <a:t>is applied to filter out weak signals </a:t>
            </a:r>
            <a:r>
              <a:rPr lang="en-US" sz="1600" dirty="0" smtClean="0"/>
              <a:t>(e.g. 2.5</a:t>
            </a:r>
            <a:r>
              <a:rPr lang="en-US" sz="1600" dirty="0"/>
              <a:t>% of the current </a:t>
            </a:r>
            <a:r>
              <a:rPr lang="en-US" sz="1600" dirty="0" smtClean="0"/>
              <a:t>price)</a:t>
            </a:r>
          </a:p>
          <a:p>
            <a:pPr marL="800100" lvl="1" indent="-342900">
              <a:buFont typeface="+mj-lt"/>
              <a:buAutoNum type="arabicPeriod"/>
            </a:pPr>
            <a:endParaRPr lang="en-US" sz="1600" dirty="0"/>
          </a:p>
          <a:p>
            <a:r>
              <a:rPr lang="en-US" sz="1800" dirty="0"/>
              <a:t> </a:t>
            </a:r>
            <a:r>
              <a:rPr lang="en-US" sz="1600" dirty="0" smtClean="0">
                <a:solidFill>
                  <a:srgbClr val="00B050"/>
                </a:solidFill>
              </a:rPr>
              <a:t>(</a:t>
            </a:r>
            <a:r>
              <a:rPr lang="en-US" sz="1600" dirty="0">
                <a:solidFill>
                  <a:srgbClr val="00B050"/>
                </a:solidFill>
              </a:rPr>
              <a:t>Comparing to Long/Short term </a:t>
            </a:r>
            <a:r>
              <a:rPr lang="en-US" sz="1600" dirty="0" smtClean="0">
                <a:solidFill>
                  <a:srgbClr val="00B050"/>
                </a:solidFill>
              </a:rPr>
              <a:t>Sentiment Analysis)</a:t>
            </a:r>
            <a:endParaRPr lang="en-US" sz="1600" dirty="0">
              <a:solidFill>
                <a:srgbClr val="00B050"/>
              </a:solidFill>
            </a:endParaRP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50</a:t>
            </a:fld>
            <a:endParaRPr lang="en-US" sz="1400" dirty="0">
              <a:latin typeface="Arial" charset="0"/>
            </a:endParaRPr>
          </a:p>
        </p:txBody>
      </p:sp>
    </p:spTree>
    <p:extLst>
      <p:ext uri="{BB962C8B-B14F-4D97-AF65-F5344CB8AC3E}">
        <p14:creationId xmlns:p14="http://schemas.microsoft.com/office/powerpoint/2010/main" val="32481902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Demo: Bit Coin Trading</a:t>
            </a:r>
            <a:endParaRPr lang="en-US" dirty="0"/>
          </a:p>
        </p:txBody>
      </p:sp>
      <p:sp>
        <p:nvSpPr>
          <p:cNvPr id="7" name="Content Placeholder 1"/>
          <p:cNvSpPr txBox="1">
            <a:spLocks/>
          </p:cNvSpPr>
          <p:nvPr/>
        </p:nvSpPr>
        <p:spPr>
          <a:xfrm>
            <a:off x="395536" y="1700808"/>
            <a:ext cx="3888432" cy="4464496"/>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0" indent="0"/>
            <a:r>
              <a:rPr lang="en-US" sz="1800" dirty="0" smtClean="0"/>
              <a:t>Back test shows good performance. However, it doesn’t consider the following factors:</a:t>
            </a:r>
          </a:p>
          <a:p>
            <a:pPr marL="0" indent="0"/>
            <a:endParaRPr lang="en-US" sz="1800" dirty="0" smtClean="0"/>
          </a:p>
          <a:p>
            <a:pPr marL="0" indent="0"/>
            <a:r>
              <a:rPr lang="en-US" sz="1800" b="1" u="sng" dirty="0" smtClean="0"/>
              <a:t>Transaction Cost</a:t>
            </a:r>
            <a:endParaRPr lang="en-US" sz="1800" b="1" u="sng" dirty="0"/>
          </a:p>
          <a:p>
            <a:pPr marL="685800" lvl="1">
              <a:buFont typeface="Arial" panose="020B0604020202020204" pitchFamily="34" charset="0"/>
              <a:buChar char="•"/>
            </a:pPr>
            <a:r>
              <a:rPr lang="en-US" sz="1600" dirty="0" smtClean="0"/>
              <a:t>Commissions</a:t>
            </a:r>
          </a:p>
          <a:p>
            <a:pPr marL="685800" lvl="1">
              <a:buFont typeface="Arial" panose="020B0604020202020204" pitchFamily="34" charset="0"/>
              <a:buChar char="•"/>
            </a:pPr>
            <a:r>
              <a:rPr lang="en-US" sz="1600" dirty="0" smtClean="0"/>
              <a:t>Shorting</a:t>
            </a:r>
          </a:p>
          <a:p>
            <a:pPr marL="685800" lvl="1">
              <a:buFont typeface="Arial" panose="020B0604020202020204" pitchFamily="34" charset="0"/>
              <a:buChar char="•"/>
            </a:pPr>
            <a:r>
              <a:rPr lang="en-US" sz="1600" dirty="0" smtClean="0"/>
              <a:t>Slippage (latency, spread cost </a:t>
            </a:r>
            <a:r>
              <a:rPr lang="en-US" sz="1600" dirty="0" err="1" smtClean="0"/>
              <a:t>etc</a:t>
            </a:r>
            <a:r>
              <a:rPr lang="en-US" sz="1600" dirty="0" smtClean="0"/>
              <a:t>)</a:t>
            </a:r>
          </a:p>
          <a:p>
            <a:pPr marL="685800" lvl="1">
              <a:buFont typeface="Arial" panose="020B0604020202020204" pitchFamily="34" charset="0"/>
              <a:buChar char="•"/>
            </a:pPr>
            <a:r>
              <a:rPr lang="en-US" sz="1600" dirty="0" smtClean="0"/>
              <a:t>Market Impact</a:t>
            </a:r>
          </a:p>
          <a:p>
            <a:pPr marL="685800" lvl="1">
              <a:buFont typeface="Arial" panose="020B0604020202020204" pitchFamily="34" charset="0"/>
              <a:buChar char="•"/>
            </a:pPr>
            <a:r>
              <a:rPr lang="en-US" sz="1600" dirty="0" smtClean="0"/>
              <a:t>Liquidity</a:t>
            </a:r>
          </a:p>
          <a:p>
            <a:pPr marL="685800" lvl="1">
              <a:buFont typeface="Arial" panose="020B0604020202020204" pitchFamily="34" charset="0"/>
              <a:buChar char="•"/>
            </a:pPr>
            <a:endParaRPr lang="en-US" sz="1600" dirty="0"/>
          </a:p>
          <a:p>
            <a:pPr marL="0" indent="0"/>
            <a:r>
              <a:rPr lang="en-US" sz="1800" dirty="0" smtClean="0"/>
              <a:t>Also the back test results are usually </a:t>
            </a:r>
            <a:r>
              <a:rPr lang="en-US" sz="1800" dirty="0" smtClean="0">
                <a:solidFill>
                  <a:srgbClr val="0070C0"/>
                </a:solidFill>
              </a:rPr>
              <a:t>“</a:t>
            </a:r>
            <a:r>
              <a:rPr lang="en-US" sz="1800" b="1" dirty="0" smtClean="0">
                <a:solidFill>
                  <a:srgbClr val="0070C0"/>
                </a:solidFill>
              </a:rPr>
              <a:t>over fit</a:t>
            </a:r>
            <a:r>
              <a:rPr lang="en-US" sz="1800" dirty="0" smtClean="0">
                <a:solidFill>
                  <a:srgbClr val="0070C0"/>
                </a:solidFill>
              </a:rPr>
              <a:t>”</a:t>
            </a:r>
            <a:r>
              <a:rPr lang="en-US" sz="1800" dirty="0" smtClean="0"/>
              <a:t> </a:t>
            </a:r>
          </a:p>
          <a:p>
            <a:pPr marL="285750" indent="-285750">
              <a:buFont typeface="Arial" panose="020B0604020202020204" pitchFamily="34" charset="0"/>
              <a:buChar char="•"/>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51</a:t>
            </a:fld>
            <a:endParaRPr lang="en-US" sz="1400" dirty="0">
              <a:latin typeface="Arial"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139" b="4501"/>
          <a:stretch/>
        </p:blipFill>
        <p:spPr bwMode="auto">
          <a:xfrm>
            <a:off x="4572000" y="1781175"/>
            <a:ext cx="3872505" cy="4384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77246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Market and Exchange Rules - Hours</a:t>
            </a:r>
            <a:endParaRPr lang="en-US" dirty="0"/>
          </a:p>
        </p:txBody>
      </p:sp>
      <p:sp>
        <p:nvSpPr>
          <p:cNvPr id="7" name="Content Placeholder 1"/>
          <p:cNvSpPr txBox="1">
            <a:spLocks/>
          </p:cNvSpPr>
          <p:nvPr/>
        </p:nvSpPr>
        <p:spPr>
          <a:xfrm>
            <a:off x="395536" y="1700808"/>
            <a:ext cx="8640960" cy="648072"/>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dirty="0" err="1" smtClean="0"/>
              <a:t>HKEx</a:t>
            </a:r>
            <a:r>
              <a:rPr lang="en-US" sz="1800" b="1" dirty="0" smtClean="0"/>
              <a:t> Cash Equities Trading Hours</a:t>
            </a: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52</a:t>
            </a:fld>
            <a:endParaRPr lang="en-US" sz="1400"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68996468"/>
              </p:ext>
            </p:extLst>
          </p:nvPr>
        </p:nvGraphicFramePr>
        <p:xfrm>
          <a:off x="1403648" y="2492896"/>
          <a:ext cx="5472608" cy="3043965"/>
        </p:xfrm>
        <a:graphic>
          <a:graphicData uri="http://schemas.openxmlformats.org/drawingml/2006/table">
            <a:tbl>
              <a:tblPr>
                <a:tableStyleId>{5C22544A-7EE6-4342-B048-85BDC9FD1C3A}</a:tableStyleId>
              </a:tblPr>
              <a:tblGrid>
                <a:gridCol w="1224136"/>
                <a:gridCol w="1008112"/>
                <a:gridCol w="936104"/>
                <a:gridCol w="386504"/>
                <a:gridCol w="1917752"/>
              </a:tblGrid>
              <a:tr h="212407">
                <a:tc>
                  <a:txBody>
                    <a:bodyPr/>
                    <a:lstStyle/>
                    <a:p>
                      <a:pPr algn="l" fontAlgn="b"/>
                      <a:r>
                        <a:rPr lang="en-US" sz="1400" u="none" strike="noStrike" dirty="0">
                          <a:effectLst/>
                        </a:rPr>
                        <a:t>Open Auction</a:t>
                      </a:r>
                      <a:endParaRPr lang="en-US" sz="1400" b="1" i="0" u="none" strike="noStrike" dirty="0">
                        <a:effectLst/>
                        <a:latin typeface="Arial"/>
                      </a:endParaRPr>
                    </a:p>
                  </a:txBody>
                  <a:tcPr marL="9525" marR="9525" marT="9525" marB="0" anchor="b"/>
                </a:tc>
                <a:tc>
                  <a:txBody>
                    <a:bodyPr/>
                    <a:lstStyle/>
                    <a:p>
                      <a:pPr algn="r" fontAlgn="b"/>
                      <a:r>
                        <a:rPr lang="en-US" sz="1400" u="none" strike="noStrike" dirty="0">
                          <a:effectLst/>
                        </a:rPr>
                        <a:t>9:00</a:t>
                      </a:r>
                      <a:endParaRPr lang="en-US" sz="1400" b="0" i="0" u="none" strike="noStrike" dirty="0">
                        <a:effectLst/>
                        <a:latin typeface="Arial"/>
                      </a:endParaRPr>
                    </a:p>
                  </a:txBody>
                  <a:tcPr marL="9525" marR="9525" marT="9525" marB="0" anchor="b"/>
                </a:tc>
                <a:tc>
                  <a:txBody>
                    <a:bodyPr/>
                    <a:lstStyle/>
                    <a:p>
                      <a:pPr algn="r" fontAlgn="b"/>
                      <a:r>
                        <a:rPr lang="en-US" sz="1400" u="none" strike="noStrike">
                          <a:effectLst/>
                        </a:rPr>
                        <a:t>9:15</a:t>
                      </a:r>
                      <a:endParaRPr lang="en-US" sz="1400" b="0" i="0" u="none" strike="noStrike">
                        <a:effectLst/>
                        <a:latin typeface="Arial"/>
                      </a:endParaRPr>
                    </a:p>
                  </a:txBody>
                  <a:tcPr marL="9525" marR="9525" marT="9525" marB="0" anchor="b"/>
                </a:tc>
                <a:tc>
                  <a:txBody>
                    <a:bodyPr/>
                    <a:lstStyle/>
                    <a:p>
                      <a:pPr algn="l" fontAlgn="b"/>
                      <a:endParaRPr lang="en-US" sz="1400" b="0" i="0" u="none" strike="noStrike">
                        <a:effectLst/>
                        <a:latin typeface="Arial"/>
                      </a:endParaRPr>
                    </a:p>
                  </a:txBody>
                  <a:tcPr marL="9525" marR="9525" marT="9525" marB="0" anchor="b"/>
                </a:tc>
                <a:tc>
                  <a:txBody>
                    <a:bodyPr/>
                    <a:lstStyle/>
                    <a:p>
                      <a:pPr algn="l" fontAlgn="b"/>
                      <a:r>
                        <a:rPr lang="en-US" sz="1400" u="none" strike="noStrike">
                          <a:effectLst/>
                        </a:rPr>
                        <a:t>Order Input</a:t>
                      </a:r>
                      <a:endParaRPr lang="en-US" sz="1400" b="0" i="0" u="none" strike="noStrike">
                        <a:effectLst/>
                        <a:latin typeface="Arial"/>
                      </a:endParaRPr>
                    </a:p>
                  </a:txBody>
                  <a:tcPr marL="9525" marR="9525" marT="9525" marB="0" anchor="b"/>
                </a:tc>
              </a:tr>
              <a:tr h="412320">
                <a:tc>
                  <a:txBody>
                    <a:bodyPr/>
                    <a:lstStyle/>
                    <a:p>
                      <a:pPr algn="l" fontAlgn="b"/>
                      <a:endParaRPr lang="en-US" sz="1400" b="0" i="0" u="none" strike="noStrike" dirty="0">
                        <a:effectLst/>
                        <a:latin typeface="Arial"/>
                      </a:endParaRPr>
                    </a:p>
                  </a:txBody>
                  <a:tcPr marL="9525" marR="9525" marT="9525" marB="0" anchor="b"/>
                </a:tc>
                <a:tc>
                  <a:txBody>
                    <a:bodyPr/>
                    <a:lstStyle/>
                    <a:p>
                      <a:pPr algn="r" fontAlgn="b"/>
                      <a:r>
                        <a:rPr lang="en-US" sz="1400" u="none" strike="noStrike" dirty="0">
                          <a:effectLst/>
                        </a:rPr>
                        <a:t>9:15</a:t>
                      </a:r>
                      <a:endParaRPr lang="en-US" sz="1400" b="0" i="0" u="none" strike="noStrike" dirty="0">
                        <a:effectLst/>
                        <a:latin typeface="Arial"/>
                      </a:endParaRPr>
                    </a:p>
                  </a:txBody>
                  <a:tcPr marL="9525" marR="9525" marT="9525" marB="0" anchor="b"/>
                </a:tc>
                <a:tc>
                  <a:txBody>
                    <a:bodyPr/>
                    <a:lstStyle/>
                    <a:p>
                      <a:pPr algn="r" fontAlgn="b"/>
                      <a:r>
                        <a:rPr lang="en-US" sz="1400" u="none" strike="noStrike" dirty="0">
                          <a:effectLst/>
                        </a:rPr>
                        <a:t>9:20</a:t>
                      </a:r>
                      <a:endParaRPr lang="en-US" sz="1400" b="0" i="0" u="none" strike="noStrike" dirty="0">
                        <a:effectLst/>
                        <a:latin typeface="Arial"/>
                      </a:endParaRPr>
                    </a:p>
                  </a:txBody>
                  <a:tcPr marL="9525" marR="9525" marT="9525" marB="0" anchor="b"/>
                </a:tc>
                <a:tc>
                  <a:txBody>
                    <a:bodyPr/>
                    <a:lstStyle/>
                    <a:p>
                      <a:pPr algn="l" fontAlgn="b"/>
                      <a:endParaRPr lang="en-US" sz="1400" b="0" i="0" u="none" strike="noStrike" dirty="0">
                        <a:effectLst/>
                        <a:latin typeface="Arial"/>
                      </a:endParaRPr>
                    </a:p>
                  </a:txBody>
                  <a:tcPr marL="9525" marR="9525" marT="9525" marB="0" anchor="b"/>
                </a:tc>
                <a:tc>
                  <a:txBody>
                    <a:bodyPr/>
                    <a:lstStyle/>
                    <a:p>
                      <a:pPr algn="l" fontAlgn="b"/>
                      <a:r>
                        <a:rPr lang="en-US" sz="1400" u="none" strike="noStrike" dirty="0">
                          <a:effectLst/>
                        </a:rPr>
                        <a:t>Pre-order Matching</a:t>
                      </a:r>
                      <a:endParaRPr lang="en-US" sz="1400" b="0" i="0" u="none" strike="noStrike" dirty="0">
                        <a:effectLst/>
                        <a:latin typeface="Arial"/>
                      </a:endParaRPr>
                    </a:p>
                  </a:txBody>
                  <a:tcPr marL="9525" marR="9525" marT="9525" marB="0" anchor="b"/>
                </a:tc>
              </a:tr>
              <a:tr h="212407">
                <a:tc>
                  <a:txBody>
                    <a:bodyPr/>
                    <a:lstStyle/>
                    <a:p>
                      <a:pPr algn="l" fontAlgn="b"/>
                      <a:endParaRPr lang="en-US" sz="1400" b="1" i="0" u="none" strike="noStrike" dirty="0">
                        <a:effectLst/>
                        <a:latin typeface="Arial"/>
                      </a:endParaRPr>
                    </a:p>
                  </a:txBody>
                  <a:tcPr marL="9525" marR="9525" marT="9525" marB="0" anchor="b"/>
                </a:tc>
                <a:tc>
                  <a:txBody>
                    <a:bodyPr/>
                    <a:lstStyle/>
                    <a:p>
                      <a:pPr algn="r" fontAlgn="b"/>
                      <a:r>
                        <a:rPr lang="en-US" sz="1400" u="none" strike="noStrike" dirty="0">
                          <a:effectLst/>
                        </a:rPr>
                        <a:t>9:20</a:t>
                      </a:r>
                      <a:endParaRPr lang="en-US" sz="1400" b="0" i="0" u="none" strike="noStrike" dirty="0">
                        <a:effectLst/>
                        <a:latin typeface="Arial"/>
                      </a:endParaRPr>
                    </a:p>
                  </a:txBody>
                  <a:tcPr marL="9525" marR="9525" marT="9525" marB="0" anchor="b"/>
                </a:tc>
                <a:tc>
                  <a:txBody>
                    <a:bodyPr/>
                    <a:lstStyle/>
                    <a:p>
                      <a:pPr algn="r" fontAlgn="b"/>
                      <a:r>
                        <a:rPr lang="en-US" sz="1400" u="none" strike="noStrike" dirty="0">
                          <a:effectLst/>
                        </a:rPr>
                        <a:t>9:28</a:t>
                      </a:r>
                      <a:endParaRPr lang="en-US" sz="1400" b="0" i="0" u="none" strike="noStrike" dirty="0">
                        <a:effectLst/>
                        <a:latin typeface="Arial"/>
                      </a:endParaRPr>
                    </a:p>
                  </a:txBody>
                  <a:tcPr marL="9525" marR="9525" marT="9525" marB="0" anchor="b"/>
                </a:tc>
                <a:tc>
                  <a:txBody>
                    <a:bodyPr/>
                    <a:lstStyle/>
                    <a:p>
                      <a:pPr algn="l" fontAlgn="b"/>
                      <a:endParaRPr lang="en-US" sz="1400" b="0" i="0" u="none" strike="noStrike">
                        <a:effectLst/>
                        <a:latin typeface="Arial"/>
                      </a:endParaRPr>
                    </a:p>
                  </a:txBody>
                  <a:tcPr marL="9525" marR="9525" marT="9525" marB="0" anchor="b"/>
                </a:tc>
                <a:tc>
                  <a:txBody>
                    <a:bodyPr/>
                    <a:lstStyle/>
                    <a:p>
                      <a:pPr algn="l" fontAlgn="b"/>
                      <a:r>
                        <a:rPr lang="en-US" sz="1400" u="none" strike="noStrike">
                          <a:effectLst/>
                        </a:rPr>
                        <a:t>Order Matching</a:t>
                      </a:r>
                      <a:endParaRPr lang="en-US" sz="1400" b="0" i="0" u="none" strike="noStrike">
                        <a:effectLst/>
                        <a:latin typeface="Arial"/>
                      </a:endParaRPr>
                    </a:p>
                  </a:txBody>
                  <a:tcPr marL="9525" marR="9525" marT="9525" marB="0" anchor="b"/>
                </a:tc>
              </a:tr>
              <a:tr h="212407">
                <a:tc>
                  <a:txBody>
                    <a:bodyPr/>
                    <a:lstStyle/>
                    <a:p>
                      <a:pPr algn="l" fontAlgn="b"/>
                      <a:endParaRPr lang="en-US" sz="1400" b="1" i="0" u="none" strike="noStrike">
                        <a:effectLst/>
                        <a:latin typeface="Arial"/>
                      </a:endParaRPr>
                    </a:p>
                  </a:txBody>
                  <a:tcPr marL="9525" marR="9525" marT="9525" marB="0" anchor="b"/>
                </a:tc>
                <a:tc>
                  <a:txBody>
                    <a:bodyPr/>
                    <a:lstStyle/>
                    <a:p>
                      <a:pPr algn="r" fontAlgn="b"/>
                      <a:r>
                        <a:rPr lang="en-US" sz="1400" u="none" strike="noStrike">
                          <a:effectLst/>
                        </a:rPr>
                        <a:t>9:28</a:t>
                      </a:r>
                      <a:endParaRPr lang="en-US" sz="1400" b="0" i="0" u="none" strike="noStrike">
                        <a:effectLst/>
                        <a:latin typeface="Arial"/>
                      </a:endParaRPr>
                    </a:p>
                  </a:txBody>
                  <a:tcPr marL="9525" marR="9525" marT="9525" marB="0" anchor="b"/>
                </a:tc>
                <a:tc>
                  <a:txBody>
                    <a:bodyPr/>
                    <a:lstStyle/>
                    <a:p>
                      <a:pPr algn="r" fontAlgn="b"/>
                      <a:r>
                        <a:rPr lang="en-US" sz="1400" u="none" strike="noStrike">
                          <a:effectLst/>
                        </a:rPr>
                        <a:t>9:30</a:t>
                      </a:r>
                      <a:endParaRPr lang="en-US" sz="1400" b="0" i="0" u="none" strike="noStrike">
                        <a:effectLst/>
                        <a:latin typeface="Arial"/>
                      </a:endParaRPr>
                    </a:p>
                  </a:txBody>
                  <a:tcPr marL="9525" marR="9525" marT="9525" marB="0" anchor="b"/>
                </a:tc>
                <a:tc>
                  <a:txBody>
                    <a:bodyPr/>
                    <a:lstStyle/>
                    <a:p>
                      <a:pPr algn="l" fontAlgn="b"/>
                      <a:endParaRPr lang="en-US" sz="1400" b="0" i="0" u="none" strike="noStrike">
                        <a:effectLst/>
                        <a:latin typeface="Arial"/>
                      </a:endParaRPr>
                    </a:p>
                  </a:txBody>
                  <a:tcPr marL="9525" marR="9525" marT="9525" marB="0" anchor="b"/>
                </a:tc>
                <a:tc>
                  <a:txBody>
                    <a:bodyPr/>
                    <a:lstStyle/>
                    <a:p>
                      <a:pPr algn="l" fontAlgn="b"/>
                      <a:r>
                        <a:rPr lang="en-US" sz="1400" u="none" strike="noStrike">
                          <a:effectLst/>
                        </a:rPr>
                        <a:t>Blocking Period</a:t>
                      </a:r>
                      <a:endParaRPr lang="en-US" sz="1400" b="0" i="0" u="none" strike="noStrike">
                        <a:effectLst/>
                        <a:latin typeface="Arial"/>
                      </a:endParaRPr>
                    </a:p>
                  </a:txBody>
                  <a:tcPr marL="9525" marR="9525" marT="9525" marB="0" anchor="b"/>
                </a:tc>
              </a:tr>
              <a:tr h="212407">
                <a:tc>
                  <a:txBody>
                    <a:bodyPr/>
                    <a:lstStyle/>
                    <a:p>
                      <a:pPr algn="l" fontAlgn="b"/>
                      <a:r>
                        <a:rPr lang="en-US" sz="1400" u="none" strike="noStrike">
                          <a:effectLst/>
                        </a:rPr>
                        <a:t>Cont Trading</a:t>
                      </a:r>
                      <a:endParaRPr lang="en-US" sz="1400" b="1" i="0" u="none" strike="noStrike">
                        <a:effectLst/>
                        <a:latin typeface="Arial"/>
                      </a:endParaRPr>
                    </a:p>
                  </a:txBody>
                  <a:tcPr marL="9525" marR="9525" marT="9525" marB="0" anchor="b"/>
                </a:tc>
                <a:tc>
                  <a:txBody>
                    <a:bodyPr/>
                    <a:lstStyle/>
                    <a:p>
                      <a:pPr algn="r" fontAlgn="b"/>
                      <a:r>
                        <a:rPr lang="en-US" sz="1400" u="none" strike="noStrike">
                          <a:effectLst/>
                        </a:rPr>
                        <a:t>10:00</a:t>
                      </a:r>
                      <a:endParaRPr lang="en-US" sz="1400" b="0" i="0" u="none" strike="noStrike">
                        <a:effectLst/>
                        <a:latin typeface="Arial"/>
                      </a:endParaRPr>
                    </a:p>
                  </a:txBody>
                  <a:tcPr marL="9525" marR="9525" marT="9525" marB="0" anchor="b"/>
                </a:tc>
                <a:tc>
                  <a:txBody>
                    <a:bodyPr/>
                    <a:lstStyle/>
                    <a:p>
                      <a:pPr algn="r" fontAlgn="b"/>
                      <a:r>
                        <a:rPr lang="en-US" sz="1400" u="none" strike="noStrike" dirty="0">
                          <a:effectLst/>
                        </a:rPr>
                        <a:t>12:00</a:t>
                      </a:r>
                      <a:endParaRPr lang="en-US" sz="1400" b="0" i="0" u="none" strike="noStrike" dirty="0">
                        <a:effectLst/>
                        <a:latin typeface="Arial"/>
                      </a:endParaRPr>
                    </a:p>
                  </a:txBody>
                  <a:tcPr marL="9525" marR="9525" marT="9525" marB="0" anchor="b"/>
                </a:tc>
                <a:tc>
                  <a:txBody>
                    <a:bodyPr/>
                    <a:lstStyle/>
                    <a:p>
                      <a:pPr algn="l" fontAlgn="b"/>
                      <a:endParaRPr lang="en-US" sz="1400" b="0" i="0" u="none" strike="noStrike" dirty="0">
                        <a:effectLst/>
                        <a:latin typeface="Arial"/>
                      </a:endParaRPr>
                    </a:p>
                  </a:txBody>
                  <a:tcPr marL="9525" marR="9525" marT="9525" marB="0" anchor="b"/>
                </a:tc>
                <a:tc>
                  <a:txBody>
                    <a:bodyPr/>
                    <a:lstStyle/>
                    <a:p>
                      <a:pPr algn="l" fontAlgn="b"/>
                      <a:endParaRPr lang="en-US" sz="1400" b="0" i="0" u="none" strike="noStrike">
                        <a:effectLst/>
                        <a:latin typeface="Arial"/>
                      </a:endParaRPr>
                    </a:p>
                  </a:txBody>
                  <a:tcPr marL="9525" marR="9525" marT="9525" marB="0" anchor="b"/>
                </a:tc>
              </a:tr>
              <a:tr h="212407">
                <a:tc>
                  <a:txBody>
                    <a:bodyPr/>
                    <a:lstStyle/>
                    <a:p>
                      <a:pPr algn="l" fontAlgn="b"/>
                      <a:r>
                        <a:rPr lang="en-US" sz="1400" u="none" strike="noStrike">
                          <a:effectLst/>
                        </a:rPr>
                        <a:t>Lunch break</a:t>
                      </a:r>
                      <a:endParaRPr lang="en-US" sz="1400" b="1" i="0" u="none" strike="noStrike">
                        <a:effectLst/>
                        <a:latin typeface="Arial"/>
                      </a:endParaRPr>
                    </a:p>
                  </a:txBody>
                  <a:tcPr marL="9525" marR="9525" marT="9525" marB="0" anchor="b"/>
                </a:tc>
                <a:tc>
                  <a:txBody>
                    <a:bodyPr/>
                    <a:lstStyle/>
                    <a:p>
                      <a:pPr algn="r" fontAlgn="b"/>
                      <a:r>
                        <a:rPr lang="en-US" sz="1400" u="none" strike="noStrike">
                          <a:effectLst/>
                        </a:rPr>
                        <a:t>12:00</a:t>
                      </a:r>
                      <a:endParaRPr lang="en-US" sz="1400" b="0" i="0" u="none" strike="noStrike">
                        <a:effectLst/>
                        <a:latin typeface="Arial"/>
                      </a:endParaRPr>
                    </a:p>
                  </a:txBody>
                  <a:tcPr marL="9525" marR="9525" marT="9525" marB="0" anchor="b"/>
                </a:tc>
                <a:tc>
                  <a:txBody>
                    <a:bodyPr/>
                    <a:lstStyle/>
                    <a:p>
                      <a:pPr algn="r" fontAlgn="b"/>
                      <a:r>
                        <a:rPr lang="en-US" sz="1400" u="none" strike="noStrike">
                          <a:effectLst/>
                        </a:rPr>
                        <a:t>13:00</a:t>
                      </a:r>
                      <a:endParaRPr lang="en-US" sz="1400" b="0" i="0" u="none" strike="noStrike">
                        <a:effectLst/>
                        <a:latin typeface="Arial"/>
                      </a:endParaRPr>
                    </a:p>
                  </a:txBody>
                  <a:tcPr marL="9525" marR="9525" marT="9525" marB="0" anchor="b"/>
                </a:tc>
                <a:tc>
                  <a:txBody>
                    <a:bodyPr/>
                    <a:lstStyle/>
                    <a:p>
                      <a:pPr algn="l" fontAlgn="b"/>
                      <a:endParaRPr lang="en-US" sz="1400" b="0" i="0" u="none" strike="noStrike">
                        <a:effectLst/>
                        <a:latin typeface="Arial"/>
                      </a:endParaRPr>
                    </a:p>
                  </a:txBody>
                  <a:tcPr marL="9525" marR="9525" marT="9525" marB="0" anchor="b"/>
                </a:tc>
                <a:tc>
                  <a:txBody>
                    <a:bodyPr/>
                    <a:lstStyle/>
                    <a:p>
                      <a:pPr algn="l" fontAlgn="b"/>
                      <a:endParaRPr lang="en-US" sz="1400" b="0" i="0" u="none" strike="noStrike" dirty="0">
                        <a:effectLst/>
                        <a:latin typeface="Arial"/>
                      </a:endParaRPr>
                    </a:p>
                  </a:txBody>
                  <a:tcPr marL="9525" marR="9525" marT="9525" marB="0" anchor="b"/>
                </a:tc>
              </a:tr>
              <a:tr h="212407">
                <a:tc>
                  <a:txBody>
                    <a:bodyPr/>
                    <a:lstStyle/>
                    <a:p>
                      <a:pPr algn="l" fontAlgn="b"/>
                      <a:endParaRPr lang="en-US" sz="1400" b="1" i="0" u="none" strike="noStrike">
                        <a:effectLst/>
                        <a:latin typeface="Arial"/>
                      </a:endParaRPr>
                    </a:p>
                  </a:txBody>
                  <a:tcPr marL="9525" marR="9525" marT="9525" marB="0" anchor="b"/>
                </a:tc>
                <a:tc>
                  <a:txBody>
                    <a:bodyPr/>
                    <a:lstStyle/>
                    <a:p>
                      <a:pPr algn="r" fontAlgn="b"/>
                      <a:r>
                        <a:rPr lang="en-US" sz="1400" u="none" strike="noStrike">
                          <a:effectLst/>
                        </a:rPr>
                        <a:t>12:30</a:t>
                      </a:r>
                      <a:endParaRPr lang="en-US" sz="1400" b="0" i="0" u="none" strike="noStrike">
                        <a:effectLst/>
                        <a:latin typeface="Arial"/>
                      </a:endParaRPr>
                    </a:p>
                  </a:txBody>
                  <a:tcPr marL="9525" marR="9525" marT="9525" marB="0" anchor="b"/>
                </a:tc>
                <a:tc>
                  <a:txBody>
                    <a:bodyPr/>
                    <a:lstStyle/>
                    <a:p>
                      <a:pPr algn="r" fontAlgn="b"/>
                      <a:r>
                        <a:rPr lang="en-US" sz="1400" u="none" strike="noStrike">
                          <a:effectLst/>
                        </a:rPr>
                        <a:t>13:00</a:t>
                      </a:r>
                      <a:endParaRPr lang="en-US" sz="1400" b="0" i="0" u="none" strike="noStrike">
                        <a:effectLst/>
                        <a:latin typeface="Arial"/>
                      </a:endParaRPr>
                    </a:p>
                  </a:txBody>
                  <a:tcPr marL="9525" marR="9525" marT="9525" marB="0" anchor="b"/>
                </a:tc>
                <a:tc>
                  <a:txBody>
                    <a:bodyPr/>
                    <a:lstStyle/>
                    <a:p>
                      <a:pPr algn="l" fontAlgn="b"/>
                      <a:endParaRPr lang="en-US" sz="1400" b="0" i="0" u="none" strike="noStrike">
                        <a:effectLst/>
                        <a:latin typeface="Arial"/>
                      </a:endParaRPr>
                    </a:p>
                  </a:txBody>
                  <a:tcPr marL="9525" marR="9525" marT="9525" marB="0" anchor="b"/>
                </a:tc>
                <a:tc>
                  <a:txBody>
                    <a:bodyPr/>
                    <a:lstStyle/>
                    <a:p>
                      <a:pPr algn="l" fontAlgn="b"/>
                      <a:r>
                        <a:rPr lang="en-US" sz="1400" u="none" strike="noStrike" dirty="0">
                          <a:effectLst/>
                        </a:rPr>
                        <a:t>Afternoon Adjust</a:t>
                      </a:r>
                      <a:endParaRPr lang="en-US" sz="1400" b="0" i="0" u="none" strike="noStrike" dirty="0">
                        <a:effectLst/>
                        <a:latin typeface="Arial"/>
                      </a:endParaRPr>
                    </a:p>
                  </a:txBody>
                  <a:tcPr marL="9525" marR="9525" marT="9525" marB="0" anchor="b"/>
                </a:tc>
              </a:tr>
              <a:tr h="212407">
                <a:tc>
                  <a:txBody>
                    <a:bodyPr/>
                    <a:lstStyle/>
                    <a:p>
                      <a:pPr algn="l" fontAlgn="b"/>
                      <a:r>
                        <a:rPr lang="en-US" sz="1400" u="none" strike="noStrike">
                          <a:effectLst/>
                        </a:rPr>
                        <a:t>Cont Trading</a:t>
                      </a:r>
                      <a:endParaRPr lang="en-US" sz="1400" b="1" i="0" u="none" strike="noStrike">
                        <a:effectLst/>
                        <a:latin typeface="Arial"/>
                      </a:endParaRPr>
                    </a:p>
                  </a:txBody>
                  <a:tcPr marL="9525" marR="9525" marT="9525" marB="0" anchor="b"/>
                </a:tc>
                <a:tc>
                  <a:txBody>
                    <a:bodyPr/>
                    <a:lstStyle/>
                    <a:p>
                      <a:pPr algn="r" fontAlgn="b"/>
                      <a:r>
                        <a:rPr lang="en-US" sz="1400" u="none" strike="noStrike">
                          <a:effectLst/>
                        </a:rPr>
                        <a:t>13:00</a:t>
                      </a:r>
                      <a:endParaRPr lang="en-US" sz="1400" b="0" i="0" u="none" strike="noStrike">
                        <a:effectLst/>
                        <a:latin typeface="Arial"/>
                      </a:endParaRPr>
                    </a:p>
                  </a:txBody>
                  <a:tcPr marL="9525" marR="9525" marT="9525" marB="0" anchor="b"/>
                </a:tc>
                <a:tc>
                  <a:txBody>
                    <a:bodyPr/>
                    <a:lstStyle/>
                    <a:p>
                      <a:pPr algn="r" fontAlgn="b"/>
                      <a:r>
                        <a:rPr lang="en-US" sz="1400" u="none" strike="noStrike" dirty="0">
                          <a:effectLst/>
                        </a:rPr>
                        <a:t>16:00</a:t>
                      </a:r>
                      <a:endParaRPr lang="en-US" sz="1400" b="0" i="0" u="none" strike="noStrike" dirty="0">
                        <a:effectLst/>
                        <a:latin typeface="Arial"/>
                      </a:endParaRPr>
                    </a:p>
                  </a:txBody>
                  <a:tcPr marL="9525" marR="9525" marT="9525" marB="0" anchor="b"/>
                </a:tc>
                <a:tc>
                  <a:txBody>
                    <a:bodyPr/>
                    <a:lstStyle/>
                    <a:p>
                      <a:pPr algn="l" fontAlgn="b"/>
                      <a:endParaRPr lang="en-US" sz="1400" b="0" i="0" u="none" strike="noStrike">
                        <a:effectLst/>
                        <a:latin typeface="Arial"/>
                      </a:endParaRPr>
                    </a:p>
                  </a:txBody>
                  <a:tcPr marL="9525" marR="9525" marT="9525" marB="0" anchor="b"/>
                </a:tc>
                <a:tc>
                  <a:txBody>
                    <a:bodyPr/>
                    <a:lstStyle/>
                    <a:p>
                      <a:pPr algn="l" fontAlgn="b"/>
                      <a:endParaRPr lang="en-US" sz="1400" b="0" i="0" u="none" strike="noStrike" dirty="0">
                        <a:effectLst/>
                        <a:latin typeface="Arial"/>
                      </a:endParaRPr>
                    </a:p>
                  </a:txBody>
                  <a:tcPr marL="9525" marR="9525" marT="9525" marB="0" anchor="b"/>
                </a:tc>
              </a:tr>
              <a:tr h="212407">
                <a:tc>
                  <a:txBody>
                    <a:bodyPr/>
                    <a:lstStyle/>
                    <a:p>
                      <a:pPr algn="l" fontAlgn="b"/>
                      <a:r>
                        <a:rPr lang="en-US" sz="1400" u="none" strike="noStrike">
                          <a:effectLst/>
                        </a:rPr>
                        <a:t>Closing Auction</a:t>
                      </a:r>
                      <a:endParaRPr lang="en-US" sz="1400" b="1" i="0" u="none" strike="noStrike">
                        <a:effectLst/>
                        <a:latin typeface="Arial"/>
                      </a:endParaRPr>
                    </a:p>
                  </a:txBody>
                  <a:tcPr marL="9525" marR="9525" marT="9525" marB="0" anchor="b"/>
                </a:tc>
                <a:tc>
                  <a:txBody>
                    <a:bodyPr/>
                    <a:lstStyle/>
                    <a:p>
                      <a:pPr algn="r" fontAlgn="b"/>
                      <a:r>
                        <a:rPr lang="en-US" sz="1400" u="none" strike="noStrike">
                          <a:effectLst/>
                        </a:rPr>
                        <a:t>16:00</a:t>
                      </a:r>
                      <a:endParaRPr lang="en-US" sz="1400" b="0" i="0" u="none" strike="noStrike">
                        <a:effectLst/>
                        <a:latin typeface="Arial"/>
                      </a:endParaRPr>
                    </a:p>
                  </a:txBody>
                  <a:tcPr marL="9525" marR="9525" marT="9525" marB="0" anchor="b"/>
                </a:tc>
                <a:tc>
                  <a:txBody>
                    <a:bodyPr/>
                    <a:lstStyle/>
                    <a:p>
                      <a:pPr algn="r" fontAlgn="b"/>
                      <a:r>
                        <a:rPr lang="en-US" sz="1400" u="none" strike="noStrike" dirty="0">
                          <a:effectLst/>
                        </a:rPr>
                        <a:t>16:06</a:t>
                      </a:r>
                      <a:endParaRPr lang="en-US" sz="1400" b="0" i="0" u="none" strike="noStrike" dirty="0">
                        <a:effectLst/>
                        <a:latin typeface="Arial"/>
                      </a:endParaRPr>
                    </a:p>
                  </a:txBody>
                  <a:tcPr marL="9525" marR="9525" marT="9525" marB="0" anchor="b"/>
                </a:tc>
                <a:tc>
                  <a:txBody>
                    <a:bodyPr/>
                    <a:lstStyle/>
                    <a:p>
                      <a:pPr algn="l" fontAlgn="b"/>
                      <a:endParaRPr lang="en-US" sz="1400" b="0" i="0" u="none" strike="noStrike">
                        <a:effectLst/>
                        <a:latin typeface="Arial"/>
                      </a:endParaRPr>
                    </a:p>
                  </a:txBody>
                  <a:tcPr marL="9525" marR="9525" marT="9525" marB="0" anchor="b"/>
                </a:tc>
                <a:tc>
                  <a:txBody>
                    <a:bodyPr/>
                    <a:lstStyle/>
                    <a:p>
                      <a:pPr algn="l" fontAlgn="b"/>
                      <a:r>
                        <a:rPr lang="en-US" sz="1400" u="none" strike="noStrike" dirty="0">
                          <a:effectLst/>
                        </a:rPr>
                        <a:t>Order Input</a:t>
                      </a:r>
                      <a:endParaRPr lang="en-US" sz="1400" b="0" i="0" u="none" strike="noStrike" dirty="0">
                        <a:effectLst/>
                        <a:latin typeface="Arial"/>
                      </a:endParaRPr>
                    </a:p>
                  </a:txBody>
                  <a:tcPr marL="9525" marR="9525" marT="9525" marB="0" anchor="b"/>
                </a:tc>
              </a:tr>
              <a:tr h="412320">
                <a:tc>
                  <a:txBody>
                    <a:bodyPr/>
                    <a:lstStyle/>
                    <a:p>
                      <a:pPr algn="l" fontAlgn="b"/>
                      <a:endParaRPr lang="en-US" sz="1400" b="1" i="0" u="none" strike="noStrike" dirty="0">
                        <a:effectLst/>
                        <a:latin typeface="Arial"/>
                      </a:endParaRPr>
                    </a:p>
                  </a:txBody>
                  <a:tcPr marL="9525" marR="9525" marT="9525" marB="0" anchor="b"/>
                </a:tc>
                <a:tc>
                  <a:txBody>
                    <a:bodyPr/>
                    <a:lstStyle/>
                    <a:p>
                      <a:pPr algn="r" fontAlgn="b"/>
                      <a:r>
                        <a:rPr lang="en-US" sz="1400" u="none" strike="noStrike">
                          <a:effectLst/>
                        </a:rPr>
                        <a:t>16:06</a:t>
                      </a:r>
                      <a:endParaRPr lang="en-US" sz="1400" b="0" i="0" u="none" strike="noStrike">
                        <a:effectLst/>
                        <a:latin typeface="Arial"/>
                      </a:endParaRPr>
                    </a:p>
                  </a:txBody>
                  <a:tcPr marL="9525" marR="9525" marT="9525" marB="0" anchor="b"/>
                </a:tc>
                <a:tc>
                  <a:txBody>
                    <a:bodyPr/>
                    <a:lstStyle/>
                    <a:p>
                      <a:pPr algn="r" fontAlgn="b"/>
                      <a:r>
                        <a:rPr lang="en-US" sz="1400" u="none" strike="noStrike" dirty="0">
                          <a:effectLst/>
                        </a:rPr>
                        <a:t>16:08</a:t>
                      </a:r>
                      <a:endParaRPr lang="en-US" sz="1400" b="0" i="0" u="none" strike="noStrike" dirty="0">
                        <a:effectLst/>
                        <a:latin typeface="Arial"/>
                      </a:endParaRPr>
                    </a:p>
                  </a:txBody>
                  <a:tcPr marL="9525" marR="9525" marT="9525" marB="0" anchor="b"/>
                </a:tc>
                <a:tc>
                  <a:txBody>
                    <a:bodyPr/>
                    <a:lstStyle/>
                    <a:p>
                      <a:pPr algn="l" fontAlgn="b"/>
                      <a:endParaRPr lang="en-US" sz="1400" b="0" i="0" u="none" strike="noStrike" dirty="0">
                        <a:effectLst/>
                        <a:latin typeface="Arial"/>
                      </a:endParaRPr>
                    </a:p>
                  </a:txBody>
                  <a:tcPr marL="9525" marR="9525" marT="9525" marB="0" anchor="b"/>
                </a:tc>
                <a:tc>
                  <a:txBody>
                    <a:bodyPr/>
                    <a:lstStyle/>
                    <a:p>
                      <a:pPr algn="l" fontAlgn="b"/>
                      <a:r>
                        <a:rPr lang="en-US" sz="1400" u="none" strike="noStrike" dirty="0">
                          <a:effectLst/>
                        </a:rPr>
                        <a:t>No-Cancel Period</a:t>
                      </a:r>
                      <a:endParaRPr lang="en-US" sz="1400" b="0" i="0" u="none" strike="noStrike" dirty="0">
                        <a:effectLst/>
                        <a:latin typeface="Arial"/>
                      </a:endParaRPr>
                    </a:p>
                  </a:txBody>
                  <a:tcPr marL="9525" marR="9525" marT="9525" marB="0" anchor="b"/>
                </a:tc>
              </a:tr>
              <a:tr h="212407">
                <a:tc>
                  <a:txBody>
                    <a:bodyPr/>
                    <a:lstStyle/>
                    <a:p>
                      <a:pPr algn="l" fontAlgn="b"/>
                      <a:endParaRPr lang="en-US" sz="1400" b="1" i="0" u="none" strike="noStrike" dirty="0">
                        <a:solidFill>
                          <a:srgbClr val="808080"/>
                        </a:solidFill>
                        <a:effectLst/>
                        <a:latin typeface="Arial"/>
                      </a:endParaRPr>
                    </a:p>
                  </a:txBody>
                  <a:tcPr marL="9525" marR="9525" marT="9525" marB="0" anchor="b"/>
                </a:tc>
                <a:tc>
                  <a:txBody>
                    <a:bodyPr/>
                    <a:lstStyle/>
                    <a:p>
                      <a:pPr algn="r" fontAlgn="b"/>
                      <a:r>
                        <a:rPr lang="en-US" sz="1400" u="none" strike="noStrike" dirty="0">
                          <a:effectLst/>
                        </a:rPr>
                        <a:t>16:08</a:t>
                      </a:r>
                      <a:endParaRPr lang="en-US" sz="1400" b="0" i="0" u="none" strike="noStrike" dirty="0">
                        <a:effectLst/>
                        <a:latin typeface="Arial"/>
                      </a:endParaRPr>
                    </a:p>
                  </a:txBody>
                  <a:tcPr marL="9525" marR="9525" marT="9525" marB="0" anchor="b"/>
                </a:tc>
                <a:tc>
                  <a:txBody>
                    <a:bodyPr/>
                    <a:lstStyle/>
                    <a:p>
                      <a:pPr algn="r" fontAlgn="b"/>
                      <a:r>
                        <a:rPr lang="en-US" sz="1400" u="none" strike="noStrike" dirty="0">
                          <a:effectLst/>
                        </a:rPr>
                        <a:t>16:10</a:t>
                      </a:r>
                      <a:endParaRPr lang="en-US" sz="1400" b="0" i="0" u="none" strike="noStrike" dirty="0">
                        <a:effectLst/>
                        <a:latin typeface="Arial"/>
                      </a:endParaRPr>
                    </a:p>
                  </a:txBody>
                  <a:tcPr marL="9525" marR="9525" marT="9525" marB="0" anchor="b"/>
                </a:tc>
                <a:tc>
                  <a:txBody>
                    <a:bodyPr/>
                    <a:lstStyle/>
                    <a:p>
                      <a:pPr algn="l" fontAlgn="b"/>
                      <a:endParaRPr lang="en-US" sz="1400" b="0" i="0" u="none" strike="noStrike" dirty="0">
                        <a:effectLst/>
                        <a:latin typeface="Arial"/>
                      </a:endParaRPr>
                    </a:p>
                  </a:txBody>
                  <a:tcPr marL="9525" marR="9525" marT="9525" marB="0" anchor="b"/>
                </a:tc>
                <a:tc>
                  <a:txBody>
                    <a:bodyPr/>
                    <a:lstStyle/>
                    <a:p>
                      <a:pPr algn="l" fontAlgn="b"/>
                      <a:r>
                        <a:rPr lang="en-US" sz="1400" u="none" strike="noStrike" dirty="0">
                          <a:effectLst/>
                        </a:rPr>
                        <a:t>Random Closing</a:t>
                      </a:r>
                      <a:endParaRPr lang="en-US" sz="1400" b="0" i="0" u="none" strike="noStrike" dirty="0">
                        <a:effectLst/>
                        <a:latin typeface="Arial"/>
                      </a:endParaRPr>
                    </a:p>
                  </a:txBody>
                  <a:tcPr marL="9525" marR="9525" marT="9525" marB="0" anchor="b"/>
                </a:tc>
              </a:tr>
            </a:tbl>
          </a:graphicData>
        </a:graphic>
      </p:graphicFrame>
    </p:spTree>
    <p:extLst>
      <p:ext uri="{BB962C8B-B14F-4D97-AF65-F5344CB8AC3E}">
        <p14:creationId xmlns:p14="http://schemas.microsoft.com/office/powerpoint/2010/main" val="26405963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Market and Exchange </a:t>
            </a:r>
            <a:r>
              <a:rPr lang="en-US" dirty="0" smtClean="0"/>
              <a:t>Rules - Auction</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Open/Close </a:t>
            </a:r>
            <a:r>
              <a:rPr lang="en-US" sz="1800" dirty="0"/>
              <a:t>auction</a:t>
            </a:r>
          </a:p>
          <a:p>
            <a:pPr lvl="1">
              <a:buFont typeface="Arial" panose="020B0604020202020204" pitchFamily="34" charset="0"/>
              <a:buChar char="•"/>
            </a:pPr>
            <a:r>
              <a:rPr lang="en-US" sz="1600" dirty="0" smtClean="0"/>
              <a:t>Open </a:t>
            </a:r>
            <a:r>
              <a:rPr lang="en-US" sz="1600" dirty="0"/>
              <a:t>and </a:t>
            </a:r>
            <a:r>
              <a:rPr lang="en-US" sz="1600" dirty="0" smtClean="0"/>
              <a:t>Close price has </a:t>
            </a:r>
            <a:r>
              <a:rPr lang="en-US" sz="1600" dirty="0"/>
              <a:t>significant meaning for </a:t>
            </a:r>
            <a:r>
              <a:rPr lang="en-US" sz="1600" b="1" dirty="0">
                <a:solidFill>
                  <a:srgbClr val="0070C0"/>
                </a:solidFill>
              </a:rPr>
              <a:t>benchmarking and </a:t>
            </a:r>
            <a:r>
              <a:rPr lang="en-US" sz="1600" b="1" dirty="0" smtClean="0">
                <a:solidFill>
                  <a:srgbClr val="0070C0"/>
                </a:solidFill>
              </a:rPr>
              <a:t>mark-to-market</a:t>
            </a:r>
          </a:p>
          <a:p>
            <a:pPr lvl="1">
              <a:buFont typeface="Arial" panose="020B0604020202020204" pitchFamily="34" charset="0"/>
              <a:buChar char="•"/>
            </a:pPr>
            <a:endParaRPr lang="en-US" sz="1600" dirty="0" smtClean="0"/>
          </a:p>
          <a:p>
            <a:pPr lvl="1">
              <a:buFont typeface="Arial" panose="020B0604020202020204" pitchFamily="34" charset="0"/>
              <a:buChar char="•"/>
            </a:pPr>
            <a:r>
              <a:rPr lang="en-US" sz="1600" dirty="0" smtClean="0"/>
              <a:t>It is not desirable to have </a:t>
            </a:r>
            <a:r>
              <a:rPr lang="en-US" sz="1600" dirty="0"/>
              <a:t>one trade to determine the </a:t>
            </a:r>
            <a:r>
              <a:rPr lang="en-US" sz="1600" dirty="0" smtClean="0"/>
              <a:t>open/close price </a:t>
            </a:r>
            <a:r>
              <a:rPr lang="en-US" sz="1600" dirty="0"/>
              <a:t>(which is easier to </a:t>
            </a:r>
            <a:r>
              <a:rPr lang="en-US" sz="1600" b="1" dirty="0">
                <a:solidFill>
                  <a:srgbClr val="0070C0"/>
                </a:solidFill>
              </a:rPr>
              <a:t>manipulate</a:t>
            </a:r>
            <a:r>
              <a:rPr lang="en-US" sz="1600" dirty="0" smtClean="0"/>
              <a:t>)</a:t>
            </a:r>
          </a:p>
          <a:p>
            <a:pPr lvl="1">
              <a:buFont typeface="Arial" panose="020B0604020202020204" pitchFamily="34" charset="0"/>
              <a:buChar char="•"/>
            </a:pPr>
            <a:endParaRPr lang="en-US" sz="1600" dirty="0" smtClean="0"/>
          </a:p>
          <a:p>
            <a:pPr lvl="1">
              <a:buFont typeface="Arial" panose="020B0604020202020204" pitchFamily="34" charset="0"/>
              <a:buChar char="•"/>
            </a:pPr>
            <a:r>
              <a:rPr lang="en-US" sz="1600" dirty="0" smtClean="0"/>
              <a:t>Prevent too </a:t>
            </a:r>
            <a:r>
              <a:rPr lang="en-US" sz="1600" dirty="0"/>
              <a:t>many </a:t>
            </a:r>
            <a:r>
              <a:rPr lang="en-US" sz="1600" dirty="0" smtClean="0"/>
              <a:t>orders </a:t>
            </a:r>
            <a:r>
              <a:rPr lang="en-US" sz="1600" dirty="0"/>
              <a:t>at </a:t>
            </a:r>
            <a:r>
              <a:rPr lang="en-US" sz="1600" dirty="0" smtClean="0"/>
              <a:t>a </a:t>
            </a:r>
            <a:r>
              <a:rPr lang="en-US" sz="1600" dirty="0"/>
              <a:t>single </a:t>
            </a:r>
            <a:r>
              <a:rPr lang="en-US" sz="1600" dirty="0" smtClean="0"/>
              <a:t>open/close time that may </a:t>
            </a:r>
            <a:r>
              <a:rPr lang="en-US" sz="1600" b="1" dirty="0" smtClean="0">
                <a:solidFill>
                  <a:srgbClr val="0070C0"/>
                </a:solidFill>
              </a:rPr>
              <a:t>overload the trading systems</a:t>
            </a:r>
            <a:r>
              <a:rPr lang="en-US" sz="1600" dirty="0" smtClean="0"/>
              <a:t>; hence a </a:t>
            </a:r>
            <a:r>
              <a:rPr lang="en-US" sz="1600" dirty="0"/>
              <a:t>few mins of </a:t>
            </a:r>
            <a:r>
              <a:rPr lang="en-US" sz="1600" dirty="0" smtClean="0"/>
              <a:t>auction period to </a:t>
            </a:r>
            <a:r>
              <a:rPr lang="en-US" sz="1600" dirty="0"/>
              <a:t>spread out the </a:t>
            </a:r>
            <a:r>
              <a:rPr lang="en-US" sz="1600" dirty="0" smtClean="0"/>
              <a:t>transactions</a:t>
            </a:r>
          </a:p>
          <a:p>
            <a:pPr lvl="1">
              <a:buFont typeface="Arial" panose="020B0604020202020204" pitchFamily="34" charset="0"/>
              <a:buChar char="•"/>
            </a:pPr>
            <a:endParaRPr lang="en-US" sz="1600" dirty="0" smtClean="0"/>
          </a:p>
          <a:p>
            <a:pPr lvl="1">
              <a:buFont typeface="Arial" panose="020B0604020202020204" pitchFamily="34" charset="0"/>
              <a:buChar char="•"/>
            </a:pPr>
            <a:r>
              <a:rPr lang="en-US" sz="1600" b="1" dirty="0" smtClean="0">
                <a:solidFill>
                  <a:srgbClr val="0070C0"/>
                </a:solidFill>
              </a:rPr>
              <a:t>Indicative</a:t>
            </a:r>
            <a:r>
              <a:rPr lang="en-US" sz="1600" dirty="0" smtClean="0">
                <a:solidFill>
                  <a:srgbClr val="0070C0"/>
                </a:solidFill>
              </a:rPr>
              <a:t> </a:t>
            </a:r>
            <a:r>
              <a:rPr lang="en-US" sz="1600" dirty="0" smtClean="0"/>
              <a:t>price &amp; volume (IEP &amp; IEV in HK) is chosen that </a:t>
            </a:r>
            <a:r>
              <a:rPr lang="en-US" sz="1600" dirty="0"/>
              <a:t>either </a:t>
            </a:r>
            <a:r>
              <a:rPr lang="en-US" sz="1600" dirty="0" smtClean="0"/>
              <a:t>maximize the execution quantity </a:t>
            </a:r>
            <a:r>
              <a:rPr lang="en-US" sz="1600" dirty="0"/>
              <a:t>or </a:t>
            </a:r>
            <a:r>
              <a:rPr lang="en-US" sz="1600" dirty="0" smtClean="0"/>
              <a:t>notional </a:t>
            </a:r>
          </a:p>
          <a:p>
            <a:pPr lvl="1">
              <a:buFont typeface="Arial" panose="020B0604020202020204" pitchFamily="34" charset="0"/>
              <a:buChar char="•"/>
            </a:pPr>
            <a:endParaRPr lang="en-US" sz="1600" dirty="0" smtClean="0"/>
          </a:p>
          <a:p>
            <a:pPr lvl="1">
              <a:buFont typeface="Arial" panose="020B0604020202020204" pitchFamily="34" charset="0"/>
              <a:buChar char="•"/>
            </a:pPr>
            <a:r>
              <a:rPr lang="en-US" sz="1600" dirty="0" smtClean="0"/>
              <a:t>Can use </a:t>
            </a:r>
            <a:r>
              <a:rPr lang="en-US" sz="1600" b="1" dirty="0">
                <a:solidFill>
                  <a:srgbClr val="0070C0"/>
                </a:solidFill>
              </a:rPr>
              <a:t>random</a:t>
            </a:r>
            <a:r>
              <a:rPr lang="en-US" sz="1600" dirty="0">
                <a:solidFill>
                  <a:srgbClr val="0070C0"/>
                </a:solidFill>
              </a:rPr>
              <a:t> </a:t>
            </a:r>
            <a:r>
              <a:rPr lang="en-US" sz="1600" dirty="0" smtClean="0"/>
              <a:t>opening/closing </a:t>
            </a:r>
            <a:r>
              <a:rPr lang="en-US" sz="1600" dirty="0"/>
              <a:t>time to prevent </a:t>
            </a:r>
            <a:r>
              <a:rPr lang="en-US" sz="1600" dirty="0" smtClean="0"/>
              <a:t>gaming</a:t>
            </a:r>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53</a:t>
            </a:fld>
            <a:endParaRPr lang="en-US" sz="1400" dirty="0">
              <a:latin typeface="Arial" charset="0"/>
            </a:endParaRPr>
          </a:p>
        </p:txBody>
      </p:sp>
    </p:spTree>
    <p:extLst>
      <p:ext uri="{BB962C8B-B14F-4D97-AF65-F5344CB8AC3E}">
        <p14:creationId xmlns:p14="http://schemas.microsoft.com/office/powerpoint/2010/main" val="26234544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Market and Exchange </a:t>
            </a:r>
            <a:r>
              <a:rPr lang="en-US" dirty="0" smtClean="0"/>
              <a:t>Rules – HK Closing</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a:t>HSBC incident and suspension of closing </a:t>
            </a:r>
            <a:r>
              <a:rPr lang="en-US" sz="1800" dirty="0" smtClean="0"/>
              <a:t>auction</a:t>
            </a:r>
          </a:p>
          <a:p>
            <a:pPr lvl="1">
              <a:buFont typeface="Arial" panose="020B0604020202020204" pitchFamily="34" charset="0"/>
              <a:buChar char="•"/>
            </a:pPr>
            <a:r>
              <a:rPr lang="en-US" sz="1600" dirty="0">
                <a:hlinkClick r:id="rId3"/>
              </a:rPr>
              <a:t>https://</a:t>
            </a:r>
            <a:r>
              <a:rPr lang="en-US" sz="1600" dirty="0" smtClean="0">
                <a:hlinkClick r:id="rId3"/>
              </a:rPr>
              <a:t>www.ft.com/content/48be3f94-0f1d-11de-ba10-0000779fd2ac</a:t>
            </a:r>
            <a:endParaRPr lang="en-US" sz="1600" dirty="0" smtClean="0"/>
          </a:p>
          <a:p>
            <a:pPr>
              <a:buFont typeface="Arial" panose="020B0604020202020204" pitchFamily="34" charset="0"/>
              <a:buNone/>
            </a:pPr>
            <a:endParaRPr lang="en-US" sz="1800" dirty="0"/>
          </a:p>
          <a:p>
            <a:pPr>
              <a:buFont typeface="Arial" panose="020B0604020202020204" pitchFamily="34" charset="0"/>
              <a:buChar char="•"/>
            </a:pPr>
            <a:r>
              <a:rPr lang="en-US" sz="1800" dirty="0" smtClean="0"/>
              <a:t>Re-introduce with </a:t>
            </a:r>
            <a:r>
              <a:rPr lang="en-US" sz="1800" b="1" dirty="0" smtClean="0">
                <a:solidFill>
                  <a:srgbClr val="0070C0"/>
                </a:solidFill>
              </a:rPr>
              <a:t>price range </a:t>
            </a:r>
            <a:r>
              <a:rPr lang="en-US" sz="1800" dirty="0" smtClean="0"/>
              <a:t>and </a:t>
            </a:r>
            <a:r>
              <a:rPr lang="en-US" sz="1800" b="1" dirty="0" smtClean="0">
                <a:solidFill>
                  <a:srgbClr val="0070C0"/>
                </a:solidFill>
              </a:rPr>
              <a:t>random closing</a:t>
            </a:r>
          </a:p>
          <a:p>
            <a:pPr lvl="1">
              <a:buFont typeface="Arial" panose="020B0604020202020204" pitchFamily="34" charset="0"/>
              <a:buChar char="•"/>
            </a:pPr>
            <a:r>
              <a:rPr lang="en-US" sz="1600" dirty="0">
                <a:hlinkClick r:id="rId4"/>
              </a:rPr>
              <a:t>http://</a:t>
            </a:r>
            <a:r>
              <a:rPr lang="en-US" sz="1600" dirty="0" smtClean="0">
                <a:hlinkClick r:id="rId4"/>
              </a:rPr>
              <a:t>www.hkex.com.hk/eng/market/sec_tradinfra/vcm_cas/Documents/Trading%20Mechanism%20of%20the%20CAS%20in%20the%20Securities%20Market.pdf</a:t>
            </a:r>
            <a:endParaRPr lang="en-US" sz="1600" dirty="0" smtClean="0"/>
          </a:p>
          <a:p>
            <a:pPr>
              <a:buFont typeface="Arial" panose="020B0604020202020204" pitchFamily="34" charset="0"/>
              <a:buNone/>
            </a:pPr>
            <a:endParaRPr lang="en-US" sz="1800" dirty="0"/>
          </a:p>
          <a:p>
            <a:pPr>
              <a:buFont typeface="Arial" panose="020B0604020202020204" pitchFamily="34" charset="0"/>
              <a:buNone/>
            </a:pPr>
            <a:endParaRPr lang="en-US" sz="1800" dirty="0"/>
          </a:p>
          <a:p>
            <a:r>
              <a:rPr lang="en-US" sz="1600" dirty="0" smtClean="0"/>
              <a:t>(Note: auction market order seems unnecessary)</a:t>
            </a:r>
            <a:endParaRPr lang="en-US" sz="1600" dirty="0"/>
          </a:p>
          <a:p>
            <a:pPr>
              <a:buFont typeface="Arial" panose="020B0604020202020204" pitchFamily="34" charset="0"/>
              <a:buNone/>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54</a:t>
            </a:fld>
            <a:endParaRPr lang="en-US" sz="1400" dirty="0">
              <a:latin typeface="Arial" charset="0"/>
            </a:endParaRPr>
          </a:p>
        </p:txBody>
      </p:sp>
    </p:spTree>
    <p:extLst>
      <p:ext uri="{BB962C8B-B14F-4D97-AF65-F5344CB8AC3E}">
        <p14:creationId xmlns:p14="http://schemas.microsoft.com/office/powerpoint/2010/main" val="1928230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Market and Exchange Rules - Order	</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dirty="0" smtClean="0"/>
              <a:t>Order Side:</a:t>
            </a:r>
            <a:r>
              <a:rPr lang="en-US" sz="1800" dirty="0" smtClean="0"/>
              <a:t> Buy, Sell, Short Sell</a:t>
            </a:r>
            <a:endParaRPr lang="en-US" sz="1800" dirty="0"/>
          </a:p>
          <a:p>
            <a:pPr>
              <a:buFont typeface="Arial" panose="020B0604020202020204" pitchFamily="34" charset="0"/>
              <a:buChar char="•"/>
            </a:pPr>
            <a:endParaRPr lang="en-US" sz="1800" b="1" dirty="0" smtClean="0"/>
          </a:p>
          <a:p>
            <a:pPr>
              <a:buFont typeface="Arial" panose="020B0604020202020204" pitchFamily="34" charset="0"/>
              <a:buChar char="•"/>
            </a:pPr>
            <a:r>
              <a:rPr lang="en-US" sz="1800" b="1" dirty="0" smtClean="0"/>
              <a:t>Order Type</a:t>
            </a:r>
            <a:r>
              <a:rPr lang="en-US" sz="1800" dirty="0" smtClean="0"/>
              <a:t>: </a:t>
            </a:r>
            <a:r>
              <a:rPr lang="en-US" sz="1800" dirty="0"/>
              <a:t>Limit Order, Market Order, Auction Order, </a:t>
            </a:r>
            <a:r>
              <a:rPr lang="en-US" sz="1800" dirty="0" err="1" smtClean="0"/>
              <a:t>Funari</a:t>
            </a:r>
            <a:r>
              <a:rPr lang="en-US" sz="1800" dirty="0" smtClean="0"/>
              <a:t> </a:t>
            </a:r>
            <a:r>
              <a:rPr lang="en-US" sz="1800" dirty="0"/>
              <a:t>Order </a:t>
            </a:r>
            <a:r>
              <a:rPr lang="en-US" sz="1800" dirty="0" smtClean="0"/>
              <a:t>(limit-to-close </a:t>
            </a:r>
            <a:r>
              <a:rPr lang="en-US" sz="1800" dirty="0"/>
              <a:t>order </a:t>
            </a:r>
            <a:r>
              <a:rPr lang="en-US" sz="1800" dirty="0" smtClean="0"/>
              <a:t>in </a:t>
            </a:r>
            <a:r>
              <a:rPr lang="en-US" sz="1800" dirty="0"/>
              <a:t>Japan</a:t>
            </a:r>
            <a:r>
              <a:rPr lang="en-US" sz="1800" dirty="0" smtClean="0"/>
              <a:t>), Centre Point Order (fill at midpoint of bid/ask in AU market)</a:t>
            </a:r>
            <a:endParaRPr lang="en-US" sz="1800" dirty="0"/>
          </a:p>
          <a:p>
            <a:pPr lvl="1">
              <a:buFont typeface="Arial" panose="020B0604020202020204" pitchFamily="34" charset="0"/>
              <a:buChar char="•"/>
            </a:pPr>
            <a:r>
              <a:rPr lang="en-US" sz="1600" dirty="0" smtClean="0"/>
              <a:t>(Algo </a:t>
            </a:r>
            <a:r>
              <a:rPr lang="en-US" sz="1600" dirty="0"/>
              <a:t>Limit </a:t>
            </a:r>
            <a:r>
              <a:rPr lang="en-US" sz="1600" dirty="0" smtClean="0"/>
              <a:t>/ Market Order vs Exchange Limit / Market order)</a:t>
            </a:r>
            <a:endParaRPr lang="en-US" sz="1600" dirty="0"/>
          </a:p>
          <a:p>
            <a:pPr>
              <a:buFont typeface="Arial" panose="020B0604020202020204" pitchFamily="34" charset="0"/>
              <a:buChar char="•"/>
            </a:pPr>
            <a:endParaRPr lang="en-US" sz="1800" dirty="0" smtClean="0"/>
          </a:p>
          <a:p>
            <a:pPr>
              <a:buFont typeface="Arial" panose="020B0604020202020204" pitchFamily="34" charset="0"/>
              <a:buChar char="•"/>
            </a:pPr>
            <a:r>
              <a:rPr lang="en-US" sz="1800" b="1" dirty="0" smtClean="0"/>
              <a:t>Order Amendment:</a:t>
            </a:r>
            <a:r>
              <a:rPr lang="en-US" sz="1800" dirty="0" smtClean="0"/>
              <a:t> Price, Quantity change (up/down), Cancel. </a:t>
            </a:r>
            <a:r>
              <a:rPr lang="en-US" sz="1800" b="1" dirty="0" smtClean="0">
                <a:solidFill>
                  <a:srgbClr val="0070C0"/>
                </a:solidFill>
              </a:rPr>
              <a:t>Not all market support order amendment</a:t>
            </a:r>
            <a:r>
              <a:rPr lang="en-US" sz="1800" dirty="0" smtClean="0"/>
              <a:t> (such as China) and requires cancel/resend</a:t>
            </a:r>
          </a:p>
          <a:p>
            <a:pPr marL="0" indent="0"/>
            <a:r>
              <a:rPr lang="en-US" sz="1800" dirty="0"/>
              <a:t>	</a:t>
            </a:r>
            <a:endParaRPr lang="en-US" sz="1800" dirty="0" smtClean="0"/>
          </a:p>
          <a:p>
            <a:pPr>
              <a:buFont typeface="Arial" panose="020B0604020202020204" pitchFamily="34" charset="0"/>
              <a:buChar char="•"/>
            </a:pPr>
            <a:r>
              <a:rPr lang="en-US" sz="1800" b="1" dirty="0" smtClean="0"/>
              <a:t>Order Condition</a:t>
            </a:r>
            <a:r>
              <a:rPr lang="en-US" sz="1800" dirty="0" smtClean="0"/>
              <a:t>: </a:t>
            </a:r>
            <a:r>
              <a:rPr lang="en-US" sz="1800" b="1" dirty="0" smtClean="0">
                <a:solidFill>
                  <a:srgbClr val="0070C0"/>
                </a:solidFill>
              </a:rPr>
              <a:t>Fill-or-Kill</a:t>
            </a:r>
            <a:r>
              <a:rPr lang="en-US" sz="1800" dirty="0"/>
              <a:t>, </a:t>
            </a:r>
            <a:r>
              <a:rPr lang="en-US" sz="1800" b="1" dirty="0">
                <a:solidFill>
                  <a:srgbClr val="0070C0"/>
                </a:solidFill>
              </a:rPr>
              <a:t>Fill-And-Kill</a:t>
            </a:r>
            <a:r>
              <a:rPr lang="en-US" sz="1800" dirty="0"/>
              <a:t> </a:t>
            </a:r>
            <a:endParaRPr lang="en-US" sz="1800" dirty="0" smtClean="0"/>
          </a:p>
          <a:p>
            <a:pPr marL="0" indent="0"/>
            <a:r>
              <a:rPr lang="en-US" sz="1800" dirty="0"/>
              <a:t>	</a:t>
            </a:r>
            <a:endParaRPr lang="en-US" sz="1800" dirty="0" smtClean="0"/>
          </a:p>
          <a:p>
            <a:pPr>
              <a:buFont typeface="Arial" panose="020B0604020202020204" pitchFamily="34" charset="0"/>
              <a:buChar char="•"/>
            </a:pPr>
            <a:r>
              <a:rPr lang="en-US" sz="1800" b="1" dirty="0" smtClean="0"/>
              <a:t>TIF </a:t>
            </a:r>
            <a:r>
              <a:rPr lang="en-US" sz="1800" b="1" dirty="0"/>
              <a:t>(</a:t>
            </a:r>
            <a:r>
              <a:rPr lang="en-US" sz="1800" b="1" dirty="0" smtClean="0"/>
              <a:t>Time-in-Force)</a:t>
            </a:r>
            <a:r>
              <a:rPr lang="en-US" sz="1800" dirty="0" smtClean="0"/>
              <a:t>: Day </a:t>
            </a:r>
            <a:r>
              <a:rPr lang="en-US" sz="1800" dirty="0"/>
              <a:t>Order, GTD (</a:t>
            </a:r>
            <a:r>
              <a:rPr lang="en-US" sz="1800" b="1" dirty="0" smtClean="0">
                <a:solidFill>
                  <a:srgbClr val="0070C0"/>
                </a:solidFill>
              </a:rPr>
              <a:t>Good-Till-Date</a:t>
            </a:r>
            <a:r>
              <a:rPr lang="en-US" sz="1800" dirty="0"/>
              <a:t>), GTC </a:t>
            </a:r>
            <a:r>
              <a:rPr lang="en-US" sz="1800" dirty="0" smtClean="0"/>
              <a:t>(</a:t>
            </a:r>
            <a:r>
              <a:rPr lang="en-US" sz="1800" b="1" dirty="0" smtClean="0">
                <a:solidFill>
                  <a:srgbClr val="0070C0"/>
                </a:solidFill>
              </a:rPr>
              <a:t>Good-Till- Cancel</a:t>
            </a:r>
            <a:r>
              <a:rPr lang="en-US" sz="1800" dirty="0" smtClean="0"/>
              <a:t>)</a:t>
            </a:r>
          </a:p>
          <a:p>
            <a:pPr>
              <a:buFont typeface="Arial" panose="020B0604020202020204" pitchFamily="34" charset="0"/>
              <a:buChar char="•"/>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55</a:t>
            </a:fld>
            <a:endParaRPr lang="en-US" sz="1400" dirty="0">
              <a:latin typeface="Arial" charset="0"/>
            </a:endParaRPr>
          </a:p>
        </p:txBody>
      </p:sp>
    </p:spTree>
    <p:extLst>
      <p:ext uri="{BB962C8B-B14F-4D97-AF65-F5344CB8AC3E}">
        <p14:creationId xmlns:p14="http://schemas.microsoft.com/office/powerpoint/2010/main" val="1839010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Market and Exchange Rules – Short Sell	</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Most </a:t>
            </a:r>
            <a:r>
              <a:rPr lang="en-US" sz="1800" dirty="0"/>
              <a:t>markets cannot do </a:t>
            </a:r>
            <a:r>
              <a:rPr lang="en-US" sz="1800" b="1" dirty="0">
                <a:solidFill>
                  <a:srgbClr val="0070C0"/>
                </a:solidFill>
              </a:rPr>
              <a:t>naked short</a:t>
            </a:r>
            <a:r>
              <a:rPr lang="en-US" sz="1800" dirty="0"/>
              <a:t> and need to have </a:t>
            </a:r>
            <a:r>
              <a:rPr lang="en-US" sz="1800" dirty="0" smtClean="0"/>
              <a:t>stock </a:t>
            </a:r>
            <a:r>
              <a:rPr lang="en-US" sz="1800" b="1" dirty="0" smtClean="0">
                <a:solidFill>
                  <a:srgbClr val="0070C0"/>
                </a:solidFill>
              </a:rPr>
              <a:t>borrow arrangement</a:t>
            </a:r>
          </a:p>
          <a:p>
            <a:pPr>
              <a:buFont typeface="Arial" panose="020B0604020202020204" pitchFamily="34" charset="0"/>
              <a:buChar char="•"/>
            </a:pPr>
            <a:endParaRPr lang="en-US" sz="1800" b="1" dirty="0"/>
          </a:p>
          <a:p>
            <a:pPr>
              <a:buFont typeface="Arial" panose="020B0604020202020204" pitchFamily="34" charset="0"/>
              <a:buChar char="•"/>
            </a:pPr>
            <a:r>
              <a:rPr lang="en-US" sz="1800" b="1" dirty="0" smtClean="0">
                <a:solidFill>
                  <a:srgbClr val="0070C0"/>
                </a:solidFill>
              </a:rPr>
              <a:t>Short Sell Uptick rules</a:t>
            </a:r>
            <a:r>
              <a:rPr lang="en-US" sz="1800" b="1" dirty="0" smtClean="0"/>
              <a:t> </a:t>
            </a:r>
            <a:r>
              <a:rPr lang="en-US" sz="1800" dirty="0" smtClean="0"/>
              <a:t>to prevent pushing down the price</a:t>
            </a:r>
          </a:p>
          <a:p>
            <a:pPr lvl="1">
              <a:buFont typeface="Arial" panose="020B0604020202020204" pitchFamily="34" charset="0"/>
              <a:buChar char="•"/>
            </a:pPr>
            <a:r>
              <a:rPr lang="en-US" sz="1600" b="1" dirty="0" smtClean="0"/>
              <a:t>HK</a:t>
            </a:r>
            <a:r>
              <a:rPr lang="en-US" sz="1600" b="1" dirty="0"/>
              <a:t>: </a:t>
            </a:r>
            <a:r>
              <a:rPr lang="en-US" sz="1600" dirty="0"/>
              <a:t>short sale must be placed </a:t>
            </a:r>
            <a:r>
              <a:rPr lang="en-US" sz="1600" b="1" dirty="0">
                <a:solidFill>
                  <a:srgbClr val="0070C0"/>
                </a:solidFill>
              </a:rPr>
              <a:t>at or above the current best ask price</a:t>
            </a:r>
            <a:r>
              <a:rPr lang="en-US" sz="1600" dirty="0"/>
              <a:t>.  Exceptions apply for </a:t>
            </a:r>
            <a:r>
              <a:rPr lang="en-US" sz="1600" dirty="0" smtClean="0"/>
              <a:t>authorized </a:t>
            </a:r>
            <a:r>
              <a:rPr lang="en-US" sz="1600" dirty="0"/>
              <a:t>market makers of HKSE listed options and index arbitrage desks of brokerages. Some stocks (mostly ETF are excluded as well) are exception of tick </a:t>
            </a:r>
            <a:r>
              <a:rPr lang="en-US" sz="1600" dirty="0" smtClean="0"/>
              <a:t>rule.</a:t>
            </a:r>
            <a:endParaRPr lang="en-US" sz="1600" dirty="0"/>
          </a:p>
          <a:p>
            <a:pPr lvl="1">
              <a:buFont typeface="Arial" panose="020B0604020202020204" pitchFamily="34" charset="0"/>
              <a:buChar char="•"/>
            </a:pPr>
            <a:endParaRPr lang="en-US" sz="1600" b="1" dirty="0" smtClean="0"/>
          </a:p>
          <a:p>
            <a:pPr lvl="1">
              <a:buFont typeface="Arial" panose="020B0604020202020204" pitchFamily="34" charset="0"/>
              <a:buChar char="•"/>
            </a:pPr>
            <a:r>
              <a:rPr lang="en-US" sz="1600" b="1" dirty="0" smtClean="0"/>
              <a:t>JP</a:t>
            </a:r>
            <a:r>
              <a:rPr lang="en-US" sz="1600" b="1" dirty="0"/>
              <a:t>: </a:t>
            </a:r>
            <a:r>
              <a:rPr lang="en-US" sz="1600" dirty="0" smtClean="0"/>
              <a:t>orders </a:t>
            </a:r>
            <a:r>
              <a:rPr lang="en-US" sz="1600" dirty="0"/>
              <a:t>can be placed </a:t>
            </a:r>
            <a:r>
              <a:rPr lang="en-US" sz="1600" b="1" dirty="0">
                <a:solidFill>
                  <a:srgbClr val="0070C0"/>
                </a:solidFill>
              </a:rPr>
              <a:t>at or above the last price if it is an uptick</a:t>
            </a:r>
            <a:r>
              <a:rPr lang="en-US" sz="1600" dirty="0"/>
              <a:t> but can only be placed </a:t>
            </a:r>
            <a:r>
              <a:rPr lang="en-US" sz="1600" b="1" dirty="0">
                <a:solidFill>
                  <a:srgbClr val="0070C0"/>
                </a:solidFill>
              </a:rPr>
              <a:t>above the last traded price if it is a downtick</a:t>
            </a:r>
            <a:r>
              <a:rPr lang="en-US" sz="1600" dirty="0"/>
              <a:t>. Open Auction, it's closing + 1 tick. Exceptions for hedging and arbitrage</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56</a:t>
            </a:fld>
            <a:endParaRPr lang="en-US" sz="1400" dirty="0">
              <a:latin typeface="Arial" charset="0"/>
            </a:endParaRPr>
          </a:p>
        </p:txBody>
      </p:sp>
    </p:spTree>
    <p:extLst>
      <p:ext uri="{BB962C8B-B14F-4D97-AF65-F5344CB8AC3E}">
        <p14:creationId xmlns:p14="http://schemas.microsoft.com/office/powerpoint/2010/main" val="34825973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Market and Exchange Rules - Trade</a:t>
            </a:r>
            <a:endParaRPr lang="en-US" dirty="0"/>
          </a:p>
        </p:txBody>
      </p:sp>
      <p:sp>
        <p:nvSpPr>
          <p:cNvPr id="7" name="Content Placeholder 1"/>
          <p:cNvSpPr txBox="1">
            <a:spLocks/>
          </p:cNvSpPr>
          <p:nvPr/>
        </p:nvSpPr>
        <p:spPr>
          <a:xfrm>
            <a:off x="395536" y="1700808"/>
            <a:ext cx="8496944" cy="792088"/>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dirty="0" smtClean="0"/>
              <a:t>Trade type: </a:t>
            </a:r>
            <a:r>
              <a:rPr lang="en-US" sz="1800" dirty="0" smtClean="0"/>
              <a:t>the nature of the execution. Most importantly is to determine if it happens </a:t>
            </a:r>
            <a:r>
              <a:rPr lang="en-US" sz="1800" b="1" dirty="0" smtClean="0">
                <a:solidFill>
                  <a:srgbClr val="0070C0"/>
                </a:solidFill>
              </a:rPr>
              <a:t>on-exchange or off-exchange </a:t>
            </a:r>
            <a:r>
              <a:rPr lang="en-US" sz="1800" dirty="0" smtClean="0"/>
              <a:t>(e.g. block crossing trade). HK example below:</a:t>
            </a: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57</a:t>
            </a:fld>
            <a:endParaRPr lang="en-US" sz="1400"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686000690"/>
              </p:ext>
            </p:extLst>
          </p:nvPr>
        </p:nvGraphicFramePr>
        <p:xfrm>
          <a:off x="1043608" y="2623976"/>
          <a:ext cx="7632848" cy="3518759"/>
        </p:xfrm>
        <a:graphic>
          <a:graphicData uri="http://schemas.openxmlformats.org/drawingml/2006/table">
            <a:tbl>
              <a:tblPr>
                <a:tableStyleId>{5C22544A-7EE6-4342-B048-85BDC9FD1C3A}</a:tableStyleId>
              </a:tblPr>
              <a:tblGrid>
                <a:gridCol w="490183"/>
                <a:gridCol w="7142665"/>
              </a:tblGrid>
              <a:tr h="352820">
                <a:tc>
                  <a:txBody>
                    <a:bodyPr/>
                    <a:lstStyle/>
                    <a:p>
                      <a:pPr algn="l" fontAlgn="b"/>
                      <a:r>
                        <a:rPr lang="en-US" sz="1200" b="1" i="0" u="none" strike="noStrike" dirty="0" smtClean="0">
                          <a:effectLst/>
                          <a:latin typeface="Arial"/>
                        </a:rPr>
                        <a:t>Type</a:t>
                      </a:r>
                      <a:endParaRPr lang="en-US" sz="1200" b="1" i="0" u="none" strike="noStrike" dirty="0">
                        <a:effectLst/>
                        <a:latin typeface="Arial"/>
                      </a:endParaRPr>
                    </a:p>
                  </a:txBody>
                  <a:tcPr marL="4981" marR="4981" marT="4981" marB="0" anchor="b"/>
                </a:tc>
                <a:tc>
                  <a:txBody>
                    <a:bodyPr/>
                    <a:lstStyle/>
                    <a:p>
                      <a:pPr algn="l" fontAlgn="b"/>
                      <a:r>
                        <a:rPr lang="en-US" sz="1200" b="1" i="0" u="none" strike="noStrike" dirty="0" smtClean="0">
                          <a:effectLst/>
                          <a:latin typeface="Arial"/>
                        </a:rPr>
                        <a:t>Description</a:t>
                      </a:r>
                      <a:endParaRPr lang="en-US" sz="1200" b="1" i="0" u="none" strike="noStrike" dirty="0">
                        <a:effectLst/>
                        <a:latin typeface="Arial"/>
                      </a:endParaRPr>
                    </a:p>
                  </a:txBody>
                  <a:tcPr marL="4981" marR="4981" marT="4981" marB="0" anchor="b"/>
                </a:tc>
              </a:tr>
              <a:tr h="352820">
                <a:tc>
                  <a:txBody>
                    <a:bodyPr/>
                    <a:lstStyle/>
                    <a:p>
                      <a:pPr algn="l" fontAlgn="b"/>
                      <a:r>
                        <a:rPr lang="en-US" sz="1200" u="none" strike="noStrike" dirty="0">
                          <a:effectLst/>
                        </a:rPr>
                        <a:t>D</a:t>
                      </a:r>
                      <a:endParaRPr lang="en-US" sz="1200" b="1" i="0" u="none" strike="noStrike" dirty="0">
                        <a:effectLst/>
                        <a:latin typeface="Arial"/>
                      </a:endParaRPr>
                    </a:p>
                  </a:txBody>
                  <a:tcPr marL="4981" marR="4981" marT="4981" marB="0" anchor="b"/>
                </a:tc>
                <a:tc>
                  <a:txBody>
                    <a:bodyPr/>
                    <a:lstStyle/>
                    <a:p>
                      <a:pPr algn="l" fontAlgn="b"/>
                      <a:r>
                        <a:rPr lang="en-US" sz="1200" u="none" strike="noStrike" dirty="0">
                          <a:effectLst/>
                        </a:rPr>
                        <a:t>Odd lot transaction</a:t>
                      </a:r>
                      <a:endParaRPr lang="en-US" sz="1200" b="0" i="0" u="none" strike="noStrike" dirty="0">
                        <a:effectLst/>
                        <a:latin typeface="Arial"/>
                      </a:endParaRPr>
                    </a:p>
                  </a:txBody>
                  <a:tcPr marL="4981" marR="4981" marT="4981" marB="0" anchor="b"/>
                </a:tc>
              </a:tr>
              <a:tr h="282256">
                <a:tc>
                  <a:txBody>
                    <a:bodyPr/>
                    <a:lstStyle/>
                    <a:p>
                      <a:pPr algn="l" fontAlgn="b"/>
                      <a:r>
                        <a:rPr lang="en-US" sz="1200" u="none" strike="noStrike">
                          <a:effectLst/>
                        </a:rPr>
                        <a:t>M</a:t>
                      </a:r>
                      <a:endParaRPr lang="en-US" sz="1200" b="1" i="0" u="none" strike="noStrike">
                        <a:effectLst/>
                        <a:latin typeface="Arial"/>
                      </a:endParaRPr>
                    </a:p>
                  </a:txBody>
                  <a:tcPr marL="4981" marR="4981" marT="4981" marB="0" anchor="b"/>
                </a:tc>
                <a:tc>
                  <a:txBody>
                    <a:bodyPr/>
                    <a:lstStyle/>
                    <a:p>
                      <a:pPr algn="l" fontAlgn="b"/>
                      <a:r>
                        <a:rPr lang="en-US" sz="1200" u="none" strike="noStrike" dirty="0">
                          <a:effectLst/>
                        </a:rPr>
                        <a:t>Manual or Special lot non-Direct Business transaction</a:t>
                      </a:r>
                      <a:endParaRPr lang="en-US" sz="1200" b="0" i="0" u="none" strike="noStrike" dirty="0">
                        <a:effectLst/>
                        <a:latin typeface="Arial"/>
                      </a:endParaRPr>
                    </a:p>
                  </a:txBody>
                  <a:tcPr marL="4981" marR="4981" marT="4981" marB="0" anchor="b"/>
                </a:tc>
              </a:tr>
              <a:tr h="632125">
                <a:tc>
                  <a:txBody>
                    <a:bodyPr/>
                    <a:lstStyle/>
                    <a:p>
                      <a:pPr algn="l" fontAlgn="b"/>
                      <a:r>
                        <a:rPr lang="en-US" sz="1200" b="0" i="0" u="none" strike="noStrike" dirty="0" smtClean="0">
                          <a:effectLst/>
                          <a:latin typeface="+mn-lt"/>
                        </a:rPr>
                        <a:t>P</a:t>
                      </a:r>
                    </a:p>
                    <a:p>
                      <a:pPr algn="l" fontAlgn="b"/>
                      <a:endParaRPr lang="en-US" sz="1200" b="0" i="0" u="none" strike="noStrike" dirty="0" smtClean="0">
                        <a:effectLst/>
                        <a:latin typeface="+mn-lt"/>
                      </a:endParaRPr>
                    </a:p>
                    <a:p>
                      <a:pPr algn="l" fontAlgn="b"/>
                      <a:endParaRPr lang="en-US" sz="1200" b="1" i="0" u="none" strike="noStrike" dirty="0">
                        <a:effectLst/>
                        <a:latin typeface="Arial"/>
                      </a:endParaRPr>
                    </a:p>
                  </a:txBody>
                  <a:tcPr marL="4981" marR="4981" marT="4981" marB="0" anchor="b"/>
                </a:tc>
                <a:tc>
                  <a:txBody>
                    <a:bodyPr/>
                    <a:lstStyle/>
                    <a:p>
                      <a:pPr algn="l" fontAlgn="b"/>
                      <a:r>
                        <a:rPr lang="en-US" sz="1200" u="none" strike="noStrike" dirty="0" smtClean="0">
                          <a:effectLst/>
                        </a:rPr>
                        <a:t>Pre-open </a:t>
                      </a:r>
                      <a:r>
                        <a:rPr lang="en-US" sz="1200" u="none" strike="noStrike" dirty="0">
                          <a:effectLst/>
                        </a:rPr>
                        <a:t>transaction (trade concluded before market open including that concluded but not recorded in the system before market close  of the previous trading day)</a:t>
                      </a:r>
                      <a:endParaRPr lang="en-US" sz="1200" b="0" i="0" u="none" strike="noStrike" dirty="0">
                        <a:effectLst/>
                        <a:latin typeface="Arial"/>
                      </a:endParaRPr>
                    </a:p>
                  </a:txBody>
                  <a:tcPr marL="4981" marR="4981" marT="4981" marB="0" anchor="b"/>
                </a:tc>
              </a:tr>
              <a:tr h="239173">
                <a:tc>
                  <a:txBody>
                    <a:bodyPr/>
                    <a:lstStyle/>
                    <a:p>
                      <a:pPr algn="l" fontAlgn="b"/>
                      <a:r>
                        <a:rPr lang="en-US" sz="1200" u="none" strike="noStrike">
                          <a:effectLst/>
                        </a:rPr>
                        <a:t>U</a:t>
                      </a:r>
                      <a:endParaRPr lang="en-US" sz="1200" b="1" i="0" u="none" strike="noStrike">
                        <a:effectLst/>
                        <a:latin typeface="Arial"/>
                      </a:endParaRPr>
                    </a:p>
                  </a:txBody>
                  <a:tcPr marL="4981" marR="4981" marT="4981" marB="0" anchor="b"/>
                </a:tc>
                <a:tc>
                  <a:txBody>
                    <a:bodyPr/>
                    <a:lstStyle/>
                    <a:p>
                      <a:pPr algn="l" fontAlgn="b"/>
                      <a:r>
                        <a:rPr lang="en-US" sz="1200" u="none" strike="noStrike" dirty="0">
                          <a:effectLst/>
                        </a:rPr>
                        <a:t>Auction transaction</a:t>
                      </a:r>
                      <a:endParaRPr lang="en-US" sz="1200" b="0" i="0" u="none" strike="noStrike" dirty="0">
                        <a:effectLst/>
                        <a:latin typeface="Arial"/>
                      </a:endParaRPr>
                    </a:p>
                  </a:txBody>
                  <a:tcPr marL="4981" marR="4981" marT="4981" marB="0" anchor="b"/>
                </a:tc>
              </a:tr>
              <a:tr h="473464">
                <a:tc>
                  <a:txBody>
                    <a:bodyPr/>
                    <a:lstStyle/>
                    <a:p>
                      <a:pPr algn="l" fontAlgn="b"/>
                      <a:r>
                        <a:rPr lang="en-US" sz="1200" u="none" strike="noStrike">
                          <a:effectLst/>
                        </a:rPr>
                        <a:t>X</a:t>
                      </a:r>
                      <a:endParaRPr lang="en-US" sz="1200" b="1" i="0" u="none" strike="noStrike">
                        <a:effectLst/>
                        <a:latin typeface="Arial"/>
                      </a:endParaRPr>
                    </a:p>
                  </a:txBody>
                  <a:tcPr marL="4981" marR="4981" marT="4981" marB="0" anchor="b"/>
                </a:tc>
                <a:tc>
                  <a:txBody>
                    <a:bodyPr/>
                    <a:lstStyle/>
                    <a:p>
                      <a:pPr algn="l" fontAlgn="b"/>
                      <a:r>
                        <a:rPr lang="en-US" sz="1200" u="none" strike="noStrike" dirty="0">
                          <a:effectLst/>
                        </a:rPr>
                        <a:t>Manual or Special lot Direct Business transaction</a:t>
                      </a:r>
                      <a:endParaRPr lang="en-US" sz="1200" b="0" i="0" u="none" strike="noStrike" dirty="0">
                        <a:effectLst/>
                        <a:latin typeface="Arial"/>
                      </a:endParaRPr>
                    </a:p>
                  </a:txBody>
                  <a:tcPr marL="4981" marR="4981" marT="4981" marB="0" anchor="b"/>
                </a:tc>
              </a:tr>
              <a:tr h="395367">
                <a:tc>
                  <a:txBody>
                    <a:bodyPr/>
                    <a:lstStyle/>
                    <a:p>
                      <a:pPr algn="l" fontAlgn="b"/>
                      <a:r>
                        <a:rPr lang="en-US" sz="1200" u="none" strike="noStrike">
                          <a:effectLst/>
                        </a:rPr>
                        <a:t>Y</a:t>
                      </a:r>
                      <a:endParaRPr lang="en-US" sz="1200" b="1" i="0" u="none" strike="noStrike">
                        <a:effectLst/>
                        <a:latin typeface="Arial"/>
                      </a:endParaRPr>
                    </a:p>
                  </a:txBody>
                  <a:tcPr marL="4981" marR="4981" marT="4981" marB="0" anchor="b"/>
                </a:tc>
                <a:tc>
                  <a:txBody>
                    <a:bodyPr/>
                    <a:lstStyle/>
                    <a:p>
                      <a:pPr algn="l" fontAlgn="b"/>
                      <a:r>
                        <a:rPr lang="en-US" sz="1200" u="none" strike="noStrike" dirty="0" err="1">
                          <a:effectLst/>
                        </a:rPr>
                        <a:t>Automatch</a:t>
                      </a:r>
                      <a:r>
                        <a:rPr lang="en-US" sz="1200" u="none" strike="noStrike" dirty="0">
                          <a:effectLst/>
                        </a:rPr>
                        <a:t> Direct Business transaction</a:t>
                      </a:r>
                      <a:endParaRPr lang="en-US" sz="1200" b="0" i="0" u="none" strike="noStrike" dirty="0">
                        <a:effectLst/>
                        <a:latin typeface="Arial"/>
                      </a:endParaRPr>
                    </a:p>
                  </a:txBody>
                  <a:tcPr marL="4981" marR="4981" marT="4981" marB="0" anchor="b"/>
                </a:tc>
              </a:tr>
              <a:tr h="473464">
                <a:tc>
                  <a:txBody>
                    <a:bodyPr/>
                    <a:lstStyle/>
                    <a:p>
                      <a:pPr algn="l" fontAlgn="b"/>
                      <a:r>
                        <a:rPr lang="en-US" sz="1200" u="none" strike="noStrike">
                          <a:effectLst/>
                        </a:rPr>
                        <a:t>""</a:t>
                      </a:r>
                      <a:endParaRPr lang="en-US" sz="1200" b="1" i="0" u="none" strike="noStrike">
                        <a:effectLst/>
                        <a:latin typeface="Arial"/>
                      </a:endParaRPr>
                    </a:p>
                  </a:txBody>
                  <a:tcPr marL="4981" marR="4981" marT="4981" marB="0" anchor="b"/>
                </a:tc>
                <a:tc>
                  <a:txBody>
                    <a:bodyPr/>
                    <a:lstStyle/>
                    <a:p>
                      <a:pPr algn="l" fontAlgn="b"/>
                      <a:r>
                        <a:rPr lang="en-US" sz="1200" u="none" strike="noStrike" dirty="0" err="1">
                          <a:effectLst/>
                        </a:rPr>
                        <a:t>Automatch</a:t>
                      </a:r>
                      <a:r>
                        <a:rPr lang="en-US" sz="1200" u="none" strike="noStrike" dirty="0">
                          <a:effectLst/>
                        </a:rPr>
                        <a:t> non-Direct Business transaction</a:t>
                      </a:r>
                      <a:endParaRPr lang="en-US" sz="1200" b="0" i="0" u="none" strike="noStrike" dirty="0">
                        <a:effectLst/>
                        <a:latin typeface="Arial"/>
                      </a:endParaRPr>
                    </a:p>
                  </a:txBody>
                  <a:tcPr marL="4981" marR="4981" marT="4981" marB="0" anchor="b"/>
                </a:tc>
              </a:tr>
              <a:tr h="317270">
                <a:tc>
                  <a:txBody>
                    <a:bodyPr/>
                    <a:lstStyle/>
                    <a:p>
                      <a:pPr algn="l" fontAlgn="b"/>
                      <a:r>
                        <a:rPr lang="en-US" sz="1200" u="none" strike="noStrike">
                          <a:effectLst/>
                        </a:rPr>
                        <a:t>*</a:t>
                      </a:r>
                      <a:endParaRPr lang="en-US" sz="1200" b="1" i="0" u="none" strike="noStrike">
                        <a:effectLst/>
                        <a:latin typeface="Arial"/>
                      </a:endParaRPr>
                    </a:p>
                  </a:txBody>
                  <a:tcPr marL="4981" marR="4981" marT="4981" marB="0" anchor="b"/>
                </a:tc>
                <a:tc>
                  <a:txBody>
                    <a:bodyPr/>
                    <a:lstStyle/>
                    <a:p>
                      <a:pPr algn="l" fontAlgn="b"/>
                      <a:r>
                        <a:rPr lang="en-US" sz="1200" u="none" strike="noStrike" dirty="0">
                          <a:effectLst/>
                        </a:rPr>
                        <a:t>Rejected/Cancelled transaction</a:t>
                      </a:r>
                      <a:endParaRPr lang="en-US" sz="1200" b="0" i="0" u="none" strike="noStrike" dirty="0">
                        <a:effectLst/>
                        <a:latin typeface="Arial"/>
                      </a:endParaRPr>
                    </a:p>
                  </a:txBody>
                  <a:tcPr marL="4981" marR="4981" marT="4981" marB="0" anchor="b"/>
                </a:tc>
              </a:tr>
            </a:tbl>
          </a:graphicData>
        </a:graphic>
      </p:graphicFrame>
    </p:spTree>
    <p:extLst>
      <p:ext uri="{BB962C8B-B14F-4D97-AF65-F5344CB8AC3E}">
        <p14:creationId xmlns:p14="http://schemas.microsoft.com/office/powerpoint/2010/main" val="16983927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Market and Exchange </a:t>
            </a:r>
            <a:r>
              <a:rPr lang="en-US" dirty="0" smtClean="0"/>
              <a:t>Rules - Lot &amp; Tick	</a:t>
            </a:r>
            <a:endParaRPr lang="en-US" dirty="0"/>
          </a:p>
        </p:txBody>
      </p:sp>
      <p:sp>
        <p:nvSpPr>
          <p:cNvPr id="7" name="Content Placeholder 1"/>
          <p:cNvSpPr txBox="1">
            <a:spLocks/>
          </p:cNvSpPr>
          <p:nvPr/>
        </p:nvSpPr>
        <p:spPr>
          <a:xfrm>
            <a:off x="395536" y="1700808"/>
            <a:ext cx="8640960" cy="1944216"/>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indent="-457200">
              <a:buFont typeface="Arial" panose="020B0604020202020204" pitchFamily="34" charset="0"/>
              <a:buChar char="•"/>
            </a:pPr>
            <a:r>
              <a:rPr lang="en-US" sz="1600" b="1" dirty="0" smtClean="0"/>
              <a:t>Lot Size</a:t>
            </a:r>
            <a:r>
              <a:rPr lang="en-US" sz="1800" dirty="0" smtClean="0"/>
              <a:t>: t</a:t>
            </a:r>
            <a:r>
              <a:rPr lang="en-US" sz="1600" dirty="0" smtClean="0"/>
              <a:t>he order quantity has to be in </a:t>
            </a:r>
            <a:r>
              <a:rPr lang="en-US" sz="1600" b="1" dirty="0" smtClean="0">
                <a:solidFill>
                  <a:srgbClr val="0070C0"/>
                </a:solidFill>
              </a:rPr>
              <a:t>the multiple of lot size</a:t>
            </a:r>
            <a:r>
              <a:rPr lang="en-US" sz="1600" dirty="0" smtClean="0"/>
              <a:t>. Less than one lot is called </a:t>
            </a:r>
            <a:r>
              <a:rPr lang="en-US" sz="1600" b="1" dirty="0" smtClean="0">
                <a:solidFill>
                  <a:srgbClr val="0070C0"/>
                </a:solidFill>
              </a:rPr>
              <a:t>odd lot</a:t>
            </a:r>
            <a:r>
              <a:rPr lang="en-US" sz="1600" dirty="0" smtClean="0"/>
              <a:t>. In HK, the lot size varies from stock to stock. In SG, it’s always 100</a:t>
            </a:r>
          </a:p>
          <a:p>
            <a:pPr marL="857250" lvl="1" indent="-457200">
              <a:buFont typeface="Arial" panose="020B0604020202020204" pitchFamily="34" charset="0"/>
              <a:buChar char="•"/>
            </a:pPr>
            <a:endParaRPr lang="en-US" sz="1600" dirty="0" smtClean="0"/>
          </a:p>
          <a:p>
            <a:pPr marL="457200" indent="-457200">
              <a:buFont typeface="Arial" panose="020B0604020202020204" pitchFamily="34" charset="0"/>
              <a:buChar char="•"/>
            </a:pPr>
            <a:r>
              <a:rPr lang="en-US" sz="1600" b="1" dirty="0" smtClean="0"/>
              <a:t>Tick Size</a:t>
            </a:r>
            <a:r>
              <a:rPr lang="en-US" sz="1600" dirty="0" smtClean="0"/>
              <a:t>: the </a:t>
            </a:r>
            <a:r>
              <a:rPr lang="en-US" sz="1600" b="1" dirty="0" smtClean="0">
                <a:solidFill>
                  <a:srgbClr val="0070C0"/>
                </a:solidFill>
              </a:rPr>
              <a:t>smallest unit of price increment or </a:t>
            </a:r>
            <a:r>
              <a:rPr lang="en-US" sz="1600" b="1" dirty="0">
                <a:solidFill>
                  <a:srgbClr val="0070C0"/>
                </a:solidFill>
              </a:rPr>
              <a:t>decrement</a:t>
            </a:r>
            <a:r>
              <a:rPr lang="en-US" sz="1600" dirty="0"/>
              <a:t>. </a:t>
            </a:r>
            <a:r>
              <a:rPr lang="en-US" sz="1600" dirty="0" smtClean="0"/>
              <a:t>In US, after Decimalization, all the tick size is 0.01 and also the lot size is 1 and hence made programming Algo system easier. </a:t>
            </a:r>
            <a:endParaRPr lang="en-US" sz="1600" dirty="0"/>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endParaRPr lang="en-US" sz="1800" dirty="0"/>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58</a:t>
            </a:fld>
            <a:endParaRPr lang="en-US" sz="1400" dirty="0">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05789881"/>
              </p:ext>
            </p:extLst>
          </p:nvPr>
        </p:nvGraphicFramePr>
        <p:xfrm>
          <a:off x="2411760" y="3622923"/>
          <a:ext cx="2808312" cy="2501265"/>
        </p:xfrm>
        <a:graphic>
          <a:graphicData uri="http://schemas.openxmlformats.org/drawingml/2006/table">
            <a:tbl>
              <a:tblPr>
                <a:tableStyleId>{5C22544A-7EE6-4342-B048-85BDC9FD1C3A}</a:tableStyleId>
              </a:tblPr>
              <a:tblGrid>
                <a:gridCol w="864096"/>
                <a:gridCol w="864096"/>
                <a:gridCol w="1080120"/>
              </a:tblGrid>
              <a:tr h="192021">
                <a:tc>
                  <a:txBody>
                    <a:bodyPr/>
                    <a:lstStyle/>
                    <a:p>
                      <a:pPr algn="r" fontAlgn="b"/>
                      <a:r>
                        <a:rPr lang="en-US" sz="1200" b="1" i="0" u="none" strike="noStrike" dirty="0" smtClean="0">
                          <a:solidFill>
                            <a:srgbClr val="0000FF"/>
                          </a:solidFill>
                          <a:effectLst/>
                          <a:latin typeface="Arial"/>
                        </a:rPr>
                        <a:t>Min</a:t>
                      </a:r>
                      <a:endParaRPr lang="en-US" sz="1200" b="1" i="0" u="none" strike="noStrike" dirty="0">
                        <a:solidFill>
                          <a:srgbClr val="0000FF"/>
                        </a:solidFill>
                        <a:effectLst/>
                        <a:latin typeface="Arial"/>
                      </a:endParaRPr>
                    </a:p>
                  </a:txBody>
                  <a:tcPr marL="9525" marR="9525" marT="9525" marB="0" anchor="b"/>
                </a:tc>
                <a:tc>
                  <a:txBody>
                    <a:bodyPr/>
                    <a:lstStyle/>
                    <a:p>
                      <a:pPr algn="r" fontAlgn="b"/>
                      <a:r>
                        <a:rPr lang="en-US" sz="1200" b="1" i="0" u="none" strike="noStrike" dirty="0" smtClean="0">
                          <a:solidFill>
                            <a:srgbClr val="0000FF"/>
                          </a:solidFill>
                          <a:effectLst/>
                          <a:latin typeface="Arial"/>
                        </a:rPr>
                        <a:t>Max</a:t>
                      </a:r>
                      <a:endParaRPr lang="en-US" sz="1200" b="1" i="0" u="none" strike="noStrike" dirty="0">
                        <a:solidFill>
                          <a:srgbClr val="0000FF"/>
                        </a:solidFill>
                        <a:effectLst/>
                        <a:latin typeface="Arial"/>
                      </a:endParaRPr>
                    </a:p>
                  </a:txBody>
                  <a:tcPr marL="9525" marR="9525" marT="9525" marB="0" anchor="b"/>
                </a:tc>
                <a:tc>
                  <a:txBody>
                    <a:bodyPr/>
                    <a:lstStyle/>
                    <a:p>
                      <a:pPr algn="r" fontAlgn="b"/>
                      <a:r>
                        <a:rPr lang="en-US" sz="1200" b="1" i="0" u="none" strike="noStrike" dirty="0" smtClean="0">
                          <a:solidFill>
                            <a:srgbClr val="0000FF"/>
                          </a:solidFill>
                          <a:effectLst/>
                          <a:latin typeface="Arial"/>
                        </a:rPr>
                        <a:t>Tick Size</a:t>
                      </a:r>
                      <a:endParaRPr lang="en-US" sz="1200" b="1" i="0" u="none" strike="noStrike" dirty="0">
                        <a:solidFill>
                          <a:srgbClr val="0000FF"/>
                        </a:solidFill>
                        <a:effectLst/>
                        <a:latin typeface="Arial"/>
                      </a:endParaRPr>
                    </a:p>
                  </a:txBody>
                  <a:tcPr marL="9525" marR="9525" marT="9525" marB="0" anchor="b"/>
                </a:tc>
              </a:tr>
              <a:tr h="192021">
                <a:tc>
                  <a:txBody>
                    <a:bodyPr/>
                    <a:lstStyle/>
                    <a:p>
                      <a:pPr algn="r" fontAlgn="b"/>
                      <a:r>
                        <a:rPr lang="en-US" sz="1200" u="none" strike="noStrike" dirty="0">
                          <a:effectLst/>
                        </a:rPr>
                        <a:t>0</a:t>
                      </a:r>
                      <a:endParaRPr lang="en-US" sz="1200" b="1" i="0" u="none" strike="noStrike" dirty="0">
                        <a:solidFill>
                          <a:srgbClr val="0000FF"/>
                        </a:solidFill>
                        <a:effectLst/>
                        <a:latin typeface="Arial"/>
                      </a:endParaRPr>
                    </a:p>
                  </a:txBody>
                  <a:tcPr marL="9525" marR="9525" marT="9525" marB="0" anchor="b"/>
                </a:tc>
                <a:tc>
                  <a:txBody>
                    <a:bodyPr/>
                    <a:lstStyle/>
                    <a:p>
                      <a:pPr algn="r" fontAlgn="b"/>
                      <a:r>
                        <a:rPr lang="en-US" sz="1200" u="none" strike="noStrike" dirty="0">
                          <a:effectLst/>
                        </a:rPr>
                        <a:t>0.01</a:t>
                      </a:r>
                      <a:endParaRPr lang="en-US" sz="1200" b="1" i="0" u="none" strike="noStrike" dirty="0">
                        <a:solidFill>
                          <a:srgbClr val="0000FF"/>
                        </a:solidFill>
                        <a:effectLst/>
                        <a:latin typeface="Arial"/>
                      </a:endParaRPr>
                    </a:p>
                  </a:txBody>
                  <a:tcPr marL="9525" marR="9525" marT="9525" marB="0" anchor="b"/>
                </a:tc>
                <a:tc>
                  <a:txBody>
                    <a:bodyPr/>
                    <a:lstStyle/>
                    <a:p>
                      <a:pPr algn="r" fontAlgn="b"/>
                      <a:r>
                        <a:rPr lang="en-US" sz="1200" u="none" strike="noStrike" dirty="0">
                          <a:effectLst/>
                        </a:rPr>
                        <a:t>0</a:t>
                      </a:r>
                      <a:endParaRPr lang="en-US" sz="1200" b="1" i="0" u="none" strike="noStrike" dirty="0">
                        <a:solidFill>
                          <a:srgbClr val="0000FF"/>
                        </a:solidFill>
                        <a:effectLst/>
                        <a:latin typeface="Arial"/>
                      </a:endParaRPr>
                    </a:p>
                  </a:txBody>
                  <a:tcPr marL="9525" marR="9525" marT="9525" marB="0" anchor="b"/>
                </a:tc>
              </a:tr>
              <a:tr h="192021">
                <a:tc>
                  <a:txBody>
                    <a:bodyPr/>
                    <a:lstStyle/>
                    <a:p>
                      <a:pPr algn="r" fontAlgn="b"/>
                      <a:r>
                        <a:rPr lang="en-US" sz="1200" u="none" strike="noStrike">
                          <a:effectLst/>
                        </a:rPr>
                        <a:t>0.01</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0.25</a:t>
                      </a:r>
                      <a:endParaRPr lang="en-US" sz="1200" b="0" i="0" u="none" strike="noStrike" dirty="0">
                        <a:effectLst/>
                        <a:latin typeface="Arial"/>
                      </a:endParaRPr>
                    </a:p>
                  </a:txBody>
                  <a:tcPr marL="9525" marR="9525" marT="9525" marB="0" anchor="b"/>
                </a:tc>
                <a:tc>
                  <a:txBody>
                    <a:bodyPr/>
                    <a:lstStyle/>
                    <a:p>
                      <a:pPr algn="r" fontAlgn="b"/>
                      <a:r>
                        <a:rPr lang="en-US" sz="1200" u="none" strike="noStrike">
                          <a:effectLst/>
                        </a:rPr>
                        <a:t>0.001</a:t>
                      </a:r>
                      <a:endParaRPr lang="en-US" sz="1200" b="0" i="0" u="none" strike="noStrike">
                        <a:effectLst/>
                        <a:latin typeface="Arial"/>
                      </a:endParaRPr>
                    </a:p>
                  </a:txBody>
                  <a:tcPr marL="9525" marR="9525" marT="9525" marB="0" anchor="b"/>
                </a:tc>
              </a:tr>
              <a:tr h="192021">
                <a:tc>
                  <a:txBody>
                    <a:bodyPr/>
                    <a:lstStyle/>
                    <a:p>
                      <a:pPr algn="r" fontAlgn="b"/>
                      <a:r>
                        <a:rPr lang="en-US" sz="1200" u="none" strike="noStrike">
                          <a:effectLst/>
                        </a:rPr>
                        <a:t>0.25</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0.5</a:t>
                      </a:r>
                      <a:endParaRPr lang="en-US" sz="1200" b="0" i="0" u="none" strike="noStrike" dirty="0">
                        <a:effectLst/>
                        <a:latin typeface="Arial"/>
                      </a:endParaRPr>
                    </a:p>
                  </a:txBody>
                  <a:tcPr marL="9525" marR="9525" marT="9525" marB="0" anchor="b"/>
                </a:tc>
                <a:tc>
                  <a:txBody>
                    <a:bodyPr/>
                    <a:lstStyle/>
                    <a:p>
                      <a:pPr algn="r" fontAlgn="b"/>
                      <a:r>
                        <a:rPr lang="en-US" sz="1200" u="none" strike="noStrike">
                          <a:effectLst/>
                        </a:rPr>
                        <a:t>0.005</a:t>
                      </a:r>
                      <a:endParaRPr lang="en-US" sz="1200" b="0" i="0" u="none" strike="noStrike">
                        <a:effectLst/>
                        <a:latin typeface="Arial"/>
                      </a:endParaRPr>
                    </a:p>
                  </a:txBody>
                  <a:tcPr marL="9525" marR="9525" marT="9525" marB="0" anchor="b"/>
                </a:tc>
              </a:tr>
              <a:tr h="192021">
                <a:tc>
                  <a:txBody>
                    <a:bodyPr/>
                    <a:lstStyle/>
                    <a:p>
                      <a:pPr algn="r" fontAlgn="b"/>
                      <a:r>
                        <a:rPr lang="en-US" sz="1200" u="none" strike="noStrike">
                          <a:effectLst/>
                        </a:rPr>
                        <a:t>0.5</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10</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0.01</a:t>
                      </a:r>
                      <a:endParaRPr lang="en-US" sz="1200" b="0" i="0" u="none" strike="noStrike" dirty="0">
                        <a:effectLst/>
                        <a:latin typeface="Arial"/>
                      </a:endParaRPr>
                    </a:p>
                  </a:txBody>
                  <a:tcPr marL="9525" marR="9525" marT="9525" marB="0" anchor="b"/>
                </a:tc>
              </a:tr>
              <a:tr h="192021">
                <a:tc>
                  <a:txBody>
                    <a:bodyPr/>
                    <a:lstStyle/>
                    <a:p>
                      <a:pPr algn="r" fontAlgn="b"/>
                      <a:r>
                        <a:rPr lang="en-US" sz="1200" u="none" strike="noStrike">
                          <a:effectLst/>
                        </a:rPr>
                        <a:t>10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20</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0.02</a:t>
                      </a:r>
                      <a:endParaRPr lang="en-US" sz="1200" b="0" i="0" u="none" strike="noStrike" dirty="0">
                        <a:effectLst/>
                        <a:latin typeface="Arial"/>
                      </a:endParaRPr>
                    </a:p>
                  </a:txBody>
                  <a:tcPr marL="9525" marR="9525" marT="9525" marB="0" anchor="b"/>
                </a:tc>
              </a:tr>
              <a:tr h="192021">
                <a:tc>
                  <a:txBody>
                    <a:bodyPr/>
                    <a:lstStyle/>
                    <a:p>
                      <a:pPr algn="r" fontAlgn="b"/>
                      <a:r>
                        <a:rPr lang="en-US" sz="1200" u="none" strike="noStrike">
                          <a:effectLst/>
                        </a:rPr>
                        <a:t>20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100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0.05</a:t>
                      </a:r>
                      <a:endParaRPr lang="en-US" sz="1200" b="0" i="0" u="none" strike="noStrike">
                        <a:effectLst/>
                        <a:latin typeface="Arial"/>
                      </a:endParaRPr>
                    </a:p>
                  </a:txBody>
                  <a:tcPr marL="9525" marR="9525" marT="9525" marB="0" anchor="b"/>
                </a:tc>
              </a:tr>
              <a:tr h="192021">
                <a:tc>
                  <a:txBody>
                    <a:bodyPr/>
                    <a:lstStyle/>
                    <a:p>
                      <a:pPr algn="r" fontAlgn="b"/>
                      <a:r>
                        <a:rPr lang="en-US" sz="1200" u="none" strike="noStrike">
                          <a:effectLst/>
                        </a:rPr>
                        <a:t>100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200</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0.1</a:t>
                      </a:r>
                      <a:endParaRPr lang="en-US" sz="1200" b="0" i="0" u="none" strike="noStrike" dirty="0">
                        <a:effectLst/>
                        <a:latin typeface="Arial"/>
                      </a:endParaRPr>
                    </a:p>
                  </a:txBody>
                  <a:tcPr marL="9525" marR="9525" marT="9525" marB="0" anchor="b"/>
                </a:tc>
              </a:tr>
              <a:tr h="192021">
                <a:tc>
                  <a:txBody>
                    <a:bodyPr/>
                    <a:lstStyle/>
                    <a:p>
                      <a:pPr algn="r" fontAlgn="b"/>
                      <a:r>
                        <a:rPr lang="en-US" sz="1200" u="none" strike="noStrike">
                          <a:effectLst/>
                        </a:rPr>
                        <a:t>200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500</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0.2</a:t>
                      </a:r>
                      <a:endParaRPr lang="en-US" sz="1200" b="0" i="0" u="none" strike="noStrike" dirty="0">
                        <a:effectLst/>
                        <a:latin typeface="Arial"/>
                      </a:endParaRPr>
                    </a:p>
                  </a:txBody>
                  <a:tcPr marL="9525" marR="9525" marT="9525" marB="0" anchor="b"/>
                </a:tc>
              </a:tr>
              <a:tr h="192021">
                <a:tc>
                  <a:txBody>
                    <a:bodyPr/>
                    <a:lstStyle/>
                    <a:p>
                      <a:pPr algn="r" fontAlgn="b"/>
                      <a:r>
                        <a:rPr lang="en-US" sz="1200" u="none" strike="noStrike">
                          <a:effectLst/>
                        </a:rPr>
                        <a:t>500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1000</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0.5</a:t>
                      </a:r>
                      <a:endParaRPr lang="en-US" sz="1200" b="0" i="0" u="none" strike="noStrike" dirty="0">
                        <a:effectLst/>
                        <a:latin typeface="Arial"/>
                      </a:endParaRPr>
                    </a:p>
                  </a:txBody>
                  <a:tcPr marL="9525" marR="9525" marT="9525" marB="0" anchor="b"/>
                </a:tc>
              </a:tr>
              <a:tr h="192021">
                <a:tc>
                  <a:txBody>
                    <a:bodyPr/>
                    <a:lstStyle/>
                    <a:p>
                      <a:pPr algn="r" fontAlgn="b"/>
                      <a:r>
                        <a:rPr lang="en-US" sz="1200" u="none" strike="noStrike">
                          <a:effectLst/>
                        </a:rPr>
                        <a:t>1000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2000</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1</a:t>
                      </a:r>
                      <a:endParaRPr lang="en-US" sz="1200" b="0" i="0" u="none" strike="noStrike" dirty="0">
                        <a:effectLst/>
                        <a:latin typeface="Arial"/>
                      </a:endParaRPr>
                    </a:p>
                  </a:txBody>
                  <a:tcPr marL="9525" marR="9525" marT="9525" marB="0" anchor="b"/>
                </a:tc>
              </a:tr>
              <a:tr h="192021">
                <a:tc>
                  <a:txBody>
                    <a:bodyPr/>
                    <a:lstStyle/>
                    <a:p>
                      <a:pPr algn="r" fontAlgn="b"/>
                      <a:r>
                        <a:rPr lang="en-US" sz="1200" u="none" strike="noStrike">
                          <a:effectLst/>
                        </a:rPr>
                        <a:t>2000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5000</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2</a:t>
                      </a:r>
                      <a:endParaRPr lang="en-US" sz="1200" b="0" i="0" u="none" strike="noStrike" dirty="0">
                        <a:effectLst/>
                        <a:latin typeface="Arial"/>
                      </a:endParaRPr>
                    </a:p>
                  </a:txBody>
                  <a:tcPr marL="9525" marR="9525" marT="9525" marB="0" anchor="b"/>
                </a:tc>
              </a:tr>
              <a:tr h="192021">
                <a:tc>
                  <a:txBody>
                    <a:bodyPr/>
                    <a:lstStyle/>
                    <a:p>
                      <a:pPr algn="r" fontAlgn="b"/>
                      <a:r>
                        <a:rPr lang="en-US" sz="1200" u="none" strike="noStrike">
                          <a:effectLst/>
                        </a:rPr>
                        <a:t>5000</a:t>
                      </a:r>
                      <a:endParaRPr lang="en-US" sz="1200" b="0" i="0" u="none" strike="noStrike">
                        <a:effectLst/>
                        <a:latin typeface="Arial"/>
                      </a:endParaRPr>
                    </a:p>
                  </a:txBody>
                  <a:tcPr marL="9525" marR="9525" marT="9525" marB="0" anchor="b"/>
                </a:tc>
                <a:tc>
                  <a:txBody>
                    <a:bodyPr/>
                    <a:lstStyle/>
                    <a:p>
                      <a:pPr algn="r" fontAlgn="b"/>
                      <a:r>
                        <a:rPr lang="en-US" sz="1200" u="none" strike="noStrike">
                          <a:effectLst/>
                        </a:rPr>
                        <a:t>9995</a:t>
                      </a:r>
                      <a:endParaRPr lang="en-US" sz="1200" b="0" i="0" u="none" strike="noStrike">
                        <a:effectLst/>
                        <a:latin typeface="Arial"/>
                      </a:endParaRPr>
                    </a:p>
                  </a:txBody>
                  <a:tcPr marL="9525" marR="9525" marT="9525" marB="0" anchor="b"/>
                </a:tc>
                <a:tc>
                  <a:txBody>
                    <a:bodyPr/>
                    <a:lstStyle/>
                    <a:p>
                      <a:pPr algn="r" fontAlgn="b"/>
                      <a:r>
                        <a:rPr lang="en-US" sz="1200" u="none" strike="noStrike" dirty="0">
                          <a:effectLst/>
                        </a:rPr>
                        <a:t>5</a:t>
                      </a:r>
                      <a:endParaRPr lang="en-US" sz="1200" b="0" i="0" u="none" strike="noStrike" dirty="0">
                        <a:effectLst/>
                        <a:latin typeface="Arial"/>
                      </a:endParaRPr>
                    </a:p>
                  </a:txBody>
                  <a:tcPr marL="9525" marR="9525" marT="9525" marB="0" anchor="b"/>
                </a:tc>
              </a:tr>
            </a:tbl>
          </a:graphicData>
        </a:graphic>
      </p:graphicFrame>
      <p:sp>
        <p:nvSpPr>
          <p:cNvPr id="6" name="TextBox 5"/>
          <p:cNvSpPr txBox="1"/>
          <p:nvPr/>
        </p:nvSpPr>
        <p:spPr>
          <a:xfrm>
            <a:off x="5508104" y="5755967"/>
            <a:ext cx="2448272" cy="338554"/>
          </a:xfrm>
          <a:prstGeom prst="rect">
            <a:avLst/>
          </a:prstGeom>
          <a:noFill/>
        </p:spPr>
        <p:txBody>
          <a:bodyPr wrap="square" rtlCol="0">
            <a:spAutoFit/>
          </a:bodyPr>
          <a:lstStyle/>
          <a:p>
            <a:r>
              <a:rPr lang="en-US" sz="1600" dirty="0" smtClean="0"/>
              <a:t>HK Tick Size table</a:t>
            </a:r>
            <a:endParaRPr lang="en-US" sz="1600" dirty="0"/>
          </a:p>
        </p:txBody>
      </p:sp>
    </p:spTree>
    <p:extLst>
      <p:ext uri="{BB962C8B-B14F-4D97-AF65-F5344CB8AC3E}">
        <p14:creationId xmlns:p14="http://schemas.microsoft.com/office/powerpoint/2010/main" val="17426127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Market and Exchange </a:t>
            </a:r>
            <a:r>
              <a:rPr lang="en-US" dirty="0" smtClean="0"/>
              <a:t>Rules - Range 	</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indent="-457200">
              <a:buFont typeface="Arial" panose="020B0604020202020204" pitchFamily="34" charset="0"/>
              <a:buChar char="•"/>
            </a:pPr>
            <a:r>
              <a:rPr lang="en-US" sz="1800" b="1" dirty="0" smtClean="0"/>
              <a:t>Price range</a:t>
            </a:r>
            <a:r>
              <a:rPr lang="en-US" sz="1800" dirty="0" smtClean="0"/>
              <a:t>: the max and min trading price of a stock</a:t>
            </a:r>
          </a:p>
          <a:p>
            <a:pPr marL="457200" indent="-457200">
              <a:buFont typeface="Arial" panose="020B0604020202020204" pitchFamily="34" charset="0"/>
              <a:buChar char="•"/>
            </a:pPr>
            <a:endParaRPr lang="en-US" sz="1800" dirty="0"/>
          </a:p>
          <a:p>
            <a:pPr marL="0" indent="0"/>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59</a:t>
            </a:fld>
            <a:endParaRPr lang="en-US" sz="1400"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06015441"/>
              </p:ext>
            </p:extLst>
          </p:nvPr>
        </p:nvGraphicFramePr>
        <p:xfrm>
          <a:off x="1115616" y="2276872"/>
          <a:ext cx="6096000" cy="2921000"/>
        </p:xfrm>
        <a:graphic>
          <a:graphicData uri="http://schemas.openxmlformats.org/drawingml/2006/table">
            <a:tbl>
              <a:tblPr firstRow="1" bandRow="1">
                <a:tableStyleId>{21E4AEA4-8DFA-4A89-87EB-49C32662AFE0}</a:tableStyleId>
              </a:tblPr>
              <a:tblGrid>
                <a:gridCol w="1584176"/>
                <a:gridCol w="4511824"/>
              </a:tblGrid>
              <a:tr h="370840">
                <a:tc>
                  <a:txBody>
                    <a:bodyPr/>
                    <a:lstStyle/>
                    <a:p>
                      <a:r>
                        <a:rPr lang="en-US" sz="1600" dirty="0" smtClean="0"/>
                        <a:t>Market</a:t>
                      </a:r>
                      <a:endParaRPr lang="en-US" sz="1600" dirty="0"/>
                    </a:p>
                  </a:txBody>
                  <a:tcPr/>
                </a:tc>
                <a:tc>
                  <a:txBody>
                    <a:bodyPr/>
                    <a:lstStyle/>
                    <a:p>
                      <a:endParaRPr lang="en-US" sz="1600" dirty="0"/>
                    </a:p>
                  </a:txBody>
                  <a:tcPr/>
                </a:tc>
              </a:tr>
              <a:tr h="370840">
                <a:tc>
                  <a:txBody>
                    <a:bodyPr/>
                    <a:lstStyle/>
                    <a:p>
                      <a:r>
                        <a:rPr lang="en-US" sz="1600" dirty="0" smtClean="0"/>
                        <a:t>Hong Kong</a:t>
                      </a:r>
                      <a:endParaRPr lang="en-US" sz="1600" dirty="0"/>
                    </a:p>
                  </a:txBody>
                  <a:tcPr/>
                </a:tc>
                <a:tc>
                  <a:txBody>
                    <a:bodyPr/>
                    <a:lstStyle/>
                    <a:p>
                      <a:r>
                        <a:rPr lang="en-US" sz="1600" dirty="0" smtClean="0"/>
                        <a:t>Quotation Rule: Order price not away more than 24 spreads from </a:t>
                      </a:r>
                      <a:r>
                        <a:rPr lang="en-US" sz="1600" dirty="0" err="1" smtClean="0"/>
                        <a:t>nomimal</a:t>
                      </a:r>
                      <a:r>
                        <a:rPr lang="en-US" sz="1600" dirty="0" smtClean="0"/>
                        <a:t> price in </a:t>
                      </a:r>
                      <a:r>
                        <a:rPr lang="en-US" sz="1600" dirty="0" err="1" smtClean="0"/>
                        <a:t>Cont</a:t>
                      </a:r>
                      <a:r>
                        <a:rPr lang="en-US" sz="1600" dirty="0" smtClean="0"/>
                        <a:t> Trading; +/- 24 in Auction</a:t>
                      </a:r>
                    </a:p>
                    <a:p>
                      <a:endParaRPr lang="en-US" sz="1600" dirty="0" smtClean="0"/>
                    </a:p>
                  </a:txBody>
                  <a:tcPr/>
                </a:tc>
              </a:tr>
              <a:tr h="370840">
                <a:tc>
                  <a:txBody>
                    <a:bodyPr/>
                    <a:lstStyle/>
                    <a:p>
                      <a:r>
                        <a:rPr lang="en-US" sz="1600" dirty="0" smtClean="0"/>
                        <a:t>Taiwan</a:t>
                      </a:r>
                      <a:endParaRPr lang="en-US" sz="1600" dirty="0"/>
                    </a:p>
                  </a:txBody>
                  <a:tcPr/>
                </a:tc>
                <a:tc>
                  <a:txBody>
                    <a:bodyPr/>
                    <a:lstStyle/>
                    <a:p>
                      <a:r>
                        <a:rPr lang="en-US" sz="1600" dirty="0" smtClean="0"/>
                        <a:t>10% from </a:t>
                      </a:r>
                      <a:r>
                        <a:rPr lang="en-US" sz="1600" baseline="0" dirty="0" smtClean="0"/>
                        <a:t>close</a:t>
                      </a:r>
                      <a:endParaRPr lang="en-US" sz="1600" dirty="0"/>
                    </a:p>
                  </a:txBody>
                  <a:tcPr/>
                </a:tc>
              </a:tr>
              <a:tr h="370840">
                <a:tc>
                  <a:txBody>
                    <a:bodyPr/>
                    <a:lstStyle/>
                    <a:p>
                      <a:r>
                        <a:rPr lang="en-US" sz="1600" dirty="0" smtClean="0"/>
                        <a:t>China</a:t>
                      </a:r>
                      <a:endParaRPr lang="en-US" sz="1600" dirty="0"/>
                    </a:p>
                  </a:txBody>
                  <a:tcPr/>
                </a:tc>
                <a:tc>
                  <a:txBody>
                    <a:bodyPr/>
                    <a:lstStyle/>
                    <a:p>
                      <a:r>
                        <a:rPr lang="en-US" sz="1600" dirty="0" smtClean="0"/>
                        <a:t>10% from close</a:t>
                      </a:r>
                      <a:endParaRPr lang="en-US" sz="1600" dirty="0"/>
                    </a:p>
                  </a:txBody>
                  <a:tcPr/>
                </a:tc>
              </a:tr>
              <a:tr h="370840">
                <a:tc>
                  <a:txBody>
                    <a:bodyPr/>
                    <a:lstStyle/>
                    <a:p>
                      <a:r>
                        <a:rPr lang="en-US" sz="1600" dirty="0" smtClean="0"/>
                        <a:t>Singapore</a:t>
                      </a:r>
                      <a:endParaRPr lang="en-US" sz="1600" dirty="0"/>
                    </a:p>
                  </a:txBody>
                  <a:tcPr/>
                </a:tc>
                <a:tc>
                  <a:txBody>
                    <a:bodyPr/>
                    <a:lstStyle/>
                    <a:p>
                      <a:r>
                        <a:rPr lang="en-US" sz="1600" dirty="0" smtClean="0"/>
                        <a:t>10% from close</a:t>
                      </a:r>
                      <a:endParaRPr lang="en-US" sz="1600" dirty="0"/>
                    </a:p>
                  </a:txBody>
                  <a:tcPr/>
                </a:tc>
              </a:tr>
              <a:tr h="370840">
                <a:tc>
                  <a:txBody>
                    <a:bodyPr/>
                    <a:lstStyle/>
                    <a:p>
                      <a:r>
                        <a:rPr lang="en-US" sz="1600" dirty="0" smtClean="0"/>
                        <a:t>Korea</a:t>
                      </a:r>
                      <a:endParaRPr lang="en-US" sz="1600" dirty="0"/>
                    </a:p>
                  </a:txBody>
                  <a:tcPr/>
                </a:tc>
                <a:tc>
                  <a:txBody>
                    <a:bodyPr/>
                    <a:lstStyle/>
                    <a:p>
                      <a:r>
                        <a:rPr lang="en-US" sz="1600" dirty="0" smtClean="0"/>
                        <a:t>15% from close</a:t>
                      </a:r>
                      <a:endParaRPr lang="en-US" sz="1600" dirty="0"/>
                    </a:p>
                  </a:txBody>
                  <a:tcPr/>
                </a:tc>
              </a:tr>
            </a:tbl>
          </a:graphicData>
        </a:graphic>
      </p:graphicFrame>
      <p:sp>
        <p:nvSpPr>
          <p:cNvPr id="4" name="TextBox 3"/>
          <p:cNvSpPr txBox="1"/>
          <p:nvPr/>
        </p:nvSpPr>
        <p:spPr>
          <a:xfrm>
            <a:off x="755576" y="5517232"/>
            <a:ext cx="7529112" cy="338554"/>
          </a:xfrm>
          <a:prstGeom prst="rect">
            <a:avLst/>
          </a:prstGeom>
          <a:noFill/>
        </p:spPr>
        <p:txBody>
          <a:bodyPr wrap="none" rtlCol="0">
            <a:spAutoFit/>
          </a:bodyPr>
          <a:lstStyle/>
          <a:p>
            <a:r>
              <a:rPr lang="en-US" sz="1600" dirty="0" smtClean="0"/>
              <a:t>HK uses </a:t>
            </a:r>
            <a:r>
              <a:rPr lang="en-US" sz="1600" b="1" dirty="0" smtClean="0">
                <a:solidFill>
                  <a:srgbClr val="0070C0"/>
                </a:solidFill>
              </a:rPr>
              <a:t>dynamic price range </a:t>
            </a:r>
            <a:r>
              <a:rPr lang="en-US" sz="1600" dirty="0" smtClean="0"/>
              <a:t>which is the most difficult to program and monitor</a:t>
            </a:r>
            <a:endParaRPr lang="en-US" sz="1600" dirty="0"/>
          </a:p>
        </p:txBody>
      </p:sp>
    </p:spTree>
    <p:extLst>
      <p:ext uri="{BB962C8B-B14F-4D97-AF65-F5344CB8AC3E}">
        <p14:creationId xmlns:p14="http://schemas.microsoft.com/office/powerpoint/2010/main" val="905104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Industrial </a:t>
            </a:r>
            <a:r>
              <a:rPr lang="en-US" dirty="0" smtClean="0"/>
              <a:t>Practice – Biz	</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indent="-457200">
              <a:buFont typeface="Arial" panose="020B0604020202020204" pitchFamily="34" charset="0"/>
              <a:buChar char="•"/>
            </a:pPr>
            <a:r>
              <a:rPr lang="en-US" sz="1800" b="1" dirty="0" smtClean="0"/>
              <a:t>Main Drivers</a:t>
            </a:r>
            <a:r>
              <a:rPr lang="en-US" sz="1800" dirty="0" smtClean="0"/>
              <a:t> </a:t>
            </a:r>
          </a:p>
          <a:p>
            <a:pPr marL="857250" lvl="1" indent="-457200">
              <a:buFont typeface="Arial" panose="020B0604020202020204" pitchFamily="34" charset="0"/>
              <a:buChar char="•"/>
            </a:pPr>
            <a:r>
              <a:rPr lang="en-US" sz="1600" dirty="0" smtClean="0"/>
              <a:t>Lower cost, less man power, speed and reduce error (in most circumstances)</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1800" b="1" dirty="0"/>
              <a:t>Trading </a:t>
            </a:r>
            <a:r>
              <a:rPr lang="en-US" sz="1800" b="1" dirty="0" smtClean="0"/>
              <a:t>Desk</a:t>
            </a:r>
            <a:endParaRPr lang="en-US" sz="1800" dirty="0"/>
          </a:p>
          <a:p>
            <a:pPr marL="857250" lvl="1" indent="-457200">
              <a:buFont typeface="Arial" panose="020B0604020202020204" pitchFamily="34" charset="0"/>
              <a:buChar char="•"/>
            </a:pPr>
            <a:r>
              <a:rPr lang="en-US" sz="1600" dirty="0"/>
              <a:t>High Touch - Single Shares, Program Flow</a:t>
            </a:r>
          </a:p>
          <a:p>
            <a:pPr marL="857250" lvl="1" indent="-457200">
              <a:buFont typeface="Arial" panose="020B0604020202020204" pitchFamily="34" charset="0"/>
              <a:buChar char="•"/>
            </a:pPr>
            <a:r>
              <a:rPr lang="en-US" sz="1600" dirty="0"/>
              <a:t>Low </a:t>
            </a:r>
            <a:r>
              <a:rPr lang="en-US" sz="1600" dirty="0" smtClean="0"/>
              <a:t>Touch - DMA </a:t>
            </a:r>
            <a:r>
              <a:rPr lang="en-US" sz="1600" dirty="0"/>
              <a:t>(Direct Market Access</a:t>
            </a:r>
            <a:r>
              <a:rPr lang="en-US" sz="1600" dirty="0" smtClean="0"/>
              <a:t>), DSA </a:t>
            </a:r>
            <a:r>
              <a:rPr lang="en-US" sz="1600" dirty="0"/>
              <a:t>(Direct Strategy Access)</a:t>
            </a:r>
          </a:p>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r>
              <a:rPr lang="en-US" sz="1800" b="1" dirty="0" smtClean="0"/>
              <a:t>Flow</a:t>
            </a:r>
            <a:endParaRPr lang="en-US" sz="1800" b="1" dirty="0"/>
          </a:p>
          <a:p>
            <a:pPr marL="857250" lvl="2" indent="-457200">
              <a:buFont typeface="Arial" panose="020B0604020202020204" pitchFamily="34" charset="0"/>
              <a:buChar char="•"/>
            </a:pPr>
            <a:r>
              <a:rPr lang="en-US" sz="1600" dirty="0"/>
              <a:t>Agency (</a:t>
            </a:r>
            <a:r>
              <a:rPr lang="en-US" sz="1600" dirty="0" smtClean="0"/>
              <a:t>Client), Risk </a:t>
            </a:r>
            <a:r>
              <a:rPr lang="en-US" sz="1600" dirty="0"/>
              <a:t>(Proprietary, </a:t>
            </a:r>
            <a:r>
              <a:rPr lang="en-US" sz="1600" dirty="0" smtClean="0"/>
              <a:t>Firm/House, </a:t>
            </a:r>
            <a:r>
              <a:rPr lang="en-US" sz="1600" b="1" dirty="0" smtClean="0">
                <a:solidFill>
                  <a:srgbClr val="0070C0"/>
                </a:solidFill>
              </a:rPr>
              <a:t>Client Facilitation</a:t>
            </a:r>
            <a:r>
              <a:rPr lang="en-US" sz="1600" dirty="0" smtClean="0"/>
              <a:t>)</a:t>
            </a:r>
            <a:endParaRPr lang="en-US" sz="1600" dirty="0"/>
          </a:p>
          <a:p>
            <a:pPr marL="457200" indent="-457200">
              <a:buFont typeface="Arial" panose="020B0604020202020204" pitchFamily="34" charset="0"/>
              <a:buChar char="•"/>
            </a:pPr>
            <a:endParaRPr lang="en-US" sz="2000" dirty="0" smtClean="0"/>
          </a:p>
          <a:p>
            <a:pPr>
              <a:buFont typeface="Arial" panose="020B0604020202020204" pitchFamily="34" charset="0"/>
              <a:buChar char="•"/>
            </a:pPr>
            <a:r>
              <a:rPr lang="en-US" sz="1800" b="1" dirty="0"/>
              <a:t>Compliance and </a:t>
            </a:r>
            <a:r>
              <a:rPr lang="en-US" sz="1800" b="1" dirty="0" smtClean="0"/>
              <a:t>Regulator</a:t>
            </a:r>
          </a:p>
          <a:p>
            <a:pPr lvl="1">
              <a:buFont typeface="Arial" panose="020B0604020202020204" pitchFamily="34" charset="0"/>
              <a:buChar char="•"/>
            </a:pPr>
            <a:r>
              <a:rPr lang="fr-FR" sz="1600" dirty="0"/>
              <a:t>Algo documentation, training, </a:t>
            </a:r>
            <a:r>
              <a:rPr lang="fr-FR" sz="1600" dirty="0" err="1" smtClean="0"/>
              <a:t>testing</a:t>
            </a:r>
            <a:r>
              <a:rPr lang="fr-FR" sz="1600" dirty="0" smtClean="0"/>
              <a:t> and audit</a:t>
            </a:r>
          </a:p>
          <a:p>
            <a:pPr lvl="1">
              <a:buFont typeface="Arial" panose="020B0604020202020204" pitchFamily="34" charset="0"/>
              <a:buChar char="•"/>
            </a:pPr>
            <a:r>
              <a:rPr lang="fr-FR" sz="1600" dirty="0" err="1" smtClean="0"/>
              <a:t>Dark</a:t>
            </a:r>
            <a:r>
              <a:rPr lang="fr-FR" sz="1600" dirty="0" smtClean="0"/>
              <a:t> Pool License</a:t>
            </a:r>
            <a:endParaRPr lang="en-US" sz="1600" dirty="0"/>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a:t>
            </a:fld>
            <a:endParaRPr lang="en-US" sz="1400" dirty="0">
              <a:latin typeface="Arial" charset="0"/>
            </a:endParaRPr>
          </a:p>
        </p:txBody>
      </p:sp>
    </p:spTree>
    <p:extLst>
      <p:ext uri="{BB962C8B-B14F-4D97-AF65-F5344CB8AC3E}">
        <p14:creationId xmlns:p14="http://schemas.microsoft.com/office/powerpoint/2010/main" val="34618727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Market and Exchange </a:t>
            </a:r>
            <a:r>
              <a:rPr lang="en-US" dirty="0" smtClean="0"/>
              <a:t>Rules - Volatility 	</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Volatility Control Mechanism (VCM): prevent or control the </a:t>
            </a:r>
            <a:r>
              <a:rPr lang="en-US" sz="1800" b="1" dirty="0" smtClean="0">
                <a:solidFill>
                  <a:srgbClr val="0070C0"/>
                </a:solidFill>
              </a:rPr>
              <a:t>extreme volatility</a:t>
            </a:r>
            <a:r>
              <a:rPr lang="en-US" sz="1800" dirty="0" smtClean="0"/>
              <a:t> and provide </a:t>
            </a:r>
            <a:r>
              <a:rPr lang="en-US" sz="1800" b="1" dirty="0" smtClean="0">
                <a:solidFill>
                  <a:srgbClr val="0070C0"/>
                </a:solidFill>
              </a:rPr>
              <a:t>cool down period</a:t>
            </a:r>
            <a:r>
              <a:rPr lang="en-US" sz="1800" dirty="0" smtClean="0"/>
              <a:t>: </a:t>
            </a:r>
            <a:r>
              <a:rPr lang="en-US" sz="1800" dirty="0" smtClean="0">
                <a:hlinkClick r:id="rId2"/>
              </a:rPr>
              <a:t>https</a:t>
            </a:r>
            <a:r>
              <a:rPr lang="en-US" sz="1800" dirty="0">
                <a:hlinkClick r:id="rId2"/>
              </a:rPr>
              <a:t>://</a:t>
            </a:r>
            <a:r>
              <a:rPr lang="en-US" sz="1800" dirty="0" smtClean="0">
                <a:hlinkClick r:id="rId2"/>
              </a:rPr>
              <a:t>www.hkex.com.hk/vcm/en/index.htm</a:t>
            </a:r>
            <a:endParaRPr lang="en-US" sz="1800" dirty="0" smtClean="0"/>
          </a:p>
          <a:p>
            <a:pPr>
              <a:buFont typeface="Arial" panose="020B0604020202020204" pitchFamily="34" charset="0"/>
              <a:buChar char="•"/>
            </a:pPr>
            <a:endParaRPr lang="en-US" sz="2000" dirty="0" smtClean="0"/>
          </a:p>
          <a:p>
            <a:pPr>
              <a:buFont typeface="Arial" panose="020B0604020202020204" pitchFamily="34" charset="0"/>
              <a:buChar char="•"/>
            </a:pPr>
            <a:endParaRPr lang="en-US" sz="2000" dirty="0" smtClean="0"/>
          </a:p>
          <a:p>
            <a:pPr>
              <a:buFont typeface="Arial" panose="020B0604020202020204" pitchFamily="34" charset="0"/>
              <a:buChar char="•"/>
            </a:pPr>
            <a:endParaRPr lang="en-US" sz="2000" dirty="0"/>
          </a:p>
          <a:p>
            <a:pPr>
              <a:buFont typeface="Arial" panose="020B0604020202020204" pitchFamily="34" charset="0"/>
              <a:buChar char="•"/>
            </a:pPr>
            <a:endParaRPr lang="en-US" sz="20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60</a:t>
            </a:fld>
            <a:endParaRPr lang="en-US" sz="1400" dirty="0">
              <a:latin typeface="Arial" charset="0"/>
            </a:endParaRPr>
          </a:p>
        </p:txBody>
      </p:sp>
      <p:pic>
        <p:nvPicPr>
          <p:cNvPr id="2" name="Picture 1" descr="Trading Mechanism for VCM Eng.pdf - Google Chrome"/>
          <p:cNvPicPr>
            <a:picLocks noChangeAspect="1"/>
          </p:cNvPicPr>
          <p:nvPr/>
        </p:nvPicPr>
        <p:blipFill rotWithShape="1">
          <a:blip r:embed="rId3">
            <a:extLst>
              <a:ext uri="{28A0092B-C50C-407E-A947-70E740481C1C}">
                <a14:useLocalDpi xmlns:a14="http://schemas.microsoft.com/office/drawing/2010/main" val="0"/>
              </a:ext>
            </a:extLst>
          </a:blip>
          <a:srcRect l="11562" t="22216" r="13437" b="9887"/>
          <a:stretch/>
        </p:blipFill>
        <p:spPr>
          <a:xfrm>
            <a:off x="540668" y="2348880"/>
            <a:ext cx="7727689" cy="3960440"/>
          </a:xfrm>
          <a:prstGeom prst="rect">
            <a:avLst/>
          </a:prstGeom>
        </p:spPr>
      </p:pic>
    </p:spTree>
    <p:extLst>
      <p:ext uri="{BB962C8B-B14F-4D97-AF65-F5344CB8AC3E}">
        <p14:creationId xmlns:p14="http://schemas.microsoft.com/office/powerpoint/2010/main" val="10991408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509248" cy="1000125"/>
          </a:xfrm>
        </p:spPr>
        <p:txBody>
          <a:bodyPr/>
          <a:lstStyle/>
          <a:p>
            <a:r>
              <a:rPr lang="en-US" dirty="0"/>
              <a:t>Market and Exchange </a:t>
            </a:r>
            <a:r>
              <a:rPr lang="en-US" dirty="0" smtClean="0"/>
              <a:t>Rules – HK Exchange</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600" dirty="0" smtClean="0">
                <a:hlinkClick r:id="rId3"/>
              </a:rPr>
              <a:t>https://www.hkex.com.hk/Services/Trading/Securities/Overview/Trading-Mechanism?sc_lang=en</a:t>
            </a:r>
            <a:endParaRPr lang="en-US" sz="1600" dirty="0" smtClean="0"/>
          </a:p>
          <a:p>
            <a:endParaRPr lang="en-US" sz="1800" dirty="0" smtClean="0"/>
          </a:p>
          <a:p>
            <a:pPr>
              <a:buFont typeface="Arial" panose="020B0604020202020204" pitchFamily="34" charset="0"/>
              <a:buChar char="•"/>
            </a:pPr>
            <a:r>
              <a:rPr lang="en-US" sz="1800" b="1" dirty="0" smtClean="0"/>
              <a:t>Order Type</a:t>
            </a:r>
            <a:r>
              <a:rPr lang="en-US" sz="1800" dirty="0" smtClean="0"/>
              <a:t>: </a:t>
            </a:r>
            <a:r>
              <a:rPr lang="en-US" sz="1800" b="1" dirty="0" smtClean="0">
                <a:solidFill>
                  <a:srgbClr val="0070C0"/>
                </a:solidFill>
              </a:rPr>
              <a:t>At-auction, At-auction Limit, Enhanced Limit, Special Enhanced Limit</a:t>
            </a:r>
            <a:r>
              <a:rPr lang="en-US" sz="1800" dirty="0" smtClean="0"/>
              <a:t> (Fill-And-Kill)</a:t>
            </a:r>
          </a:p>
          <a:p>
            <a:pPr lvl="1">
              <a:buFont typeface="Arial" panose="020B0604020202020204" pitchFamily="34" charset="0"/>
              <a:buChar char="•"/>
            </a:pPr>
            <a:r>
              <a:rPr lang="en-US" sz="1600" dirty="0" smtClean="0"/>
              <a:t>(Enhanced Limit only on </a:t>
            </a:r>
            <a:r>
              <a:rPr lang="en-US" sz="1600" b="1" dirty="0" smtClean="0">
                <a:solidFill>
                  <a:srgbClr val="0070C0"/>
                </a:solidFill>
              </a:rPr>
              <a:t>order entry</a:t>
            </a:r>
            <a:r>
              <a:rPr lang="en-US" sz="1600" dirty="0" smtClean="0"/>
              <a:t>. Once it is in order book, it becomes </a:t>
            </a:r>
            <a:r>
              <a:rPr lang="en-US" sz="1600" b="1" dirty="0" smtClean="0">
                <a:solidFill>
                  <a:srgbClr val="0070C0"/>
                </a:solidFill>
              </a:rPr>
              <a:t>limit order</a:t>
            </a:r>
            <a:r>
              <a:rPr lang="en-US" sz="1600" dirty="0"/>
              <a:t>.</a:t>
            </a:r>
            <a:r>
              <a:rPr lang="en-US" sz="1600" b="1" dirty="0" smtClean="0">
                <a:solidFill>
                  <a:srgbClr val="0070C0"/>
                </a:solidFill>
              </a:rPr>
              <a:t> </a:t>
            </a:r>
            <a:r>
              <a:rPr lang="en-US" sz="1600" dirty="0" smtClean="0"/>
              <a:t>Price amend to a wrong price could result in </a:t>
            </a:r>
            <a:r>
              <a:rPr lang="en-US" sz="1600" b="1" dirty="0" smtClean="0">
                <a:solidFill>
                  <a:srgbClr val="0070C0"/>
                </a:solidFill>
              </a:rPr>
              <a:t>order rejection</a:t>
            </a:r>
            <a:r>
              <a:rPr lang="en-US" sz="1600" dirty="0" smtClean="0"/>
              <a:t>)</a:t>
            </a:r>
          </a:p>
          <a:p>
            <a:pPr lvl="1">
              <a:buFont typeface="Arial" panose="020B0604020202020204" pitchFamily="34" charset="0"/>
              <a:buChar char="•"/>
            </a:pPr>
            <a:endParaRPr lang="en-US" sz="1600" dirty="0" smtClean="0"/>
          </a:p>
          <a:p>
            <a:pPr>
              <a:buFont typeface="Arial" panose="020B0604020202020204" pitchFamily="34" charset="0"/>
              <a:buChar char="•"/>
            </a:pPr>
            <a:r>
              <a:rPr lang="en-US" sz="1800" b="1" dirty="0" smtClean="0">
                <a:solidFill>
                  <a:srgbClr val="0070C0"/>
                </a:solidFill>
              </a:rPr>
              <a:t>Nominal Price </a:t>
            </a:r>
            <a:r>
              <a:rPr lang="en-US" sz="1800" dirty="0" smtClean="0"/>
              <a:t>&amp; Quotation Rules</a:t>
            </a:r>
          </a:p>
          <a:p>
            <a:pPr>
              <a:buFont typeface="Arial" panose="020B0604020202020204" pitchFamily="34" charset="0"/>
              <a:buChar char="•"/>
            </a:pPr>
            <a:endParaRPr lang="en-US" sz="1800" dirty="0" smtClean="0"/>
          </a:p>
          <a:p>
            <a:pPr>
              <a:buFont typeface="Arial" panose="020B0604020202020204" pitchFamily="34" charset="0"/>
              <a:buChar char="•"/>
            </a:pPr>
            <a:r>
              <a:rPr lang="en-US" sz="1800" b="1" dirty="0" smtClean="0">
                <a:solidFill>
                  <a:srgbClr val="0070C0"/>
                </a:solidFill>
              </a:rPr>
              <a:t>Non-CAS closing price </a:t>
            </a:r>
            <a:r>
              <a:rPr lang="en-US" sz="1800" dirty="0" smtClean="0"/>
              <a:t>calculation (Throttle Management)</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smtClean="0"/>
              <a:t>Closing Price </a:t>
            </a:r>
            <a:r>
              <a:rPr lang="en-US" sz="1800" b="1" dirty="0" smtClean="0">
                <a:solidFill>
                  <a:srgbClr val="0070C0"/>
                </a:solidFill>
              </a:rPr>
              <a:t>adjustment</a:t>
            </a:r>
          </a:p>
          <a:p>
            <a:pPr marL="0" indent="0"/>
            <a:endParaRPr lang="en-US" sz="1800" b="1" dirty="0" smtClean="0">
              <a:solidFill>
                <a:srgbClr val="0070C0"/>
              </a:solidFill>
            </a:endParaRPr>
          </a:p>
          <a:p>
            <a:pPr>
              <a:buFont typeface="Arial" panose="020B0604020202020204" pitchFamily="34" charset="0"/>
              <a:buChar char="•"/>
            </a:pPr>
            <a:r>
              <a:rPr lang="en-US" sz="1800" b="1" dirty="0" smtClean="0">
                <a:solidFill>
                  <a:srgbClr val="0070C0"/>
                </a:solidFill>
              </a:rPr>
              <a:t>Shows Broker ID</a:t>
            </a:r>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61</a:t>
            </a:fld>
            <a:endParaRPr lang="en-US" sz="1400" dirty="0">
              <a:latin typeface="Arial" charset="0"/>
            </a:endParaRPr>
          </a:p>
        </p:txBody>
      </p:sp>
    </p:spTree>
    <p:extLst>
      <p:ext uri="{BB962C8B-B14F-4D97-AF65-F5344CB8AC3E}">
        <p14:creationId xmlns:p14="http://schemas.microsoft.com/office/powerpoint/2010/main" val="42673269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Market and Exchange </a:t>
            </a:r>
            <a:r>
              <a:rPr lang="en-US" dirty="0" smtClean="0"/>
              <a:t>Rules - Highlights</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62</a:t>
            </a:fld>
            <a:endParaRPr lang="en-US" sz="1400"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11542899"/>
              </p:ext>
            </p:extLst>
          </p:nvPr>
        </p:nvGraphicFramePr>
        <p:xfrm>
          <a:off x="899592" y="1988840"/>
          <a:ext cx="7272808" cy="3296920"/>
        </p:xfrm>
        <a:graphic>
          <a:graphicData uri="http://schemas.openxmlformats.org/drawingml/2006/table">
            <a:tbl>
              <a:tblPr firstRow="1" bandRow="1">
                <a:tableStyleId>{5C22544A-7EE6-4342-B048-85BDC9FD1C3A}</a:tableStyleId>
              </a:tblPr>
              <a:tblGrid>
                <a:gridCol w="1440160"/>
                <a:gridCol w="5832648"/>
              </a:tblGrid>
              <a:tr h="370840">
                <a:tc>
                  <a:txBody>
                    <a:bodyPr/>
                    <a:lstStyle/>
                    <a:p>
                      <a:r>
                        <a:rPr lang="en-US" sz="1400" dirty="0" smtClean="0"/>
                        <a:t>Market</a:t>
                      </a:r>
                      <a:endParaRPr lang="en-US" sz="1400" dirty="0"/>
                    </a:p>
                  </a:txBody>
                  <a:tcPr/>
                </a:tc>
                <a:tc>
                  <a:txBody>
                    <a:bodyPr/>
                    <a:lstStyle/>
                    <a:p>
                      <a:endParaRPr lang="en-US" sz="1400" dirty="0"/>
                    </a:p>
                  </a:txBody>
                  <a:tcPr/>
                </a:tc>
              </a:tr>
              <a:tr h="370840">
                <a:tc>
                  <a:txBody>
                    <a:bodyPr/>
                    <a:lstStyle/>
                    <a:p>
                      <a:r>
                        <a:rPr lang="en-US" sz="1400" dirty="0" smtClean="0"/>
                        <a:t>Taiwan</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rgbClr val="0070C0"/>
                          </a:solidFill>
                        </a:rPr>
                        <a:t>Mini-batch</a:t>
                      </a:r>
                      <a:r>
                        <a:rPr lang="en-US" sz="1400" dirty="0" smtClean="0"/>
                        <a:t> at every 20s at continuous</a:t>
                      </a:r>
                      <a:r>
                        <a:rPr lang="en-US" sz="1400" baseline="0" dirty="0" smtClean="0"/>
                        <a:t> trading session</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t>No market data update during auctions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a:p>
                  </a:txBody>
                  <a:tcPr/>
                </a:tc>
              </a:tr>
              <a:tr h="370840">
                <a:tc>
                  <a:txBody>
                    <a:bodyPr/>
                    <a:lstStyle/>
                    <a:p>
                      <a:r>
                        <a:rPr lang="en-US" sz="1400" dirty="0" smtClean="0"/>
                        <a:t>Japan</a:t>
                      </a:r>
                      <a:endParaRPr lang="en-US" sz="1400" dirty="0"/>
                    </a:p>
                  </a:txBody>
                  <a:tcPr/>
                </a:tc>
                <a:tc>
                  <a:txBody>
                    <a:bodyPr/>
                    <a:lstStyle/>
                    <a:p>
                      <a:r>
                        <a:rPr lang="en-US" sz="1400" dirty="0" smtClean="0"/>
                        <a:t>Use </a:t>
                      </a:r>
                      <a:r>
                        <a:rPr lang="en-US" sz="1400" b="1" dirty="0" smtClean="0">
                          <a:solidFill>
                            <a:srgbClr val="0070C0"/>
                          </a:solidFill>
                        </a:rPr>
                        <a:t>Special Indication </a:t>
                      </a:r>
                      <a:r>
                        <a:rPr lang="en-US" sz="1400" dirty="0" smtClean="0"/>
                        <a:t>to avoid</a:t>
                      </a:r>
                      <a:r>
                        <a:rPr lang="en-US" sz="1400" baseline="0" dirty="0" smtClean="0"/>
                        <a:t> big price move</a:t>
                      </a:r>
                    </a:p>
                    <a:p>
                      <a:r>
                        <a:rPr lang="en-US" sz="1400" baseline="0" dirty="0" smtClean="0"/>
                        <a:t>SQ Days – Future Price Calculation affect trading behavior</a:t>
                      </a:r>
                    </a:p>
                    <a:p>
                      <a:r>
                        <a:rPr lang="en-US" sz="1400" baseline="0" dirty="0" smtClean="0"/>
                        <a:t>Stock </a:t>
                      </a:r>
                      <a:r>
                        <a:rPr lang="en-US" sz="1400" b="1" baseline="0" dirty="0" smtClean="0">
                          <a:solidFill>
                            <a:srgbClr val="0070C0"/>
                          </a:solidFill>
                        </a:rPr>
                        <a:t>doesn't open </a:t>
                      </a:r>
                      <a:r>
                        <a:rPr lang="en-US" sz="1400" baseline="0" dirty="0" smtClean="0"/>
                        <a:t>if (auction) market orders not fully filled</a:t>
                      </a:r>
                    </a:p>
                    <a:p>
                      <a:endParaRPr lang="en-US" sz="1400" dirty="0"/>
                    </a:p>
                  </a:txBody>
                  <a:tcPr/>
                </a:tc>
              </a:tr>
              <a:tr h="370840">
                <a:tc>
                  <a:txBody>
                    <a:bodyPr/>
                    <a:lstStyle/>
                    <a:p>
                      <a:r>
                        <a:rPr lang="en-US" sz="1400" dirty="0" smtClean="0"/>
                        <a:t>Australia</a:t>
                      </a:r>
                      <a:endParaRPr lang="en-US" sz="1400" dirty="0"/>
                    </a:p>
                  </a:txBody>
                  <a:tcPr/>
                </a:tc>
                <a:tc>
                  <a:txBody>
                    <a:bodyPr/>
                    <a:lstStyle/>
                    <a:p>
                      <a:r>
                        <a:rPr lang="en-US" sz="1400" b="1" dirty="0" smtClean="0">
                          <a:solidFill>
                            <a:srgbClr val="0070C0"/>
                          </a:solidFill>
                        </a:rPr>
                        <a:t>Stage opening </a:t>
                      </a:r>
                      <a:r>
                        <a:rPr lang="en-US" sz="1400" dirty="0" smtClean="0"/>
                        <a:t>based on symbol names</a:t>
                      </a:r>
                    </a:p>
                    <a:p>
                      <a:r>
                        <a:rPr lang="en-US" sz="1400" dirty="0" smtClean="0"/>
                        <a:t>Central Point Order (Peg-to-mid)</a:t>
                      </a:r>
                    </a:p>
                    <a:p>
                      <a:endParaRPr lang="en-US" sz="1400" dirty="0"/>
                    </a:p>
                  </a:txBody>
                  <a:tcPr/>
                </a:tc>
              </a:tr>
              <a:tr h="370840">
                <a:tc>
                  <a:txBody>
                    <a:bodyPr/>
                    <a:lstStyle/>
                    <a:p>
                      <a:r>
                        <a:rPr lang="en-US" sz="1400" dirty="0" smtClean="0"/>
                        <a:t>Korea </a:t>
                      </a:r>
                      <a:endParaRPr lang="en-US" sz="1400" dirty="0"/>
                    </a:p>
                  </a:txBody>
                  <a:tcPr/>
                </a:tc>
                <a:tc>
                  <a:txBody>
                    <a:bodyPr/>
                    <a:lstStyle/>
                    <a:p>
                      <a:r>
                        <a:rPr lang="en-US" sz="1400" b="1" dirty="0" smtClean="0">
                          <a:solidFill>
                            <a:srgbClr val="0070C0"/>
                          </a:solidFill>
                        </a:rPr>
                        <a:t>Entrance Exam </a:t>
                      </a:r>
                      <a:r>
                        <a:rPr lang="en-US" sz="1400" dirty="0" smtClean="0"/>
                        <a:t>day delay opening hour</a:t>
                      </a:r>
                    </a:p>
                    <a:p>
                      <a:r>
                        <a:rPr lang="en-US" sz="1400" dirty="0" smtClean="0"/>
                        <a:t>Trading</a:t>
                      </a:r>
                      <a:r>
                        <a:rPr lang="en-US" sz="1400" baseline="0" dirty="0" smtClean="0"/>
                        <a:t> Systems </a:t>
                      </a:r>
                      <a:r>
                        <a:rPr lang="en-US" sz="1400" b="1" baseline="0" dirty="0" smtClean="0"/>
                        <a:t>located</a:t>
                      </a:r>
                      <a:r>
                        <a:rPr lang="en-US" sz="1400" baseline="0" dirty="0" smtClean="0"/>
                        <a:t> in KR (send with IP address)</a:t>
                      </a:r>
                    </a:p>
                  </a:txBody>
                  <a:tcPr/>
                </a:tc>
              </a:tr>
            </a:tbl>
          </a:graphicData>
        </a:graphic>
      </p:graphicFrame>
      <p:sp>
        <p:nvSpPr>
          <p:cNvPr id="4" name="TextBox 3"/>
          <p:cNvSpPr txBox="1"/>
          <p:nvPr/>
        </p:nvSpPr>
        <p:spPr>
          <a:xfrm>
            <a:off x="935435" y="5550331"/>
            <a:ext cx="6264696" cy="830997"/>
          </a:xfrm>
          <a:prstGeom prst="rect">
            <a:avLst/>
          </a:prstGeom>
          <a:noFill/>
        </p:spPr>
        <p:txBody>
          <a:bodyPr wrap="square" rtlCol="0">
            <a:spAutoFit/>
          </a:bodyPr>
          <a:lstStyle/>
          <a:p>
            <a:r>
              <a:rPr lang="en-US" sz="1600" dirty="0" smtClean="0"/>
              <a:t>Taiwan &amp; Korea: </a:t>
            </a:r>
            <a:r>
              <a:rPr lang="en-US" sz="1600" b="1" dirty="0">
                <a:solidFill>
                  <a:srgbClr val="0070C0"/>
                </a:solidFill>
              </a:rPr>
              <a:t>ID market </a:t>
            </a:r>
            <a:r>
              <a:rPr lang="en-US" sz="1600" dirty="0"/>
              <a:t>(show the investor</a:t>
            </a:r>
            <a:r>
              <a:rPr lang="en-US" sz="1600" dirty="0" smtClean="0"/>
              <a:t>); some stocks (like telco and media companies) subject to </a:t>
            </a:r>
            <a:r>
              <a:rPr lang="en-US" sz="1600" b="1" dirty="0" smtClean="0">
                <a:solidFill>
                  <a:srgbClr val="0070C0"/>
                </a:solidFill>
              </a:rPr>
              <a:t>foreign holding limit</a:t>
            </a:r>
            <a:endParaRPr lang="en-US" sz="1600" b="1" dirty="0">
              <a:solidFill>
                <a:srgbClr val="0070C0"/>
              </a:solidFill>
            </a:endParaRPr>
          </a:p>
          <a:p>
            <a:endParaRPr lang="en-US" sz="1600" dirty="0"/>
          </a:p>
        </p:txBody>
      </p:sp>
    </p:spTree>
    <p:extLst>
      <p:ext uri="{BB962C8B-B14F-4D97-AF65-F5344CB8AC3E}">
        <p14:creationId xmlns:p14="http://schemas.microsoft.com/office/powerpoint/2010/main" val="9676583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Market and Exchange </a:t>
            </a:r>
            <a:r>
              <a:rPr lang="en-US" dirty="0" smtClean="0"/>
              <a:t>Rules - Highlights</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63</a:t>
            </a:fld>
            <a:endParaRPr lang="en-US" sz="1400"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02767012"/>
              </p:ext>
            </p:extLst>
          </p:nvPr>
        </p:nvGraphicFramePr>
        <p:xfrm>
          <a:off x="899592" y="1988840"/>
          <a:ext cx="7272808" cy="3789680"/>
        </p:xfrm>
        <a:graphic>
          <a:graphicData uri="http://schemas.openxmlformats.org/drawingml/2006/table">
            <a:tbl>
              <a:tblPr firstRow="1" bandRow="1">
                <a:tableStyleId>{5C22544A-7EE6-4342-B048-85BDC9FD1C3A}</a:tableStyleId>
              </a:tblPr>
              <a:tblGrid>
                <a:gridCol w="1440160"/>
                <a:gridCol w="5832648"/>
              </a:tblGrid>
              <a:tr h="370840">
                <a:tc>
                  <a:txBody>
                    <a:bodyPr/>
                    <a:lstStyle/>
                    <a:p>
                      <a:r>
                        <a:rPr lang="en-US" sz="1400" dirty="0" smtClean="0"/>
                        <a:t>Market</a:t>
                      </a:r>
                      <a:endParaRPr lang="en-US" sz="1400" dirty="0"/>
                    </a:p>
                  </a:txBody>
                  <a:tcPr/>
                </a:tc>
                <a:tc>
                  <a:txBody>
                    <a:bodyPr/>
                    <a:lstStyle/>
                    <a:p>
                      <a:endParaRPr lang="en-US" sz="1400" dirty="0"/>
                    </a:p>
                  </a:txBody>
                  <a:tcPr/>
                </a:tc>
              </a:tr>
              <a:tr h="370840">
                <a:tc>
                  <a:txBody>
                    <a:bodyPr/>
                    <a:lstStyle/>
                    <a:p>
                      <a:r>
                        <a:rPr lang="en-US" sz="1400" dirty="0" smtClean="0"/>
                        <a:t>Singapore</a:t>
                      </a:r>
                      <a:endParaRPr lang="en-US" sz="1400" dirty="0"/>
                    </a:p>
                  </a:txBody>
                  <a:tcPr/>
                </a:tc>
                <a:tc>
                  <a:txBody>
                    <a:bodyPr/>
                    <a:lstStyle/>
                    <a:p>
                      <a:r>
                        <a:rPr lang="en-US" sz="1400" dirty="0" smtClean="0"/>
                        <a:t>IPO start at </a:t>
                      </a:r>
                      <a:r>
                        <a:rPr lang="en-US" sz="1400" b="1" dirty="0" smtClean="0">
                          <a:solidFill>
                            <a:srgbClr val="0070C0"/>
                          </a:solidFill>
                        </a:rPr>
                        <a:t>half day</a:t>
                      </a:r>
                    </a:p>
                    <a:p>
                      <a:r>
                        <a:rPr lang="en-US" sz="1400" dirty="0" smtClean="0"/>
                        <a:t>Force key</a:t>
                      </a:r>
                    </a:p>
                    <a:p>
                      <a:r>
                        <a:rPr lang="en-US" sz="1400" dirty="0" smtClean="0"/>
                        <a:t>Tick size based on currency</a:t>
                      </a:r>
                    </a:p>
                    <a:p>
                      <a:r>
                        <a:rPr lang="en-US" sz="1400" dirty="0" smtClean="0"/>
                        <a:t>Buy-in, Unit Share market</a:t>
                      </a:r>
                    </a:p>
                    <a:p>
                      <a:endParaRPr lang="en-US" sz="1400" dirty="0"/>
                    </a:p>
                  </a:txBody>
                  <a:tcPr/>
                </a:tc>
              </a:tr>
              <a:tr h="370840">
                <a:tc>
                  <a:txBody>
                    <a:bodyPr/>
                    <a:lstStyle/>
                    <a:p>
                      <a:r>
                        <a:rPr lang="en-US" sz="1400" dirty="0" smtClean="0"/>
                        <a:t>India</a:t>
                      </a:r>
                      <a:endParaRPr lang="en-US" sz="1400" dirty="0"/>
                    </a:p>
                  </a:txBody>
                  <a:tcPr/>
                </a:tc>
                <a:tc>
                  <a:txBody>
                    <a:bodyPr/>
                    <a:lstStyle/>
                    <a:p>
                      <a:r>
                        <a:rPr lang="en-US" sz="1400" dirty="0" smtClean="0"/>
                        <a:t>Cannot determine</a:t>
                      </a:r>
                      <a:r>
                        <a:rPr lang="en-US" sz="1400" baseline="0" dirty="0" smtClean="0"/>
                        <a:t> on or </a:t>
                      </a:r>
                      <a:r>
                        <a:rPr lang="en-US" sz="1400" b="1" baseline="0" dirty="0" smtClean="0">
                          <a:solidFill>
                            <a:srgbClr val="0070C0"/>
                          </a:solidFill>
                        </a:rPr>
                        <a:t>off exchange trade type</a:t>
                      </a:r>
                    </a:p>
                    <a:p>
                      <a:r>
                        <a:rPr lang="en-US" sz="1400" baseline="0" dirty="0" smtClean="0"/>
                        <a:t>BSE and NSE </a:t>
                      </a:r>
                      <a:r>
                        <a:rPr lang="en-US" sz="1400" b="1" baseline="0" dirty="0" smtClean="0">
                          <a:solidFill>
                            <a:srgbClr val="0070C0"/>
                          </a:solidFill>
                        </a:rPr>
                        <a:t>parallel trading </a:t>
                      </a:r>
                      <a:r>
                        <a:rPr lang="en-US" sz="1400" baseline="0" dirty="0" smtClean="0"/>
                        <a:t>(SOR logic)</a:t>
                      </a:r>
                    </a:p>
                    <a:p>
                      <a:r>
                        <a:rPr lang="en-US" sz="1400" baseline="0" dirty="0" smtClean="0"/>
                        <a:t>Closing Price by </a:t>
                      </a:r>
                      <a:r>
                        <a:rPr lang="en-US" sz="1400" b="1" baseline="0" dirty="0" smtClean="0">
                          <a:solidFill>
                            <a:srgbClr val="0070C0"/>
                          </a:solidFill>
                        </a:rPr>
                        <a:t>last 30-min VWAP</a:t>
                      </a:r>
                    </a:p>
                    <a:p>
                      <a:endParaRPr lang="en-US" sz="1400" dirty="0"/>
                    </a:p>
                  </a:txBody>
                  <a:tcPr/>
                </a:tc>
              </a:tr>
              <a:tr h="370840">
                <a:tc>
                  <a:txBody>
                    <a:bodyPr/>
                    <a:lstStyle/>
                    <a:p>
                      <a:r>
                        <a:rPr lang="en-US" sz="1400" dirty="0" smtClean="0"/>
                        <a:t>Thailand</a:t>
                      </a:r>
                      <a:endParaRPr lang="en-US" sz="1400" dirty="0"/>
                    </a:p>
                  </a:txBody>
                  <a:tcPr/>
                </a:tc>
                <a:tc>
                  <a:txBody>
                    <a:bodyPr/>
                    <a:lstStyle/>
                    <a:p>
                      <a:r>
                        <a:rPr lang="en-US" sz="1400" dirty="0" smtClean="0"/>
                        <a:t>Local/Foreign</a:t>
                      </a:r>
                      <a:r>
                        <a:rPr lang="en-US" sz="1400" baseline="0" dirty="0" smtClean="0"/>
                        <a:t> board vs NVDR (Non-Voting Depository Receipts)</a:t>
                      </a:r>
                    </a:p>
                    <a:p>
                      <a:r>
                        <a:rPr lang="en-US" sz="1400" dirty="0" smtClean="0"/>
                        <a:t>Publish Order (exchange </a:t>
                      </a:r>
                      <a:r>
                        <a:rPr lang="en-US" sz="1400" b="1" dirty="0" smtClean="0">
                          <a:solidFill>
                            <a:srgbClr val="0070C0"/>
                          </a:solidFill>
                        </a:rPr>
                        <a:t>Iceberg</a:t>
                      </a:r>
                      <a:r>
                        <a:rPr lang="en-US" sz="1400" dirty="0" smtClean="0"/>
                        <a:t> order)</a:t>
                      </a:r>
                    </a:p>
                    <a:p>
                      <a:endParaRPr lang="en-US" sz="1400" dirty="0"/>
                    </a:p>
                  </a:txBody>
                  <a:tcPr/>
                </a:tc>
              </a:tr>
              <a:tr h="370840">
                <a:tc>
                  <a:txBody>
                    <a:bodyPr/>
                    <a:lstStyle/>
                    <a:p>
                      <a:r>
                        <a:rPr lang="en-US" sz="1400" dirty="0" smtClean="0"/>
                        <a:t>Indonesia</a:t>
                      </a:r>
                      <a:endParaRPr lang="en-US" sz="1400" dirty="0"/>
                    </a:p>
                  </a:txBody>
                  <a:tcPr/>
                </a:tc>
                <a:tc>
                  <a:txBody>
                    <a:bodyPr/>
                    <a:lstStyle/>
                    <a:p>
                      <a:r>
                        <a:rPr lang="en-US" sz="1400" dirty="0" smtClean="0"/>
                        <a:t>Friday trading hours are different due to </a:t>
                      </a:r>
                      <a:r>
                        <a:rPr lang="en-US" sz="1400" b="1" dirty="0" smtClean="0">
                          <a:solidFill>
                            <a:srgbClr val="0070C0"/>
                          </a:solidFill>
                        </a:rPr>
                        <a:t>religious</a:t>
                      </a:r>
                      <a:r>
                        <a:rPr lang="en-US" sz="1400" b="1" baseline="0" dirty="0" smtClean="0">
                          <a:solidFill>
                            <a:srgbClr val="0070C0"/>
                          </a:solidFill>
                        </a:rPr>
                        <a:t> reason</a:t>
                      </a:r>
                      <a:endParaRPr lang="en-US" sz="1400" b="1" dirty="0">
                        <a:solidFill>
                          <a:srgbClr val="0070C0"/>
                        </a:solidFill>
                      </a:endParaRPr>
                    </a:p>
                  </a:txBody>
                  <a:tcPr/>
                </a:tc>
              </a:tr>
            </a:tbl>
          </a:graphicData>
        </a:graphic>
      </p:graphicFrame>
    </p:spTree>
    <p:extLst>
      <p:ext uri="{BB962C8B-B14F-4D97-AF65-F5344CB8AC3E}">
        <p14:creationId xmlns:p14="http://schemas.microsoft.com/office/powerpoint/2010/main" val="30882407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Discussions</a:t>
            </a:r>
            <a:endParaRPr lang="en-US" dirty="0"/>
          </a:p>
        </p:txBody>
      </p:sp>
      <p:sp>
        <p:nvSpPr>
          <p:cNvPr id="7" name="Content Placeholder 1"/>
          <p:cNvSpPr txBox="1">
            <a:spLocks/>
          </p:cNvSpPr>
          <p:nvPr/>
        </p:nvSpPr>
        <p:spPr>
          <a:xfrm>
            <a:off x="395536" y="1700808"/>
            <a:ext cx="7704856"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0" indent="0"/>
            <a:endParaRPr lang="en-US" sz="2000" b="1" dirty="0" smtClean="0"/>
          </a:p>
          <a:p>
            <a:pPr lvl="1">
              <a:buFont typeface="Arial" panose="020B0604020202020204" pitchFamily="34" charset="0"/>
              <a:buChar char="•"/>
            </a:pPr>
            <a:r>
              <a:rPr lang="en-US" sz="1800" b="1" dirty="0" smtClean="0"/>
              <a:t>Market Volatility</a:t>
            </a:r>
            <a:r>
              <a:rPr lang="en-US" sz="1800" dirty="0" smtClean="0"/>
              <a:t>: Algo brings more volatility to the market</a:t>
            </a:r>
          </a:p>
          <a:p>
            <a:pPr lvl="1">
              <a:buFont typeface="Arial" panose="020B0604020202020204" pitchFamily="34" charset="0"/>
              <a:buChar char="•"/>
            </a:pPr>
            <a:r>
              <a:rPr lang="en-US" sz="1800" b="1" dirty="0" smtClean="0"/>
              <a:t>Retail Investors</a:t>
            </a:r>
            <a:r>
              <a:rPr lang="en-US" sz="1800" dirty="0" smtClean="0"/>
              <a:t>: what is the impact to everyone’s trading decisions</a:t>
            </a:r>
          </a:p>
          <a:p>
            <a:pPr lvl="1">
              <a:buFont typeface="Arial" panose="020B0604020202020204" pitchFamily="34" charset="0"/>
              <a:buChar char="•"/>
            </a:pPr>
            <a:r>
              <a:rPr lang="en-US" sz="1800" b="1" dirty="0" smtClean="0"/>
              <a:t>Buy vs Build</a:t>
            </a:r>
            <a:r>
              <a:rPr lang="en-US" sz="1800" dirty="0" smtClean="0"/>
              <a:t>: can Algo solution startup survive? (buy companies build their own systems; smaller firms either doesn’t have enough volume or just route the order to bigger firms)</a:t>
            </a:r>
          </a:p>
          <a:p>
            <a:pPr lvl="1">
              <a:buFont typeface="Arial" panose="020B0604020202020204" pitchFamily="34" charset="0"/>
              <a:buChar char="•"/>
            </a:pPr>
            <a:r>
              <a:rPr lang="en-US" sz="1800" b="1" dirty="0" smtClean="0"/>
              <a:t>Crowd Trading</a:t>
            </a:r>
            <a:r>
              <a:rPr lang="en-US" sz="1800" dirty="0" smtClean="0"/>
              <a:t>: will Social Trading </a:t>
            </a:r>
            <a:r>
              <a:rPr lang="en-US" sz="1800" dirty="0"/>
              <a:t>or </a:t>
            </a:r>
            <a:r>
              <a:rPr lang="en-US" sz="1800" dirty="0" err="1" smtClean="0"/>
              <a:t>Quantopian</a:t>
            </a:r>
            <a:r>
              <a:rPr lang="en-US" sz="1800" dirty="0" smtClean="0"/>
              <a:t> work?</a:t>
            </a:r>
          </a:p>
          <a:p>
            <a:pPr lvl="1">
              <a:buFont typeface="Arial" panose="020B0604020202020204" pitchFamily="34" charset="0"/>
              <a:buChar char="•"/>
            </a:pPr>
            <a:r>
              <a:rPr lang="en-US" sz="1800" b="1" dirty="0"/>
              <a:t>Can we predict</a:t>
            </a:r>
            <a:r>
              <a:rPr lang="en-US" sz="1800" dirty="0"/>
              <a:t>: does history repeat itself?</a:t>
            </a:r>
          </a:p>
          <a:p>
            <a:pPr lvl="1">
              <a:buFont typeface="Arial" panose="020B0604020202020204" pitchFamily="34" charset="0"/>
              <a:buChar char="•"/>
            </a:pPr>
            <a:r>
              <a:rPr lang="en-US" sz="1800" b="1" dirty="0" smtClean="0"/>
              <a:t>Trading Idea</a:t>
            </a:r>
            <a:r>
              <a:rPr lang="en-US" sz="1800" dirty="0" smtClean="0"/>
              <a:t>: any thoughts on trading strategies?</a:t>
            </a:r>
            <a:endParaRPr lang="en-US" sz="1800" dirty="0"/>
          </a:p>
          <a:p>
            <a:pPr lvl="1">
              <a:buFont typeface="Arial" panose="020B0604020202020204" pitchFamily="34" charset="0"/>
              <a:buChar char="•"/>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64</a:t>
            </a:fld>
            <a:endParaRPr lang="en-US" sz="1400" dirty="0">
              <a:latin typeface="Arial" charset="0"/>
            </a:endParaRPr>
          </a:p>
        </p:txBody>
      </p:sp>
    </p:spTree>
    <p:extLst>
      <p:ext uri="{BB962C8B-B14F-4D97-AF65-F5344CB8AC3E}">
        <p14:creationId xmlns:p14="http://schemas.microsoft.com/office/powerpoint/2010/main" val="36930242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Static Reference data</a:t>
            </a:r>
          </a:p>
          <a:p>
            <a:pPr lvl="1">
              <a:buFont typeface="Arial" panose="020B0604020202020204" pitchFamily="34" charset="0"/>
              <a:buChar char="•"/>
            </a:pPr>
            <a:r>
              <a:rPr lang="en-US" sz="1600" dirty="0" smtClean="0"/>
              <a:t>ADV (Average Daily Volume)</a:t>
            </a:r>
          </a:p>
          <a:p>
            <a:pPr lvl="1">
              <a:buFont typeface="Arial" panose="020B0604020202020204" pitchFamily="34" charset="0"/>
              <a:buChar char="•"/>
            </a:pPr>
            <a:r>
              <a:rPr lang="en-US" sz="1600" dirty="0" smtClean="0"/>
              <a:t>Average Bid/Ask (Queue) size</a:t>
            </a:r>
          </a:p>
          <a:p>
            <a:pPr lvl="1">
              <a:buFont typeface="Arial" panose="020B0604020202020204" pitchFamily="34" charset="0"/>
              <a:buChar char="•"/>
            </a:pPr>
            <a:r>
              <a:rPr lang="en-US" sz="1600" dirty="0" smtClean="0"/>
              <a:t>Average Spread</a:t>
            </a:r>
          </a:p>
          <a:p>
            <a:pPr lvl="1">
              <a:buFont typeface="Arial" panose="020B0604020202020204" pitchFamily="34" charset="0"/>
              <a:buChar char="•"/>
            </a:pPr>
            <a:r>
              <a:rPr lang="en-US" sz="1600" dirty="0" smtClean="0"/>
              <a:t>Historical volume profile</a:t>
            </a:r>
          </a:p>
          <a:p>
            <a:pPr lvl="1">
              <a:buFont typeface="Arial" panose="020B0604020202020204" pitchFamily="34" charset="0"/>
              <a:buChar char="•"/>
            </a:pPr>
            <a:r>
              <a:rPr lang="en-US" sz="1600" dirty="0" smtClean="0"/>
              <a:t>Instrument </a:t>
            </a:r>
            <a:r>
              <a:rPr lang="en-US" sz="1600" dirty="0"/>
              <a:t>reference data (such as lot </a:t>
            </a:r>
            <a:r>
              <a:rPr lang="en-US" sz="1600" dirty="0" smtClean="0"/>
              <a:t>size, dividend</a:t>
            </a:r>
            <a:r>
              <a:rPr lang="en-US" sz="1600" dirty="0"/>
              <a:t>, interest rate yield curve, volatility curve, repurchasing rate, contract date, expiry, </a:t>
            </a:r>
            <a:r>
              <a:rPr lang="en-US" sz="1600" dirty="0" smtClean="0"/>
              <a:t>and </a:t>
            </a:r>
            <a:r>
              <a:rPr lang="en-US" sz="1600" dirty="0"/>
              <a:t>price multiplier</a:t>
            </a:r>
            <a:r>
              <a:rPr lang="en-US" sz="1600" dirty="0" smtClean="0"/>
              <a:t>)</a:t>
            </a:r>
          </a:p>
          <a:p>
            <a:pPr lvl="1">
              <a:buFont typeface="Arial" panose="020B0604020202020204" pitchFamily="34" charset="0"/>
              <a:buChar char="•"/>
            </a:pPr>
            <a:r>
              <a:rPr lang="en-US" sz="1600" dirty="0"/>
              <a:t>Exchange </a:t>
            </a:r>
            <a:r>
              <a:rPr lang="en-US" sz="1600" dirty="0" smtClean="0"/>
              <a:t>rules: tick size, trading hours, price range etc.</a:t>
            </a:r>
            <a:endParaRPr lang="en-US" sz="1600" dirty="0"/>
          </a:p>
          <a:p>
            <a:pPr lvl="1">
              <a:buFont typeface="Arial" panose="020B0604020202020204" pitchFamily="34" charset="0"/>
              <a:buChar char="•"/>
            </a:pPr>
            <a:endParaRPr lang="en-US" sz="1600" dirty="0"/>
          </a:p>
          <a:p>
            <a:pPr lvl="1">
              <a:buFont typeface="Arial" panose="020B0604020202020204" pitchFamily="34" charset="0"/>
              <a:buChar char="•"/>
            </a:pPr>
            <a:endParaRPr lang="en-US" sz="1600" dirty="0" smtClean="0"/>
          </a:p>
          <a:p>
            <a:pPr marL="0" indent="0"/>
            <a:r>
              <a:rPr lang="en-US" sz="18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65</a:t>
            </a:fld>
            <a:endParaRPr lang="en-US" sz="1400" dirty="0">
              <a:latin typeface="Arial" charset="0"/>
            </a:endParaRPr>
          </a:p>
        </p:txBody>
      </p:sp>
    </p:spTree>
    <p:extLst>
      <p:ext uri="{BB962C8B-B14F-4D97-AF65-F5344CB8AC3E}">
        <p14:creationId xmlns:p14="http://schemas.microsoft.com/office/powerpoint/2010/main" val="19619424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Real </a:t>
            </a:r>
            <a:r>
              <a:rPr lang="en-US" sz="1800" dirty="0"/>
              <a:t>market data time feed </a:t>
            </a:r>
          </a:p>
          <a:p>
            <a:pPr lvl="1">
              <a:buFont typeface="Arial" panose="020B0604020202020204" pitchFamily="34" charset="0"/>
              <a:buChar char="•"/>
            </a:pPr>
            <a:r>
              <a:rPr lang="en-US" sz="1600" dirty="0" smtClean="0"/>
              <a:t>Market </a:t>
            </a:r>
            <a:r>
              <a:rPr lang="en-US" sz="1600" dirty="0"/>
              <a:t>data adaptor </a:t>
            </a:r>
            <a:r>
              <a:rPr lang="en-US" sz="1600" dirty="0" smtClean="0"/>
              <a:t>for </a:t>
            </a:r>
            <a:r>
              <a:rPr lang="en-US" sz="1600" dirty="0"/>
              <a:t>information vendors (such as Reuters, Interactive Broker)</a:t>
            </a:r>
          </a:p>
          <a:p>
            <a:pPr lvl="1">
              <a:buFont typeface="Arial" panose="020B0604020202020204" pitchFamily="34" charset="0"/>
              <a:buChar char="•"/>
            </a:pPr>
            <a:r>
              <a:rPr lang="en-US" sz="1600" dirty="0" smtClean="0"/>
              <a:t>Bid/ask price and size</a:t>
            </a:r>
          </a:p>
          <a:p>
            <a:pPr lvl="1">
              <a:buFont typeface="Arial" panose="020B0604020202020204" pitchFamily="34" charset="0"/>
              <a:buChar char="•"/>
            </a:pPr>
            <a:r>
              <a:rPr lang="en-US" sz="1600" dirty="0" smtClean="0"/>
              <a:t>Auction indicative price (e.g. IEP, IEV)</a:t>
            </a:r>
          </a:p>
          <a:p>
            <a:pPr lvl="1">
              <a:buFont typeface="Arial" panose="020B0604020202020204" pitchFamily="34" charset="0"/>
              <a:buChar char="•"/>
            </a:pPr>
            <a:r>
              <a:rPr lang="en-US" sz="1600" dirty="0" smtClean="0"/>
              <a:t>Level 2 or Market depth</a:t>
            </a:r>
          </a:p>
          <a:p>
            <a:pPr lvl="1">
              <a:buFont typeface="Arial" panose="020B0604020202020204" pitchFamily="34" charset="0"/>
              <a:buChar char="•"/>
            </a:pPr>
            <a:r>
              <a:rPr lang="en-US" sz="1600" dirty="0" smtClean="0"/>
              <a:t>Trade size and volume, accumulate volume, turnover</a:t>
            </a:r>
          </a:p>
          <a:p>
            <a:pPr lvl="1">
              <a:buFont typeface="Arial" panose="020B0604020202020204" pitchFamily="34" charset="0"/>
              <a:buChar char="•"/>
            </a:pPr>
            <a:endParaRPr lang="en-US" sz="1600" dirty="0" smtClean="0"/>
          </a:p>
          <a:p>
            <a:pPr>
              <a:buFont typeface="Arial" panose="020B0604020202020204" pitchFamily="34" charset="0"/>
              <a:buChar char="•"/>
            </a:pPr>
            <a:r>
              <a:rPr lang="en-US" sz="1800" dirty="0" smtClean="0"/>
              <a:t>Reuters (popularly used real-time feed for trading systems)</a:t>
            </a:r>
          </a:p>
          <a:p>
            <a:pPr lvl="1">
              <a:buFont typeface="Arial" panose="020B0604020202020204" pitchFamily="34" charset="0"/>
              <a:buChar char="•"/>
            </a:pPr>
            <a:r>
              <a:rPr lang="en-US" sz="1600" b="1" dirty="0" smtClean="0"/>
              <a:t>Advantage</a:t>
            </a:r>
            <a:r>
              <a:rPr lang="en-US" sz="1600" dirty="0" smtClean="0"/>
              <a:t>: provide uniform </a:t>
            </a:r>
            <a:r>
              <a:rPr lang="en-US" sz="1600" dirty="0"/>
              <a:t>access to many </a:t>
            </a:r>
            <a:r>
              <a:rPr lang="en-US" sz="1600" dirty="0" smtClean="0"/>
              <a:t>markets (Bloomberg is terminal based which is more human-oriented)</a:t>
            </a:r>
            <a:endParaRPr lang="en-US" sz="1600" dirty="0"/>
          </a:p>
          <a:p>
            <a:pPr lvl="1">
              <a:buFont typeface="Arial" panose="020B0604020202020204" pitchFamily="34" charset="0"/>
              <a:buChar char="•"/>
            </a:pPr>
            <a:r>
              <a:rPr lang="en-US" sz="1600" b="1" dirty="0"/>
              <a:t>Closing Run</a:t>
            </a:r>
            <a:r>
              <a:rPr lang="en-US" sz="1600" dirty="0"/>
              <a:t>: </a:t>
            </a:r>
            <a:r>
              <a:rPr lang="en-US" sz="1600" dirty="0" smtClean="0"/>
              <a:t>the time to update the closing Price</a:t>
            </a:r>
          </a:p>
          <a:p>
            <a:pPr lvl="1">
              <a:buFont typeface="Arial" panose="020B0604020202020204" pitchFamily="34" charset="0"/>
              <a:buChar char="•"/>
            </a:pPr>
            <a:r>
              <a:rPr lang="en-US" sz="1600" b="1" dirty="0" smtClean="0"/>
              <a:t>Speed</a:t>
            </a:r>
            <a:r>
              <a:rPr lang="en-US" sz="1600" dirty="0" smtClean="0"/>
              <a:t>: provide consolidate feed which the data is aggregated and distributed from the data center (Singapore Hub for Asia) which is slower than the </a:t>
            </a:r>
            <a:r>
              <a:rPr lang="en-US" sz="1600" dirty="0"/>
              <a:t>Exchange Direct </a:t>
            </a:r>
            <a:r>
              <a:rPr lang="en-US" sz="1600" dirty="0" smtClean="0"/>
              <a:t>Feed. (the fastest market data is the co-located data feed)</a:t>
            </a:r>
            <a:endParaRPr lang="en-US" sz="1600" dirty="0"/>
          </a:p>
          <a:p>
            <a:pPr lvl="1">
              <a:buFont typeface="Arial" panose="020B0604020202020204" pitchFamily="34" charset="0"/>
              <a:buChar char="•"/>
            </a:pPr>
            <a:endParaRPr lang="en-US" sz="1600" dirty="0" smtClean="0"/>
          </a:p>
          <a:p>
            <a:pPr marL="0" indent="0"/>
            <a:r>
              <a:rPr lang="en-US" sz="18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66</a:t>
            </a:fld>
            <a:endParaRPr lang="en-US" sz="1400" dirty="0">
              <a:latin typeface="Arial" charset="0"/>
            </a:endParaRPr>
          </a:p>
        </p:txBody>
      </p:sp>
    </p:spTree>
    <p:extLst>
      <p:ext uri="{BB962C8B-B14F-4D97-AF65-F5344CB8AC3E}">
        <p14:creationId xmlns:p14="http://schemas.microsoft.com/office/powerpoint/2010/main" val="31341074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Connectivity</a:t>
            </a:r>
            <a:endParaRPr lang="en-US" sz="1800" dirty="0"/>
          </a:p>
          <a:p>
            <a:pPr lvl="1">
              <a:buFont typeface="Arial" panose="020B0604020202020204" pitchFamily="34" charset="0"/>
              <a:buChar char="•"/>
            </a:pPr>
            <a:r>
              <a:rPr lang="en-US" sz="1600" dirty="0" smtClean="0"/>
              <a:t>Upstream </a:t>
            </a:r>
            <a:r>
              <a:rPr lang="en-US" sz="1600" dirty="0"/>
              <a:t>– </a:t>
            </a:r>
            <a:r>
              <a:rPr lang="en-US" sz="1600" dirty="0" smtClean="0"/>
              <a:t>support </a:t>
            </a:r>
            <a:r>
              <a:rPr lang="en-US" sz="1600" b="1" dirty="0">
                <a:solidFill>
                  <a:srgbClr val="0070C0"/>
                </a:solidFill>
              </a:rPr>
              <a:t>FIX connection </a:t>
            </a:r>
            <a:r>
              <a:rPr lang="en-US" sz="1600" dirty="0"/>
              <a:t>to receive orders or manual </a:t>
            </a:r>
            <a:r>
              <a:rPr lang="en-US" sz="1600" dirty="0" smtClean="0"/>
              <a:t>input </a:t>
            </a:r>
            <a:r>
              <a:rPr lang="en-US" sz="1600" dirty="0"/>
              <a:t>from the </a:t>
            </a:r>
            <a:r>
              <a:rPr lang="en-US" sz="1600" dirty="0" smtClean="0"/>
              <a:t>trading GUI. FIX message (</a:t>
            </a:r>
            <a:r>
              <a:rPr lang="en-US" sz="1600" b="1" dirty="0">
                <a:solidFill>
                  <a:srgbClr val="0070C0"/>
                </a:solidFill>
              </a:rPr>
              <a:t>tag=value</a:t>
            </a:r>
            <a:r>
              <a:rPr lang="en-US" sz="1600" dirty="0" smtClean="0"/>
              <a:t> pair) example below</a:t>
            </a:r>
          </a:p>
          <a:p>
            <a:pPr lvl="1">
              <a:buFont typeface="Arial" panose="020B0604020202020204" pitchFamily="34" charset="0"/>
              <a:buChar char="•"/>
            </a:pPr>
            <a:endParaRPr lang="en-US" sz="1600" dirty="0" smtClean="0"/>
          </a:p>
          <a:p>
            <a:pPr lvl="2">
              <a:buFont typeface="Arial" panose="020B0604020202020204" pitchFamily="34" charset="0"/>
              <a:buChar char="•"/>
            </a:pPr>
            <a:r>
              <a:rPr lang="en-US" sz="1200" dirty="0" smtClean="0">
                <a:latin typeface="Courier New" panose="02070309020205020404" pitchFamily="49" charset="0"/>
                <a:cs typeface="Courier New" panose="02070309020205020404" pitchFamily="49" charset="0"/>
              </a:rPr>
              <a:t>8=FIX.4.4|9=126|35=A|49=theBroker.12345|56=CSERVER|34=1|52=20170117- </a:t>
            </a:r>
            <a:r>
              <a:rPr lang="en-US" sz="1200" dirty="0">
                <a:latin typeface="Courier New" panose="02070309020205020404" pitchFamily="49" charset="0"/>
                <a:cs typeface="Courier New" panose="02070309020205020404" pitchFamily="49" charset="0"/>
              </a:rPr>
              <a:t>08:03:04|57=TRADE|50=any_string|98=0|108=30|141=Y|553=12345|554=passw0rd!|10=131</a:t>
            </a:r>
          </a:p>
          <a:p>
            <a:pPr lvl="1">
              <a:buFont typeface="Arial" panose="020B0604020202020204" pitchFamily="34" charset="0"/>
              <a:buChar char="•"/>
            </a:pPr>
            <a:endParaRPr lang="en-US" sz="1600" dirty="0"/>
          </a:p>
          <a:p>
            <a:pPr lvl="1">
              <a:buFont typeface="Arial" panose="020B0604020202020204" pitchFamily="34" charset="0"/>
              <a:buChar char="•"/>
            </a:pPr>
            <a:r>
              <a:rPr lang="en-US" sz="1600" dirty="0" smtClean="0"/>
              <a:t>Downstream </a:t>
            </a:r>
            <a:r>
              <a:rPr lang="en-US" sz="1600" dirty="0"/>
              <a:t>– adaptor to </a:t>
            </a:r>
            <a:r>
              <a:rPr lang="en-US" sz="1600" dirty="0" smtClean="0"/>
              <a:t>connect OMS (Order Management System),  broker (IB) or </a:t>
            </a:r>
            <a:r>
              <a:rPr lang="en-US" sz="1600" dirty="0"/>
              <a:t>exchange gateway </a:t>
            </a:r>
            <a:endParaRPr lang="en-US" sz="1600" dirty="0" smtClean="0"/>
          </a:p>
          <a:p>
            <a:pPr lvl="1">
              <a:buFont typeface="Arial" panose="020B0604020202020204" pitchFamily="34" charset="0"/>
              <a:buChar char="•"/>
            </a:pPr>
            <a:endParaRPr lang="en-US" sz="1600" dirty="0"/>
          </a:p>
          <a:p>
            <a:pPr lvl="1">
              <a:buFont typeface="Arial" panose="020B0604020202020204" pitchFamily="34" charset="0"/>
              <a:buChar char="•"/>
            </a:pPr>
            <a:r>
              <a:rPr lang="en-US" sz="1600" dirty="0" smtClean="0"/>
              <a:t>Trading signals – used to publish the trading signals and it’s generally separated from the trading system</a:t>
            </a:r>
          </a:p>
          <a:p>
            <a:pPr lvl="1">
              <a:buFont typeface="Arial" panose="020B0604020202020204" pitchFamily="34" charset="0"/>
              <a:buChar char="•"/>
            </a:pPr>
            <a:endParaRPr lang="en-US" sz="1600" dirty="0" smtClean="0"/>
          </a:p>
          <a:p>
            <a:pPr lvl="1">
              <a:buFont typeface="Arial" panose="020B0604020202020204" pitchFamily="34" charset="0"/>
              <a:buChar char="•"/>
            </a:pPr>
            <a:r>
              <a:rPr lang="en-US" sz="1600" dirty="0" smtClean="0"/>
              <a:t>Others - connection </a:t>
            </a:r>
            <a:r>
              <a:rPr lang="en-US" sz="1600" dirty="0"/>
              <a:t>to the position and risk management systems </a:t>
            </a:r>
            <a:endParaRPr lang="en-US" sz="1600" dirty="0" smtClean="0"/>
          </a:p>
          <a:p>
            <a:pPr marL="914400" lvl="2" indent="0">
              <a:buNone/>
            </a:pPr>
            <a:endParaRPr lang="en-US" sz="18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67</a:t>
            </a:fld>
            <a:endParaRPr lang="en-US" sz="1400" dirty="0">
              <a:latin typeface="Arial" charset="0"/>
            </a:endParaRPr>
          </a:p>
        </p:txBody>
      </p:sp>
    </p:spTree>
    <p:extLst>
      <p:ext uri="{BB962C8B-B14F-4D97-AF65-F5344CB8AC3E}">
        <p14:creationId xmlns:p14="http://schemas.microsoft.com/office/powerpoint/2010/main" val="8824937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Order Management</a:t>
            </a:r>
          </a:p>
          <a:p>
            <a:pPr lvl="1">
              <a:buFont typeface="Arial" panose="020B0604020202020204" pitchFamily="34" charset="0"/>
              <a:buChar char="•"/>
            </a:pPr>
            <a:r>
              <a:rPr lang="en-US" sz="1600" dirty="0" smtClean="0"/>
              <a:t>Parent order – validate Algo and parameters, handle </a:t>
            </a:r>
            <a:r>
              <a:rPr lang="en-US" sz="1600" b="1" dirty="0" smtClean="0">
                <a:solidFill>
                  <a:srgbClr val="0070C0"/>
                </a:solidFill>
              </a:rPr>
              <a:t>amendments</a:t>
            </a:r>
            <a:r>
              <a:rPr lang="en-US" sz="1600" dirty="0" smtClean="0">
                <a:solidFill>
                  <a:srgbClr val="0070C0"/>
                </a:solidFill>
              </a:rPr>
              <a:t> </a:t>
            </a:r>
            <a:r>
              <a:rPr lang="en-US" sz="1600" dirty="0" smtClean="0"/>
              <a:t>(price, quantity, parameters, </a:t>
            </a:r>
            <a:r>
              <a:rPr lang="en-US" sz="1600" b="1" dirty="0" smtClean="0">
                <a:solidFill>
                  <a:srgbClr val="0070C0"/>
                </a:solidFill>
              </a:rPr>
              <a:t>Algo to Algo</a:t>
            </a:r>
            <a:r>
              <a:rPr lang="en-US" sz="1600" dirty="0" smtClean="0"/>
              <a:t>). Amend examples:</a:t>
            </a:r>
          </a:p>
          <a:p>
            <a:pPr lvl="2">
              <a:buFont typeface="Arial" panose="020B0604020202020204" pitchFamily="34" charset="0"/>
              <a:buChar char="•"/>
            </a:pPr>
            <a:endParaRPr lang="en-US" sz="1400" dirty="0" smtClean="0"/>
          </a:p>
          <a:p>
            <a:pPr lvl="2">
              <a:buFont typeface="Arial" panose="020B0604020202020204" pitchFamily="34" charset="0"/>
              <a:buChar char="•"/>
            </a:pPr>
            <a:r>
              <a:rPr lang="en-US" sz="1400" dirty="0" smtClean="0"/>
              <a:t>Amend price to more aggressive or passive</a:t>
            </a:r>
          </a:p>
          <a:p>
            <a:pPr lvl="2">
              <a:buFont typeface="Arial" panose="020B0604020202020204" pitchFamily="34" charset="0"/>
              <a:buChar char="•"/>
            </a:pPr>
            <a:r>
              <a:rPr lang="en-US" sz="1400" dirty="0" smtClean="0"/>
              <a:t>Increase or decrease quantity</a:t>
            </a:r>
          </a:p>
          <a:p>
            <a:pPr lvl="2">
              <a:buFont typeface="Arial" panose="020B0604020202020204" pitchFamily="34" charset="0"/>
              <a:buChar char="•"/>
            </a:pPr>
            <a:r>
              <a:rPr lang="en-US" sz="1400" dirty="0" smtClean="0">
                <a:solidFill>
                  <a:srgbClr val="00B050"/>
                </a:solidFill>
              </a:rPr>
              <a:t>Increase completed order quantity up </a:t>
            </a:r>
            <a:endParaRPr lang="en-US" sz="1600" dirty="0" smtClean="0">
              <a:solidFill>
                <a:srgbClr val="00B050"/>
              </a:solidFill>
            </a:endParaRPr>
          </a:p>
          <a:p>
            <a:pPr lvl="2">
              <a:buFont typeface="Arial" panose="020B0604020202020204" pitchFamily="34" charset="0"/>
              <a:buChar char="•"/>
            </a:pPr>
            <a:r>
              <a:rPr lang="en-US" sz="1400" dirty="0" smtClean="0"/>
              <a:t>Increase POV%</a:t>
            </a:r>
          </a:p>
          <a:p>
            <a:pPr lvl="2">
              <a:buFont typeface="Arial" panose="020B0604020202020204" pitchFamily="34" charset="0"/>
              <a:buChar char="•"/>
            </a:pPr>
            <a:r>
              <a:rPr lang="en-US" sz="1400" dirty="0" smtClean="0"/>
              <a:t>VWAP -&gt; POV Algo</a:t>
            </a:r>
          </a:p>
          <a:p>
            <a:pPr lvl="1">
              <a:buFont typeface="Arial" panose="020B0604020202020204" pitchFamily="34" charset="0"/>
              <a:buChar char="•"/>
            </a:pPr>
            <a:endParaRPr lang="en-US" sz="1600" dirty="0" smtClean="0"/>
          </a:p>
          <a:p>
            <a:pPr lvl="1">
              <a:buFont typeface="Arial" panose="020B0604020202020204" pitchFamily="34" charset="0"/>
              <a:buChar char="•"/>
            </a:pPr>
            <a:r>
              <a:rPr lang="en-US" sz="1600" dirty="0" smtClean="0"/>
              <a:t>Exchange order</a:t>
            </a:r>
          </a:p>
          <a:p>
            <a:pPr lvl="2">
              <a:buFont typeface="Arial" panose="020B0604020202020204" pitchFamily="34" charset="0"/>
              <a:buChar char="•"/>
            </a:pPr>
            <a:r>
              <a:rPr lang="en-US" sz="1400" dirty="0" smtClean="0"/>
              <a:t>(Pending) new, (Pending) accept, (Pending) cancel, (Pending) amend</a:t>
            </a:r>
          </a:p>
          <a:p>
            <a:pPr lvl="2">
              <a:buFont typeface="Arial" panose="020B0604020202020204" pitchFamily="34" charset="0"/>
              <a:buChar char="•"/>
            </a:pPr>
            <a:r>
              <a:rPr lang="en-US" sz="1400" dirty="0" smtClean="0"/>
              <a:t>Fills (partial and fully fill)</a:t>
            </a:r>
          </a:p>
          <a:p>
            <a:pPr lvl="2">
              <a:buFont typeface="Arial" panose="020B0604020202020204" pitchFamily="34" charset="0"/>
              <a:buChar char="•"/>
            </a:pPr>
            <a:r>
              <a:rPr lang="en-US" sz="1400" dirty="0" smtClean="0"/>
              <a:t>DFD (Done For Day), Reject</a:t>
            </a:r>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68</a:t>
            </a:fld>
            <a:endParaRPr lang="en-US" sz="1400" dirty="0">
              <a:latin typeface="Arial" charset="0"/>
            </a:endParaRPr>
          </a:p>
        </p:txBody>
      </p:sp>
    </p:spTree>
    <p:extLst>
      <p:ext uri="{BB962C8B-B14F-4D97-AF65-F5344CB8AC3E}">
        <p14:creationId xmlns:p14="http://schemas.microsoft.com/office/powerpoint/2010/main" val="34615456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342900" lvl="1" indent="-342900">
              <a:buClrTx/>
              <a:buFont typeface="Arial" panose="020B0604020202020204" pitchFamily="34" charset="0"/>
              <a:buChar char="•"/>
            </a:pPr>
            <a:r>
              <a:rPr lang="en-US" sz="1800" dirty="0" smtClean="0"/>
              <a:t>Event Handling</a:t>
            </a:r>
            <a:endParaRPr lang="en-US" sz="1800" dirty="0"/>
          </a:p>
          <a:p>
            <a:pPr lvl="1">
              <a:buFont typeface="Arial" panose="020B0604020202020204" pitchFamily="34" charset="0"/>
              <a:buChar char="•"/>
            </a:pPr>
            <a:r>
              <a:rPr lang="en-US" sz="1600" dirty="0" smtClean="0"/>
              <a:t>Market data tick</a:t>
            </a:r>
          </a:p>
          <a:p>
            <a:pPr lvl="1">
              <a:buFont typeface="Arial" panose="020B0604020202020204" pitchFamily="34" charset="0"/>
              <a:buChar char="•"/>
            </a:pPr>
            <a:r>
              <a:rPr lang="en-US" sz="1600" dirty="0" smtClean="0"/>
              <a:t>Timer </a:t>
            </a:r>
          </a:p>
          <a:p>
            <a:pPr lvl="1">
              <a:buFont typeface="Arial" panose="020B0604020202020204" pitchFamily="34" charset="0"/>
              <a:buChar char="•"/>
            </a:pPr>
            <a:r>
              <a:rPr lang="en-US" sz="1600" dirty="0"/>
              <a:t>O</a:t>
            </a:r>
            <a:r>
              <a:rPr lang="en-US" sz="1600" dirty="0" smtClean="0"/>
              <a:t>rder events</a:t>
            </a:r>
          </a:p>
          <a:p>
            <a:pPr lvl="1">
              <a:buFont typeface="Arial" panose="020B0604020202020204" pitchFamily="34" charset="0"/>
              <a:buChar char="•"/>
            </a:pPr>
            <a:r>
              <a:rPr lang="en-US" sz="1600" dirty="0" smtClean="0"/>
              <a:t>Market signals</a:t>
            </a:r>
          </a:p>
          <a:p>
            <a:pPr lvl="1">
              <a:buFont typeface="Arial" panose="020B0604020202020204" pitchFamily="34" charset="0"/>
              <a:buChar char="•"/>
            </a:pPr>
            <a:r>
              <a:rPr lang="en-US" sz="1600" dirty="0" smtClean="0"/>
              <a:t>Algo events</a:t>
            </a:r>
          </a:p>
          <a:p>
            <a:pPr lvl="1">
              <a:buFont typeface="Arial" panose="020B0604020202020204" pitchFamily="34" charset="0"/>
              <a:buChar char="•"/>
            </a:pPr>
            <a:endParaRPr lang="en-US" sz="1600" dirty="0"/>
          </a:p>
          <a:p>
            <a:pPr>
              <a:buFont typeface="Arial" panose="020B0604020202020204" pitchFamily="34" charset="0"/>
              <a:buChar char="•"/>
            </a:pPr>
            <a:r>
              <a:rPr lang="en-US" sz="1800" dirty="0" smtClean="0"/>
              <a:t>Strategy rules</a:t>
            </a:r>
          </a:p>
          <a:p>
            <a:pPr lvl="1">
              <a:buFont typeface="Arial" panose="020B0604020202020204" pitchFamily="34" charset="0"/>
              <a:buChar char="•"/>
            </a:pPr>
            <a:r>
              <a:rPr lang="en-US" sz="1600" dirty="0" smtClean="0"/>
              <a:t>The core logic of the Algo itself</a:t>
            </a:r>
            <a:endParaRPr lang="en-US" sz="1600" dirty="0"/>
          </a:p>
          <a:p>
            <a:pPr>
              <a:buFont typeface="Arial" panose="020B0604020202020204" pitchFamily="34" charset="0"/>
              <a:buChar char="•"/>
            </a:pPr>
            <a:endParaRPr lang="en-US" sz="1800" dirty="0"/>
          </a:p>
          <a:p>
            <a:pPr>
              <a:buFont typeface="Arial" panose="020B0604020202020204" pitchFamily="34" charset="0"/>
              <a:buChar char="•"/>
            </a:pPr>
            <a:r>
              <a:rPr lang="en-US" sz="1800" dirty="0" smtClean="0"/>
              <a:t>Market rules</a:t>
            </a:r>
          </a:p>
          <a:p>
            <a:pPr lvl="1">
              <a:buFont typeface="Arial" panose="020B0604020202020204" pitchFamily="34" charset="0"/>
              <a:buChar char="•"/>
            </a:pPr>
            <a:r>
              <a:rPr lang="en-US" sz="1600" dirty="0" smtClean="0"/>
              <a:t>Implement the exchange rules for each market</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69</a:t>
            </a:fld>
            <a:endParaRPr lang="en-US" sz="1400" dirty="0">
              <a:latin typeface="Arial" charset="0"/>
            </a:endParaRPr>
          </a:p>
        </p:txBody>
      </p:sp>
    </p:spTree>
    <p:extLst>
      <p:ext uri="{BB962C8B-B14F-4D97-AF65-F5344CB8AC3E}">
        <p14:creationId xmlns:p14="http://schemas.microsoft.com/office/powerpoint/2010/main" val="3115262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Industrial </a:t>
            </a:r>
            <a:r>
              <a:rPr lang="en-US" dirty="0" smtClean="0"/>
              <a:t>Practice – Players	</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indent="-457200">
              <a:buFont typeface="Arial" panose="020B0604020202020204" pitchFamily="34" charset="0"/>
              <a:buChar char="•"/>
            </a:pPr>
            <a:r>
              <a:rPr lang="en-US" sz="1800" b="1" dirty="0" smtClean="0"/>
              <a:t>Buy Side </a:t>
            </a:r>
          </a:p>
          <a:p>
            <a:pPr marL="857250" lvl="1" indent="-457200">
              <a:buFont typeface="Arial" panose="020B0604020202020204" pitchFamily="34" charset="0"/>
              <a:buChar char="•"/>
            </a:pPr>
            <a:r>
              <a:rPr lang="en-US" sz="1600" dirty="0" smtClean="0"/>
              <a:t>Hedge funds, Insurance companies, HFT (High Frequency Trading) </a:t>
            </a:r>
          </a:p>
          <a:p>
            <a:pPr marL="857250" lvl="1" indent="-457200">
              <a:buFont typeface="Arial" panose="020B0604020202020204" pitchFamily="34" charset="0"/>
              <a:buChar char="•"/>
            </a:pPr>
            <a:endParaRPr lang="en-US" sz="1600" dirty="0"/>
          </a:p>
          <a:p>
            <a:pPr marL="457200" indent="-457200">
              <a:buFont typeface="Arial" panose="020B0604020202020204" pitchFamily="34" charset="0"/>
              <a:buChar char="•"/>
            </a:pPr>
            <a:r>
              <a:rPr lang="en-US" sz="1800" b="1" dirty="0" smtClean="0"/>
              <a:t>Sell Side</a:t>
            </a:r>
          </a:p>
          <a:p>
            <a:pPr marL="857250" lvl="1" indent="-457200">
              <a:buFont typeface="Arial" panose="020B0604020202020204" pitchFamily="34" charset="0"/>
              <a:buChar char="•"/>
            </a:pPr>
            <a:r>
              <a:rPr lang="en-US" sz="1600" b="1" dirty="0"/>
              <a:t>Brokers</a:t>
            </a:r>
            <a:r>
              <a:rPr lang="en-US" sz="1600" dirty="0"/>
              <a:t>: ITG (White labelling</a:t>
            </a:r>
            <a:r>
              <a:rPr lang="en-US" sz="1600" dirty="0" smtClean="0"/>
              <a:t>), </a:t>
            </a:r>
            <a:r>
              <a:rPr lang="en-US" sz="1600" dirty="0"/>
              <a:t>Instinet</a:t>
            </a:r>
          </a:p>
          <a:p>
            <a:pPr marL="857250" lvl="1" indent="-457200">
              <a:buFont typeface="Arial" panose="020B0604020202020204" pitchFamily="34" charset="0"/>
              <a:buChar char="•"/>
            </a:pPr>
            <a:r>
              <a:rPr lang="en-US" sz="1600" b="1" dirty="0" smtClean="0"/>
              <a:t>Investment banks</a:t>
            </a:r>
            <a:r>
              <a:rPr lang="en-US" sz="1600" dirty="0" smtClean="0"/>
              <a:t>: Goldman Sachs, Citi, Credit Suisse</a:t>
            </a:r>
          </a:p>
          <a:p>
            <a:pPr marL="857250" lvl="1" indent="-457200">
              <a:buFont typeface="Arial" panose="020B0604020202020204" pitchFamily="34" charset="0"/>
              <a:buChar char="•"/>
            </a:pPr>
            <a:endParaRPr lang="en-US" sz="1600" dirty="0" smtClean="0"/>
          </a:p>
          <a:p>
            <a:pPr marL="457200" indent="-457200">
              <a:buFont typeface="Arial" panose="020B0604020202020204" pitchFamily="34" charset="0"/>
              <a:buChar char="•"/>
            </a:pPr>
            <a:r>
              <a:rPr lang="en-US" sz="1800" b="1" dirty="0" smtClean="0"/>
              <a:t>Algo Vendors</a:t>
            </a:r>
          </a:p>
          <a:p>
            <a:pPr marL="857250" lvl="1" indent="-457200">
              <a:buFont typeface="Arial" panose="020B0604020202020204" pitchFamily="34" charset="0"/>
              <a:buChar char="•"/>
            </a:pPr>
            <a:r>
              <a:rPr lang="en-US" sz="1600" dirty="0" err="1" smtClean="0"/>
              <a:t>Fidessa</a:t>
            </a:r>
            <a:r>
              <a:rPr lang="en-US" sz="1600" dirty="0" smtClean="0"/>
              <a:t> (Selling systems and services on the cloud)</a:t>
            </a:r>
          </a:p>
          <a:p>
            <a:pPr marL="857250" lvl="1" indent="-457200">
              <a:buFont typeface="Arial" panose="020B0604020202020204" pitchFamily="34" charset="0"/>
              <a:buChar char="•"/>
            </a:pPr>
            <a:endParaRPr lang="en-US" sz="1600" dirty="0"/>
          </a:p>
          <a:p>
            <a:pPr marL="457200" indent="-457200">
              <a:buFont typeface="Arial" panose="020B0604020202020204" pitchFamily="34" charset="0"/>
              <a:buChar char="•"/>
            </a:pPr>
            <a:r>
              <a:rPr lang="en-US" sz="1800" b="1" dirty="0" smtClean="0"/>
              <a:t>Market Data Vendors</a:t>
            </a:r>
          </a:p>
          <a:p>
            <a:pPr marL="857250" lvl="1" indent="-457200">
              <a:buFont typeface="Arial" panose="020B0604020202020204" pitchFamily="34" charset="0"/>
              <a:buChar char="•"/>
            </a:pPr>
            <a:r>
              <a:rPr lang="en-US" sz="1600" dirty="0" smtClean="0"/>
              <a:t>Reuters, Bloomberg</a:t>
            </a:r>
          </a:p>
          <a:p>
            <a:pPr marL="857250" lvl="1" indent="-457200">
              <a:buFont typeface="Arial" panose="020B0604020202020204" pitchFamily="34" charset="0"/>
              <a:buChar char="•"/>
            </a:pPr>
            <a:endParaRPr lang="en-US" sz="1600" dirty="0"/>
          </a:p>
          <a:p>
            <a:pPr marL="457200" indent="-457200">
              <a:buFont typeface="Arial" panose="020B0604020202020204" pitchFamily="34" charset="0"/>
              <a:buChar char="•"/>
            </a:pPr>
            <a:r>
              <a:rPr lang="en-US" sz="1800" b="1" dirty="0" smtClean="0"/>
              <a:t>Trading Networks</a:t>
            </a:r>
          </a:p>
          <a:p>
            <a:pPr marL="857250" lvl="1" indent="-457200">
              <a:buFont typeface="Arial" panose="020B0604020202020204" pitchFamily="34" charset="0"/>
              <a:buChar char="•"/>
            </a:pPr>
            <a:r>
              <a:rPr lang="en-US" sz="1400" dirty="0" err="1" smtClean="0"/>
              <a:t>Liquidnet</a:t>
            </a:r>
            <a:endParaRPr lang="en-US" sz="1400" dirty="0" smtClean="0"/>
          </a:p>
          <a:p>
            <a:pPr marL="857250" lvl="1" indent="-457200">
              <a:buFont typeface="Arial" panose="020B0604020202020204" pitchFamily="34" charset="0"/>
              <a:buChar char="•"/>
            </a:pPr>
            <a:endParaRPr lang="en-US" sz="1600" dirty="0" smtClean="0"/>
          </a:p>
          <a:p>
            <a:pPr marL="457200" indent="-457200">
              <a:buFont typeface="Arial" panose="020B0604020202020204" pitchFamily="34" charset="0"/>
              <a:buChar char="•"/>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a:t>
            </a:fld>
            <a:endParaRPr lang="en-US" sz="1400" dirty="0">
              <a:latin typeface="Arial" charset="0"/>
            </a:endParaRPr>
          </a:p>
        </p:txBody>
      </p:sp>
    </p:spTree>
    <p:extLst>
      <p:ext uri="{BB962C8B-B14F-4D97-AF65-F5344CB8AC3E}">
        <p14:creationId xmlns:p14="http://schemas.microsoft.com/office/powerpoint/2010/main" val="12675740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smtClean="0"/>
              <a:t>Error &amp; Risk </a:t>
            </a:r>
            <a:r>
              <a:rPr lang="en-US" sz="1800" dirty="0"/>
              <a:t>Control</a:t>
            </a:r>
          </a:p>
          <a:p>
            <a:pPr lvl="1"/>
            <a:r>
              <a:rPr lang="en-US" sz="1600" b="1" dirty="0"/>
              <a:t>Fat Finger Limit (FFL</a:t>
            </a:r>
            <a:r>
              <a:rPr lang="en-US" sz="1600" b="1" dirty="0" smtClean="0"/>
              <a:t>): </a:t>
            </a:r>
            <a:r>
              <a:rPr lang="en-US" sz="1600" dirty="0" smtClean="0"/>
              <a:t>set the max quantity &amp; notional, price deviation </a:t>
            </a:r>
            <a:r>
              <a:rPr lang="en-US" sz="1600" dirty="0"/>
              <a:t>to </a:t>
            </a:r>
            <a:r>
              <a:rPr lang="en-US" sz="1600" dirty="0" smtClean="0"/>
              <a:t>catch </a:t>
            </a:r>
            <a:r>
              <a:rPr lang="en-US" sz="1600" dirty="0"/>
              <a:t>unrealistic inputs </a:t>
            </a:r>
            <a:r>
              <a:rPr lang="en-US" sz="1600" dirty="0" smtClean="0"/>
              <a:t>due </a:t>
            </a:r>
            <a:r>
              <a:rPr lang="en-US" sz="1600" dirty="0"/>
              <a:t>to </a:t>
            </a:r>
            <a:r>
              <a:rPr lang="en-US" sz="1600" b="1" dirty="0">
                <a:solidFill>
                  <a:srgbClr val="0070C0"/>
                </a:solidFill>
              </a:rPr>
              <a:t>extreme market conditions, </a:t>
            </a:r>
            <a:r>
              <a:rPr lang="en-US" sz="1600" b="1" dirty="0" smtClean="0">
                <a:solidFill>
                  <a:srgbClr val="0070C0"/>
                </a:solidFill>
              </a:rPr>
              <a:t>human typos </a:t>
            </a:r>
            <a:r>
              <a:rPr lang="en-US" sz="1600" b="1" dirty="0">
                <a:solidFill>
                  <a:srgbClr val="0070C0"/>
                </a:solidFill>
              </a:rPr>
              <a:t>or erroneous setup</a:t>
            </a:r>
          </a:p>
          <a:p>
            <a:pPr lvl="1"/>
            <a:endParaRPr lang="en-US" sz="1800" dirty="0" smtClean="0"/>
          </a:p>
          <a:p>
            <a:pPr lvl="1"/>
            <a:r>
              <a:rPr lang="en-US" sz="1600" b="1" dirty="0" smtClean="0"/>
              <a:t>Transactions limit</a:t>
            </a:r>
            <a:r>
              <a:rPr lang="en-US" sz="1600" dirty="0" smtClean="0"/>
              <a:t>: no. of repeated cancel/resend (may be seen as </a:t>
            </a:r>
            <a:r>
              <a:rPr lang="en-US" sz="1600" b="1" dirty="0" smtClean="0">
                <a:solidFill>
                  <a:srgbClr val="0070C0"/>
                </a:solidFill>
              </a:rPr>
              <a:t>flashing order </a:t>
            </a:r>
            <a:r>
              <a:rPr lang="en-US" sz="1600" dirty="0" smtClean="0"/>
              <a:t>for false signal); limit the no. </a:t>
            </a:r>
            <a:r>
              <a:rPr lang="en-US" sz="1600" dirty="0"/>
              <a:t>of trans </a:t>
            </a:r>
            <a:r>
              <a:rPr lang="en-US" sz="1600" dirty="0" smtClean="0"/>
              <a:t>per </a:t>
            </a:r>
            <a:r>
              <a:rPr lang="en-US" sz="1600" dirty="0"/>
              <a:t>minute</a:t>
            </a:r>
          </a:p>
          <a:p>
            <a:pPr marL="800100" lvl="1"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r>
              <a:rPr lang="en-US" sz="1600" b="1" dirty="0" smtClean="0"/>
              <a:t>Prevent Own Execution</a:t>
            </a:r>
            <a:r>
              <a:rPr lang="en-US" sz="1600" dirty="0" smtClean="0"/>
              <a:t>: For certain </a:t>
            </a:r>
            <a:r>
              <a:rPr lang="en-US" sz="1600" dirty="0" err="1" smtClean="0"/>
              <a:t>Algos</a:t>
            </a:r>
            <a:r>
              <a:rPr lang="en-US" sz="1600" dirty="0" smtClean="0"/>
              <a:t> (Market Making), Buy/Sell </a:t>
            </a:r>
            <a:r>
              <a:rPr lang="en-US" sz="1600" dirty="0"/>
              <a:t>price can never been crossed as it will lead to executions. This may be deemed as </a:t>
            </a:r>
            <a:r>
              <a:rPr lang="en-US" sz="1600" b="1" dirty="0">
                <a:solidFill>
                  <a:srgbClr val="0070C0"/>
                </a:solidFill>
              </a:rPr>
              <a:t>creating fake </a:t>
            </a:r>
            <a:r>
              <a:rPr lang="en-US" sz="1600" b="1" dirty="0" smtClean="0">
                <a:solidFill>
                  <a:srgbClr val="0070C0"/>
                </a:solidFill>
              </a:rPr>
              <a:t>transactions</a:t>
            </a:r>
          </a:p>
          <a:p>
            <a:pPr marL="800100" lvl="1" indent="-342900">
              <a:buFont typeface="Arial" panose="020B0604020202020204" pitchFamily="34" charset="0"/>
              <a:buChar char="•"/>
            </a:pPr>
            <a:endParaRPr lang="en-US" sz="1600" b="1" dirty="0">
              <a:solidFill>
                <a:srgbClr val="0070C0"/>
              </a:solidFill>
            </a:endParaRPr>
          </a:p>
          <a:p>
            <a:pPr marL="800100" lvl="1" indent="-342900">
              <a:buFont typeface="Arial" panose="020B0604020202020204" pitchFamily="34" charset="0"/>
              <a:buChar char="•"/>
            </a:pPr>
            <a:r>
              <a:rPr lang="en-US" sz="1600" b="1" dirty="0" smtClean="0"/>
              <a:t>Emergency Control</a:t>
            </a:r>
            <a:r>
              <a:rPr lang="en-US" sz="1600" dirty="0" smtClean="0"/>
              <a:t>: A </a:t>
            </a:r>
            <a:r>
              <a:rPr lang="en-US" sz="1600" dirty="0"/>
              <a:t>“</a:t>
            </a:r>
            <a:r>
              <a:rPr lang="en-US" sz="1600" b="1" dirty="0">
                <a:solidFill>
                  <a:srgbClr val="0070C0"/>
                </a:solidFill>
              </a:rPr>
              <a:t>panic</a:t>
            </a:r>
            <a:r>
              <a:rPr lang="en-US" sz="1600" dirty="0"/>
              <a:t>” </a:t>
            </a:r>
            <a:r>
              <a:rPr lang="en-US" sz="1600" dirty="0" smtClean="0"/>
              <a:t>button to cancel / pause all orders in </a:t>
            </a:r>
            <a:r>
              <a:rPr lang="en-US" sz="1600" dirty="0"/>
              <a:t>case of </a:t>
            </a:r>
            <a:r>
              <a:rPr lang="en-US" sz="1600" dirty="0" smtClean="0"/>
              <a:t>emergency</a:t>
            </a:r>
            <a:r>
              <a:rPr lang="en-US" sz="1600" dirty="0"/>
              <a:t>. </a:t>
            </a:r>
            <a:r>
              <a:rPr lang="en-US" sz="1600" dirty="0" smtClean="0"/>
              <a:t>Pause </a:t>
            </a:r>
            <a:r>
              <a:rPr lang="en-US" sz="1600" dirty="0"/>
              <a:t>order when </a:t>
            </a:r>
            <a:r>
              <a:rPr lang="en-US" sz="1600" dirty="0" smtClean="0"/>
              <a:t>disconnect from market data (or </a:t>
            </a:r>
            <a:r>
              <a:rPr lang="en-US" sz="1600" b="1" dirty="0" smtClean="0">
                <a:solidFill>
                  <a:srgbClr val="0070C0"/>
                </a:solidFill>
              </a:rPr>
              <a:t>stale market data</a:t>
            </a:r>
            <a:r>
              <a:rPr lang="en-US" sz="1600" dirty="0" smtClean="0"/>
              <a:t>) or downstream systems (such as losing exchange connectivity).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70</a:t>
            </a:fld>
            <a:endParaRPr lang="en-US" sz="1400" dirty="0">
              <a:latin typeface="Arial" charset="0"/>
            </a:endParaRPr>
          </a:p>
        </p:txBody>
      </p:sp>
    </p:spTree>
    <p:extLst>
      <p:ext uri="{BB962C8B-B14F-4D97-AF65-F5344CB8AC3E}">
        <p14:creationId xmlns:p14="http://schemas.microsoft.com/office/powerpoint/2010/main" val="42834037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800100" lvl="1" indent="-342900">
              <a:buFont typeface="Arial" panose="020B0604020202020204" pitchFamily="34" charset="0"/>
              <a:buChar char="•"/>
            </a:pPr>
            <a:r>
              <a:rPr lang="en-US" sz="1600" b="1" dirty="0" smtClean="0"/>
              <a:t>Order Monitoring</a:t>
            </a:r>
            <a:r>
              <a:rPr lang="en-US" sz="1600" dirty="0" smtClean="0"/>
              <a:t>: order overfill; </a:t>
            </a:r>
            <a:r>
              <a:rPr lang="en-US" sz="1600" b="1" dirty="0" smtClean="0">
                <a:solidFill>
                  <a:srgbClr val="0070C0"/>
                </a:solidFill>
              </a:rPr>
              <a:t>order pending </a:t>
            </a:r>
            <a:r>
              <a:rPr lang="en-US" sz="1600" dirty="0" smtClean="0"/>
              <a:t>for too long (as may suggest issue or connection lost)</a:t>
            </a:r>
          </a:p>
          <a:p>
            <a:pPr marL="800100" lvl="1"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r>
              <a:rPr lang="en-US" sz="1600" b="1" dirty="0" smtClean="0"/>
              <a:t>Market data check</a:t>
            </a:r>
            <a:r>
              <a:rPr lang="en-US" sz="1600" dirty="0" smtClean="0"/>
              <a:t>: </a:t>
            </a:r>
            <a:r>
              <a:rPr lang="en-US" sz="1400" dirty="0" smtClean="0"/>
              <a:t>During continuous trading session, bid ask cannot be crossed</a:t>
            </a:r>
          </a:p>
          <a:p>
            <a:pPr marL="800100" lvl="1" indent="-342900">
              <a:buFont typeface="Arial" panose="020B0604020202020204" pitchFamily="34" charset="0"/>
              <a:buChar char="•"/>
            </a:pPr>
            <a:endParaRPr lang="en-US" sz="1400" dirty="0"/>
          </a:p>
          <a:p>
            <a:pPr marL="800100" lvl="1" indent="-342900">
              <a:buFont typeface="Arial" panose="020B0604020202020204" pitchFamily="34" charset="0"/>
              <a:buChar char="•"/>
            </a:pPr>
            <a:r>
              <a:rPr lang="en-US" sz="1600" b="1" dirty="0" smtClean="0"/>
              <a:t>Environment Segregation</a:t>
            </a:r>
            <a:r>
              <a:rPr lang="en-US" sz="1600" dirty="0" smtClean="0"/>
              <a:t>: Development, QA and production environment needs to be separated properly (</a:t>
            </a:r>
            <a:r>
              <a:rPr lang="en-US" sz="1600" dirty="0" smtClean="0">
                <a:solidFill>
                  <a:srgbClr val="00B050"/>
                </a:solidFill>
              </a:rPr>
              <a:t>accidentally send QA order to production is the major disaster</a:t>
            </a:r>
            <a:r>
              <a:rPr lang="en-US" sz="1600" dirty="0" smtClean="0"/>
              <a:t>)</a:t>
            </a:r>
          </a:p>
          <a:p>
            <a:pPr marL="800100" lvl="1"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endParaRPr lang="en-US" sz="1600" dirty="0" smtClean="0"/>
          </a:p>
          <a:p>
            <a:pPr marL="400050">
              <a:buFont typeface="Arial" panose="020B0604020202020204" pitchFamily="34" charset="0"/>
              <a:buChar char="•"/>
            </a:pPr>
            <a:r>
              <a:rPr lang="en-US" sz="1800" dirty="0" smtClean="0"/>
              <a:t>Others (usually outside Algo system)</a:t>
            </a:r>
          </a:p>
          <a:p>
            <a:pPr marL="400050">
              <a:buFont typeface="Arial" panose="020B0604020202020204" pitchFamily="34" charset="0"/>
              <a:buChar char="•"/>
            </a:pPr>
            <a:endParaRPr lang="en-US" sz="1800" dirty="0"/>
          </a:p>
          <a:p>
            <a:pPr marL="800100" lvl="1" indent="-342900">
              <a:buFont typeface="Arial" panose="020B0604020202020204" pitchFamily="34" charset="0"/>
              <a:buChar char="•"/>
            </a:pPr>
            <a:r>
              <a:rPr lang="en-US" sz="1600" b="1" dirty="0"/>
              <a:t>Position (inventory) </a:t>
            </a:r>
            <a:r>
              <a:rPr lang="en-US" sz="1600" b="1" dirty="0" smtClean="0"/>
              <a:t>Check</a:t>
            </a:r>
            <a:r>
              <a:rPr lang="en-US" sz="1600" dirty="0" smtClean="0"/>
              <a:t>: check if the client has enough position to do sell order</a:t>
            </a:r>
            <a:endParaRPr lang="en-US" sz="1600" dirty="0"/>
          </a:p>
          <a:p>
            <a:pPr marL="800100" lvl="1" indent="-342900">
              <a:buFont typeface="Arial" panose="020B0604020202020204" pitchFamily="34" charset="0"/>
              <a:buChar char="•"/>
            </a:pPr>
            <a:endParaRPr lang="en-US" sz="1600" dirty="0"/>
          </a:p>
          <a:p>
            <a:pPr marL="800100" lvl="1" indent="-342900">
              <a:buFont typeface="Arial" panose="020B0604020202020204" pitchFamily="34" charset="0"/>
              <a:buChar char="•"/>
            </a:pPr>
            <a:r>
              <a:rPr lang="en-US" sz="1600" b="1" dirty="0"/>
              <a:t>Credit Check</a:t>
            </a:r>
            <a:r>
              <a:rPr lang="en-US" sz="1600" dirty="0"/>
              <a:t>: </a:t>
            </a:r>
            <a:r>
              <a:rPr lang="en-US" sz="1600" dirty="0" smtClean="0"/>
              <a:t>has enough margin or money to buy the stocks</a:t>
            </a:r>
            <a:endParaRPr lang="en-US" sz="1600" dirty="0"/>
          </a:p>
          <a:p>
            <a:pPr marL="800100" lvl="1" indent="-342900">
              <a:buFont typeface="Arial" panose="020B0604020202020204" pitchFamily="34" charset="0"/>
              <a:buChar char="•"/>
            </a:pPr>
            <a:endParaRPr lang="en-US" sz="1600" dirty="0" smtClean="0"/>
          </a:p>
          <a:p>
            <a:pPr marL="1200150" lvl="2" indent="-342900">
              <a:buFont typeface="Arial" panose="020B0604020202020204" pitchFamily="34" charset="0"/>
              <a:buChar char="•"/>
            </a:pPr>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71</a:t>
            </a:fld>
            <a:endParaRPr lang="en-US" sz="1400" dirty="0">
              <a:latin typeface="Arial" charset="0"/>
            </a:endParaRPr>
          </a:p>
        </p:txBody>
      </p:sp>
    </p:spTree>
    <p:extLst>
      <p:ext uri="{BB962C8B-B14F-4D97-AF65-F5344CB8AC3E}">
        <p14:creationId xmlns:p14="http://schemas.microsoft.com/office/powerpoint/2010/main" val="3530590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dirty="0" smtClean="0"/>
              <a:t>Performance </a:t>
            </a:r>
          </a:p>
          <a:p>
            <a:pPr lvl="1">
              <a:buFont typeface="Arial" panose="020B0604020202020204" pitchFamily="34" charset="0"/>
              <a:buChar char="•"/>
            </a:pPr>
            <a:r>
              <a:rPr lang="en-US" sz="1400" dirty="0" smtClean="0"/>
              <a:t>Reduce market data ticks processing power consumption: </a:t>
            </a:r>
            <a:r>
              <a:rPr lang="en-US" sz="1400" b="1" dirty="0" smtClean="0">
                <a:solidFill>
                  <a:srgbClr val="0070C0"/>
                </a:solidFill>
              </a:rPr>
              <a:t>Tick Combine </a:t>
            </a:r>
            <a:r>
              <a:rPr lang="en-US" sz="1400" dirty="0"/>
              <a:t>(e.g. merge the execution, discard the stale bid/ask)</a:t>
            </a:r>
          </a:p>
          <a:p>
            <a:pPr lvl="1">
              <a:buFont typeface="Arial" panose="020B0604020202020204" pitchFamily="34" charset="0"/>
              <a:buChar char="•"/>
            </a:pPr>
            <a:r>
              <a:rPr lang="en-US" sz="1400" dirty="0" smtClean="0"/>
              <a:t>Setup multiple instances with </a:t>
            </a:r>
            <a:r>
              <a:rPr lang="en-US" sz="1400" b="1" dirty="0" smtClean="0">
                <a:solidFill>
                  <a:srgbClr val="0070C0"/>
                </a:solidFill>
              </a:rPr>
              <a:t>symbol range striping </a:t>
            </a:r>
            <a:r>
              <a:rPr lang="en-US" sz="1400" dirty="0" smtClean="0"/>
              <a:t>in each instance. Hence, each trading instance only listen and process certain symbol ranges of orders. Alternatively </a:t>
            </a:r>
            <a:r>
              <a:rPr lang="en-US" sz="1400" b="1" dirty="0" smtClean="0">
                <a:solidFill>
                  <a:srgbClr val="0070C0"/>
                </a:solidFill>
              </a:rPr>
              <a:t>stripe by strategy </a:t>
            </a:r>
            <a:r>
              <a:rPr lang="en-US" sz="1400" dirty="0" smtClean="0"/>
              <a:t>such that each instance only process certain strategies (such as MOC).</a:t>
            </a:r>
          </a:p>
          <a:p>
            <a:pPr lvl="1">
              <a:buFont typeface="Arial" panose="020B0604020202020204" pitchFamily="34" charset="0"/>
              <a:buChar char="•"/>
            </a:pPr>
            <a:endParaRPr lang="en-US" sz="1400" dirty="0" smtClean="0"/>
          </a:p>
          <a:p>
            <a:pPr>
              <a:buFont typeface="Arial" panose="020B0604020202020204" pitchFamily="34" charset="0"/>
              <a:buChar char="•"/>
            </a:pPr>
            <a:r>
              <a:rPr lang="en-US" sz="1600" b="1" dirty="0" smtClean="0"/>
              <a:t>Logging</a:t>
            </a:r>
          </a:p>
          <a:p>
            <a:pPr marL="685800" lvl="1">
              <a:buFont typeface="Arial" panose="020B0604020202020204" pitchFamily="34" charset="0"/>
              <a:buChar char="•"/>
            </a:pPr>
            <a:r>
              <a:rPr lang="en-US" sz="1400" dirty="0" smtClean="0"/>
              <a:t>Debug</a:t>
            </a:r>
          </a:p>
          <a:p>
            <a:pPr marL="685800" lvl="1">
              <a:buFont typeface="Arial" panose="020B0604020202020204" pitchFamily="34" charset="0"/>
              <a:buChar char="•"/>
            </a:pPr>
            <a:r>
              <a:rPr lang="en-US" sz="1400" dirty="0" smtClean="0"/>
              <a:t>Audit trail</a:t>
            </a:r>
          </a:p>
          <a:p>
            <a:pPr marL="685800" lvl="1">
              <a:buFont typeface="Arial" panose="020B0604020202020204" pitchFamily="34" charset="0"/>
              <a:buChar char="•"/>
            </a:pPr>
            <a:endParaRPr lang="en-US" sz="1400" dirty="0"/>
          </a:p>
          <a:p>
            <a:pPr marL="285750">
              <a:buFont typeface="Arial" panose="020B0604020202020204" pitchFamily="34" charset="0"/>
              <a:buChar char="•"/>
            </a:pPr>
            <a:r>
              <a:rPr lang="en-US" sz="1600" b="1" dirty="0" smtClean="0"/>
              <a:t>Database</a:t>
            </a:r>
          </a:p>
          <a:p>
            <a:pPr marL="685800" lvl="1">
              <a:buFont typeface="Arial" panose="020B0604020202020204" pitchFamily="34" charset="0"/>
              <a:buChar char="•"/>
            </a:pPr>
            <a:r>
              <a:rPr lang="en-US" sz="1400" dirty="0" smtClean="0"/>
              <a:t>Order history</a:t>
            </a:r>
          </a:p>
          <a:p>
            <a:pPr marL="685800" lvl="1">
              <a:buFont typeface="Arial" panose="020B0604020202020204" pitchFamily="34" charset="0"/>
              <a:buChar char="•"/>
            </a:pPr>
            <a:r>
              <a:rPr lang="en-US" sz="1400" dirty="0" smtClean="0"/>
              <a:t>Transaction Cost Analysis</a:t>
            </a:r>
          </a:p>
          <a:p>
            <a:pPr marL="685800" lvl="1">
              <a:buFont typeface="Arial" panose="020B0604020202020204" pitchFamily="34" charset="0"/>
              <a:buChar char="•"/>
            </a:pPr>
            <a:endParaRPr lang="en-US" sz="14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72</a:t>
            </a:fld>
            <a:endParaRPr lang="en-US" sz="1400" dirty="0">
              <a:latin typeface="Arial" charset="0"/>
            </a:endParaRPr>
          </a:p>
        </p:txBody>
      </p:sp>
    </p:spTree>
    <p:extLst>
      <p:ext uri="{BB962C8B-B14F-4D97-AF65-F5344CB8AC3E}">
        <p14:creationId xmlns:p14="http://schemas.microsoft.com/office/powerpoint/2010/main" val="38921974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600" dirty="0" smtClean="0"/>
              <a:t>Development Languages</a:t>
            </a:r>
          </a:p>
          <a:p>
            <a:pPr lvl="1">
              <a:buFont typeface="Arial" panose="020B0604020202020204" pitchFamily="34" charset="0"/>
              <a:buChar char="•"/>
            </a:pPr>
            <a:r>
              <a:rPr lang="en-US" sz="1400" dirty="0" smtClean="0"/>
              <a:t>Java, most popular these days</a:t>
            </a:r>
          </a:p>
          <a:p>
            <a:pPr lvl="1">
              <a:buFont typeface="Arial" panose="020B0604020202020204" pitchFamily="34" charset="0"/>
              <a:buChar char="•"/>
            </a:pPr>
            <a:r>
              <a:rPr lang="en-US" sz="1400" dirty="0" smtClean="0"/>
              <a:t>C#</a:t>
            </a:r>
          </a:p>
          <a:p>
            <a:pPr lvl="1">
              <a:buFont typeface="Arial" panose="020B0604020202020204" pitchFamily="34" charset="0"/>
              <a:buChar char="•"/>
            </a:pPr>
            <a:r>
              <a:rPr lang="en-US" sz="1400" dirty="0" smtClean="0"/>
              <a:t>C++</a:t>
            </a:r>
          </a:p>
          <a:p>
            <a:pPr lvl="1">
              <a:buFont typeface="Arial" panose="020B0604020202020204" pitchFamily="34" charset="0"/>
              <a:buChar char="•"/>
            </a:pPr>
            <a:endParaRPr lang="en-US" sz="1400" dirty="0"/>
          </a:p>
          <a:p>
            <a:pPr>
              <a:buFont typeface="Arial" panose="020B0604020202020204" pitchFamily="34" charset="0"/>
              <a:buChar char="•"/>
            </a:pPr>
            <a:r>
              <a:rPr lang="en-US" sz="1600" dirty="0" smtClean="0"/>
              <a:t>Why Java most popular</a:t>
            </a:r>
          </a:p>
          <a:p>
            <a:pPr lvl="1">
              <a:buFont typeface="Arial" panose="020B0604020202020204" pitchFamily="34" charset="0"/>
              <a:buChar char="•"/>
            </a:pPr>
            <a:r>
              <a:rPr lang="en-US" sz="1400" dirty="0" smtClean="0"/>
              <a:t>Large developers pools , communities and APIs</a:t>
            </a:r>
          </a:p>
          <a:p>
            <a:pPr lvl="1">
              <a:buFont typeface="Arial" panose="020B0604020202020204" pitchFamily="34" charset="0"/>
              <a:buChar char="•"/>
            </a:pPr>
            <a:r>
              <a:rPr lang="en-US" sz="1400" dirty="0" smtClean="0"/>
              <a:t>Acceptable latency: Algo trading is in millisecond range (HFT requires lower latency)</a:t>
            </a:r>
          </a:p>
          <a:p>
            <a:pPr lvl="1">
              <a:buFont typeface="Arial" panose="020B0604020202020204" pitchFamily="34" charset="0"/>
              <a:buChar char="•"/>
            </a:pPr>
            <a:r>
              <a:rPr lang="en-US" sz="1400" dirty="0" smtClean="0"/>
              <a:t>Relatively easy to code (compare to C++)</a:t>
            </a:r>
          </a:p>
          <a:p>
            <a:pPr lvl="1">
              <a:buFont typeface="Arial" panose="020B0604020202020204" pitchFamily="34" charset="0"/>
              <a:buChar char="•"/>
            </a:pPr>
            <a:endParaRPr lang="en-US" sz="1400" dirty="0"/>
          </a:p>
          <a:p>
            <a:pPr>
              <a:buFont typeface="Arial" panose="020B0604020202020204" pitchFamily="34" charset="0"/>
              <a:buChar char="•"/>
            </a:pPr>
            <a:r>
              <a:rPr lang="en-US" sz="1600" dirty="0" smtClean="0"/>
              <a:t>Challenges of Java</a:t>
            </a:r>
          </a:p>
          <a:p>
            <a:pPr lvl="1">
              <a:buFont typeface="Arial" panose="020B0604020202020204" pitchFamily="34" charset="0"/>
              <a:buChar char="•"/>
            </a:pPr>
            <a:r>
              <a:rPr lang="en-US" sz="1400" dirty="0" smtClean="0"/>
              <a:t>Garbage </a:t>
            </a:r>
            <a:r>
              <a:rPr lang="en-US" sz="1400" dirty="0"/>
              <a:t>collection </a:t>
            </a:r>
          </a:p>
          <a:p>
            <a:pPr lvl="1">
              <a:buFont typeface="Arial" panose="020B0604020202020204" pitchFamily="34" charset="0"/>
              <a:buChar char="•"/>
            </a:pPr>
            <a:r>
              <a:rPr lang="en-US" sz="1400" dirty="0"/>
              <a:t>JVM </a:t>
            </a:r>
            <a:r>
              <a:rPr lang="en-US" sz="1400" dirty="0" smtClean="0"/>
              <a:t>settings</a:t>
            </a:r>
            <a:endParaRPr lang="en-US" sz="1400" dirty="0"/>
          </a:p>
          <a:p>
            <a:pPr lvl="1">
              <a:buFont typeface="Arial" panose="020B0604020202020204" pitchFamily="34" charset="0"/>
              <a:buChar char="•"/>
            </a:pPr>
            <a:endParaRPr lang="en-US" sz="1400" dirty="0" smtClean="0"/>
          </a:p>
          <a:p>
            <a:pPr>
              <a:buFont typeface="Arial" panose="020B0604020202020204" pitchFamily="34" charset="0"/>
              <a:buChar char="•"/>
            </a:pPr>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73</a:t>
            </a:fld>
            <a:endParaRPr lang="en-US" sz="1400" dirty="0">
              <a:latin typeface="Arial" charset="0"/>
            </a:endParaRPr>
          </a:p>
        </p:txBody>
      </p:sp>
    </p:spTree>
    <p:extLst>
      <p:ext uri="{BB962C8B-B14F-4D97-AF65-F5344CB8AC3E}">
        <p14:creationId xmlns:p14="http://schemas.microsoft.com/office/powerpoint/2010/main" val="10444131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2000" dirty="0" smtClean="0"/>
              <a:t>Testing</a:t>
            </a:r>
          </a:p>
          <a:p>
            <a:pPr lvl="1">
              <a:buFont typeface="Arial" panose="020B0604020202020204" pitchFamily="34" charset="0"/>
              <a:buChar char="•"/>
            </a:pPr>
            <a:r>
              <a:rPr lang="en-US" sz="1800" dirty="0" smtClean="0"/>
              <a:t>Unit Test: test </a:t>
            </a:r>
            <a:r>
              <a:rPr lang="en-US" sz="1800" b="1" dirty="0" smtClean="0">
                <a:solidFill>
                  <a:srgbClr val="0070C0"/>
                </a:solidFill>
              </a:rPr>
              <a:t>induvial</a:t>
            </a:r>
            <a:r>
              <a:rPr lang="en-US" sz="1800" dirty="0" smtClean="0">
                <a:solidFill>
                  <a:srgbClr val="0070C0"/>
                </a:solidFill>
              </a:rPr>
              <a:t> </a:t>
            </a:r>
            <a:r>
              <a:rPr lang="en-US" sz="1800" dirty="0" smtClean="0"/>
              <a:t>functions and calculations</a:t>
            </a:r>
          </a:p>
          <a:p>
            <a:pPr lvl="1">
              <a:buFont typeface="Arial" panose="020B0604020202020204" pitchFamily="34" charset="0"/>
              <a:buChar char="•"/>
            </a:pPr>
            <a:endParaRPr lang="en-US" sz="1800" dirty="0" smtClean="0"/>
          </a:p>
          <a:p>
            <a:pPr lvl="1">
              <a:buFont typeface="Arial" panose="020B0604020202020204" pitchFamily="34" charset="0"/>
              <a:buChar char="•"/>
            </a:pPr>
            <a:r>
              <a:rPr lang="en-US" sz="1800" dirty="0" smtClean="0"/>
              <a:t>Automatic Testing: test all the defined scenario </a:t>
            </a:r>
            <a:r>
              <a:rPr lang="en-US" sz="1800" dirty="0"/>
              <a:t>for correctness </a:t>
            </a:r>
            <a:r>
              <a:rPr lang="en-US" sz="1800" dirty="0" smtClean="0"/>
              <a:t>during </a:t>
            </a:r>
            <a:r>
              <a:rPr lang="en-US" sz="1800" b="1" dirty="0" smtClean="0">
                <a:solidFill>
                  <a:srgbClr val="0070C0"/>
                </a:solidFill>
              </a:rPr>
              <a:t>continuous development </a:t>
            </a:r>
            <a:r>
              <a:rPr lang="en-US" sz="1800" dirty="0" smtClean="0"/>
              <a:t>(code check-in)</a:t>
            </a:r>
          </a:p>
          <a:p>
            <a:pPr lvl="1">
              <a:buFont typeface="Arial" panose="020B0604020202020204" pitchFamily="34" charset="0"/>
              <a:buChar char="•"/>
            </a:pPr>
            <a:endParaRPr lang="en-US" sz="1800" dirty="0" smtClean="0"/>
          </a:p>
          <a:p>
            <a:pPr lvl="1">
              <a:buFont typeface="Arial" panose="020B0604020202020204" pitchFamily="34" charset="0"/>
              <a:buChar char="•"/>
            </a:pPr>
            <a:r>
              <a:rPr lang="en-US" sz="1800" dirty="0" smtClean="0"/>
              <a:t>Back testing: </a:t>
            </a:r>
            <a:r>
              <a:rPr lang="en-US" sz="1800" dirty="0" err="1" smtClean="0"/>
              <a:t>algo</a:t>
            </a:r>
            <a:r>
              <a:rPr lang="en-US" sz="1800" dirty="0" smtClean="0"/>
              <a:t> </a:t>
            </a:r>
            <a:r>
              <a:rPr lang="en-US" sz="1800" b="1" dirty="0" smtClean="0">
                <a:solidFill>
                  <a:srgbClr val="0070C0"/>
                </a:solidFill>
              </a:rPr>
              <a:t>strategy performance </a:t>
            </a:r>
            <a:r>
              <a:rPr lang="en-US" sz="1800" dirty="0" smtClean="0"/>
              <a:t>(for VWAP performance bps)</a:t>
            </a:r>
          </a:p>
          <a:p>
            <a:pPr lvl="1">
              <a:buFont typeface="Arial" panose="020B0604020202020204" pitchFamily="34" charset="0"/>
              <a:buChar char="•"/>
            </a:pPr>
            <a:endParaRPr lang="en-US" sz="1800" dirty="0" smtClean="0"/>
          </a:p>
          <a:p>
            <a:pPr lvl="1">
              <a:buFont typeface="Arial" panose="020B0604020202020204" pitchFamily="34" charset="0"/>
              <a:buChar char="•"/>
            </a:pPr>
            <a:r>
              <a:rPr lang="en-US" sz="1800" dirty="0" smtClean="0"/>
              <a:t>System load testing: test the </a:t>
            </a:r>
            <a:r>
              <a:rPr lang="en-US" sz="1800" b="1" dirty="0" smtClean="0">
                <a:solidFill>
                  <a:srgbClr val="0070C0"/>
                </a:solidFill>
              </a:rPr>
              <a:t>capacity</a:t>
            </a:r>
            <a:r>
              <a:rPr lang="en-US" sz="1800" dirty="0" smtClean="0">
                <a:solidFill>
                  <a:srgbClr val="0070C0"/>
                </a:solidFill>
              </a:rPr>
              <a:t> </a:t>
            </a:r>
            <a:r>
              <a:rPr lang="en-US" sz="1800" dirty="0" smtClean="0"/>
              <a:t>to handle the no. of orders</a:t>
            </a:r>
          </a:p>
          <a:p>
            <a:pPr lvl="1">
              <a:buFont typeface="Arial" panose="020B0604020202020204" pitchFamily="34" charset="0"/>
              <a:buChar char="•"/>
            </a:pPr>
            <a:endParaRPr lang="en-US" sz="1800" dirty="0" smtClean="0"/>
          </a:p>
          <a:p>
            <a:pPr lvl="1">
              <a:buFont typeface="Arial" panose="020B0604020202020204" pitchFamily="34" charset="0"/>
              <a:buChar char="•"/>
            </a:pPr>
            <a:r>
              <a:rPr lang="en-US" sz="1800" dirty="0" smtClean="0"/>
              <a:t>Connectivity test: test the connection between upstream and downstream systems</a:t>
            </a:r>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74</a:t>
            </a:fld>
            <a:endParaRPr lang="en-US" sz="1400" dirty="0">
              <a:latin typeface="Arial" charset="0"/>
            </a:endParaRPr>
          </a:p>
        </p:txBody>
      </p:sp>
    </p:spTree>
    <p:extLst>
      <p:ext uri="{BB962C8B-B14F-4D97-AF65-F5344CB8AC3E}">
        <p14:creationId xmlns:p14="http://schemas.microsoft.com/office/powerpoint/2010/main" val="17577101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2000" dirty="0" smtClean="0"/>
              <a:t>Trading GUI </a:t>
            </a:r>
          </a:p>
          <a:p>
            <a:pPr lvl="1">
              <a:buFont typeface="Arial" panose="020B0604020202020204" pitchFamily="34" charset="0"/>
              <a:buChar char="•"/>
            </a:pPr>
            <a:r>
              <a:rPr lang="en-US" sz="1800" dirty="0" smtClean="0"/>
              <a:t>Control:</a:t>
            </a:r>
            <a:r>
              <a:rPr lang="en-US" sz="1800" dirty="0"/>
              <a:t> </a:t>
            </a:r>
            <a:r>
              <a:rPr lang="en-US" sz="1800" dirty="0" smtClean="0"/>
              <a:t>stop/pause/resume orders, panic button, dynamically modify Algo (internal) parameters, input new order, split new child orders, cancel or amend orders.</a:t>
            </a:r>
          </a:p>
          <a:p>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75</a:t>
            </a:fld>
            <a:endParaRPr lang="en-US" sz="1400" dirty="0">
              <a:latin typeface="Arial" charset="0"/>
            </a:endParaRPr>
          </a:p>
        </p:txBody>
      </p:sp>
      <p:pic>
        <p:nvPicPr>
          <p:cNvPr id="2" name="Picture 1" descr="WinVest Institutional V1.0.pdf - Adobe Acrobat Pro Extended"/>
          <p:cNvPicPr>
            <a:picLocks noChangeAspect="1"/>
          </p:cNvPicPr>
          <p:nvPr/>
        </p:nvPicPr>
        <p:blipFill rotWithShape="1">
          <a:blip r:embed="rId2">
            <a:extLst>
              <a:ext uri="{28A0092B-C50C-407E-A947-70E740481C1C}">
                <a14:useLocalDpi xmlns:a14="http://schemas.microsoft.com/office/drawing/2010/main" val="0"/>
              </a:ext>
            </a:extLst>
          </a:blip>
          <a:srcRect l="7812" t="27019" r="22187" b="34944"/>
          <a:stretch/>
        </p:blipFill>
        <p:spPr>
          <a:xfrm>
            <a:off x="190490" y="3356992"/>
            <a:ext cx="8846005" cy="2527431"/>
          </a:xfrm>
          <a:prstGeom prst="rect">
            <a:avLst/>
          </a:prstGeom>
        </p:spPr>
      </p:pic>
    </p:spTree>
    <p:extLst>
      <p:ext uri="{BB962C8B-B14F-4D97-AF65-F5344CB8AC3E}">
        <p14:creationId xmlns:p14="http://schemas.microsoft.com/office/powerpoint/2010/main" val="8006833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2000" dirty="0"/>
              <a:t>Trading GUI </a:t>
            </a:r>
          </a:p>
          <a:p>
            <a:pPr lvl="1">
              <a:buFont typeface="Arial" panose="020B0604020202020204" pitchFamily="34" charset="0"/>
              <a:buChar char="•"/>
            </a:pPr>
            <a:r>
              <a:rPr lang="en-US" sz="1800" dirty="0" smtClean="0"/>
              <a:t>Monitoring</a:t>
            </a:r>
            <a:r>
              <a:rPr lang="en-US" sz="1800" dirty="0"/>
              <a:t>: execution progress, strategy performance, market data</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76</a:t>
            </a:fld>
            <a:endParaRPr lang="en-US" sz="1400" dirty="0">
              <a:latin typeface="Arial" charset="0"/>
            </a:endParaRPr>
          </a:p>
        </p:txBody>
      </p:sp>
      <p:pic>
        <p:nvPicPr>
          <p:cNvPr id="6" name="Picture 5" descr="WinVest Institutional V1.0.pdf - Adobe Acrobat Pro Extended"/>
          <p:cNvPicPr>
            <a:picLocks noChangeAspect="1"/>
          </p:cNvPicPr>
          <p:nvPr/>
        </p:nvPicPr>
        <p:blipFill rotWithShape="1">
          <a:blip r:embed="rId2">
            <a:extLst>
              <a:ext uri="{28A0092B-C50C-407E-A947-70E740481C1C}">
                <a14:useLocalDpi xmlns:a14="http://schemas.microsoft.com/office/drawing/2010/main" val="0"/>
              </a:ext>
            </a:extLst>
          </a:blip>
          <a:srcRect l="7500" t="40095" r="8646" b="12360"/>
          <a:stretch/>
        </p:blipFill>
        <p:spPr>
          <a:xfrm>
            <a:off x="107504" y="2731485"/>
            <a:ext cx="8928992" cy="2662061"/>
          </a:xfrm>
          <a:prstGeom prst="rect">
            <a:avLst/>
          </a:prstGeom>
        </p:spPr>
      </p:pic>
    </p:spTree>
    <p:extLst>
      <p:ext uri="{BB962C8B-B14F-4D97-AF65-F5344CB8AC3E}">
        <p14:creationId xmlns:p14="http://schemas.microsoft.com/office/powerpoint/2010/main" val="19628960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2000" dirty="0"/>
              <a:t>	</a:t>
            </a:r>
            <a:r>
              <a:rPr lang="en-US" sz="2000" dirty="0" err="1" smtClean="0"/>
              <a:t>CyanSpring</a:t>
            </a:r>
            <a:r>
              <a:rPr lang="en-US" sz="2000" dirty="0" smtClean="0"/>
              <a:t> - </a:t>
            </a:r>
            <a:r>
              <a:rPr lang="en-US" sz="2000" dirty="0" smtClean="0">
                <a:hlinkClick r:id="rId3"/>
              </a:rPr>
              <a:t>http</a:t>
            </a:r>
            <a:r>
              <a:rPr lang="en-US" sz="2000" dirty="0">
                <a:hlinkClick r:id="rId3"/>
              </a:rPr>
              <a:t>://</a:t>
            </a:r>
            <a:r>
              <a:rPr lang="en-US" sz="2000" dirty="0" smtClean="0">
                <a:hlinkClick r:id="rId3"/>
              </a:rPr>
              <a:t>www.cyanspring.com</a:t>
            </a:r>
            <a:endParaRPr lang="en-US" sz="2000" dirty="0" smtClean="0"/>
          </a:p>
          <a:p>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77</a:t>
            </a:fld>
            <a:endParaRPr lang="en-US" sz="1400" dirty="0">
              <a:latin typeface="Arial" charset="0"/>
            </a:endParaRPr>
          </a:p>
        </p:txBody>
      </p:sp>
      <p:pic>
        <p:nvPicPr>
          <p:cNvPr id="6146" name="Picture 2" descr="http://www.cyanspring.com/images/archite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150769"/>
            <a:ext cx="7050930" cy="423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26185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Develop Automated Trading System</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600" dirty="0"/>
              <a:t>	</a:t>
            </a:r>
            <a:r>
              <a:rPr lang="en-US" sz="1600" dirty="0" err="1" smtClean="0"/>
              <a:t>Quantopian</a:t>
            </a:r>
            <a:r>
              <a:rPr lang="en-US" sz="1600" dirty="0"/>
              <a:t> - </a:t>
            </a:r>
            <a:r>
              <a:rPr lang="en-US" sz="1600" dirty="0">
                <a:hlinkClick r:id="rId2"/>
              </a:rPr>
              <a:t>https://</a:t>
            </a:r>
            <a:r>
              <a:rPr lang="en-US" sz="1600" dirty="0" smtClean="0">
                <a:hlinkClick r:id="rId2"/>
              </a:rPr>
              <a:t>www.quantopian.com/home</a:t>
            </a:r>
            <a:endParaRPr lang="en-US" sz="1600" dirty="0" smtClean="0"/>
          </a:p>
          <a:p>
            <a:endParaRPr lang="en-US" sz="1600" dirty="0" smtClean="0"/>
          </a:p>
          <a:p>
            <a:endParaRPr lang="en-US" sz="1600" dirty="0" smtClean="0"/>
          </a:p>
          <a:p>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78</a:t>
            </a:fld>
            <a:endParaRPr lang="en-US" sz="1400" dirty="0">
              <a:latin typeface="Arial" charset="0"/>
            </a:endParaRPr>
          </a:p>
        </p:txBody>
      </p:sp>
      <p:pic>
        <p:nvPicPr>
          <p:cNvPr id="2" name="Picture 1" descr="Sample Mean Reversion Algorithm - Google Chrome"/>
          <p:cNvPicPr>
            <a:picLocks noChangeAspect="1"/>
          </p:cNvPicPr>
          <p:nvPr/>
        </p:nvPicPr>
        <p:blipFill rotWithShape="1">
          <a:blip r:embed="rId3">
            <a:extLst>
              <a:ext uri="{28A0092B-C50C-407E-A947-70E740481C1C}">
                <a14:useLocalDpi xmlns:a14="http://schemas.microsoft.com/office/drawing/2010/main" val="0"/>
              </a:ext>
            </a:extLst>
          </a:blip>
          <a:srcRect t="17325"/>
          <a:stretch/>
        </p:blipFill>
        <p:spPr>
          <a:xfrm>
            <a:off x="611560" y="2132855"/>
            <a:ext cx="7704856" cy="4102041"/>
          </a:xfrm>
          <a:prstGeom prst="rect">
            <a:avLst/>
          </a:prstGeom>
        </p:spPr>
      </p:pic>
    </p:spTree>
    <p:extLst>
      <p:ext uri="{BB962C8B-B14F-4D97-AF65-F5344CB8AC3E}">
        <p14:creationId xmlns:p14="http://schemas.microsoft.com/office/powerpoint/2010/main" val="25164733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Trading Signals - </a:t>
            </a:r>
            <a:r>
              <a:rPr lang="en-US" dirty="0"/>
              <a:t>Order Book Imbalance</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800" b="1" dirty="0" smtClean="0"/>
              <a:t>Order Book Imbalance</a:t>
            </a:r>
            <a:r>
              <a:rPr lang="en-US" sz="1800" dirty="0" smtClean="0"/>
              <a:t>: the </a:t>
            </a:r>
            <a:r>
              <a:rPr lang="en-US" sz="1800" dirty="0"/>
              <a:t>average ratio between the </a:t>
            </a:r>
            <a:r>
              <a:rPr lang="en-US" sz="1800" b="1" dirty="0">
                <a:solidFill>
                  <a:srgbClr val="0070C0"/>
                </a:solidFill>
              </a:rPr>
              <a:t>best bid and </a:t>
            </a:r>
            <a:r>
              <a:rPr lang="en-US" sz="1800" b="1" dirty="0" smtClean="0">
                <a:solidFill>
                  <a:srgbClr val="0070C0"/>
                </a:solidFill>
              </a:rPr>
              <a:t>best ask </a:t>
            </a:r>
            <a:r>
              <a:rPr lang="en-US" sz="1800" b="1" dirty="0">
                <a:solidFill>
                  <a:srgbClr val="0070C0"/>
                </a:solidFill>
              </a:rPr>
              <a:t>size </a:t>
            </a:r>
            <a:r>
              <a:rPr lang="en-US" sz="1800" dirty="0"/>
              <a:t>over a 1-min window. If the average bid size is larger than the ask size (hence a positive ratio), like the example below, it indicates the price is more likely to go up. Vice versa, the price is more likely to go down.</a:t>
            </a:r>
          </a:p>
          <a:p>
            <a:endParaRPr lang="en-US" sz="1800" dirty="0" smtClean="0"/>
          </a:p>
          <a:p>
            <a:r>
              <a:rPr lang="en-US" sz="1800" dirty="0" smtClean="0"/>
              <a:t>	</a:t>
            </a:r>
            <a:r>
              <a:rPr lang="en-US" sz="1800" i="1" dirty="0" smtClean="0">
                <a:solidFill>
                  <a:srgbClr val="0070C0"/>
                </a:solidFill>
              </a:rPr>
              <a:t>1min-Order </a:t>
            </a:r>
            <a:r>
              <a:rPr lang="en-US" sz="1800" i="1" dirty="0">
                <a:solidFill>
                  <a:srgbClr val="0070C0"/>
                </a:solidFill>
              </a:rPr>
              <a:t>Book-Imbalance =  </a:t>
            </a:r>
            <a:r>
              <a:rPr lang="en-US" sz="1800" i="1" dirty="0" err="1">
                <a:solidFill>
                  <a:srgbClr val="0070C0"/>
                </a:solidFill>
              </a:rPr>
              <a:t>Avg</a:t>
            </a:r>
            <a:r>
              <a:rPr lang="en-US" sz="1800" i="1" dirty="0">
                <a:solidFill>
                  <a:srgbClr val="0070C0"/>
                </a:solidFill>
              </a:rPr>
              <a:t> (</a:t>
            </a:r>
            <a:r>
              <a:rPr lang="en-US" sz="1800" b="1" i="1" dirty="0">
                <a:solidFill>
                  <a:srgbClr val="FF0000"/>
                </a:solidFill>
              </a:rPr>
              <a:t>Log</a:t>
            </a:r>
            <a:r>
              <a:rPr lang="en-US" sz="1800" i="1" dirty="0">
                <a:solidFill>
                  <a:srgbClr val="0070C0"/>
                </a:solidFill>
              </a:rPr>
              <a:t>(Best </a:t>
            </a:r>
            <a:r>
              <a:rPr lang="en-US" sz="1800" i="1" dirty="0" err="1">
                <a:solidFill>
                  <a:srgbClr val="0070C0"/>
                </a:solidFill>
              </a:rPr>
              <a:t>BidSize</a:t>
            </a:r>
            <a:r>
              <a:rPr lang="en-US" sz="1800" i="1" dirty="0">
                <a:solidFill>
                  <a:srgbClr val="0070C0"/>
                </a:solidFill>
              </a:rPr>
              <a:t>/ Best </a:t>
            </a:r>
            <a:r>
              <a:rPr lang="en-US" sz="1800" i="1" dirty="0" err="1">
                <a:solidFill>
                  <a:srgbClr val="0070C0"/>
                </a:solidFill>
              </a:rPr>
              <a:t>AskSize</a:t>
            </a:r>
            <a:r>
              <a:rPr lang="en-US" sz="1800" i="1" dirty="0">
                <a:solidFill>
                  <a:srgbClr val="0070C0"/>
                </a:solidFill>
              </a:rPr>
              <a:t>))</a:t>
            </a:r>
          </a:p>
          <a:p>
            <a:endParaRPr lang="en-US" sz="1800" dirty="0" smtClean="0"/>
          </a:p>
          <a:p>
            <a:r>
              <a:rPr lang="en-US" sz="1800" b="1" dirty="0" smtClean="0"/>
              <a:t>Options</a:t>
            </a:r>
            <a:r>
              <a:rPr lang="en-US" sz="1800" dirty="0"/>
              <a:t>: We can take into account the first few levels (for example 3 levels) of the order book while the top level of the book will have higher weighting. The 1-min duration can also be customized to a shorter or longer duration.</a:t>
            </a:r>
          </a:p>
          <a:p>
            <a:r>
              <a:rPr lang="en-US" sz="18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79</a:t>
            </a:fld>
            <a:endParaRPr lang="en-US" sz="1400" dirty="0">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77011170"/>
              </p:ext>
            </p:extLst>
          </p:nvPr>
        </p:nvGraphicFramePr>
        <p:xfrm>
          <a:off x="2123728" y="4869160"/>
          <a:ext cx="4248472" cy="1409283"/>
        </p:xfrm>
        <a:graphic>
          <a:graphicData uri="http://schemas.openxmlformats.org/drawingml/2006/table">
            <a:tbl>
              <a:tblPr firstRow="1" firstCol="1" bandRow="1">
                <a:tableStyleId>{5C22544A-7EE6-4342-B048-85BDC9FD1C3A}</a:tableStyleId>
              </a:tblPr>
              <a:tblGrid>
                <a:gridCol w="1184365"/>
                <a:gridCol w="975875"/>
                <a:gridCol w="792088"/>
                <a:gridCol w="1296144"/>
              </a:tblGrid>
              <a:tr h="203167">
                <a:tc>
                  <a:txBody>
                    <a:bodyPr/>
                    <a:lstStyle/>
                    <a:p>
                      <a:pPr algn="r">
                        <a:lnSpc>
                          <a:spcPct val="115000"/>
                        </a:lnSpc>
                        <a:spcAft>
                          <a:spcPts val="0"/>
                        </a:spcAft>
                      </a:pPr>
                      <a:r>
                        <a:rPr lang="en-US" sz="1100" u="sng" dirty="0">
                          <a:effectLst/>
                        </a:rPr>
                        <a:t>Size</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dirty="0">
                          <a:effectLst/>
                        </a:rPr>
                        <a:t>Bid</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a:effectLst/>
                        </a:rPr>
                        <a:t>Ask</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u="sng" dirty="0">
                          <a:effectLst/>
                        </a:rPr>
                        <a:t>Size</a:t>
                      </a:r>
                      <a:endParaRPr lang="en-US" sz="1100" dirty="0">
                        <a:effectLst/>
                        <a:latin typeface="Calibri"/>
                        <a:ea typeface="新細明體"/>
                        <a:cs typeface="Times New Roman"/>
                      </a:endParaRPr>
                    </a:p>
                  </a:txBody>
                  <a:tcPr marL="68580" marR="68580" marT="0" marB="0"/>
                </a:tc>
              </a:tr>
              <a:tr h="406334">
                <a:tc>
                  <a:txBody>
                    <a:bodyPr/>
                    <a:lstStyle/>
                    <a:p>
                      <a:pPr algn="r">
                        <a:lnSpc>
                          <a:spcPct val="115000"/>
                        </a:lnSpc>
                        <a:spcAft>
                          <a:spcPts val="0"/>
                        </a:spcAft>
                      </a:pPr>
                      <a:r>
                        <a:rPr lang="en-US" sz="1100" dirty="0">
                          <a:effectLst/>
                        </a:rPr>
                        <a:t>1,000,000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9.5</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9.6</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20,000</a:t>
                      </a:r>
                    </a:p>
                  </a:txBody>
                  <a:tcPr marL="68580" marR="68580" marT="0" marB="0">
                    <a:solidFill>
                      <a:schemeClr val="accent1"/>
                    </a:solidFill>
                  </a:tcPr>
                </a:tc>
              </a:tr>
              <a:tr h="399891">
                <a:tc>
                  <a:txBody>
                    <a:bodyPr/>
                    <a:lstStyle/>
                    <a:p>
                      <a:pPr algn="r">
                        <a:lnSpc>
                          <a:spcPct val="115000"/>
                        </a:lnSpc>
                        <a:spcAft>
                          <a:spcPts val="0"/>
                        </a:spcAft>
                      </a:pPr>
                      <a:r>
                        <a:rPr lang="en-US" sz="1100">
                          <a:effectLst/>
                        </a:rPr>
                        <a:t>500,000</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9.4</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9.7</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50,000</a:t>
                      </a:r>
                    </a:p>
                  </a:txBody>
                  <a:tcPr marL="68580" marR="68580" marT="0" marB="0">
                    <a:solidFill>
                      <a:schemeClr val="accent1"/>
                    </a:solidFill>
                  </a:tcPr>
                </a:tc>
              </a:tr>
              <a:tr h="399891">
                <a:tc>
                  <a:txBody>
                    <a:bodyPr/>
                    <a:lstStyle/>
                    <a:p>
                      <a:pPr algn="r">
                        <a:lnSpc>
                          <a:spcPct val="115000"/>
                        </a:lnSpc>
                        <a:spcAft>
                          <a:spcPts val="0"/>
                        </a:spcAft>
                      </a:pPr>
                      <a:r>
                        <a:rPr lang="en-US" sz="1100" dirty="0">
                          <a:effectLst/>
                        </a:rPr>
                        <a:t>700,000</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dirty="0">
                          <a:effectLst/>
                        </a:rPr>
                        <a:t>9.3</a:t>
                      </a:r>
                      <a:endParaRPr lang="en-US" sz="1100" dirty="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a:effectLst/>
                        </a:rPr>
                        <a:t>9.8</a:t>
                      </a:r>
                      <a:endParaRPr lang="en-US" sz="1100">
                        <a:effectLst/>
                        <a:latin typeface="Calibri"/>
                        <a:ea typeface="新細明體"/>
                        <a:cs typeface="Times New Roman"/>
                      </a:endParaRPr>
                    </a:p>
                  </a:txBody>
                  <a:tcPr marL="68580" marR="68580" marT="0" marB="0"/>
                </a:tc>
                <a:tc>
                  <a:txBody>
                    <a:bodyPr/>
                    <a:lstStyle/>
                    <a:p>
                      <a:pPr>
                        <a:lnSpc>
                          <a:spcPct val="115000"/>
                        </a:lnSpc>
                        <a:spcAft>
                          <a:spcPts val="0"/>
                        </a:spcAft>
                      </a:pPr>
                      <a:r>
                        <a:rPr lang="en-US" sz="1100" b="1" kern="1200" dirty="0">
                          <a:solidFill>
                            <a:schemeClr val="lt1"/>
                          </a:solidFill>
                          <a:effectLst/>
                          <a:latin typeface="+mn-lt"/>
                          <a:ea typeface="+mn-ea"/>
                          <a:cs typeface="+mn-cs"/>
                        </a:rPr>
                        <a:t>80,000</a:t>
                      </a:r>
                    </a:p>
                  </a:txBody>
                  <a:tcPr marL="68580" marR="68580" marT="0" marB="0">
                    <a:solidFill>
                      <a:schemeClr val="accent1"/>
                    </a:solidFill>
                  </a:tcPr>
                </a:tc>
              </a:tr>
            </a:tbl>
          </a:graphicData>
        </a:graphic>
      </p:graphicFrame>
    </p:spTree>
    <p:extLst>
      <p:ext uri="{BB962C8B-B14F-4D97-AF65-F5344CB8AC3E}">
        <p14:creationId xmlns:p14="http://schemas.microsoft.com/office/powerpoint/2010/main" val="66999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pPr marL="457200" indent="-457200"/>
            <a:r>
              <a:rPr lang="en-US" dirty="0"/>
              <a:t>Industrial Practice – </a:t>
            </a:r>
            <a:r>
              <a:rPr lang="en-US" dirty="0" smtClean="0"/>
              <a:t>Example Systems</a:t>
            </a:r>
            <a:endParaRPr lang="en-US" dirty="0"/>
          </a:p>
        </p:txBody>
      </p:sp>
      <p:sp>
        <p:nvSpPr>
          <p:cNvPr id="7" name="Content Placeholder 1"/>
          <p:cNvSpPr txBox="1">
            <a:spLocks/>
          </p:cNvSpPr>
          <p:nvPr/>
        </p:nvSpPr>
        <p:spPr>
          <a:xfrm>
            <a:off x="395536" y="1700808"/>
            <a:ext cx="7920880" cy="1584176"/>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20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8</a:t>
            </a:fld>
            <a:endParaRPr lang="en-US" sz="1400" dirty="0">
              <a:latin typeface="Arial" charset="0"/>
            </a:endParaRPr>
          </a:p>
        </p:txBody>
      </p:sp>
      <p:pic>
        <p:nvPicPr>
          <p:cNvPr id="2" name="Picture 1" descr="WinVest Institutional V1.0.pdf - Adobe Acrobat Pro Extended"/>
          <p:cNvPicPr>
            <a:picLocks noChangeAspect="1"/>
          </p:cNvPicPr>
          <p:nvPr/>
        </p:nvPicPr>
        <p:blipFill rotWithShape="1">
          <a:blip r:embed="rId2">
            <a:extLst>
              <a:ext uri="{28A0092B-C50C-407E-A947-70E740481C1C}">
                <a14:useLocalDpi xmlns:a14="http://schemas.microsoft.com/office/drawing/2010/main" val="0"/>
              </a:ext>
            </a:extLst>
          </a:blip>
          <a:srcRect l="10208" t="12557" r="11354" b="4039"/>
          <a:stretch/>
        </p:blipFill>
        <p:spPr>
          <a:xfrm>
            <a:off x="899592" y="1916832"/>
            <a:ext cx="7172325" cy="4010025"/>
          </a:xfrm>
          <a:prstGeom prst="rect">
            <a:avLst/>
          </a:prstGeom>
        </p:spPr>
      </p:pic>
    </p:spTree>
    <p:extLst>
      <p:ext uri="{BB962C8B-B14F-4D97-AF65-F5344CB8AC3E}">
        <p14:creationId xmlns:p14="http://schemas.microsoft.com/office/powerpoint/2010/main" val="306118920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Trading Signals - </a:t>
            </a:r>
            <a:r>
              <a:rPr lang="en-US" dirty="0"/>
              <a:t>Money flow</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r>
              <a:rPr lang="en-US" sz="1800" b="1" dirty="0" smtClean="0"/>
              <a:t>Money flow</a:t>
            </a:r>
            <a:r>
              <a:rPr lang="en-US" sz="1800" dirty="0" smtClean="0"/>
              <a:t>: when </a:t>
            </a:r>
            <a:r>
              <a:rPr lang="en-US" sz="1800" dirty="0"/>
              <a:t>a stock is purchased at a higher price (i.e. Last &gt; Previous Last), it is called </a:t>
            </a:r>
            <a:r>
              <a:rPr lang="en-US" sz="1800" b="1" dirty="0">
                <a:solidFill>
                  <a:srgbClr val="0070C0"/>
                </a:solidFill>
              </a:rPr>
              <a:t>uptick</a:t>
            </a:r>
            <a:r>
              <a:rPr lang="en-US" sz="1800" dirty="0">
                <a:solidFill>
                  <a:srgbClr val="0070C0"/>
                </a:solidFill>
              </a:rPr>
              <a:t> </a:t>
            </a:r>
            <a:r>
              <a:rPr lang="en-US" sz="1800" dirty="0"/>
              <a:t>and be considered </a:t>
            </a:r>
            <a:r>
              <a:rPr lang="en-US" sz="1800" b="1" dirty="0">
                <a:solidFill>
                  <a:srgbClr val="0070C0"/>
                </a:solidFill>
              </a:rPr>
              <a:t>positive money flow</a:t>
            </a:r>
            <a:r>
              <a:rPr lang="en-US" sz="1800" dirty="0"/>
              <a:t>. When the next trade is at a lower price (a </a:t>
            </a:r>
            <a:r>
              <a:rPr lang="en-US" sz="1800" b="1" dirty="0">
                <a:solidFill>
                  <a:srgbClr val="0070C0"/>
                </a:solidFill>
              </a:rPr>
              <a:t>downtick</a:t>
            </a:r>
            <a:r>
              <a:rPr lang="en-US" sz="1800" dirty="0"/>
              <a:t>), this is considered to be </a:t>
            </a:r>
            <a:r>
              <a:rPr lang="en-US" sz="1800" b="1" dirty="0">
                <a:solidFill>
                  <a:srgbClr val="0070C0"/>
                </a:solidFill>
              </a:rPr>
              <a:t>negative money flow</a:t>
            </a:r>
            <a:r>
              <a:rPr lang="en-US" sz="1800" dirty="0"/>
              <a:t>.</a:t>
            </a:r>
          </a:p>
          <a:p>
            <a:r>
              <a:rPr lang="en-US" sz="1800" dirty="0" smtClean="0"/>
              <a:t>	</a:t>
            </a:r>
          </a:p>
          <a:p>
            <a:r>
              <a:rPr lang="en-US" sz="1800" dirty="0"/>
              <a:t>	</a:t>
            </a:r>
            <a:r>
              <a:rPr lang="en-US" sz="1800" dirty="0" smtClean="0"/>
              <a:t>If </a:t>
            </a:r>
            <a:r>
              <a:rPr lang="en-US" sz="1800" dirty="0"/>
              <a:t>more shares were bought throughout the 5-min window on the uptick than the downtick, net money flow is positive because more investors were willing to pay a premium for the stock. If money flow is negative when a stock's price is rising, this could spell trouble.</a:t>
            </a:r>
          </a:p>
          <a:p>
            <a:r>
              <a:rPr lang="en-US" sz="1800" dirty="0" smtClean="0"/>
              <a:t>	</a:t>
            </a:r>
          </a:p>
          <a:p>
            <a:r>
              <a:rPr lang="en-US" sz="1800" dirty="0"/>
              <a:t>	</a:t>
            </a:r>
            <a:r>
              <a:rPr lang="en-US" sz="1800" dirty="0" smtClean="0"/>
              <a:t>	</a:t>
            </a:r>
            <a:r>
              <a:rPr lang="en-US" sz="1800" i="1" dirty="0" smtClean="0">
                <a:solidFill>
                  <a:srgbClr val="0070C0"/>
                </a:solidFill>
              </a:rPr>
              <a:t>5min-MoneyFlow </a:t>
            </a:r>
            <a:r>
              <a:rPr lang="en-US" sz="1800" i="1" dirty="0">
                <a:solidFill>
                  <a:srgbClr val="0070C0"/>
                </a:solidFill>
              </a:rPr>
              <a:t>=  </a:t>
            </a:r>
            <a:r>
              <a:rPr lang="en-US" sz="1800" i="1" dirty="0">
                <a:solidFill>
                  <a:srgbClr val="0070C0"/>
                </a:solidFill>
                <a:sym typeface="Symbol"/>
              </a:rPr>
              <a:t></a:t>
            </a:r>
            <a:r>
              <a:rPr lang="en-US" sz="1800" i="1" dirty="0">
                <a:solidFill>
                  <a:srgbClr val="0070C0"/>
                </a:solidFill>
              </a:rPr>
              <a:t>( (Last </a:t>
            </a:r>
            <a:r>
              <a:rPr lang="en-US" altLang="zh-HK" sz="1800" i="1" dirty="0">
                <a:solidFill>
                  <a:srgbClr val="0070C0"/>
                </a:solidFill>
              </a:rPr>
              <a:t>–</a:t>
            </a:r>
            <a:r>
              <a:rPr lang="en-US" sz="1800" i="1" dirty="0">
                <a:solidFill>
                  <a:srgbClr val="0070C0"/>
                </a:solidFill>
              </a:rPr>
              <a:t> Previous Last) * Last Size)</a:t>
            </a:r>
          </a:p>
          <a:p>
            <a:endParaRPr lang="en-US" sz="1800" dirty="0" smtClean="0"/>
          </a:p>
          <a:p>
            <a:r>
              <a:rPr lang="en-US" sz="1800" b="1" dirty="0"/>
              <a:t>Options</a:t>
            </a:r>
            <a:r>
              <a:rPr lang="en-US" sz="1800" dirty="0"/>
              <a:t>: The 5-min duration can also be customized to a shorter or longer duration.</a:t>
            </a:r>
          </a:p>
          <a:p>
            <a:endParaRPr lang="en-US" sz="1800" dirty="0"/>
          </a:p>
          <a:p>
            <a:r>
              <a:rPr lang="en-US" sz="1800" dirty="0"/>
              <a:t>	</a:t>
            </a:r>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80</a:t>
            </a:fld>
            <a:endParaRPr lang="en-US" sz="1400" dirty="0">
              <a:latin typeface="Arial" charset="0"/>
            </a:endParaRPr>
          </a:p>
        </p:txBody>
      </p:sp>
    </p:spTree>
    <p:extLst>
      <p:ext uri="{BB962C8B-B14F-4D97-AF65-F5344CB8AC3E}">
        <p14:creationId xmlns:p14="http://schemas.microsoft.com/office/powerpoint/2010/main" val="12017453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Dark Pool and Internal Crossing</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dirty="0" smtClean="0"/>
              <a:t>Dark </a:t>
            </a:r>
            <a:r>
              <a:rPr lang="en-US" sz="1800" b="1" dirty="0"/>
              <a:t>Pool </a:t>
            </a:r>
            <a:r>
              <a:rPr lang="en-US" sz="1800" b="1" dirty="0" smtClean="0"/>
              <a:t>&amp; Internal Cross: </a:t>
            </a:r>
            <a:r>
              <a:rPr lang="en-US" sz="1800" dirty="0" smtClean="0"/>
              <a:t>the order execution </a:t>
            </a:r>
            <a:r>
              <a:rPr lang="en-US" sz="1800" b="1" dirty="0" smtClean="0">
                <a:solidFill>
                  <a:srgbClr val="0070C0"/>
                </a:solidFill>
              </a:rPr>
              <a:t>outside the main exchange</a:t>
            </a:r>
          </a:p>
          <a:p>
            <a:pPr lvl="1">
              <a:buFont typeface="Arial" panose="020B0604020202020204" pitchFamily="34" charset="0"/>
              <a:buChar char="•"/>
            </a:pPr>
            <a:r>
              <a:rPr lang="en-US" sz="1600" dirty="0" smtClean="0"/>
              <a:t>dark means the price is </a:t>
            </a:r>
            <a:r>
              <a:rPr lang="en-US" sz="1600" b="1" dirty="0" smtClean="0">
                <a:solidFill>
                  <a:srgbClr val="0070C0"/>
                </a:solidFill>
              </a:rPr>
              <a:t>not visible </a:t>
            </a:r>
            <a:r>
              <a:rPr lang="en-US" sz="1600" dirty="0" smtClean="0"/>
              <a:t>to human traders</a:t>
            </a:r>
          </a:p>
          <a:p>
            <a:pPr lvl="1">
              <a:buFont typeface="Arial" panose="020B0604020202020204" pitchFamily="34" charset="0"/>
              <a:buChar char="•"/>
            </a:pPr>
            <a:r>
              <a:rPr lang="en-US" sz="1600" dirty="0" smtClean="0"/>
              <a:t>save commission and execute faster </a:t>
            </a:r>
            <a:endParaRPr lang="en-US" sz="1600" dirty="0"/>
          </a:p>
          <a:p>
            <a:pPr lvl="1">
              <a:buFont typeface="Arial" panose="020B0604020202020204" pitchFamily="34" charset="0"/>
              <a:buChar char="•"/>
            </a:pPr>
            <a:r>
              <a:rPr lang="en-US" sz="1600" dirty="0" smtClean="0"/>
              <a:t>without </a:t>
            </a:r>
            <a:r>
              <a:rPr lang="en-US" sz="1600" dirty="0"/>
              <a:t>signal the outsider</a:t>
            </a:r>
          </a:p>
          <a:p>
            <a:pPr lvl="1">
              <a:buFont typeface="Arial" panose="020B0604020202020204" pitchFamily="34" charset="0"/>
              <a:buChar char="•"/>
            </a:pPr>
            <a:r>
              <a:rPr lang="en-US" sz="1600" dirty="0" smtClean="0"/>
              <a:t>can execute at </a:t>
            </a:r>
            <a:r>
              <a:rPr lang="en-US" sz="1600" b="1" dirty="0" smtClean="0">
                <a:solidFill>
                  <a:srgbClr val="0070C0"/>
                </a:solidFill>
              </a:rPr>
              <a:t>mid-price or any price in between bid/ask </a:t>
            </a:r>
            <a:r>
              <a:rPr lang="en-US" sz="1600" dirty="0" smtClean="0"/>
              <a:t>(save </a:t>
            </a:r>
            <a:r>
              <a:rPr lang="en-US" sz="1600" dirty="0"/>
              <a:t>transaction </a:t>
            </a:r>
            <a:r>
              <a:rPr lang="en-US" sz="1600" dirty="0" smtClean="0"/>
              <a:t>cost to both buy or sell side)</a:t>
            </a:r>
            <a:endParaRPr lang="en-US" sz="1600" dirty="0"/>
          </a:p>
          <a:p>
            <a:pPr>
              <a:buFontTx/>
              <a:buChar char="-"/>
            </a:pPr>
            <a:endParaRPr lang="en-US" sz="1800" dirty="0"/>
          </a:p>
          <a:p>
            <a:pPr marL="285750" indent="-285750">
              <a:buFont typeface="Arial" panose="020B0604020202020204" pitchFamily="34" charset="0"/>
              <a:buChar char="•"/>
            </a:pPr>
            <a:r>
              <a:rPr lang="en-US" sz="1800" dirty="0" smtClean="0"/>
              <a:t> </a:t>
            </a:r>
            <a:r>
              <a:rPr lang="en-US" sz="1800" b="1" dirty="0"/>
              <a:t>Alternative Trading </a:t>
            </a:r>
            <a:r>
              <a:rPr lang="en-US" sz="1800" b="1" dirty="0" smtClean="0"/>
              <a:t>Venues:</a:t>
            </a:r>
            <a:r>
              <a:rPr lang="en-US" sz="1800" dirty="0" smtClean="0"/>
              <a:t> also called “</a:t>
            </a:r>
            <a:r>
              <a:rPr lang="en-US" sz="1800" b="1" dirty="0" smtClean="0">
                <a:solidFill>
                  <a:srgbClr val="0070C0"/>
                </a:solidFill>
              </a:rPr>
              <a:t>Lit</a:t>
            </a:r>
            <a:r>
              <a:rPr lang="en-US" sz="1800" dirty="0" smtClean="0"/>
              <a:t>” venue (contrast to dark). Another execution venue outside main exchange but the orders can be seen</a:t>
            </a:r>
            <a:endParaRPr lang="en-US" sz="1800" dirty="0"/>
          </a:p>
          <a:p>
            <a:endParaRPr lang="en-US" sz="1800" b="1" dirty="0" smtClean="0"/>
          </a:p>
          <a:p>
            <a:pPr>
              <a:buFont typeface="Arial" panose="020B0604020202020204" pitchFamily="34" charset="0"/>
              <a:buChar char="•"/>
            </a:pPr>
            <a:r>
              <a:rPr lang="en-US" sz="1800" b="1" dirty="0" smtClean="0"/>
              <a:t>Smart </a:t>
            </a:r>
            <a:r>
              <a:rPr lang="en-US" sz="1800" b="1" dirty="0"/>
              <a:t>order routing: </a:t>
            </a:r>
            <a:r>
              <a:rPr lang="en-US" sz="1800" dirty="0"/>
              <a:t>logic to </a:t>
            </a:r>
            <a:r>
              <a:rPr lang="en-US" sz="1800" b="1" dirty="0">
                <a:solidFill>
                  <a:srgbClr val="0070C0"/>
                </a:solidFill>
              </a:rPr>
              <a:t>decide </a:t>
            </a:r>
            <a:r>
              <a:rPr lang="en-US" sz="1800" b="1" dirty="0" smtClean="0">
                <a:solidFill>
                  <a:srgbClr val="0070C0"/>
                </a:solidFill>
              </a:rPr>
              <a:t>which venues</a:t>
            </a:r>
            <a:r>
              <a:rPr lang="en-US" sz="1800" dirty="0" smtClean="0"/>
              <a:t> (dark pool, lit venue, main exchange) to place the orders</a:t>
            </a:r>
            <a:endParaRPr lang="en-US" sz="1800" dirty="0"/>
          </a:p>
          <a:p>
            <a:endParaRPr lang="en-US" sz="18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81</a:t>
            </a:fld>
            <a:endParaRPr lang="en-US" sz="1400" dirty="0">
              <a:latin typeface="Arial" charset="0"/>
            </a:endParaRPr>
          </a:p>
        </p:txBody>
      </p:sp>
    </p:spTree>
    <p:extLst>
      <p:ext uri="{BB962C8B-B14F-4D97-AF65-F5344CB8AC3E}">
        <p14:creationId xmlns:p14="http://schemas.microsoft.com/office/powerpoint/2010/main" val="13238318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Dark Pool and Internal Crossing</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b="1" dirty="0" smtClean="0"/>
              <a:t>Dark </a:t>
            </a:r>
            <a:r>
              <a:rPr lang="en-US" sz="1800" b="1" dirty="0"/>
              <a:t>Pool </a:t>
            </a:r>
            <a:r>
              <a:rPr lang="en-US" sz="1800" b="1" dirty="0" smtClean="0"/>
              <a:t>related logic usually </a:t>
            </a:r>
            <a:r>
              <a:rPr lang="en-US" sz="1800" b="1" dirty="0"/>
              <a:t>has</a:t>
            </a:r>
          </a:p>
          <a:p>
            <a:pPr lvl="1">
              <a:buFont typeface="Arial" panose="020B0604020202020204" pitchFamily="34" charset="0"/>
              <a:buChar char="•"/>
            </a:pPr>
            <a:r>
              <a:rPr lang="en-US" sz="1600" b="1" dirty="0">
                <a:solidFill>
                  <a:srgbClr val="0070C0"/>
                </a:solidFill>
              </a:rPr>
              <a:t>anti-gaming</a:t>
            </a:r>
            <a:r>
              <a:rPr lang="en-US" sz="1600" dirty="0"/>
              <a:t>: “min execute quantity” to prevent pinging dark pool with small order</a:t>
            </a:r>
          </a:p>
          <a:p>
            <a:pPr lvl="1">
              <a:buFont typeface="Arial" panose="020B0604020202020204" pitchFamily="34" charset="0"/>
              <a:buChar char="•"/>
            </a:pPr>
            <a:r>
              <a:rPr lang="en-US" sz="1600" b="1" dirty="0">
                <a:solidFill>
                  <a:srgbClr val="0070C0"/>
                </a:solidFill>
              </a:rPr>
              <a:t>peg-to-mid</a:t>
            </a:r>
            <a:r>
              <a:rPr lang="en-US" sz="1600" dirty="0"/>
              <a:t> order type</a:t>
            </a:r>
          </a:p>
          <a:p>
            <a:pPr lvl="1">
              <a:buFont typeface="Arial" panose="020B0604020202020204" pitchFamily="34" charset="0"/>
              <a:buChar char="•"/>
            </a:pPr>
            <a:r>
              <a:rPr lang="en-US" sz="1600" dirty="0"/>
              <a:t>give </a:t>
            </a:r>
            <a:r>
              <a:rPr lang="en-US" sz="1600" b="1" dirty="0">
                <a:solidFill>
                  <a:srgbClr val="0070C0"/>
                </a:solidFill>
              </a:rPr>
              <a:t>preference</a:t>
            </a:r>
            <a:r>
              <a:rPr lang="en-US" sz="1600" dirty="0">
                <a:solidFill>
                  <a:srgbClr val="0070C0"/>
                </a:solidFill>
              </a:rPr>
              <a:t> </a:t>
            </a:r>
            <a:r>
              <a:rPr lang="en-US" sz="1600" dirty="0"/>
              <a:t>to certain (client) flow</a:t>
            </a:r>
          </a:p>
          <a:p>
            <a:pPr lvl="1">
              <a:buFont typeface="Arial" panose="020B0604020202020204" pitchFamily="34" charset="0"/>
              <a:buChar char="•"/>
            </a:pPr>
            <a:r>
              <a:rPr lang="en-US" sz="1600" dirty="0"/>
              <a:t>only match with certain type of </a:t>
            </a:r>
            <a:r>
              <a:rPr lang="en-US" sz="1600" dirty="0" smtClean="0"/>
              <a:t>flow</a:t>
            </a:r>
          </a:p>
          <a:p>
            <a:pPr lvl="1">
              <a:buFont typeface="Arial" panose="020B0604020202020204" pitchFamily="34" charset="0"/>
              <a:buChar char="•"/>
            </a:pPr>
            <a:endParaRPr lang="en-US" sz="1600" dirty="0"/>
          </a:p>
          <a:p>
            <a:pPr>
              <a:buFont typeface="Arial" panose="020B0604020202020204" pitchFamily="34" charset="0"/>
              <a:buChar char="•"/>
            </a:pPr>
            <a:r>
              <a:rPr lang="en-US" sz="1800" b="1" dirty="0" smtClean="0"/>
              <a:t>Algo related enhancements</a:t>
            </a:r>
          </a:p>
          <a:p>
            <a:pPr lvl="1">
              <a:buFont typeface="Arial" panose="020B0604020202020204" pitchFamily="34" charset="0"/>
              <a:buChar char="•"/>
            </a:pPr>
            <a:r>
              <a:rPr lang="en-US" sz="1600" b="1" dirty="0" smtClean="0"/>
              <a:t>Stealth</a:t>
            </a:r>
            <a:r>
              <a:rPr lang="en-US" sz="1600" dirty="0" smtClean="0"/>
              <a:t>: can </a:t>
            </a:r>
            <a:r>
              <a:rPr lang="en-US" sz="1600" b="1" dirty="0" smtClean="0">
                <a:solidFill>
                  <a:srgbClr val="0070C0"/>
                </a:solidFill>
              </a:rPr>
              <a:t>rest all quantity </a:t>
            </a:r>
            <a:r>
              <a:rPr lang="en-US" sz="1600" dirty="0" smtClean="0"/>
              <a:t>in dark pool as the order is not visible to human</a:t>
            </a:r>
          </a:p>
          <a:p>
            <a:pPr lvl="1">
              <a:buFont typeface="Arial" panose="020B0604020202020204" pitchFamily="34" charset="0"/>
              <a:buChar char="•"/>
            </a:pPr>
            <a:endParaRPr lang="en-US" sz="1600" dirty="0" smtClean="0"/>
          </a:p>
          <a:p>
            <a:pPr lvl="1">
              <a:buFont typeface="Arial" panose="020B0604020202020204" pitchFamily="34" charset="0"/>
              <a:buChar char="•"/>
            </a:pPr>
            <a:r>
              <a:rPr lang="en-US" sz="1600" b="1" dirty="0" smtClean="0"/>
              <a:t>Benchmark </a:t>
            </a:r>
            <a:r>
              <a:rPr lang="en-US" sz="1600" b="1" dirty="0" err="1" smtClean="0"/>
              <a:t>Algos</a:t>
            </a:r>
            <a:r>
              <a:rPr lang="en-US" sz="1600" dirty="0" smtClean="0"/>
              <a:t>: can place certain portion into the dark pool with peg-to-mid order type to </a:t>
            </a:r>
            <a:r>
              <a:rPr lang="en-US" sz="1600" b="1" dirty="0" smtClean="0">
                <a:solidFill>
                  <a:srgbClr val="0070C0"/>
                </a:solidFill>
              </a:rPr>
              <a:t>save spread costs</a:t>
            </a:r>
          </a:p>
          <a:p>
            <a:pPr lvl="1">
              <a:buFont typeface="Arial" panose="020B0604020202020204" pitchFamily="34" charset="0"/>
              <a:buChar char="•"/>
            </a:pPr>
            <a:endParaRPr lang="en-US" sz="1600" dirty="0"/>
          </a:p>
          <a:p>
            <a:pPr>
              <a:buFont typeface="Arial" panose="020B0604020202020204" pitchFamily="34" charset="0"/>
              <a:buChar char="•"/>
            </a:pPr>
            <a:endParaRPr lang="en-US" sz="18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82</a:t>
            </a:fld>
            <a:endParaRPr lang="en-US" sz="1400" dirty="0">
              <a:latin typeface="Arial" charset="0"/>
            </a:endParaRPr>
          </a:p>
        </p:txBody>
      </p:sp>
    </p:spTree>
    <p:extLst>
      <p:ext uri="{BB962C8B-B14F-4D97-AF65-F5344CB8AC3E}">
        <p14:creationId xmlns:p14="http://schemas.microsoft.com/office/powerpoint/2010/main" val="9247857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Dark Pool and Internal Crossing</a:t>
            </a:r>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800" dirty="0"/>
              <a:t>Co-location: host the trading systems </a:t>
            </a:r>
            <a:r>
              <a:rPr lang="en-US" sz="1800" b="1" dirty="0">
                <a:solidFill>
                  <a:srgbClr val="0070C0"/>
                </a:solidFill>
              </a:rPr>
              <a:t>closer or at the exchange premise </a:t>
            </a:r>
          </a:p>
          <a:p>
            <a:pPr lvl="1">
              <a:buFont typeface="Arial" panose="020B0604020202020204" pitchFamily="34" charset="0"/>
              <a:buChar char="•"/>
            </a:pPr>
            <a:r>
              <a:rPr lang="en-US" sz="1600" dirty="0"/>
              <a:t>receive market data and signal faster</a:t>
            </a:r>
          </a:p>
          <a:p>
            <a:pPr lvl="1">
              <a:buFont typeface="Arial" panose="020B0604020202020204" pitchFamily="34" charset="0"/>
              <a:buChar char="•"/>
            </a:pPr>
            <a:r>
              <a:rPr lang="en-US" sz="1600" dirty="0"/>
              <a:t>increase the speed of </a:t>
            </a:r>
            <a:r>
              <a:rPr lang="en-US" sz="1600" dirty="0" smtClean="0"/>
              <a:t>transactions</a:t>
            </a:r>
            <a:endParaRPr lang="en-US" sz="1600" dirty="0"/>
          </a:p>
          <a:p>
            <a:endParaRPr lang="en-US" sz="1800" dirty="0"/>
          </a:p>
          <a:p>
            <a:pPr>
              <a:buFont typeface="Arial" panose="020B0604020202020204" pitchFamily="34" charset="0"/>
              <a:buChar char="•"/>
            </a:pPr>
            <a:r>
              <a:rPr lang="en-US" sz="1800" dirty="0" smtClean="0"/>
              <a:t>Some news regarding Dark Pool in HK</a:t>
            </a:r>
          </a:p>
          <a:p>
            <a:endParaRPr lang="en-US" sz="1600" dirty="0"/>
          </a:p>
          <a:p>
            <a:r>
              <a:rPr lang="en-US" sz="1600" dirty="0"/>
              <a:t>	</a:t>
            </a:r>
            <a:r>
              <a:rPr lang="en-US" sz="1600" dirty="0">
                <a:hlinkClick r:id="rId3"/>
              </a:rPr>
              <a:t>https://</a:t>
            </a:r>
            <a:r>
              <a:rPr lang="en-US" sz="1600" dirty="0" smtClean="0">
                <a:hlinkClick r:id="rId3"/>
              </a:rPr>
              <a:t>www.finextra.com/news/announcement.aspx?pressreleaseid=53263</a:t>
            </a:r>
            <a:endParaRPr lang="en-US" sz="1600" dirty="0" smtClean="0"/>
          </a:p>
          <a:p>
            <a:endParaRPr lang="en-US" sz="1600" dirty="0"/>
          </a:p>
          <a:p>
            <a:r>
              <a:rPr lang="en-US" sz="1600" dirty="0"/>
              <a:t>	</a:t>
            </a:r>
            <a:r>
              <a:rPr lang="en-US" sz="1600" dirty="0">
                <a:hlinkClick r:id="rId4"/>
              </a:rPr>
              <a:t>http://</a:t>
            </a:r>
            <a:r>
              <a:rPr lang="en-US" sz="1600" dirty="0" smtClean="0">
                <a:hlinkClick r:id="rId4"/>
              </a:rPr>
              <a:t>www.scmp.com/business/markets/article/1799052/hong-kongs-sfc-bans-retail-investors-dark-pool-trading-platforms</a:t>
            </a:r>
            <a:endParaRPr lang="en-US" sz="1600" dirty="0" smtClean="0"/>
          </a:p>
          <a:p>
            <a:endParaRPr lang="en-US" sz="1600" dirty="0"/>
          </a:p>
          <a:p>
            <a:r>
              <a:rPr lang="en-US" sz="1600" dirty="0"/>
              <a:t>	</a:t>
            </a:r>
            <a:r>
              <a:rPr lang="en-US" sz="1600" dirty="0">
                <a:hlinkClick r:id="rId5"/>
              </a:rPr>
              <a:t>http://</a:t>
            </a:r>
            <a:r>
              <a:rPr lang="en-US" sz="1600" dirty="0" smtClean="0">
                <a:hlinkClick r:id="rId5"/>
              </a:rPr>
              <a:t>www.reuters.com/article/us-hongkong-jpmorgan-fine/hong-kong-watchdog-fines-jpmorgan-for-dark-pool-control-failures-idUSKBN0TY0XE20151215</a:t>
            </a:r>
            <a:endParaRPr lang="en-US" sz="1600" dirty="0" smtClean="0"/>
          </a:p>
          <a:p>
            <a:endParaRPr lang="en-US" sz="2000" dirty="0"/>
          </a:p>
          <a:p>
            <a:endParaRPr lang="en-US" sz="20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83</a:t>
            </a:fld>
            <a:endParaRPr lang="en-US" sz="1400" dirty="0">
              <a:latin typeface="Arial" charset="0"/>
            </a:endParaRPr>
          </a:p>
        </p:txBody>
      </p:sp>
    </p:spTree>
    <p:extLst>
      <p:ext uri="{BB962C8B-B14F-4D97-AF65-F5344CB8AC3E}">
        <p14:creationId xmlns:p14="http://schemas.microsoft.com/office/powerpoint/2010/main" val="30407427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smtClean="0"/>
              <a:t>Further Readings</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a:buFont typeface="Arial" panose="020B0604020202020204" pitchFamily="34" charset="0"/>
              <a:buChar char="•"/>
            </a:pPr>
            <a:r>
              <a:rPr lang="en-US" sz="1600" dirty="0">
                <a:hlinkClick r:id="rId2"/>
              </a:rPr>
              <a:t>Algorithmic Trading-Chapter </a:t>
            </a:r>
            <a:r>
              <a:rPr lang="en-US" sz="1600" dirty="0" smtClean="0">
                <a:hlinkClick r:id="rId2"/>
              </a:rPr>
              <a:t>1</a:t>
            </a:r>
            <a:r>
              <a:rPr lang="en-US" sz="1600" dirty="0" smtClean="0"/>
              <a:t>, Elsevier </a:t>
            </a:r>
            <a:r>
              <a:rPr lang="en-US" sz="1600" dirty="0" err="1"/>
              <a:t>Inc</a:t>
            </a:r>
            <a:r>
              <a:rPr lang="en-US" sz="1600" dirty="0"/>
              <a:t> . </a:t>
            </a:r>
            <a:r>
              <a:rPr lang="en-US" sz="1600" dirty="0" smtClean="0"/>
              <a:t>2013, The </a:t>
            </a:r>
            <a:r>
              <a:rPr lang="en-US" sz="1600" dirty="0"/>
              <a:t>Science of Algorithmic Trading and Portfolio Management, Chapter 1, pp.1-45</a:t>
            </a:r>
          </a:p>
          <a:p>
            <a:pPr lvl="1">
              <a:buFont typeface="Arial" panose="020B0604020202020204" pitchFamily="34" charset="0"/>
              <a:buChar char="•"/>
            </a:pPr>
            <a:endParaRPr lang="en-US" sz="1600" dirty="0"/>
          </a:p>
          <a:p>
            <a:pPr>
              <a:buFont typeface="Arial" panose="020B0604020202020204" pitchFamily="34" charset="0"/>
              <a:buChar char="•"/>
            </a:pPr>
            <a:r>
              <a:rPr lang="en-US" sz="1600" dirty="0">
                <a:hlinkClick r:id="rId3"/>
              </a:rPr>
              <a:t>Gated Bayesian networks for algorithmic </a:t>
            </a:r>
            <a:r>
              <a:rPr lang="en-US" sz="1600" dirty="0" smtClean="0">
                <a:hlinkClick r:id="rId3"/>
              </a:rPr>
              <a:t>trading</a:t>
            </a:r>
            <a:r>
              <a:rPr lang="en-US" sz="1600" dirty="0" smtClean="0"/>
              <a:t>, International </a:t>
            </a:r>
            <a:r>
              <a:rPr lang="en-US" sz="1600" dirty="0"/>
              <a:t>Journal of Approximate Reasoning, February 2016, Vol.69, </a:t>
            </a:r>
            <a:r>
              <a:rPr lang="en-US" sz="1600" dirty="0" smtClean="0"/>
              <a:t>pp.58-80</a:t>
            </a:r>
          </a:p>
          <a:p>
            <a:pPr>
              <a:buFont typeface="Arial" panose="020B0604020202020204" pitchFamily="34" charset="0"/>
              <a:buChar char="•"/>
            </a:pPr>
            <a:endParaRPr lang="en-US" sz="1600" dirty="0"/>
          </a:p>
          <a:p>
            <a:pPr>
              <a:buFont typeface="Arial" panose="020B0604020202020204" pitchFamily="34" charset="0"/>
              <a:buChar char="•"/>
            </a:pPr>
            <a:r>
              <a:rPr lang="en-US" sz="1600" dirty="0"/>
              <a:t>Álvaro </a:t>
            </a:r>
            <a:r>
              <a:rPr lang="en-US" sz="1600" dirty="0" err="1"/>
              <a:t>Cartea</a:t>
            </a:r>
            <a:r>
              <a:rPr lang="en-US" sz="1600" dirty="0"/>
              <a:t>, Sebastian </a:t>
            </a:r>
            <a:r>
              <a:rPr lang="en-US" sz="1600" dirty="0" err="1"/>
              <a:t>Jaimungal</a:t>
            </a:r>
            <a:r>
              <a:rPr lang="en-US" sz="1600" dirty="0"/>
              <a:t>, José </a:t>
            </a:r>
            <a:r>
              <a:rPr lang="en-US" sz="1600" dirty="0" err="1"/>
              <a:t>Penalva</a:t>
            </a:r>
            <a:r>
              <a:rPr lang="en-US" sz="1600" dirty="0"/>
              <a:t> (2015).Algorithmic and High-Frequency Trading. </a:t>
            </a:r>
            <a:r>
              <a:rPr lang="en-US" sz="1600" dirty="0" smtClean="0"/>
              <a:t>Cambridge University </a:t>
            </a:r>
            <a:r>
              <a:rPr lang="en-US" sz="1600" dirty="0"/>
              <a:t>Press</a:t>
            </a:r>
            <a:r>
              <a:rPr lang="en-US" sz="1600" dirty="0" smtClean="0"/>
              <a:t>.</a:t>
            </a:r>
          </a:p>
          <a:p>
            <a:pPr>
              <a:buFont typeface="Arial" panose="020B0604020202020204" pitchFamily="34" charset="0"/>
              <a:buChar char="•"/>
            </a:pPr>
            <a:endParaRPr lang="en-US" sz="1600" dirty="0"/>
          </a:p>
          <a:p>
            <a:pPr>
              <a:buFont typeface="Arial" panose="020B0604020202020204" pitchFamily="34" charset="0"/>
              <a:buChar char="•"/>
            </a:pPr>
            <a:r>
              <a:rPr lang="en-US" sz="1600" dirty="0" smtClean="0"/>
              <a:t>Perry </a:t>
            </a:r>
            <a:r>
              <a:rPr lang="en-US" sz="1600" dirty="0"/>
              <a:t>J. Kaufman (2013). Trading Systems and Methods (5th Edition). Wiley</a:t>
            </a:r>
            <a:r>
              <a:rPr lang="en-US" sz="1600" dirty="0" smtClean="0"/>
              <a:t>.</a:t>
            </a:r>
          </a:p>
          <a:p>
            <a:pPr>
              <a:buFont typeface="Arial" panose="020B0604020202020204" pitchFamily="34" charset="0"/>
              <a:buChar char="•"/>
            </a:pPr>
            <a:endParaRPr lang="en-US" sz="1600" dirty="0"/>
          </a:p>
          <a:p>
            <a:pPr>
              <a:buFont typeface="Arial" panose="020B0604020202020204" pitchFamily="34" charset="0"/>
              <a:buChar char="•"/>
            </a:pPr>
            <a:r>
              <a:rPr lang="en-US" sz="1600" dirty="0"/>
              <a:t>Robert </a:t>
            </a:r>
            <a:r>
              <a:rPr lang="en-US" sz="1600" dirty="0" err="1"/>
              <a:t>Kissell</a:t>
            </a:r>
            <a:r>
              <a:rPr lang="en-US" sz="1600" dirty="0"/>
              <a:t> (2013). The Science of Algorithmic Trading and Portfolio </a:t>
            </a:r>
            <a:r>
              <a:rPr lang="en-US" sz="1600" dirty="0" smtClean="0"/>
              <a:t>Management</a:t>
            </a:r>
            <a:r>
              <a:rPr lang="en-US" sz="1600" dirty="0"/>
              <a:t>. Academic Press</a:t>
            </a:r>
            <a:r>
              <a:rPr lang="en-US" sz="1600" dirty="0" smtClean="0"/>
              <a:t>.</a:t>
            </a:r>
          </a:p>
          <a:p>
            <a:pPr>
              <a:buFont typeface="Arial" panose="020B0604020202020204" pitchFamily="34" charset="0"/>
              <a:buChar char="•"/>
            </a:pPr>
            <a:endParaRPr lang="en-US" sz="1600" dirty="0"/>
          </a:p>
          <a:p>
            <a:pPr>
              <a:buFont typeface="Arial" panose="020B0604020202020204" pitchFamily="34" charset="0"/>
              <a:buChar char="•"/>
            </a:pPr>
            <a:r>
              <a:rPr lang="en-US" sz="1600" dirty="0" smtClean="0"/>
              <a:t>Kevin </a:t>
            </a:r>
            <a:r>
              <a:rPr lang="en-US" sz="1600" dirty="0"/>
              <a:t>Davey (2014). Building Winning Algorithmic Trading Systems, + Website: A Trader's Journey From Data Mining </a:t>
            </a:r>
            <a:r>
              <a:rPr lang="en-US" sz="1600" dirty="0" smtClean="0"/>
              <a:t>to Monte </a:t>
            </a:r>
            <a:r>
              <a:rPr lang="en-US" sz="1600" dirty="0"/>
              <a:t>Carlo Simulation to Live Trading. Wiley</a:t>
            </a:r>
            <a:r>
              <a:rPr lang="en-US" sz="1600" dirty="0" smtClean="0"/>
              <a:t>.</a:t>
            </a:r>
            <a:endParaRPr lang="en-US" sz="1600" dirty="0"/>
          </a:p>
          <a:p>
            <a:pPr>
              <a:buFont typeface="Arial" panose="020B0604020202020204" pitchFamily="34" charset="0"/>
              <a:buChar char="•"/>
            </a:pPr>
            <a:endParaRPr lang="en-US" sz="1600" dirty="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84</a:t>
            </a:fld>
            <a:endParaRPr lang="en-US" sz="1400" dirty="0">
              <a:latin typeface="Arial" charset="0"/>
            </a:endParaRPr>
          </a:p>
        </p:txBody>
      </p:sp>
    </p:spTree>
    <p:extLst>
      <p:ext uri="{BB962C8B-B14F-4D97-AF65-F5344CB8AC3E}">
        <p14:creationId xmlns:p14="http://schemas.microsoft.com/office/powerpoint/2010/main" val="220579785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ESIGN_B_final-0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547664" y="4371181"/>
            <a:ext cx="6048672" cy="1362075"/>
          </a:xfrm>
        </p:spPr>
        <p:txBody>
          <a:bodyPr/>
          <a:lstStyle/>
          <a:p>
            <a:r>
              <a:rPr lang="en-US" dirty="0" smtClean="0">
                <a:solidFill>
                  <a:srgbClr val="152E82"/>
                </a:solidFill>
              </a:rPr>
              <a:t>Thank you</a:t>
            </a:r>
            <a:endParaRPr lang="en-US" dirty="0">
              <a:solidFill>
                <a:srgbClr val="152E82"/>
              </a:solidFill>
            </a:endParaRPr>
          </a:p>
        </p:txBody>
      </p:sp>
      <p:sp>
        <p:nvSpPr>
          <p:cNvPr id="4" name="Slide Number Placeholder 3"/>
          <p:cNvSpPr>
            <a:spLocks noGrp="1"/>
          </p:cNvSpPr>
          <p:nvPr>
            <p:ph type="sldNum" sz="quarter" idx="11"/>
          </p:nvPr>
        </p:nvSpPr>
        <p:spPr/>
        <p:txBody>
          <a:bodyPr/>
          <a:lstStyle/>
          <a:p>
            <a:fld id="{302B3540-29DB-9849-B58B-883D2E76A773}" type="slidenum">
              <a:rPr lang="en-US" smtClean="0">
                <a:solidFill>
                  <a:schemeClr val="bg1"/>
                </a:solidFill>
              </a:rPr>
              <a:pPr/>
              <a:t>85</a:t>
            </a:fld>
            <a:endParaRPr lang="en-US" sz="1400" dirty="0">
              <a:solidFill>
                <a:schemeClr val="bg1"/>
              </a:solidFill>
              <a:latin typeface="Arial" charset="0"/>
            </a:endParaRPr>
          </a:p>
        </p:txBody>
      </p:sp>
    </p:spTree>
    <p:extLst>
      <p:ext uri="{BB962C8B-B14F-4D97-AF65-F5344CB8AC3E}">
        <p14:creationId xmlns:p14="http://schemas.microsoft.com/office/powerpoint/2010/main" val="2834460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3232" y="620688"/>
            <a:ext cx="8077200" cy="1000125"/>
          </a:xfrm>
        </p:spPr>
        <p:txBody>
          <a:bodyPr/>
          <a:lstStyle/>
          <a:p>
            <a:r>
              <a:rPr lang="en-US" dirty="0"/>
              <a:t>Industrial </a:t>
            </a:r>
            <a:r>
              <a:rPr lang="en-US" dirty="0" smtClean="0"/>
              <a:t>Practice – Main Components	</a:t>
            </a:r>
            <a:endParaRPr lang="en-US" dirty="0"/>
          </a:p>
        </p:txBody>
      </p:sp>
      <p:sp>
        <p:nvSpPr>
          <p:cNvPr id="7" name="Content Placeholder 1"/>
          <p:cNvSpPr txBox="1">
            <a:spLocks/>
          </p:cNvSpPr>
          <p:nvPr/>
        </p:nvSpPr>
        <p:spPr>
          <a:xfrm>
            <a:off x="395536" y="1700808"/>
            <a:ext cx="8640960" cy="4680520"/>
          </a:xfrm>
          <a:prstGeom prst="rect">
            <a:avLst/>
          </a:prstGeom>
        </p:spPr>
        <p:txBody>
          <a:bodyPr/>
          <a:lstStyle>
            <a:lvl1pPr marL="342900" indent="-342900" algn="l" rtl="0" eaLnBrk="1" fontAlgn="base" hangingPunct="1">
              <a:spcBef>
                <a:spcPct val="20000"/>
              </a:spcBef>
              <a:spcAft>
                <a:spcPct val="0"/>
              </a:spcAft>
              <a:defRPr sz="2800">
                <a:solidFill>
                  <a:schemeClr val="tx1"/>
                </a:solidFill>
                <a:latin typeface="Arial"/>
                <a:ea typeface="+mn-ea"/>
                <a:cs typeface="Arial"/>
              </a:defRPr>
            </a:lvl1pPr>
            <a:lvl2pPr marL="742950" indent="-285750" algn="l" rtl="0" eaLnBrk="1" fontAlgn="base" hangingPunct="1">
              <a:spcBef>
                <a:spcPct val="20000"/>
              </a:spcBef>
              <a:spcAft>
                <a:spcPct val="0"/>
              </a:spcAft>
              <a:buClr>
                <a:srgbClr val="578CDA"/>
              </a:buClr>
              <a:buFont typeface="Times" charset="0"/>
              <a:buChar char="•"/>
              <a:defRPr sz="2600">
                <a:solidFill>
                  <a:schemeClr val="tx1"/>
                </a:solidFill>
                <a:latin typeface="Arial"/>
                <a:ea typeface="+mn-ea"/>
                <a:cs typeface="Arial"/>
              </a:defRPr>
            </a:lvl2pPr>
            <a:lvl3pPr marL="1143000" indent="-228600" algn="l" rtl="0" eaLnBrk="1" fontAlgn="base" hangingPunct="1">
              <a:spcBef>
                <a:spcPct val="20000"/>
              </a:spcBef>
              <a:spcAft>
                <a:spcPct val="0"/>
              </a:spcAft>
              <a:buClr>
                <a:srgbClr val="578CDA"/>
              </a:buClr>
              <a:buFont typeface="Wingdings" charset="0"/>
              <a:buChar char="§"/>
              <a:defRPr sz="2400">
                <a:solidFill>
                  <a:schemeClr val="tx1"/>
                </a:solidFill>
                <a:latin typeface="Arial"/>
                <a:ea typeface="+mn-ea"/>
                <a:cs typeface="Arial"/>
              </a:defRPr>
            </a:lvl3pPr>
            <a:lvl4pPr marL="16002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4pPr>
            <a:lvl5pPr marL="2057400" indent="-228600" algn="l" rtl="0" eaLnBrk="1" fontAlgn="base" hangingPunct="1">
              <a:spcBef>
                <a:spcPct val="20000"/>
              </a:spcBef>
              <a:spcAft>
                <a:spcPct val="0"/>
              </a:spcAft>
              <a:buClr>
                <a:srgbClr val="578CDA"/>
              </a:buClr>
              <a:buChar char="»"/>
              <a:defRPr sz="2000">
                <a:solidFill>
                  <a:schemeClr val="tx1"/>
                </a:solidFill>
                <a:latin typeface="Arial"/>
                <a:ea typeface="+mn-ea"/>
                <a:cs typeface="Arial"/>
              </a:defRPr>
            </a:lvl5pPr>
            <a:lvl6pPr marL="2514600" indent="-228600" algn="l" rtl="0" eaLnBrk="1" fontAlgn="base" hangingPunct="1">
              <a:spcBef>
                <a:spcPct val="20000"/>
              </a:spcBef>
              <a:spcAft>
                <a:spcPct val="0"/>
              </a:spcAft>
              <a:buClr>
                <a:srgbClr val="578CDA"/>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578CDA"/>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578CDA"/>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578CDA"/>
              </a:buClr>
              <a:buChar char="»"/>
              <a:defRPr sz="2000">
                <a:solidFill>
                  <a:schemeClr val="tx1"/>
                </a:solidFill>
                <a:latin typeface="+mn-lt"/>
                <a:ea typeface="+mn-ea"/>
              </a:defRPr>
            </a:lvl9pPr>
          </a:lstStyle>
          <a:p>
            <a:pPr marL="457200" indent="-457200">
              <a:buFont typeface="+mj-lt"/>
              <a:buAutoNum type="arabicPeriod"/>
            </a:pPr>
            <a:r>
              <a:rPr lang="en-US" sz="1800" dirty="0" smtClean="0"/>
              <a:t>Client Connective usually via FIX connectivity from Bloomberg or other trading GUIs</a:t>
            </a:r>
          </a:p>
          <a:p>
            <a:pPr marL="457200" indent="-457200">
              <a:buFont typeface="+mj-lt"/>
              <a:buAutoNum type="arabicPeriod"/>
            </a:pPr>
            <a:endParaRPr lang="en-US" sz="1800" dirty="0" smtClean="0"/>
          </a:p>
          <a:p>
            <a:pPr marL="457200" indent="-457200">
              <a:buFont typeface="+mj-lt"/>
              <a:buAutoNum type="arabicPeriod"/>
            </a:pPr>
            <a:r>
              <a:rPr lang="en-US" sz="1800" dirty="0" smtClean="0"/>
              <a:t>Credit Check (including Margin), Inventory check (for Sell)</a:t>
            </a:r>
          </a:p>
          <a:p>
            <a:pPr marL="457200" indent="-457200">
              <a:buFont typeface="+mj-lt"/>
              <a:buAutoNum type="arabicPeriod"/>
            </a:pPr>
            <a:endParaRPr lang="en-US" sz="1800" dirty="0" smtClean="0"/>
          </a:p>
          <a:p>
            <a:pPr marL="457200" indent="-457200">
              <a:buFont typeface="+mj-lt"/>
              <a:buAutoNum type="arabicPeriod"/>
            </a:pPr>
            <a:r>
              <a:rPr lang="en-US" sz="1800" dirty="0" smtClean="0"/>
              <a:t>Algo Trading System</a:t>
            </a:r>
          </a:p>
          <a:p>
            <a:pPr marL="457200" indent="-457200">
              <a:buFont typeface="+mj-lt"/>
              <a:buAutoNum type="arabicPeriod"/>
            </a:pPr>
            <a:endParaRPr lang="en-US" sz="1800" dirty="0" smtClean="0"/>
          </a:p>
          <a:p>
            <a:pPr marL="457200" indent="-457200">
              <a:buFont typeface="+mj-lt"/>
              <a:buAutoNum type="arabicPeriod"/>
            </a:pPr>
            <a:r>
              <a:rPr lang="en-US" sz="1800" dirty="0" smtClean="0"/>
              <a:t>SOR (Smart Order Routing) and Internal Crossing</a:t>
            </a:r>
          </a:p>
          <a:p>
            <a:pPr marL="457200" indent="-457200">
              <a:buFont typeface="+mj-lt"/>
              <a:buAutoNum type="arabicPeriod"/>
            </a:pPr>
            <a:endParaRPr lang="en-US" sz="1800" dirty="0" smtClean="0"/>
          </a:p>
          <a:p>
            <a:pPr marL="457200" indent="-457200">
              <a:buFont typeface="+mj-lt"/>
              <a:buAutoNum type="arabicPeriod"/>
            </a:pPr>
            <a:r>
              <a:rPr lang="en-US" sz="1800" dirty="0" smtClean="0"/>
              <a:t>OMS (Order Management System)</a:t>
            </a:r>
          </a:p>
          <a:p>
            <a:pPr marL="457200" indent="-457200">
              <a:buFont typeface="+mj-lt"/>
              <a:buAutoNum type="arabicPeriod"/>
            </a:pPr>
            <a:endParaRPr lang="en-US" sz="1800" dirty="0" smtClean="0"/>
          </a:p>
          <a:p>
            <a:pPr marL="457200" indent="-457200">
              <a:buFont typeface="+mj-lt"/>
              <a:buAutoNum type="arabicPeriod"/>
            </a:pPr>
            <a:r>
              <a:rPr lang="en-US" sz="1800" dirty="0" smtClean="0"/>
              <a:t>Exchange connectivity</a:t>
            </a:r>
          </a:p>
          <a:p>
            <a:pPr marL="457200" indent="-457200">
              <a:buFont typeface="Arial" panose="020B0604020202020204" pitchFamily="34" charset="0"/>
              <a:buChar char="•"/>
            </a:pPr>
            <a:endParaRPr lang="en-US" sz="2000" dirty="0" smtClean="0"/>
          </a:p>
        </p:txBody>
      </p:sp>
      <p:sp>
        <p:nvSpPr>
          <p:cNvPr id="5" name="Slide Number Placeholder 4"/>
          <p:cNvSpPr>
            <a:spLocks noGrp="1"/>
          </p:cNvSpPr>
          <p:nvPr>
            <p:ph type="sldNum" sz="quarter" idx="11"/>
          </p:nvPr>
        </p:nvSpPr>
        <p:spPr>
          <a:xfrm>
            <a:off x="8628956" y="6525344"/>
            <a:ext cx="504056" cy="360040"/>
          </a:xfrm>
        </p:spPr>
        <p:txBody>
          <a:bodyPr/>
          <a:lstStyle>
            <a:lvl1pPr>
              <a:defRPr>
                <a:solidFill>
                  <a:srgbClr val="152E82"/>
                </a:solidFill>
              </a:defRPr>
            </a:lvl1pPr>
          </a:lstStyle>
          <a:p>
            <a:fld id="{5DD0A2D2-7EFB-5840-AF99-D605BC1B2F97}" type="slidenum">
              <a:rPr lang="en-US" smtClean="0"/>
              <a:pPr/>
              <a:t>9</a:t>
            </a:fld>
            <a:endParaRPr lang="en-US" sz="1400" dirty="0">
              <a:latin typeface="Arial" charset="0"/>
            </a:endParaRPr>
          </a:p>
        </p:txBody>
      </p:sp>
    </p:spTree>
    <p:extLst>
      <p:ext uri="{BB962C8B-B14F-4D97-AF65-F5344CB8AC3E}">
        <p14:creationId xmlns:p14="http://schemas.microsoft.com/office/powerpoint/2010/main" val="408620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Template-CBF">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Verdana"/>
        <a:ea typeface="ＭＳ Ｐゴシック"/>
        <a:cs typeface="ＭＳ Ｐゴシック"/>
      </a:majorFont>
      <a:minorFont>
        <a:latin typeface="Verdan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PowerPoint Template-CBF</Template>
  <TotalTime>7677</TotalTime>
  <Words>6713</Words>
  <Application>Microsoft Office PowerPoint</Application>
  <PresentationFormat>On-screen Show (4:3)</PresentationFormat>
  <Paragraphs>1181</Paragraphs>
  <Slides>85</Slides>
  <Notes>19</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PowerPoint Template-CBF</vt:lpstr>
      <vt:lpstr>Big Data, A.I. and Investing</vt:lpstr>
      <vt:lpstr>Automated Trading</vt:lpstr>
      <vt:lpstr>Industrial Example - IPO Stabilization </vt:lpstr>
      <vt:lpstr>Industrial Example - Index Rebalance </vt:lpstr>
      <vt:lpstr>Industrial Example – Switching Trade</vt:lpstr>
      <vt:lpstr>Industrial Practice – Biz </vt:lpstr>
      <vt:lpstr>Industrial Practice – Players </vt:lpstr>
      <vt:lpstr>Industrial Practice – Example Systems</vt:lpstr>
      <vt:lpstr>Industrial Practice – Main Components </vt:lpstr>
      <vt:lpstr>Type of Algos</vt:lpstr>
      <vt:lpstr>Algo - POV</vt:lpstr>
      <vt:lpstr>Algo - POV</vt:lpstr>
      <vt:lpstr>Algo - VWAP</vt:lpstr>
      <vt:lpstr>Algo - VWAP</vt:lpstr>
      <vt:lpstr>Algo - VWAP</vt:lpstr>
      <vt:lpstr>Algo - VWAP</vt:lpstr>
      <vt:lpstr>Algo - VWAP</vt:lpstr>
      <vt:lpstr>Algo - VWAP</vt:lpstr>
      <vt:lpstr>Algo - VWAP</vt:lpstr>
      <vt:lpstr>Algo - VWAP</vt:lpstr>
      <vt:lpstr>Algo - VWAP</vt:lpstr>
      <vt:lpstr>Algo - VWAP</vt:lpstr>
      <vt:lpstr>Algo - VWAP</vt:lpstr>
      <vt:lpstr>Algo - TWAP </vt:lpstr>
      <vt:lpstr>Algo – VWAP &amp; TWAP </vt:lpstr>
      <vt:lpstr>Algo - Implementation Shortfall</vt:lpstr>
      <vt:lpstr>Algo - Implementation Shortfall</vt:lpstr>
      <vt:lpstr>Transaction Cost Analysis</vt:lpstr>
      <vt:lpstr>Transaction Cost Analysis</vt:lpstr>
      <vt:lpstr>Algo – Market On Close</vt:lpstr>
      <vt:lpstr>Algo – Market On Close</vt:lpstr>
      <vt:lpstr>Algo – Market On Close</vt:lpstr>
      <vt:lpstr>Algo – Market On Close</vt:lpstr>
      <vt:lpstr>Benchmark Algos</vt:lpstr>
      <vt:lpstr>Algo – Stealth, Iceberg</vt:lpstr>
      <vt:lpstr>Algo – Peg, Smart DMA</vt:lpstr>
      <vt:lpstr>Algo - Pair</vt:lpstr>
      <vt:lpstr>Algo - Pair</vt:lpstr>
      <vt:lpstr>Algo - Pair</vt:lpstr>
      <vt:lpstr>Algo - Pair</vt:lpstr>
      <vt:lpstr>Algo - Market Making</vt:lpstr>
      <vt:lpstr>Algo - Market Making</vt:lpstr>
      <vt:lpstr>Algo - Market Making</vt:lpstr>
      <vt:lpstr>Algo - Market Making</vt:lpstr>
      <vt:lpstr>Algo - Market Making</vt:lpstr>
      <vt:lpstr>Trading Strategies – HK Warrant</vt:lpstr>
      <vt:lpstr>Trading Strategies – HK small caps</vt:lpstr>
      <vt:lpstr>Trading Strategies – HK small caps</vt:lpstr>
      <vt:lpstr>Trading Strategies – HKFE Wave Trading</vt:lpstr>
      <vt:lpstr>Demo: Bit Coin Trading</vt:lpstr>
      <vt:lpstr>Demo: Bit Coin Trading</vt:lpstr>
      <vt:lpstr>Market and Exchange Rules - Hours</vt:lpstr>
      <vt:lpstr>Market and Exchange Rules - Auction</vt:lpstr>
      <vt:lpstr>Market and Exchange Rules – HK Closing</vt:lpstr>
      <vt:lpstr>Market and Exchange Rules - Order </vt:lpstr>
      <vt:lpstr>Market and Exchange Rules – Short Sell </vt:lpstr>
      <vt:lpstr>Market and Exchange Rules - Trade</vt:lpstr>
      <vt:lpstr>Market and Exchange Rules - Lot &amp; Tick </vt:lpstr>
      <vt:lpstr>Market and Exchange Rules - Range  </vt:lpstr>
      <vt:lpstr>Market and Exchange Rules - Volatility  </vt:lpstr>
      <vt:lpstr>Market and Exchange Rules – HK Exchange</vt:lpstr>
      <vt:lpstr>Market and Exchange Rules - Highlights</vt:lpstr>
      <vt:lpstr>Market and Exchange Rules - Highlights</vt:lpstr>
      <vt:lpstr>Discussions</vt:lpstr>
      <vt:lpstr>Develop Automated Trading System</vt:lpstr>
      <vt:lpstr>Develop Automated Trading System</vt:lpstr>
      <vt:lpstr>Develop Automated Trading System</vt:lpstr>
      <vt:lpstr>Develop Automated Trading System</vt:lpstr>
      <vt:lpstr>Develop Automated Trading System</vt:lpstr>
      <vt:lpstr>Develop Automated Trading System</vt:lpstr>
      <vt:lpstr>Develop Automated Trading System</vt:lpstr>
      <vt:lpstr>Develop Automated Trading System</vt:lpstr>
      <vt:lpstr>Develop Automated Trading System</vt:lpstr>
      <vt:lpstr>Develop Automated Trading System</vt:lpstr>
      <vt:lpstr>Develop Automated Trading System</vt:lpstr>
      <vt:lpstr>Develop Automated Trading System</vt:lpstr>
      <vt:lpstr>Develop Automated Trading System</vt:lpstr>
      <vt:lpstr>Develop Automated Trading System</vt:lpstr>
      <vt:lpstr>Trading Signals - Order Book Imbalance</vt:lpstr>
      <vt:lpstr>Trading Signals - Money flow</vt:lpstr>
      <vt:lpstr>Dark Pool and Internal Crossing</vt:lpstr>
      <vt:lpstr>Dark Pool and Internal Crossing</vt:lpstr>
      <vt:lpstr>Dark Pool and Internal Crossing</vt:lpstr>
      <vt:lpstr>Further Readings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Certificate in Big Data, A.I. and Investing</dc:title>
  <dc:creator>Liu Wai Keung</dc:creator>
  <cp:lastModifiedBy>kenl</cp:lastModifiedBy>
  <cp:revision>116</cp:revision>
  <cp:lastPrinted>2013-10-02T07:30:28Z</cp:lastPrinted>
  <dcterms:created xsi:type="dcterms:W3CDTF">2017-10-12T06:23:20Z</dcterms:created>
  <dcterms:modified xsi:type="dcterms:W3CDTF">2018-08-20T05:42:28Z</dcterms:modified>
</cp:coreProperties>
</file>