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60" r:id="rId6"/>
    <p:sldId id="262" r:id="rId7"/>
    <p:sldId id="261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9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51224-61CD-41B2-A977-17A219A248A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0463C-0357-4F0A-8E78-E1FD78B14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3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Corpus, Treebank:</a:t>
            </a:r>
            <a:r>
              <a:rPr lang="en-US" baseline="0" dirty="0" smtClean="0"/>
              <a:t> manually prepare a lot data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47A3-E2F4-9B43-B61C-6E4B4875161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84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47A3-E2F4-9B43-B61C-6E4B4875161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85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47A3-E2F4-9B43-B61C-6E4B4875161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85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47A3-E2F4-9B43-B61C-6E4B4875161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85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47A3-E2F4-9B43-B61C-6E4B4875161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85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47A3-E2F4-9B43-B61C-6E4B4875161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85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47A3-E2F4-9B43-B61C-6E4B4875161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8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425007-987E-44EC-BBE9-255EEBEE831C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292C00-1161-4050-B9AD-D96C32BEA4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425007-987E-44EC-BBE9-255EEBEE831C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92C00-1161-4050-B9AD-D96C32BEA4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425007-987E-44EC-BBE9-255EEBEE831C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92C00-1161-4050-B9AD-D96C32BEA4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425007-987E-44EC-BBE9-255EEBEE831C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92C00-1161-4050-B9AD-D96C32BEA4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425007-987E-44EC-BBE9-255EEBEE831C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92C00-1161-4050-B9AD-D96C32BEA4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425007-987E-44EC-BBE9-255EEBEE831C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92C00-1161-4050-B9AD-D96C32BEA4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425007-987E-44EC-BBE9-255EEBEE831C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92C00-1161-4050-B9AD-D96C32BEA4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425007-987E-44EC-BBE9-255EEBEE831C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92C00-1161-4050-B9AD-D96C32BEA44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425007-987E-44EC-BBE9-255EEBEE831C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92C00-1161-4050-B9AD-D96C32BEA4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C425007-987E-44EC-BBE9-255EEBEE831C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92C00-1161-4050-B9AD-D96C32BEA4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425007-987E-44EC-BBE9-255EEBEE831C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292C00-1161-4050-B9AD-D96C32BEA4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C425007-987E-44EC-BBE9-255EEBEE831C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1292C00-1161-4050-B9AD-D96C32BEA4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kenwkliu/space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://projector.tensorflow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ohn_Rupert_Firt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ultithreaded.stitchfix.com/blog/2015/03/11/word-is-worth-a-thousand-vecto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 – word2vec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83232" y="620688"/>
            <a:ext cx="8077200" cy="1000125"/>
          </a:xfrm>
        </p:spPr>
        <p:txBody>
          <a:bodyPr/>
          <a:lstStyle/>
          <a:p>
            <a:r>
              <a:rPr lang="en-US" dirty="0" smtClean="0"/>
              <a:t>Treebanks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28956" y="6525344"/>
            <a:ext cx="504056" cy="360040"/>
          </a:xfr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2</a:t>
            </a:fld>
            <a:endParaRPr lang="en-US" sz="1400" dirty="0">
              <a:latin typeface="Arial" charset="0"/>
            </a:endParaRPr>
          </a:p>
        </p:txBody>
      </p:sp>
      <p:pic>
        <p:nvPicPr>
          <p:cNvPr id="1026" name="Picture 2" descr="https://upload.wikimedia.org/wikipedia/commons/7/7d/The_house_at_the_end_of_the_stre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7704856" cy="403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46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83232" y="620688"/>
            <a:ext cx="8077200" cy="1000125"/>
          </a:xfrm>
        </p:spPr>
        <p:txBody>
          <a:bodyPr/>
          <a:lstStyle/>
          <a:p>
            <a:r>
              <a:rPr lang="en-US" dirty="0" smtClean="0"/>
              <a:t>Word2Vec –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28956" y="6525344"/>
            <a:ext cx="504056" cy="360040"/>
          </a:xfr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3</a:t>
            </a:fld>
            <a:endParaRPr lang="en-US" sz="1400" dirty="0"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3" t="19274" r="1846" b="6392"/>
          <a:stretch/>
        </p:blipFill>
        <p:spPr bwMode="auto">
          <a:xfrm>
            <a:off x="2561324" y="1371600"/>
            <a:ext cx="597974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76800" y="5715000"/>
            <a:ext cx="33297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4"/>
              </a:rPr>
              <a:t>http://projector.tensorflow.org/</a:t>
            </a:r>
            <a:endParaRPr lang="en-US" sz="1400" dirty="0" smtClean="0"/>
          </a:p>
          <a:p>
            <a:r>
              <a:rPr lang="en-US" sz="1400" dirty="0" smtClean="0">
                <a:hlinkClick r:id="rId5"/>
              </a:rPr>
              <a:t>https://colab.research.google.com/</a:t>
            </a:r>
            <a:endParaRPr lang="en-US" sz="1400" dirty="0" smtClean="0"/>
          </a:p>
          <a:p>
            <a:r>
              <a:rPr lang="en-US" sz="1400" dirty="0" smtClean="0">
                <a:hlinkClick r:id="rId6"/>
              </a:rPr>
              <a:t>https://github.com/kenwkliu/space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25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83232" y="620688"/>
            <a:ext cx="8077200" cy="1000125"/>
          </a:xfrm>
        </p:spPr>
        <p:txBody>
          <a:bodyPr/>
          <a:lstStyle/>
          <a:p>
            <a:r>
              <a:rPr lang="en-US" dirty="0" smtClean="0"/>
              <a:t>Word2Vec - Definition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Context</a:t>
            </a:r>
            <a:r>
              <a:rPr lang="en-US" sz="1600" dirty="0"/>
              <a:t>: a fixed number of words </a:t>
            </a:r>
            <a:r>
              <a:rPr lang="en-US" sz="1600" b="1" dirty="0">
                <a:solidFill>
                  <a:srgbClr val="0070C0"/>
                </a:solidFill>
              </a:rPr>
              <a:t>in front of and behind </a:t>
            </a:r>
            <a:r>
              <a:rPr lang="en-US" sz="1600" dirty="0"/>
              <a:t>the word of interest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Example</a:t>
            </a:r>
            <a:r>
              <a:rPr lang="en-US" sz="1600" dirty="0" smtClean="0"/>
              <a:t>: Mary </a:t>
            </a:r>
            <a:r>
              <a:rPr lang="en-US" sz="1600" dirty="0"/>
              <a:t>is a very stubborn child. Her </a:t>
            </a:r>
            <a:r>
              <a:rPr lang="en-US" sz="1600" b="1" u="sng" dirty="0" err="1">
                <a:solidFill>
                  <a:srgbClr val="0070C0"/>
                </a:solidFill>
              </a:rPr>
              <a:t>pervicacious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nature always gets her in trouble: </a:t>
            </a:r>
            <a:r>
              <a:rPr lang="en-US" sz="1600" dirty="0" err="1"/>
              <a:t>pervicacious</a:t>
            </a:r>
            <a:r>
              <a:rPr lang="en-US" sz="1600" dirty="0"/>
              <a:t> is surrounded by stubborn, nature, and </a:t>
            </a:r>
            <a:r>
              <a:rPr lang="en-US" sz="1600" dirty="0" smtClean="0"/>
              <a:t>trouble. Learns </a:t>
            </a:r>
            <a:r>
              <a:rPr lang="en-US" sz="1600" dirty="0"/>
              <a:t>the meaning of a given word by </a:t>
            </a:r>
            <a:r>
              <a:rPr lang="en-US" sz="1600" b="1" dirty="0">
                <a:solidFill>
                  <a:srgbClr val="0070C0"/>
                </a:solidFill>
              </a:rPr>
              <a:t>looking at its context </a:t>
            </a:r>
            <a:r>
              <a:rPr lang="en-US" sz="1600" dirty="0"/>
              <a:t>and </a:t>
            </a:r>
            <a:r>
              <a:rPr lang="en-US" sz="1600" b="1" dirty="0">
                <a:solidFill>
                  <a:srgbClr val="0070C0"/>
                </a:solidFill>
              </a:rPr>
              <a:t>representing it numerically</a:t>
            </a:r>
            <a:r>
              <a:rPr lang="en-US" sz="1600" dirty="0"/>
              <a:t>. </a:t>
            </a:r>
            <a:r>
              <a:rPr lang="en-US" sz="1600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28956" y="6525344"/>
            <a:ext cx="504056" cy="360040"/>
          </a:xfr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4</a:t>
            </a:fld>
            <a:endParaRPr lang="en-US" sz="1400" dirty="0"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5699" y="5877272"/>
            <a:ext cx="6840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sz="1600" i="1" dirty="0">
                <a:solidFill>
                  <a:srgbClr val="00B050"/>
                </a:solidFill>
              </a:rPr>
              <a:t>“a word is characterized by the company it keeps - </a:t>
            </a:r>
            <a:r>
              <a:rPr lang="en-US" sz="1600" i="1" dirty="0">
                <a:solidFill>
                  <a:srgbClr val="00B050"/>
                </a:solidFill>
                <a:hlinkClick r:id="rId3"/>
              </a:rPr>
              <a:t>John Rupert Firth</a:t>
            </a:r>
            <a:r>
              <a:rPr lang="en-US" sz="1600" i="1" dirty="0">
                <a:solidFill>
                  <a:srgbClr val="00B050"/>
                </a:solidFill>
              </a:rPr>
              <a:t>”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8" name="Picture 2" descr="https://qph.ec.quoracdn.net/main-qimg-1028bf63c323fcd5908e87887a7e359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12976"/>
            <a:ext cx="4116323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7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83232" y="620688"/>
            <a:ext cx="8077200" cy="1000125"/>
          </a:xfrm>
        </p:spPr>
        <p:txBody>
          <a:bodyPr/>
          <a:lstStyle/>
          <a:p>
            <a:r>
              <a:rPr lang="en-US" dirty="0" smtClean="0"/>
              <a:t>Word2Vec – Similarity 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/>
            <a:endParaRPr lang="en-US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28956" y="6525344"/>
            <a:ext cx="504056" cy="360040"/>
          </a:xfr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5</a:t>
            </a:fld>
            <a:endParaRPr lang="en-US" sz="1400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55739" y="2132856"/>
            <a:ext cx="426591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most_similar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[('risks', 0.5921677947044373),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('probability', 0.4140169024467468),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('likelihood', 0.3951364755630493),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('possibility', 0.3811781406402588),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('uncertainty', 0.34543055295944214),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('challenge', 0.322320818901062),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('concern', 0.288372278213501),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('uncertainly', 0.2852689027786255),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('odds', 0.271675169467926),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('threat', 0.2695636749267578)]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132857"/>
            <a:ext cx="372890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most_similar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[('cars', 0.5899946093559265),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('vehicle', 0.5460749864578247),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('vehicles', 0.455700546503067),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('auto', 0.38780486583709717),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0.3466867208480835),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('minivan', 0.3353206515312195),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('truck', 0.31946268677711487),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('minicar', 0.3166467249393463),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('home', 0.314445436000824),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('bike', 0.3133225739002228)] </a:t>
            </a:r>
          </a:p>
        </p:txBody>
      </p:sp>
    </p:spTree>
    <p:extLst>
      <p:ext uri="{BB962C8B-B14F-4D97-AF65-F5344CB8AC3E}">
        <p14:creationId xmlns:p14="http://schemas.microsoft.com/office/powerpoint/2010/main" val="26146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83232" y="620688"/>
            <a:ext cx="8077200" cy="1000125"/>
          </a:xfrm>
        </p:spPr>
        <p:txBody>
          <a:bodyPr/>
          <a:lstStyle/>
          <a:p>
            <a:r>
              <a:rPr lang="en-US" dirty="0" smtClean="0"/>
              <a:t>Word2Vec – Dissimilarity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5365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doesnt_match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('revenue tax sales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income'.split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'tax'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doesnt_match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('apple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samsung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'.split())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doesnt_match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('apple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'.split())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'apple' 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doesnt_match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growth'.split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'growth' 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doesnt_match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('car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growth'.split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'car' 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doesnt_match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('excellent good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bad'.split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'bad'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28956" y="6525344"/>
            <a:ext cx="504056" cy="360040"/>
          </a:xfr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6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32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83232" y="620688"/>
            <a:ext cx="8077200" cy="1000125"/>
          </a:xfrm>
        </p:spPr>
        <p:txBody>
          <a:bodyPr>
            <a:normAutofit fontScale="90000"/>
          </a:bodyPr>
          <a:lstStyle/>
          <a:p>
            <a:r>
              <a:rPr lang="en-US" dirty="0"/>
              <a:t>Word2Vec - Addition and </a:t>
            </a:r>
            <a:r>
              <a:rPr lang="en-US" dirty="0" smtClean="0"/>
              <a:t>subtraction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4536504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sz="1600" dirty="0"/>
          </a:p>
          <a:p>
            <a:endParaRPr lang="en-US" sz="1600" dirty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28956" y="6525344"/>
            <a:ext cx="504056" cy="360040"/>
          </a:xfr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7</a:t>
            </a:fld>
            <a:endParaRPr lang="en-US" sz="1400" dirty="0"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04864"/>
            <a:ext cx="3600400" cy="303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3304" y="2192084"/>
            <a:ext cx="394370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most_similar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samsung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'], 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=['android'])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[('apple', 0.35112401843070984),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0.2893127202987671),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renesas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0.28568124771118164),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0.26545387506484985),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('memory', 0.26283740997314453),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samsungs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0.26225510239601135),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netapp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0.260621041059494),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everlight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0.2575075924396515),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('sec', 0.2570921778678894),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wematch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0.2497785985469818)] </a:t>
            </a:r>
          </a:p>
        </p:txBody>
      </p:sp>
    </p:spTree>
    <p:extLst>
      <p:ext uri="{BB962C8B-B14F-4D97-AF65-F5344CB8AC3E}">
        <p14:creationId xmlns:p14="http://schemas.microsoft.com/office/powerpoint/2010/main" val="159764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83232" y="620688"/>
            <a:ext cx="8077200" cy="1000125"/>
          </a:xfrm>
        </p:spPr>
        <p:txBody>
          <a:bodyPr>
            <a:normAutofit fontScale="90000"/>
          </a:bodyPr>
          <a:lstStyle/>
          <a:p>
            <a:r>
              <a:rPr lang="en-US" dirty="0"/>
              <a:t>Word2Vec </a:t>
            </a:r>
            <a:r>
              <a:rPr lang="en-US" dirty="0" smtClean="0"/>
              <a:t>– Sentiment Analysis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7200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28956" y="6525344"/>
            <a:ext cx="504056" cy="360040"/>
          </a:xfr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8</a:t>
            </a:fld>
            <a:endParaRPr lang="en-US" sz="1400" dirty="0">
              <a:latin typeface="Arial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1" t="45184" r="17241" b="5906"/>
          <a:stretch/>
        </p:blipFill>
        <p:spPr bwMode="auto">
          <a:xfrm>
            <a:off x="117206" y="1524000"/>
            <a:ext cx="8847281" cy="419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721" y="5791200"/>
            <a:ext cx="830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4"/>
              </a:rPr>
              <a:t>https://multithreaded.stitchfix.com/blog/2015/03/11/word-is-worth-a-thousand-vectors/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354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</TotalTime>
  <Words>335</Words>
  <Application>Microsoft Office PowerPoint</Application>
  <PresentationFormat>On-screen Show (4:3)</PresentationFormat>
  <Paragraphs>85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Natural Language Processing – word2vec</vt:lpstr>
      <vt:lpstr>Treebanks</vt:lpstr>
      <vt:lpstr>Word2Vec – Demo</vt:lpstr>
      <vt:lpstr>Word2Vec - Definition</vt:lpstr>
      <vt:lpstr>Word2Vec – Similarity </vt:lpstr>
      <vt:lpstr>Word2Vec – Dissimilarity</vt:lpstr>
      <vt:lpstr>Word2Vec - Addition and subtraction</vt:lpstr>
      <vt:lpstr>Word2Vec – Sentiment Analysis</vt:lpstr>
    </vt:vector>
  </TitlesOfParts>
  <Company>Daiwa Capital Markets Hong Kong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– word2vec</dc:title>
  <dc:creator>kenl</dc:creator>
  <cp:lastModifiedBy>kenl</cp:lastModifiedBy>
  <cp:revision>2</cp:revision>
  <dcterms:created xsi:type="dcterms:W3CDTF">2018-08-22T06:07:33Z</dcterms:created>
  <dcterms:modified xsi:type="dcterms:W3CDTF">2018-08-22T06:19:47Z</dcterms:modified>
</cp:coreProperties>
</file>