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7" r:id="rId1"/>
    <p:sldMasterId id="2147483910" r:id="rId2"/>
  </p:sldMasterIdLst>
  <p:notesMasterIdLst>
    <p:notesMasterId r:id="rId29"/>
  </p:notesMasterIdLst>
  <p:sldIdLst>
    <p:sldId id="256" r:id="rId3"/>
    <p:sldId id="263" r:id="rId4"/>
    <p:sldId id="260" r:id="rId5"/>
    <p:sldId id="257" r:id="rId6"/>
    <p:sldId id="278" r:id="rId7"/>
    <p:sldId id="258" r:id="rId8"/>
    <p:sldId id="279" r:id="rId9"/>
    <p:sldId id="259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85" r:id="rId21"/>
    <p:sldId id="273" r:id="rId22"/>
    <p:sldId id="274" r:id="rId23"/>
    <p:sldId id="275" r:id="rId24"/>
    <p:sldId id="276" r:id="rId25"/>
    <p:sldId id="280" r:id="rId26"/>
    <p:sldId id="284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D93D7-3C20-46EC-802D-EE1195486C7A}" type="datetimeFigureOut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CDBF4-8E7E-48F4-9E75-7C7CA521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27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3225-8815-4CCB-8FBF-5F3E06FFFFF2}" type="datetime1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11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D71-25BC-40AC-95B6-DA8D54DDA00F}" type="datetime1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13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4A57-94D7-47EE-A046-7101032EDC3F}" type="datetime1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611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A3AE-45A1-4F68-97DD-0681234464DC}" type="datetime1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93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D576-C765-47AC-B18A-2DB853C1BE71}" type="datetime1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19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991B-2C8A-46FD-B541-BF6373430E79}" type="datetime1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02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CE62-C376-4FEC-B059-3713D48224DA}" type="datetime1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9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26DF-3947-4279-A994-679DDD507D54}" type="datetime1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80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DFB5-9E69-4431-B993-D246792671DA}" type="datetime1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44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6EA0-5DA7-4126-8594-ACFEEC1C8200}" type="datetime1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79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6232-4A68-4E7A-8202-9A3B0ACE4C9C}" type="datetime1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7498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F559-BAC6-467B-9A6E-8FC934AEF1B6}" type="datetime1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03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EAEE-C857-444A-B535-AB0A1A0431E5}" type="datetime1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552712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4A46-E6FD-4998-9938-302070A617D1}" type="datetime1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347CEDE-AFF9-48E6-9AB3-EE9A7EE416E9}" type="datetime1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9401FAC-83DF-4058-AF17-B05069D3C7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4CB3-574A-4927-9868-420443892ABE}" type="datetime1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51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CB13-D921-4455-BD5C-43C7BCE0356D}" type="datetime1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55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E644-26A0-401D-B2F5-115D6E118A1C}" type="datetime1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0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5118-DD24-4977-8CEB-AE93C0C857A6}" type="datetime1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2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E2A6-BD16-4051-A537-28FB25DE4D04}" type="datetime1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44E3-F5BF-4279-B410-F0F2A3CDB3CF}" type="datetime1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5753-076C-4F8C-AA1A-A6FAC3DF8A68}" type="datetime1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14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08EC29-E721-4EF7-B9F8-C814CD80BDE2}" type="datetime1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01FAC-83DF-4058-AF17-B05069D3C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19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A2F5-A5E2-41B4-BE1B-07B41386EB15}" type="datetime1">
              <a:rPr lang="ko-KR" altLang="en-US" smtClean="0"/>
              <a:t>2017-12-23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01FAC-83DF-4058-AF17-B05069D3C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4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기말발표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비모수</a:t>
            </a:r>
            <a:r>
              <a:rPr lang="ko-KR" altLang="en-US" dirty="0" smtClean="0"/>
              <a:t> 랜덤워크 사인 테스트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47200" y="5955323"/>
            <a:ext cx="23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5288292 </a:t>
            </a:r>
            <a:r>
              <a:rPr lang="ko-KR" altLang="en-US" dirty="0" smtClean="0"/>
              <a:t>이정은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10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000" dirty="0" smtClean="0"/>
              <a:t>-b</a:t>
            </a:r>
            <a:r>
              <a:rPr lang="ko-KR" altLang="en-US" sz="3000" dirty="0" smtClean="0"/>
              <a:t>의 </a:t>
            </a:r>
            <a:r>
              <a:rPr lang="en-US" altLang="ko-KR" sz="3000" dirty="0"/>
              <a:t>H</a:t>
            </a:r>
            <a:r>
              <a:rPr lang="en-US" altLang="ko-KR" sz="3000" dirty="0" smtClean="0"/>
              <a:t>istogram-</a:t>
            </a:r>
            <a:endParaRPr lang="ko-KR" altLang="en-US" sz="30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648" y="1030831"/>
            <a:ext cx="6441475" cy="5230012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6946703" y="1228021"/>
            <a:ext cx="4237111" cy="4883610"/>
          </a:xfrm>
        </p:spPr>
        <p:txBody>
          <a:bodyPr>
            <a:noAutofit/>
          </a:bodyPr>
          <a:lstStyle/>
          <a:p>
            <a:endParaRPr lang="en-US" altLang="ko-KR" sz="1800" b="1" dirty="0" smtClean="0"/>
          </a:p>
          <a:p>
            <a:r>
              <a:rPr lang="en-US" altLang="ko-KR" sz="1500" b="1" dirty="0" smtClean="0"/>
              <a:t>•  b</a:t>
            </a:r>
            <a:r>
              <a:rPr lang="ko-KR" altLang="en-US" sz="1500" b="1" dirty="0" smtClean="0"/>
              <a:t>는 매번 실행에 대해 </a:t>
            </a:r>
            <a:r>
              <a:rPr lang="en-US" altLang="ko-KR" sz="1500" b="1" dirty="0" smtClean="0"/>
              <a:t>0</a:t>
            </a:r>
            <a:r>
              <a:rPr lang="ko-KR" altLang="en-US" sz="1500" b="1" dirty="0" smtClean="0"/>
              <a:t>보다 큰 기울기의 개수</a:t>
            </a:r>
            <a:endParaRPr lang="en-US" altLang="ko-KR" sz="1500" b="1" dirty="0" smtClean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r>
              <a:rPr lang="en-US" altLang="ko-KR" sz="1500" b="1" dirty="0" smtClean="0"/>
              <a:t>• </a:t>
            </a:r>
            <a:r>
              <a:rPr lang="ko-KR" altLang="en-US" sz="1500" b="1" dirty="0" smtClean="0"/>
              <a:t>랜덤워크 한다면 </a:t>
            </a:r>
            <a:r>
              <a:rPr lang="en-US" altLang="ko-KR" sz="1500" b="1" dirty="0" smtClean="0"/>
              <a:t>100</a:t>
            </a:r>
            <a:r>
              <a:rPr lang="ko-KR" altLang="en-US" sz="1500" b="1" dirty="0" smtClean="0"/>
              <a:t>번 시행했을 때 </a:t>
            </a:r>
            <a:r>
              <a:rPr lang="en-US" altLang="ko-KR" sz="1500" b="1" dirty="0" smtClean="0"/>
              <a:t>b</a:t>
            </a:r>
            <a:r>
              <a:rPr lang="ko-KR" altLang="en-US" sz="1500" b="1" dirty="0" smtClean="0"/>
              <a:t>가 </a:t>
            </a:r>
            <a:endParaRPr lang="en-US" altLang="ko-KR" sz="1500" b="1" dirty="0" smtClean="0"/>
          </a:p>
          <a:p>
            <a:r>
              <a:rPr lang="en-US" altLang="ko-KR" sz="1500" b="1" dirty="0"/>
              <a:t> </a:t>
            </a:r>
            <a:r>
              <a:rPr lang="en-US" altLang="ko-KR" sz="1500" b="1" dirty="0" smtClean="0"/>
              <a:t>   50</a:t>
            </a:r>
            <a:r>
              <a:rPr lang="ko-KR" altLang="en-US" sz="1500" b="1" dirty="0" smtClean="0"/>
              <a:t>개인 것이 이상적</a:t>
            </a:r>
            <a:endParaRPr lang="en-US" altLang="ko-KR" sz="1500" b="1" dirty="0" smtClean="0"/>
          </a:p>
          <a:p>
            <a:endParaRPr lang="en-US" altLang="ko-KR" sz="1500" b="1" dirty="0" smtClean="0"/>
          </a:p>
          <a:p>
            <a:r>
              <a:rPr lang="en-US" altLang="ko-KR" sz="1500" b="1" dirty="0" smtClean="0"/>
              <a:t>• r</a:t>
            </a:r>
            <a:r>
              <a:rPr lang="ko-KR" altLang="en-US" sz="1500" b="1" dirty="0" smtClean="0"/>
              <a:t>가 커질수록 분포가 왼쪽에서 오른쪽으로 감</a:t>
            </a:r>
            <a:endParaRPr lang="en-US" altLang="ko-KR" sz="1500" b="1" dirty="0" smtClean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r>
              <a:rPr lang="en-US" altLang="ko-KR" sz="1500" b="1" dirty="0" smtClean="0"/>
              <a:t>• r=-2,-1,-0.9,-0.5,0,0.5,2 </a:t>
            </a:r>
            <a:r>
              <a:rPr lang="ko-KR" altLang="en-US" sz="1500" b="1" dirty="0" smtClean="0"/>
              <a:t>일 때는 </a:t>
            </a:r>
            <a:r>
              <a:rPr lang="en-US" altLang="ko-KR" sz="1500" b="1" dirty="0" smtClean="0"/>
              <a:t>50</a:t>
            </a:r>
            <a:r>
              <a:rPr lang="ko-KR" altLang="en-US" sz="1500" b="1" dirty="0" smtClean="0"/>
              <a:t>에서 떨어진</a:t>
            </a:r>
            <a:endParaRPr lang="en-US" altLang="ko-KR" sz="1500" b="1" dirty="0" smtClean="0"/>
          </a:p>
          <a:p>
            <a:r>
              <a:rPr lang="en-US" altLang="ko-KR" sz="1500" b="1" dirty="0"/>
              <a:t> </a:t>
            </a:r>
            <a:r>
              <a:rPr lang="ko-KR" altLang="en-US" sz="1500" b="1" dirty="0" smtClean="0"/>
              <a:t> 값이 가장 많이 나오기 때문에 랜덤워크 하지 </a:t>
            </a:r>
            <a:endParaRPr lang="en-US" altLang="ko-KR" sz="1500" b="1" dirty="0" smtClean="0"/>
          </a:p>
          <a:p>
            <a:r>
              <a:rPr lang="ko-KR" altLang="en-US" sz="1500" b="1" dirty="0" smtClean="0"/>
              <a:t>  않는다는 판단이 쉬움</a:t>
            </a:r>
            <a:endParaRPr lang="en-US" altLang="ko-KR" sz="1500" b="1" dirty="0" smtClean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r>
              <a:rPr lang="en-US" altLang="ko-KR" sz="1500" b="1" dirty="0" smtClean="0"/>
              <a:t>•r=0.9 </a:t>
            </a:r>
            <a:r>
              <a:rPr lang="ko-KR" altLang="en-US" sz="1500" b="1" dirty="0" smtClean="0"/>
              <a:t>일 때와</a:t>
            </a:r>
            <a:r>
              <a:rPr lang="en-US" altLang="ko-KR" sz="1500" b="1" dirty="0" smtClean="0"/>
              <a:t>, r=1</a:t>
            </a:r>
            <a:r>
              <a:rPr lang="ko-KR" altLang="en-US" sz="1500" b="1" dirty="0" smtClean="0"/>
              <a:t>일 때는 판단이 어려움</a:t>
            </a:r>
            <a:r>
              <a:rPr lang="en-US" altLang="ko-KR" sz="1500" b="1" dirty="0" smtClean="0"/>
              <a:t> </a:t>
            </a:r>
            <a:endParaRPr lang="ko-KR" alt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447870" y="198443"/>
            <a:ext cx="127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N(0.1) error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/>
              <a:t>-p-value</a:t>
            </a:r>
            <a:r>
              <a:rPr lang="ko-KR" altLang="en-US" sz="3000" dirty="0" smtClean="0"/>
              <a:t>의 </a:t>
            </a:r>
            <a:r>
              <a:rPr lang="en-US" altLang="ko-KR" sz="3000" dirty="0" smtClean="0"/>
              <a:t>Histogram-</a:t>
            </a:r>
            <a:endParaRPr lang="ko-KR" altLang="en-US" sz="30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02" y="1037719"/>
            <a:ext cx="6549452" cy="52659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텍스트 개체 틀 5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323724" y="1289539"/>
                <a:ext cx="4008584" cy="511302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sz="1500" b="1" dirty="0"/>
                  <a:t>•p-value </a:t>
                </a:r>
                <a:r>
                  <a:rPr lang="ko-KR" altLang="en-US" sz="1500" b="1" dirty="0"/>
                  <a:t>란 </a:t>
                </a:r>
                <a:r>
                  <a:rPr lang="ko-KR" altLang="en-US" sz="1500" b="1" dirty="0" err="1"/>
                  <a:t>귀무가설</a:t>
                </a:r>
                <a:r>
                  <a:rPr lang="ko-KR" altLang="en-US" sz="1500" b="1" dirty="0"/>
                  <a:t> 하에서 </a:t>
                </a:r>
                <a:r>
                  <a:rPr lang="en-US" altLang="ko-KR" sz="1500" b="1" dirty="0"/>
                  <a:t>( r=1) </a:t>
                </a:r>
                <a:r>
                  <a:rPr lang="ko-KR" altLang="en-US" sz="1500" b="1" dirty="0"/>
                  <a:t>관측된 </a:t>
                </a:r>
                <a:endParaRPr lang="en-US" altLang="ko-KR" sz="1500" b="1" dirty="0"/>
              </a:p>
              <a:p>
                <a:r>
                  <a:rPr lang="en-US" altLang="ko-KR" sz="1500" b="1" dirty="0"/>
                  <a:t>  </a:t>
                </a:r>
                <a:r>
                  <a:rPr lang="ko-KR" altLang="en-US" sz="1500" b="1" dirty="0"/>
                  <a:t>데이터 또는 더 극적인 값이 나올 확률</a:t>
                </a:r>
                <a:endParaRPr lang="en-US" altLang="ko-KR" sz="1500" b="1" dirty="0"/>
              </a:p>
              <a:p>
                <a:endParaRPr lang="en-US" altLang="ko-KR" sz="1500" b="1" dirty="0" smtClean="0"/>
              </a:p>
              <a:p>
                <a:endParaRPr lang="en-US" altLang="ko-KR" sz="1500" b="1" dirty="0"/>
              </a:p>
              <a:p>
                <a:r>
                  <a:rPr lang="en-US" altLang="ko-KR" sz="1500" b="1" dirty="0" smtClean="0"/>
                  <a:t>•  </a:t>
                </a:r>
                <a:r>
                  <a:rPr lang="en-US" altLang="ko-KR" sz="1500" b="1" dirty="0" smtClean="0"/>
                  <a:t>p-value </a:t>
                </a:r>
                <a:r>
                  <a:rPr lang="ko-KR" altLang="en-US" sz="1500" b="1" dirty="0" smtClean="0"/>
                  <a:t>값이 유의수준 </a:t>
                </a:r>
                <a:r>
                  <a:rPr lang="en-US" altLang="ko-KR" sz="1500" b="1" dirty="0"/>
                  <a:t> </a:t>
                </a:r>
                <a:endParaRPr lang="en-US" altLang="ko-KR" sz="1500" b="1" dirty="0" smtClean="0"/>
              </a:p>
              <a:p>
                <a:r>
                  <a:rPr lang="en-US" altLang="ko-KR" sz="1500" b="1" dirty="0"/>
                  <a:t> </a:t>
                </a:r>
                <a:r>
                  <a:rPr lang="en-US" altLang="ko-KR" sz="1500" b="1" dirty="0" smtClean="0"/>
                  <a:t>  </a:t>
                </a:r>
                <a14:m>
                  <m:oMath xmlns:m="http://schemas.openxmlformats.org/officeDocument/2006/math">
                    <m:r>
                      <a:rPr lang="ko-KR" altLang="en-US" sz="1500" b="1" i="1" smtClean="0">
                        <a:latin typeface="Cambria Math"/>
                      </a:rPr>
                      <m:t>𝜶</m:t>
                    </m:r>
                    <m:r>
                      <a:rPr lang="en-US" altLang="ko-KR" sz="1500" b="1" i="1" smtClean="0">
                        <a:latin typeface="Cambria Math"/>
                      </a:rPr>
                      <m:t> </m:t>
                    </m:r>
                    <m:r>
                      <a:rPr lang="ko-KR" altLang="en-US" sz="1500" b="1" i="1" smtClean="0">
                        <a:latin typeface="Cambria Math"/>
                      </a:rPr>
                      <m:t>보다크면</m:t>
                    </m:r>
                    <m:r>
                      <a:rPr lang="en-US" altLang="ko-KR" sz="1500" b="1" i="1" smtClean="0">
                        <a:latin typeface="Cambria Math"/>
                      </a:rPr>
                      <m:t> </m:t>
                    </m:r>
                    <m:r>
                      <a:rPr lang="ko-KR" altLang="en-US" sz="1500" b="1" i="1" smtClean="0">
                        <a:latin typeface="Cambria Math"/>
                      </a:rPr>
                      <m:t>귀무가설을</m:t>
                    </m:r>
                    <m:r>
                      <a:rPr lang="en-US" altLang="ko-KR" sz="1500" b="1" i="1" smtClean="0">
                        <a:latin typeface="Cambria Math"/>
                      </a:rPr>
                      <m:t> </m:t>
                    </m:r>
                    <m:r>
                      <a:rPr lang="ko-KR" altLang="en-US" sz="1500" b="1" i="1" smtClean="0">
                        <a:latin typeface="Cambria Math"/>
                      </a:rPr>
                      <m:t>채택</m:t>
                    </m:r>
                    <m:r>
                      <a:rPr lang="en-US" altLang="ko-KR" sz="1500" b="1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sz="1500" b="1" dirty="0" smtClean="0"/>
              </a:p>
              <a:p>
                <a:r>
                  <a:rPr lang="en-US" altLang="ko-KR" sz="1500" dirty="0" smtClean="0"/>
                  <a:t> </a:t>
                </a:r>
                <a:endParaRPr lang="en-US" altLang="ko-KR" sz="1500" dirty="0" smtClean="0"/>
              </a:p>
              <a:p>
                <a:endParaRPr lang="en-US" altLang="ko-KR" sz="1500" dirty="0" smtClean="0"/>
              </a:p>
              <a:p>
                <a:endParaRPr lang="en-US" altLang="ko-KR" sz="1500" dirty="0"/>
              </a:p>
              <a:p>
                <a:r>
                  <a:rPr lang="en-US" altLang="ko-KR" sz="1500" b="1" dirty="0" smtClean="0"/>
                  <a:t>•  r=-2, -1, -0.9 ,-0.5,0 ,0.5, 2 </a:t>
                </a:r>
                <a:r>
                  <a:rPr lang="ko-KR" altLang="en-US" sz="1500" b="1" dirty="0" smtClean="0"/>
                  <a:t>일</a:t>
                </a:r>
                <a:r>
                  <a:rPr lang="en-US" altLang="ko-KR" sz="1500" b="1" dirty="0"/>
                  <a:t> </a:t>
                </a:r>
                <a:r>
                  <a:rPr lang="ko-KR" altLang="en-US" sz="1500" b="1" dirty="0" smtClean="0"/>
                  <a:t>때 </a:t>
                </a:r>
                <a:r>
                  <a:rPr lang="ko-KR" altLang="en-US" sz="1500" b="1" dirty="0" err="1" smtClean="0"/>
                  <a:t>귀무</a:t>
                </a:r>
                <a:endParaRPr lang="en-US" altLang="ko-KR" sz="1500" b="1" dirty="0" smtClean="0"/>
              </a:p>
              <a:p>
                <a:r>
                  <a:rPr lang="en-US" altLang="ko-KR" sz="1500" b="1" dirty="0"/>
                  <a:t> </a:t>
                </a:r>
                <a:r>
                  <a:rPr lang="en-US" altLang="ko-KR" sz="1500" b="1" dirty="0" smtClean="0"/>
                  <a:t> </a:t>
                </a:r>
                <a:r>
                  <a:rPr lang="ko-KR" altLang="en-US" sz="1500" b="1" dirty="0" smtClean="0"/>
                  <a:t>가설을 채택하는 경우도 가끔 있지만  </a:t>
                </a:r>
                <a:endParaRPr lang="en-US" altLang="ko-KR" sz="1500" b="1" dirty="0" smtClean="0"/>
              </a:p>
              <a:p>
                <a:r>
                  <a:rPr lang="en-US" altLang="ko-KR" sz="1500" b="1" dirty="0"/>
                  <a:t> </a:t>
                </a:r>
                <a:r>
                  <a:rPr lang="en-US" altLang="ko-KR" sz="1500" b="1" dirty="0" smtClean="0"/>
                  <a:t> </a:t>
                </a:r>
                <a:r>
                  <a:rPr lang="ko-KR" altLang="en-US" sz="1500" b="1" dirty="0" err="1" smtClean="0"/>
                  <a:t>드뭄</a:t>
                </a:r>
                <a:endParaRPr lang="en-US" altLang="ko-KR" sz="1500" b="1" dirty="0" smtClean="0"/>
              </a:p>
              <a:p>
                <a:endParaRPr lang="en-US" altLang="ko-KR" sz="1500" b="1" dirty="0" smtClean="0"/>
              </a:p>
              <a:p>
                <a:endParaRPr lang="en-US" altLang="ko-KR" sz="1500" b="1" dirty="0"/>
              </a:p>
              <a:p>
                <a:r>
                  <a:rPr lang="en-US" altLang="ko-KR" sz="1500" b="1" dirty="0" smtClean="0"/>
                  <a:t>• r=0.9</a:t>
                </a:r>
                <a:r>
                  <a:rPr lang="ko-KR" altLang="en-US" sz="1500" b="1" dirty="0" smtClean="0"/>
                  <a:t>일 때와 </a:t>
                </a:r>
                <a:r>
                  <a:rPr lang="en-US" altLang="ko-KR" sz="1500" b="1" dirty="0" smtClean="0"/>
                  <a:t>r=1</a:t>
                </a:r>
                <a:r>
                  <a:rPr lang="ko-KR" altLang="en-US" sz="1500" b="1" dirty="0" smtClean="0"/>
                  <a:t>일 때 </a:t>
                </a:r>
                <a:r>
                  <a:rPr lang="ko-KR" altLang="en-US" sz="1500" b="1" dirty="0" err="1" smtClean="0"/>
                  <a:t>귀무가설을</a:t>
                </a:r>
                <a:r>
                  <a:rPr lang="ko-KR" altLang="en-US" sz="1500" b="1" dirty="0" smtClean="0"/>
                  <a:t> 채택 </a:t>
                </a:r>
                <a:endParaRPr lang="en-US" altLang="ko-KR" sz="1500" b="1" dirty="0" smtClean="0"/>
              </a:p>
              <a:p>
                <a:r>
                  <a:rPr lang="en-US" altLang="ko-KR" sz="1500" b="1" dirty="0"/>
                  <a:t> </a:t>
                </a:r>
                <a:r>
                  <a:rPr lang="ko-KR" altLang="en-US" sz="1500" b="1" dirty="0" smtClean="0"/>
                  <a:t>하는 경우가 현저히 많아지는데</a:t>
                </a:r>
                <a:r>
                  <a:rPr lang="en-US" altLang="ko-KR" sz="1500" b="1" dirty="0" smtClean="0"/>
                  <a:t>,</a:t>
                </a:r>
                <a:r>
                  <a:rPr lang="ko-KR" altLang="en-US" sz="1500" b="1" dirty="0" smtClean="0"/>
                  <a:t> </a:t>
                </a:r>
                <a:r>
                  <a:rPr lang="en-US" altLang="ko-KR" sz="1500" b="1" dirty="0" smtClean="0"/>
                  <a:t>r=1</a:t>
                </a:r>
                <a:r>
                  <a:rPr lang="ko-KR" altLang="en-US" sz="1500" b="1" dirty="0" smtClean="0"/>
                  <a:t>일 때</a:t>
                </a:r>
                <a:r>
                  <a:rPr lang="en-US" altLang="ko-KR" sz="1500" b="1" dirty="0" smtClean="0"/>
                  <a:t>   </a:t>
                </a:r>
              </a:p>
              <a:p>
                <a:r>
                  <a:rPr lang="en-US" altLang="ko-KR" sz="1500" b="1" dirty="0"/>
                  <a:t> </a:t>
                </a:r>
                <a:r>
                  <a:rPr lang="ko-KR" altLang="en-US" sz="1500" b="1" dirty="0" err="1" smtClean="0"/>
                  <a:t>귀무가설을</a:t>
                </a:r>
                <a:r>
                  <a:rPr lang="ko-KR" altLang="en-US" sz="1500" b="1" dirty="0" smtClean="0"/>
                  <a:t> 가장 </a:t>
                </a:r>
                <a:r>
                  <a:rPr lang="en-US" altLang="ko-KR" sz="1500" b="1" dirty="0" smtClean="0"/>
                  <a:t> </a:t>
                </a:r>
                <a:r>
                  <a:rPr lang="ko-KR" altLang="en-US" sz="1500" b="1" dirty="0" smtClean="0"/>
                  <a:t>많이 채택  </a:t>
                </a:r>
                <a:endParaRPr lang="en-US" altLang="ko-KR" sz="1500" b="1" dirty="0" smtClean="0"/>
              </a:p>
              <a:p>
                <a:endParaRPr lang="en-US" altLang="ko-KR" b="1" dirty="0" smtClean="0"/>
              </a:p>
              <a:p>
                <a:r>
                  <a:rPr lang="en-US" altLang="ko-KR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Ex) </a:t>
                </a:r>
                <a14:m>
                  <m:oMath xmlns:m="http://schemas.openxmlformats.org/officeDocument/2006/math">
                    <m:r>
                      <a:rPr lang="ko-KR" alt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𝛂</m:t>
                    </m:r>
                  </m:oMath>
                </a14:m>
                <a:r>
                  <a:rPr lang="en-US" altLang="ko-KR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=0.05</a:t>
                </a:r>
                <a:r>
                  <a:rPr lang="ko-KR" alt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일 때의 판단</a:t>
                </a:r>
                <a:r>
                  <a:rPr lang="en-US" altLang="ko-KR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??</a:t>
                </a:r>
              </a:p>
              <a:p>
                <a:endParaRPr lang="en-US" altLang="ko-KR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323724" y="1289539"/>
                <a:ext cx="4008584" cy="5113021"/>
              </a:xfrm>
              <a:blipFill rotWithShape="1">
                <a:blip r:embed="rId3"/>
                <a:stretch>
                  <a:fillRect l="-456" t="-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47870" y="198443"/>
            <a:ext cx="127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N(0.1) error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961291" y="5267571"/>
            <a:ext cx="0" cy="5627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3145691" y="5310553"/>
            <a:ext cx="0" cy="519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58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3"/>
              <p:cNvSpPr>
                <a:spLocks noGrp="1"/>
              </p:cNvSpPr>
              <p:nvPr>
                <p:ph type="title"/>
              </p:nvPr>
            </p:nvSpPr>
            <p:spPr>
              <a:xfrm>
                <a:off x="410548" y="843805"/>
                <a:ext cx="11243388" cy="2179313"/>
              </a:xfrm>
            </p:spPr>
            <p:txBody>
              <a:bodyPr>
                <a:noAutofit/>
              </a:bodyPr>
              <a:lstStyle/>
              <a:p>
                <a:r>
                  <a:rPr lang="en-US" altLang="ko-KR" dirty="0"/>
                  <a:t>3</a:t>
                </a:r>
                <a:r>
                  <a:rPr lang="en-US" altLang="ko-KR" dirty="0" smtClean="0"/>
                  <a:t>.Cauchy(0,1</a:t>
                </a:r>
                <a:r>
                  <a:rPr lang="en-US" altLang="ko-KR" dirty="0"/>
                  <a:t>) error,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-2,-1,-0.5,0,0.5,1,2</a:t>
                </a:r>
                <a:r>
                  <a:rPr lang="ko-KR" altLang="en-US" dirty="0"/>
                  <a:t>에 대해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ko-KR" altLang="en-US" dirty="0"/>
                  <a:t> </a:t>
                </a:r>
                <a:r>
                  <a:rPr lang="ko-KR" altLang="en-US" dirty="0" err="1"/>
                  <a:t>비모수</a:t>
                </a:r>
                <a:r>
                  <a:rPr lang="ko-KR" altLang="en-US" dirty="0"/>
                  <a:t> 랜덤워크 사인테스트를 </a:t>
                </a:r>
                <a:r>
                  <a:rPr lang="en-US" altLang="ko-KR" dirty="0"/>
                  <a:t>100</a:t>
                </a:r>
                <a:r>
                  <a:rPr lang="ko-KR" altLang="en-US" dirty="0"/>
                  <a:t>번 </a:t>
                </a:r>
                <a:r>
                  <a:rPr lang="ko-KR" altLang="en-US" dirty="0" err="1"/>
                  <a:t>시행하시오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제목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10548" y="843805"/>
                <a:ext cx="11243388" cy="2179313"/>
              </a:xfrm>
              <a:blipFill>
                <a:blip r:embed="rId2"/>
                <a:stretch>
                  <a:fillRect l="-1463" r="-21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-b</a:t>
            </a:r>
            <a:r>
              <a:rPr lang="ko-KR" altLang="en-US" sz="3000" dirty="0"/>
              <a:t>의 </a:t>
            </a:r>
            <a:r>
              <a:rPr lang="en-US" altLang="ko-KR" sz="3000" dirty="0"/>
              <a:t>Histogram-</a:t>
            </a:r>
            <a:endParaRPr lang="ko-KR" altLang="en-US" sz="3000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52" y="1032523"/>
            <a:ext cx="6293436" cy="5376663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6769422" y="1477409"/>
            <a:ext cx="4011084" cy="5074920"/>
          </a:xfrm>
        </p:spPr>
        <p:txBody>
          <a:bodyPr/>
          <a:lstStyle/>
          <a:p>
            <a:r>
              <a:rPr lang="en-US" altLang="ko-KR" b="1" dirty="0" smtClean="0"/>
              <a:t>• b</a:t>
            </a:r>
            <a:r>
              <a:rPr lang="ko-KR" altLang="en-US" b="1" dirty="0"/>
              <a:t>는 매번 실행에 대해 </a:t>
            </a:r>
            <a:r>
              <a:rPr lang="en-US" altLang="ko-KR" b="1" dirty="0"/>
              <a:t>0</a:t>
            </a:r>
            <a:r>
              <a:rPr lang="ko-KR" altLang="en-US" b="1" dirty="0"/>
              <a:t>보다 큰 기울기의 </a:t>
            </a:r>
            <a:r>
              <a:rPr lang="ko-KR" altLang="en-US" b="1" dirty="0" smtClean="0"/>
              <a:t>개수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• </a:t>
            </a:r>
            <a:r>
              <a:rPr lang="ko-KR" altLang="en-US" b="1" dirty="0"/>
              <a:t>랜덤워크 한다면 </a:t>
            </a:r>
            <a:r>
              <a:rPr lang="en-US" altLang="ko-KR" b="1" dirty="0"/>
              <a:t>100</a:t>
            </a:r>
            <a:r>
              <a:rPr lang="ko-KR" altLang="en-US" b="1" dirty="0"/>
              <a:t>번 시행했을 때 </a:t>
            </a:r>
            <a:r>
              <a:rPr lang="en-US" altLang="ko-KR" b="1" dirty="0"/>
              <a:t>b</a:t>
            </a:r>
            <a:r>
              <a:rPr lang="ko-KR" altLang="en-US" b="1" dirty="0"/>
              <a:t>가 </a:t>
            </a:r>
            <a:endParaRPr lang="en-US" altLang="ko-KR" b="1" dirty="0"/>
          </a:p>
          <a:p>
            <a:r>
              <a:rPr lang="en-US" altLang="ko-KR" b="1" dirty="0"/>
              <a:t>    50</a:t>
            </a:r>
            <a:r>
              <a:rPr lang="ko-KR" altLang="en-US" b="1" dirty="0"/>
              <a:t>개인 것이 </a:t>
            </a:r>
            <a:r>
              <a:rPr lang="ko-KR" altLang="en-US" b="1" dirty="0" smtClean="0"/>
              <a:t>이상적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/>
              <a:t>• r</a:t>
            </a:r>
            <a:r>
              <a:rPr lang="ko-KR" altLang="en-US" b="1" dirty="0"/>
              <a:t>가 커질수록 분포가 왼쪽에서 오른쪽으로 감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•r= -2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r=1</a:t>
            </a:r>
            <a:r>
              <a:rPr lang="ko-KR" altLang="en-US" b="1" dirty="0" smtClean="0"/>
              <a:t>로 갈수록  </a:t>
            </a:r>
            <a:r>
              <a:rPr lang="en-US" altLang="ko-KR" b="1" dirty="0" smtClean="0"/>
              <a:t>50</a:t>
            </a:r>
            <a:r>
              <a:rPr lang="ko-KR" altLang="en-US" b="1" dirty="0" smtClean="0"/>
              <a:t>근처의 값이 많이 나옴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 </a:t>
            </a:r>
          </a:p>
          <a:p>
            <a:r>
              <a:rPr lang="en-US" altLang="ko-KR" b="1" dirty="0" smtClean="0"/>
              <a:t>•</a:t>
            </a:r>
            <a:r>
              <a:rPr lang="en-US" altLang="ko-KR" b="1" dirty="0"/>
              <a:t> r=0.9 </a:t>
            </a:r>
            <a:r>
              <a:rPr lang="ko-KR" altLang="en-US" b="1" dirty="0"/>
              <a:t>일 때와</a:t>
            </a:r>
            <a:r>
              <a:rPr lang="en-US" altLang="ko-KR" b="1" dirty="0"/>
              <a:t>, r=1</a:t>
            </a:r>
            <a:r>
              <a:rPr lang="ko-KR" altLang="en-US" b="1" dirty="0"/>
              <a:t>일 </a:t>
            </a:r>
            <a:r>
              <a:rPr lang="ko-KR" altLang="en-US" b="1" dirty="0" smtClean="0"/>
              <a:t>때는 </a:t>
            </a:r>
            <a:r>
              <a:rPr lang="en-US" altLang="ko-KR" b="1" dirty="0" smtClean="0"/>
              <a:t>Normal </a:t>
            </a:r>
            <a:r>
              <a:rPr lang="ko-KR" altLang="en-US" b="1" dirty="0" smtClean="0"/>
              <a:t>분포에 비해      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판단이 비교적 쉬움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80589" y="158621"/>
            <a:ext cx="188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Cauchy(0,1) error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0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571998" y="2766646"/>
            <a:ext cx="2172680" cy="1899140"/>
          </a:xfrm>
          <a:prstGeom prst="ellipse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-p-value</a:t>
            </a:r>
            <a:r>
              <a:rPr lang="ko-KR" altLang="en-US" sz="3000" dirty="0"/>
              <a:t>의 </a:t>
            </a:r>
            <a:r>
              <a:rPr lang="en-US" altLang="ko-KR" sz="3000" dirty="0"/>
              <a:t>Histogram-</a:t>
            </a:r>
            <a:endParaRPr lang="ko-KR" altLang="en-US" sz="30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613" y="1057406"/>
            <a:ext cx="6237452" cy="53020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텍스트 개체 틀 5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049341" y="1069848"/>
                <a:ext cx="4011084" cy="50749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b="1" dirty="0" smtClean="0"/>
                  <a:t>•p-value </a:t>
                </a:r>
                <a:r>
                  <a:rPr lang="ko-KR" altLang="en-US" b="1" dirty="0" smtClean="0"/>
                  <a:t>란 </a:t>
                </a:r>
                <a:r>
                  <a:rPr lang="ko-KR" altLang="en-US" b="1" dirty="0" err="1" smtClean="0"/>
                  <a:t>귀무가설</a:t>
                </a:r>
                <a:r>
                  <a:rPr lang="ko-KR" altLang="en-US" b="1" dirty="0" smtClean="0"/>
                  <a:t> 하에서 </a:t>
                </a:r>
                <a:r>
                  <a:rPr lang="en-US" altLang="ko-KR" b="1" dirty="0" smtClean="0"/>
                  <a:t>( r=1) </a:t>
                </a:r>
                <a:r>
                  <a:rPr lang="ko-KR" altLang="en-US" b="1" dirty="0" smtClean="0"/>
                  <a:t>관측된 </a:t>
                </a:r>
                <a:endParaRPr lang="en-US" altLang="ko-KR" b="1" dirty="0" smtClean="0"/>
              </a:p>
              <a:p>
                <a:r>
                  <a:rPr lang="en-US" altLang="ko-KR" b="1" dirty="0"/>
                  <a:t> </a:t>
                </a:r>
                <a:r>
                  <a:rPr lang="en-US" altLang="ko-KR" b="1" dirty="0" smtClean="0"/>
                  <a:t> </a:t>
                </a:r>
                <a:r>
                  <a:rPr lang="ko-KR" altLang="en-US" b="1" dirty="0" smtClean="0"/>
                  <a:t>데이터 또는 더 극적인 값이 나올 확률</a:t>
                </a:r>
                <a:endParaRPr lang="en-US" altLang="ko-KR" b="1" dirty="0" smtClean="0"/>
              </a:p>
              <a:p>
                <a:endParaRPr lang="en-US" altLang="ko-KR" b="1" dirty="0"/>
              </a:p>
              <a:p>
                <a:endParaRPr lang="en-US" altLang="ko-KR" b="1" dirty="0" smtClean="0"/>
              </a:p>
              <a:p>
                <a:r>
                  <a:rPr lang="en-US" altLang="ko-KR" b="1" dirty="0" smtClean="0"/>
                  <a:t>•  </a:t>
                </a:r>
                <a:r>
                  <a:rPr lang="en-US" altLang="ko-KR" b="1" dirty="0" smtClean="0"/>
                  <a:t>p-value </a:t>
                </a:r>
                <a:r>
                  <a:rPr lang="ko-KR" altLang="en-US" b="1" dirty="0"/>
                  <a:t>값이 </a:t>
                </a:r>
                <a:r>
                  <a:rPr lang="ko-KR" altLang="en-US" b="1" dirty="0" smtClean="0"/>
                  <a:t>유의수준</a:t>
                </a:r>
                <a:r>
                  <a:rPr lang="en-US" altLang="ko-KR" b="1" dirty="0" smtClean="0"/>
                  <a:t> 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/>
                      </a:rPr>
                      <m:t>𝛂</m:t>
                    </m:r>
                    <m:r>
                      <a:rPr lang="en-US" altLang="ko-KR" b="1" i="1">
                        <a:latin typeface="Cambria Math"/>
                      </a:rPr>
                      <m:t> </m:t>
                    </m:r>
                    <m:r>
                      <a:rPr lang="ko-KR" altLang="en-US" b="1" i="1">
                        <a:latin typeface="Cambria Math"/>
                      </a:rPr>
                      <m:t>보다크면</m:t>
                    </m:r>
                    <m:r>
                      <a:rPr lang="en-US" altLang="ko-KR" b="1" i="1">
                        <a:latin typeface="Cambria Math"/>
                      </a:rPr>
                      <m:t> </m:t>
                    </m:r>
                    <m:r>
                      <a:rPr lang="ko-KR" altLang="en-US" b="1" i="1">
                        <a:latin typeface="Cambria Math"/>
                      </a:rPr>
                      <m:t>귀무가설을</m:t>
                    </m:r>
                    <m:r>
                      <a:rPr lang="en-US" altLang="ko-KR" b="1" i="1">
                        <a:latin typeface="Cambria Math"/>
                      </a:rPr>
                      <m:t> </m:t>
                    </m:r>
                    <m:r>
                      <a:rPr lang="ko-KR" altLang="en-US" b="1" i="1">
                        <a:latin typeface="Cambria Math"/>
                      </a:rPr>
                      <m:t>채택</m:t>
                    </m:r>
                  </m:oMath>
                </a14:m>
                <a:endParaRPr lang="en-US" altLang="ko-KR" b="1" i="1" dirty="0" smtClean="0">
                  <a:latin typeface="Cambria Math"/>
                </a:endParaRPr>
              </a:p>
              <a:p>
                <a:endParaRPr lang="en-US" altLang="ko-KR" b="1" i="1" dirty="0" smtClean="0">
                  <a:latin typeface="Cambria Math"/>
                </a:endParaRPr>
              </a:p>
              <a:p>
                <a:endParaRPr lang="en-US" altLang="ko-KR" b="1" i="1" dirty="0" smtClean="0">
                  <a:latin typeface="Cambria Math"/>
                </a:endParaRPr>
              </a:p>
              <a:p>
                <a:r>
                  <a:rPr lang="en-US" altLang="ko-KR" b="1" dirty="0"/>
                  <a:t>•  r=-2, -1, -0.9 ,-0.5,0 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/>
                  <a:t>2 </a:t>
                </a:r>
                <a:r>
                  <a:rPr lang="ko-KR" altLang="en-US" b="1" dirty="0"/>
                  <a:t>일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때 </a:t>
                </a:r>
                <a:r>
                  <a:rPr lang="ko-KR" altLang="en-US" b="1" dirty="0" err="1"/>
                  <a:t>귀무</a:t>
                </a:r>
                <a:endParaRPr lang="en-US" altLang="ko-KR" b="1" dirty="0"/>
              </a:p>
              <a:p>
                <a:r>
                  <a:rPr lang="en-US" altLang="ko-KR" b="1" dirty="0"/>
                  <a:t>  </a:t>
                </a:r>
                <a:r>
                  <a:rPr lang="ko-KR" altLang="en-US" b="1" dirty="0"/>
                  <a:t>가설을 채택하는 경우도 가끔 있지만  </a:t>
                </a:r>
                <a:endParaRPr lang="en-US" altLang="ko-KR" b="1" dirty="0"/>
              </a:p>
              <a:p>
                <a:r>
                  <a:rPr lang="en-US" altLang="ko-KR" b="1" dirty="0"/>
                  <a:t>  </a:t>
                </a:r>
                <a:r>
                  <a:rPr lang="en-US" altLang="ko-KR" b="1" dirty="0" smtClean="0"/>
                  <a:t> </a:t>
                </a:r>
                <a:r>
                  <a:rPr lang="ko-KR" altLang="en-US" b="1" dirty="0" err="1" smtClean="0"/>
                  <a:t>드뭄</a:t>
                </a:r>
                <a:endParaRPr lang="en-US" altLang="ko-KR" b="1" dirty="0" smtClean="0"/>
              </a:p>
              <a:p>
                <a:endParaRPr lang="en-US" altLang="ko-KR" b="1" dirty="0"/>
              </a:p>
              <a:p>
                <a:r>
                  <a:rPr lang="en-US" altLang="ko-KR" b="1" dirty="0" smtClean="0"/>
                  <a:t>• Normal </a:t>
                </a:r>
                <a:r>
                  <a:rPr lang="ko-KR" altLang="en-US" b="1" dirty="0" smtClean="0"/>
                  <a:t>분포일 때보다 </a:t>
                </a:r>
                <a:r>
                  <a:rPr lang="en-US" altLang="ko-KR" b="1" dirty="0" smtClean="0"/>
                  <a:t>Cauchy </a:t>
                </a:r>
                <a:r>
                  <a:rPr lang="ko-KR" altLang="en-US" b="1" dirty="0" smtClean="0"/>
                  <a:t>분포가</a:t>
                </a:r>
                <a:endParaRPr lang="en-US" altLang="ko-KR" b="1" dirty="0" smtClean="0"/>
              </a:p>
              <a:p>
                <a:r>
                  <a:rPr lang="en-US" altLang="ko-KR" b="1" dirty="0"/>
                  <a:t> </a:t>
                </a:r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p-value </a:t>
                </a:r>
                <a:r>
                  <a:rPr lang="ko-KR" altLang="en-US" b="1" dirty="0" smtClean="0"/>
                  <a:t>관점에서는 </a:t>
                </a:r>
                <a:r>
                  <a:rPr lang="ko-KR" altLang="en-US" b="1" dirty="0" err="1" smtClean="0"/>
                  <a:t>랜덤워크를</a:t>
                </a:r>
                <a:r>
                  <a:rPr lang="ko-KR" altLang="en-US" b="1" dirty="0" smtClean="0"/>
                  <a:t> 판단하기</a:t>
                </a:r>
                <a:endParaRPr lang="en-US" altLang="ko-KR" b="1" dirty="0" smtClean="0"/>
              </a:p>
              <a:p>
                <a:r>
                  <a:rPr lang="ko-KR" altLang="en-US" b="1" dirty="0" smtClean="0"/>
                  <a:t> 더 좋음</a:t>
                </a:r>
                <a:r>
                  <a:rPr lang="en-US" altLang="ko-KR" b="1" dirty="0" smtClean="0"/>
                  <a:t> (r=0.9 , r=1  </a:t>
                </a:r>
                <a:r>
                  <a:rPr lang="ko-KR" altLang="en-US" b="1" dirty="0" smtClean="0"/>
                  <a:t>비교</a:t>
                </a:r>
                <a:r>
                  <a:rPr lang="en-US" altLang="ko-KR" b="1" dirty="0" smtClean="0"/>
                  <a:t>) </a:t>
                </a:r>
              </a:p>
              <a:p>
                <a:endParaRPr lang="en-US" altLang="ko-KR" b="1" dirty="0"/>
              </a:p>
              <a:p>
                <a:endParaRPr lang="en-US" altLang="ko-KR" dirty="0" smtClean="0">
                  <a:latin typeface="+mn-ea"/>
                </a:endParaRPr>
              </a:p>
              <a:p>
                <a:endParaRPr lang="en-US" altLang="ko-KR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이러한</m:t>
                      </m:r>
                      <m:r>
                        <a:rPr lang="en-US" altLang="ko-KR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ko-KR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예외적</m:t>
                      </m:r>
                      <m:r>
                        <a:rPr lang="en-US" altLang="ko-KR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ko-KR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상황을</m:t>
                      </m:r>
                      <m:r>
                        <a:rPr lang="en-US" altLang="ko-KR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ko-KR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제외하면</m:t>
                      </m:r>
                      <m:r>
                        <a:rPr lang="en-US" altLang="ko-KR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𝑁𝑜𝑟𝑚𝑎𝑙</m:t>
                      </m:r>
                      <m:r>
                        <a:rPr lang="ko-KR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분포보다</m:t>
                      </m:r>
                    </m:oMath>
                  </m:oMathPara>
                </a14:m>
                <a:endParaRPr lang="en-US" altLang="ko-KR" dirty="0" smtClean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endParaRPr>
              </a:p>
              <a:p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랜덤워크를 판단하기 더 적합</a:t>
                </a:r>
                <a:endParaRPr lang="en-US" altLang="ko-KR" dirty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endParaRPr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049341" y="1069848"/>
                <a:ext cx="4011084" cy="5074920"/>
              </a:xfrm>
              <a:blipFill rotWithShape="1">
                <a:blip r:embed="rId3"/>
                <a:stretch>
                  <a:fillRect l="-304" t="-7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80592" y="167949"/>
            <a:ext cx="199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Cauchy(0,1) error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3"/>
              <p:cNvSpPr>
                <a:spLocks noGrp="1"/>
              </p:cNvSpPr>
              <p:nvPr>
                <p:ph type="title"/>
              </p:nvPr>
            </p:nvSpPr>
            <p:spPr>
              <a:xfrm>
                <a:off x="401217" y="769160"/>
                <a:ext cx="11265159" cy="4502635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ko-KR" sz="4400" dirty="0" smtClean="0"/>
                  <a:t>  4. </a:t>
                </a:r>
                <a:r>
                  <a:rPr lang="ko-KR" altLang="en-US" sz="4400" dirty="0" smtClean="0"/>
                  <a:t>다음을 </a:t>
                </a:r>
                <a:r>
                  <a:rPr lang="ko-KR" altLang="en-US" sz="4400" dirty="0" err="1" smtClean="0"/>
                  <a:t>해결하시오</a:t>
                </a:r>
                <a:r>
                  <a:rPr lang="en-US" altLang="ko-KR" sz="4400" dirty="0" smtClean="0"/>
                  <a:t>.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1</a:t>
                </a:r>
                <a:r>
                  <a:rPr lang="en-US" altLang="ko-KR" sz="3300" dirty="0" smtClean="0"/>
                  <a:t>) </a:t>
                </a:r>
                <a14:m>
                  <m:oMath xmlns:m="http://schemas.openxmlformats.org/officeDocument/2006/math">
                    <m:r>
                      <a:rPr lang="ko-KR" altLang="en-US" sz="33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3300" dirty="0" smtClean="0"/>
                  <a:t>=1</a:t>
                </a:r>
                <a:r>
                  <a:rPr lang="ko-KR" altLang="en-US" sz="3300" dirty="0" smtClean="0"/>
                  <a:t>에 가까운 경우 사인테스트의 </a:t>
                </a:r>
                <a:r>
                  <a:rPr lang="en-US" altLang="ko-KR" sz="3300" dirty="0" smtClean="0"/>
                  <a:t>local </a:t>
                </a:r>
                <a:r>
                  <a:rPr lang="ko-KR" altLang="en-US" sz="3300" dirty="0" err="1" smtClean="0"/>
                  <a:t>검정력</a:t>
                </a:r>
                <a:r>
                  <a:rPr lang="ko-KR" altLang="en-US" sz="3300" dirty="0" smtClean="0"/>
                  <a:t> 문제인 경우</a:t>
                </a:r>
                <a:r>
                  <a:rPr lang="en-US" altLang="ko-KR" sz="3300" dirty="0" smtClean="0"/>
                  <a:t/>
                </a:r>
                <a:br>
                  <a:rPr lang="en-US" altLang="ko-KR" sz="3300" dirty="0" smtClean="0"/>
                </a:br>
                <a:r>
                  <a:rPr lang="ko-KR" altLang="en-US" sz="3300" dirty="0" smtClean="0"/>
                  <a:t>올바른 결정을 위한 적절한 </a:t>
                </a:r>
                <a:r>
                  <a:rPr lang="ko-KR" altLang="en-US" sz="3300" dirty="0" err="1" smtClean="0"/>
                  <a:t>표본크기</a:t>
                </a:r>
                <a:r>
                  <a:rPr lang="ko-KR" altLang="en-US" sz="3300" dirty="0" smtClean="0"/>
                  <a:t> 결정</a:t>
                </a:r>
                <a:r>
                  <a:rPr lang="en-US" altLang="ko-KR" sz="3500" dirty="0" smtClean="0"/>
                  <a:t/>
                </a:r>
                <a:br>
                  <a:rPr lang="en-US" altLang="ko-KR" sz="3500" dirty="0" smtClean="0"/>
                </a:br>
                <a:r>
                  <a:rPr lang="en-US" altLang="ko-KR" sz="3500" dirty="0" smtClean="0"/>
                  <a:t/>
                </a:r>
                <a:br>
                  <a:rPr lang="en-US" altLang="ko-KR" sz="3500" dirty="0" smtClean="0"/>
                </a:br>
                <a:r>
                  <a:rPr lang="en-US" altLang="ko-KR" sz="3300" dirty="0" smtClean="0"/>
                  <a:t>2) Error</a:t>
                </a:r>
                <a:r>
                  <a:rPr lang="ko-KR" altLang="en-US" sz="3300" dirty="0" smtClean="0"/>
                  <a:t>가 비대칭인 경우의 </a:t>
                </a:r>
                <a:r>
                  <a:rPr lang="ko-KR" altLang="en-US" sz="3300" dirty="0" err="1" smtClean="0"/>
                  <a:t>비모수</a:t>
                </a:r>
                <a:r>
                  <a:rPr lang="ko-KR" altLang="en-US" sz="3300" dirty="0" smtClean="0"/>
                  <a:t> 랜덤워크 </a:t>
                </a:r>
                <a:r>
                  <a:rPr lang="en-US" altLang="ko-KR" sz="3300" dirty="0" smtClean="0"/>
                  <a:t/>
                </a:r>
                <a:br>
                  <a:rPr lang="en-US" altLang="ko-KR" sz="3300" dirty="0" smtClean="0"/>
                </a:br>
                <a:r>
                  <a:rPr lang="ko-KR" altLang="en-US" sz="3300" dirty="0" smtClean="0"/>
                  <a:t>사인 테스트 </a:t>
                </a:r>
                <a:r>
                  <a:rPr lang="en-US" altLang="ko-KR" sz="3300" dirty="0" smtClean="0"/>
                  <a:t>power </a:t>
                </a:r>
                <a:r>
                  <a:rPr lang="ko-KR" altLang="en-US" sz="3300" dirty="0" smtClean="0"/>
                  <a:t>문제</a:t>
                </a:r>
                <a:r>
                  <a:rPr lang="en-US" altLang="ko-KR" sz="3300" dirty="0" smtClean="0"/>
                  <a:t/>
                </a:r>
                <a:br>
                  <a:rPr lang="en-US" altLang="ko-KR" sz="3300" dirty="0" smtClean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4" name="제목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01217" y="769160"/>
                <a:ext cx="11265159" cy="4502635"/>
              </a:xfrm>
              <a:blipFill rotWithShape="1">
                <a:blip r:embed="rId2"/>
                <a:stretch>
                  <a:fillRect t="-56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3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개체 틀 1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altLang="ko-KR" dirty="0"/>
                  <a:t>=0.9,0.95,0.99 </a:t>
                </a:r>
                <a:r>
                  <a:rPr lang="ko-KR" altLang="en-US" dirty="0"/>
                  <a:t>인 경우 </a:t>
                </a:r>
              </a:p>
            </p:txBody>
          </p:sp>
        </mc:Choice>
        <mc:Fallback xmlns="">
          <p:sp>
            <p:nvSpPr>
              <p:cNvPr id="12" name="텍스트 개체 틀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6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내용 개체 틀 15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529" b="57032"/>
          <a:stretch/>
        </p:blipFill>
        <p:spPr>
          <a:xfrm>
            <a:off x="379122" y="2566987"/>
            <a:ext cx="5648454" cy="33952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개체 틀 13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altLang="ko-KR" dirty="0" smtClean="0"/>
                  <a:t>=1.1,1.2,1.3</a:t>
                </a:r>
                <a:r>
                  <a:rPr lang="ko-KR" altLang="en-US" dirty="0" smtClean="0"/>
                  <a:t>인 </a:t>
                </a:r>
                <a:r>
                  <a:rPr lang="ko-KR" altLang="en-US" dirty="0"/>
                  <a:t>경우 </a:t>
                </a:r>
              </a:p>
            </p:txBody>
          </p:sp>
        </mc:Choice>
        <mc:Fallback xmlns="">
          <p:sp>
            <p:nvSpPr>
              <p:cNvPr id="14" name="텍스트 개체 틀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b="-6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내용 개체 틀 16"/>
          <p:cNvPicPr>
            <a:picLocks noGrp="1" noChangeAspect="1"/>
          </p:cNvPicPr>
          <p:nvPr>
            <p:ph sz="quarter" idx="4"/>
          </p:nvPr>
        </p:nvPicPr>
        <p:blipFill rotWithShape="1">
          <a:blip r:embed="rId5"/>
          <a:srcRect l="1" r="514" b="52054"/>
          <a:stretch/>
        </p:blipFill>
        <p:spPr>
          <a:xfrm>
            <a:off x="6298163" y="2640173"/>
            <a:ext cx="5587213" cy="3667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제목 8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𝟏</m:t>
                    </m:r>
                    <m:r>
                      <a:rPr lang="en-US" altLang="ko-KR" b="1" i="1" smtClean="0">
                        <a:latin typeface="Cambria Math"/>
                      </a:rPr>
                      <m:t>)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altLang="ko-KR" dirty="0"/>
                  <a:t>=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에 가까울 때의 </a:t>
                </a:r>
                <a:r>
                  <a:rPr lang="ko-KR" altLang="en-US" dirty="0" err="1" smtClean="0"/>
                  <a:t>표본크기</a:t>
                </a:r>
                <a:r>
                  <a:rPr lang="ko-KR" altLang="en-US" dirty="0" smtClean="0"/>
                  <a:t> 결정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제목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6"/>
                <a:stretch>
                  <a:fillRect b="-11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79122" y="453788"/>
            <a:ext cx="1496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N(0.1) error</a:t>
            </a:r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453792" y="5189414"/>
            <a:ext cx="840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N=100</a:t>
            </a:r>
            <a:r>
              <a:rPr lang="ko-KR" altLang="en-US" b="1" dirty="0" smtClean="0"/>
              <a:t>일 때 </a:t>
            </a:r>
            <a:r>
              <a:rPr lang="en-US" altLang="ko-KR" b="1" dirty="0" smtClean="0"/>
              <a:t>, P-value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Histogram</a:t>
            </a:r>
            <a:r>
              <a:rPr lang="ko-KR" altLang="en-US" b="1" dirty="0" smtClean="0"/>
              <a:t>을 비교해보면 차이가 현저하게 난다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그렇다면 각 각의 경우에 표본크기가 얼마나 있어야 올바른 결정이 가능할까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85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𝟏</m:t>
                    </m:r>
                    <m:r>
                      <a:rPr lang="en-US" altLang="ko-KR" b="1" i="1" smtClean="0">
                        <a:latin typeface="Cambria Math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altLang="ko-KR" dirty="0" smtClean="0"/>
                  <a:t>=1.1, 1.2, 1.3 </a:t>
                </a:r>
                <a:r>
                  <a:rPr lang="ko-KR" altLang="en-US" dirty="0" smtClean="0"/>
                  <a:t>인 경우 적절한 표본크기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37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447231" y="1381918"/>
            <a:ext cx="206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표본 크기 </a:t>
            </a:r>
            <a:r>
              <a:rPr lang="en-US" altLang="ko-KR" dirty="0" smtClean="0"/>
              <a:t>: </a:t>
            </a:r>
            <a:r>
              <a:rPr lang="en-US" altLang="ko-KR" dirty="0"/>
              <a:t>3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4711" y="3731210"/>
            <a:ext cx="206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표본 크기 </a:t>
            </a:r>
            <a:r>
              <a:rPr lang="en-US" altLang="ko-KR" dirty="0" smtClean="0"/>
              <a:t>: </a:t>
            </a:r>
            <a:r>
              <a:rPr lang="en-US" altLang="ko-KR" dirty="0" smtClean="0"/>
              <a:t>40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3830" y="4202137"/>
            <a:ext cx="40092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i="1" dirty="0">
              <a:latin typeface="+mj-ea"/>
              <a:ea typeface="+mj-ea"/>
            </a:endParaRP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• </a:t>
            </a:r>
            <a:r>
              <a:rPr lang="en-US" altLang="ko-KR" sz="1600" b="1" dirty="0" smtClean="0">
                <a:latin typeface="+mn-ea"/>
              </a:rPr>
              <a:t>r=1.1 </a:t>
            </a:r>
            <a:r>
              <a:rPr lang="ko-KR" altLang="en-US" sz="1600" b="1" dirty="0" smtClean="0">
                <a:latin typeface="+mn-ea"/>
              </a:rPr>
              <a:t>일 때 적절한 표본크기 </a:t>
            </a:r>
            <a:r>
              <a:rPr lang="en-US" altLang="ko-KR" sz="1600" b="1" dirty="0" smtClean="0">
                <a:latin typeface="+mn-ea"/>
              </a:rPr>
              <a:t>60</a:t>
            </a:r>
          </a:p>
          <a:p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/>
              <a:t>• </a:t>
            </a:r>
            <a:r>
              <a:rPr lang="en-US" altLang="ko-KR" sz="1600" b="1" dirty="0" smtClean="0">
                <a:latin typeface="+mn-ea"/>
              </a:rPr>
              <a:t>r= 1.2 </a:t>
            </a:r>
            <a:r>
              <a:rPr lang="ko-KR" altLang="en-US" sz="1600" b="1" dirty="0" smtClean="0">
                <a:latin typeface="+mn-ea"/>
              </a:rPr>
              <a:t>일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때 적절한 표본크기 </a:t>
            </a:r>
            <a:r>
              <a:rPr lang="en-US" altLang="ko-KR" sz="1600" b="1" dirty="0" smtClean="0">
                <a:latin typeface="+mn-ea"/>
              </a:rPr>
              <a:t>40</a:t>
            </a:r>
          </a:p>
          <a:p>
            <a:r>
              <a:rPr lang="en-US" altLang="ko-KR" sz="1600" b="1" dirty="0" smtClean="0"/>
              <a:t>  •</a:t>
            </a:r>
            <a:r>
              <a:rPr lang="en-US" altLang="ko-KR" sz="1600" b="1" dirty="0" smtClean="0">
                <a:latin typeface="+mn-ea"/>
              </a:rPr>
              <a:t> r= 1.3 </a:t>
            </a:r>
            <a:r>
              <a:rPr lang="ko-KR" altLang="en-US" sz="1600" b="1" dirty="0" smtClean="0">
                <a:latin typeface="+mn-ea"/>
              </a:rPr>
              <a:t>일 때 적절한 표본크기 </a:t>
            </a:r>
            <a:r>
              <a:rPr lang="en-US" altLang="ko-KR" sz="1600" b="1" dirty="0" smtClean="0">
                <a:latin typeface="+mn-ea"/>
              </a:rPr>
              <a:t>30</a:t>
            </a:r>
            <a:endParaRPr lang="en-US" altLang="ko-KR" sz="1600" b="1" dirty="0" smtClean="0">
              <a:latin typeface="+mn-ea"/>
            </a:endParaRPr>
          </a:p>
          <a:p>
            <a:endParaRPr lang="en-US" altLang="ko-KR" sz="1600" b="1" i="1" dirty="0" smtClean="0">
              <a:latin typeface="+mj-ea"/>
              <a:ea typeface="+mj-ea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1" y="1645663"/>
            <a:ext cx="3702616" cy="2085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259382" y="1753684"/>
            <a:ext cx="9769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/>
              <a:t>&gt; </a:t>
            </a:r>
            <a:r>
              <a:rPr lang="pt-BR" altLang="ko-KR" dirty="0" smtClean="0"/>
              <a:t>r=1.1</a:t>
            </a:r>
            <a:endParaRPr lang="pt-BR" altLang="ko-KR" dirty="0"/>
          </a:p>
          <a:p>
            <a:r>
              <a:rPr lang="pt-BR" altLang="ko-KR" dirty="0"/>
              <a:t>[1] 49</a:t>
            </a:r>
          </a:p>
          <a:p>
            <a:r>
              <a:rPr lang="pt-BR" altLang="ko-KR" dirty="0"/>
              <a:t>&gt; </a:t>
            </a:r>
            <a:r>
              <a:rPr lang="pt-BR" altLang="ko-KR" dirty="0" smtClean="0"/>
              <a:t>r=1.2</a:t>
            </a:r>
            <a:endParaRPr lang="pt-BR" altLang="ko-KR" dirty="0"/>
          </a:p>
          <a:p>
            <a:r>
              <a:rPr lang="pt-BR" altLang="ko-KR" dirty="0"/>
              <a:t>[1] </a:t>
            </a:r>
            <a:r>
              <a:rPr lang="pt-BR" altLang="ko-KR" dirty="0" smtClean="0"/>
              <a:t>14</a:t>
            </a:r>
            <a:endParaRPr lang="pt-BR" altLang="ko-KR" dirty="0"/>
          </a:p>
          <a:p>
            <a:r>
              <a:rPr lang="pt-BR" altLang="ko-KR" dirty="0"/>
              <a:t>&gt; </a:t>
            </a:r>
            <a:r>
              <a:rPr lang="pt-BR" altLang="ko-KR" dirty="0" smtClean="0"/>
              <a:t>r=1.3</a:t>
            </a:r>
            <a:endParaRPr lang="pt-BR" altLang="ko-KR" dirty="0"/>
          </a:p>
          <a:p>
            <a:r>
              <a:rPr lang="pt-BR" altLang="ko-KR" dirty="0"/>
              <a:t>[1]</a:t>
            </a:r>
            <a:r>
              <a:rPr lang="pt-BR" altLang="ko-KR" dirty="0">
                <a:solidFill>
                  <a:srgbClr val="FF0000"/>
                </a:solidFill>
              </a:rPr>
              <a:t> </a:t>
            </a:r>
            <a:r>
              <a:rPr lang="pt-BR" altLang="ko-KR" dirty="0">
                <a:solidFill>
                  <a:schemeClr val="accent1"/>
                </a:solidFill>
              </a:rPr>
              <a:t>0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76" y="4132748"/>
            <a:ext cx="3905126" cy="1869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306277" y="4100542"/>
            <a:ext cx="12074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/>
              <a:t>&gt; </a:t>
            </a:r>
            <a:r>
              <a:rPr lang="pt-BR" altLang="ko-KR" dirty="0" smtClean="0"/>
              <a:t>r=1.1</a:t>
            </a:r>
            <a:endParaRPr lang="pt-BR" altLang="ko-KR" dirty="0"/>
          </a:p>
          <a:p>
            <a:r>
              <a:rPr lang="pt-BR" altLang="ko-KR" dirty="0"/>
              <a:t>[1] 29</a:t>
            </a:r>
          </a:p>
          <a:p>
            <a:r>
              <a:rPr lang="pt-BR" altLang="ko-KR" dirty="0"/>
              <a:t>&gt; </a:t>
            </a:r>
            <a:r>
              <a:rPr lang="pt-BR" altLang="ko-KR" dirty="0" smtClean="0"/>
              <a:t>r=1.2</a:t>
            </a:r>
            <a:endParaRPr lang="pt-BR" altLang="ko-KR" dirty="0"/>
          </a:p>
          <a:p>
            <a:r>
              <a:rPr lang="pt-BR" altLang="ko-KR" dirty="0"/>
              <a:t>[1]</a:t>
            </a:r>
            <a:r>
              <a:rPr lang="pt-BR" altLang="ko-KR" dirty="0">
                <a:solidFill>
                  <a:srgbClr val="FF0000"/>
                </a:solidFill>
              </a:rPr>
              <a:t> </a:t>
            </a:r>
            <a:r>
              <a:rPr lang="pt-BR" altLang="ko-KR" dirty="0">
                <a:solidFill>
                  <a:schemeClr val="accent1"/>
                </a:solidFill>
              </a:rPr>
              <a:t>1</a:t>
            </a:r>
          </a:p>
          <a:p>
            <a:r>
              <a:rPr lang="pt-BR" altLang="ko-KR" dirty="0"/>
              <a:t>&gt; </a:t>
            </a:r>
            <a:r>
              <a:rPr lang="pt-BR" altLang="ko-KR" dirty="0" smtClean="0"/>
              <a:t>r=1.3</a:t>
            </a:r>
            <a:endParaRPr lang="pt-BR" altLang="ko-KR" dirty="0"/>
          </a:p>
          <a:p>
            <a:r>
              <a:rPr lang="pt-BR" altLang="ko-KR" dirty="0"/>
              <a:t>[1] </a:t>
            </a:r>
            <a:r>
              <a:rPr lang="pt-BR" altLang="ko-KR" dirty="0">
                <a:solidFill>
                  <a:schemeClr val="accent1"/>
                </a:solidFill>
              </a:rPr>
              <a:t>0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59382" y="1820984"/>
            <a:ext cx="859693" cy="164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59382" y="4109304"/>
            <a:ext cx="859693" cy="173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5" y="1605659"/>
            <a:ext cx="4321906" cy="202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941127" y="1366288"/>
            <a:ext cx="206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표본 크기 </a:t>
            </a:r>
            <a:r>
              <a:rPr lang="en-US" altLang="ko-KR" dirty="0" smtClean="0"/>
              <a:t>: </a:t>
            </a:r>
            <a:r>
              <a:rPr lang="en-US" altLang="ko-KR" dirty="0" smtClean="0"/>
              <a:t>60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183446" y="1969476"/>
            <a:ext cx="859693" cy="164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191261" y="1881120"/>
            <a:ext cx="8206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/>
              <a:t>&gt; </a:t>
            </a:r>
            <a:r>
              <a:rPr lang="pt-BR" altLang="ko-KR" dirty="0" smtClean="0"/>
              <a:t>r=1.1</a:t>
            </a:r>
            <a:endParaRPr lang="pt-BR" altLang="ko-KR" dirty="0"/>
          </a:p>
          <a:p>
            <a:r>
              <a:rPr lang="pt-BR" altLang="ko-KR" dirty="0"/>
              <a:t>[1] </a:t>
            </a:r>
            <a:r>
              <a:rPr lang="pt-BR" altLang="ko-KR" dirty="0">
                <a:solidFill>
                  <a:schemeClr val="accent1"/>
                </a:solidFill>
              </a:rPr>
              <a:t>3</a:t>
            </a:r>
          </a:p>
          <a:p>
            <a:r>
              <a:rPr lang="pt-BR" altLang="ko-KR" dirty="0" smtClean="0"/>
              <a:t>&gt;r=1.2</a:t>
            </a:r>
            <a:endParaRPr lang="pt-BR" altLang="ko-KR" dirty="0"/>
          </a:p>
          <a:p>
            <a:r>
              <a:rPr lang="pt-BR" altLang="ko-KR" dirty="0"/>
              <a:t>[1] </a:t>
            </a:r>
            <a:r>
              <a:rPr lang="pt-BR" altLang="ko-KR" dirty="0">
                <a:solidFill>
                  <a:schemeClr val="accent1"/>
                </a:solidFill>
              </a:rPr>
              <a:t>1</a:t>
            </a:r>
          </a:p>
          <a:p>
            <a:r>
              <a:rPr lang="pt-BR" altLang="ko-KR" dirty="0"/>
              <a:t>&gt; </a:t>
            </a:r>
            <a:r>
              <a:rPr lang="pt-BR" altLang="ko-KR" dirty="0" smtClean="0"/>
              <a:t>r=1.3</a:t>
            </a:r>
            <a:endParaRPr lang="pt-BR" altLang="ko-KR" dirty="0"/>
          </a:p>
          <a:p>
            <a:r>
              <a:rPr lang="pt-BR" altLang="ko-KR" dirty="0"/>
              <a:t>[1] </a:t>
            </a:r>
            <a:r>
              <a:rPr lang="pt-BR" altLang="ko-KR" dirty="0">
                <a:solidFill>
                  <a:schemeClr val="accent1"/>
                </a:solidFill>
              </a:rPr>
              <a:t>0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57906" y="6142892"/>
                <a:ext cx="1113692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dirty="0"/>
                  <a:t>&lt;</a:t>
                </a:r>
                <a:r>
                  <a:rPr lang="ko-KR" altLang="en-US" sz="1300" b="1" dirty="0"/>
                  <a:t>기준</a:t>
                </a:r>
                <a:r>
                  <a:rPr lang="en-US" altLang="ko-KR" sz="1300" b="1" dirty="0"/>
                  <a:t>&gt;</a:t>
                </a:r>
              </a:p>
              <a:p>
                <a:r>
                  <a:rPr lang="en-US" altLang="ko-KR" sz="1300" b="1" dirty="0"/>
                  <a:t> </a:t>
                </a:r>
                <a:r>
                  <a:rPr lang="en-US" altLang="ko-KR" sz="1300" b="1" dirty="0" err="1">
                    <a:latin typeface="+mj-ea"/>
                  </a:rPr>
                  <a:t>P.sum</a:t>
                </a:r>
                <a:r>
                  <a:rPr lang="en-US" altLang="ko-KR" sz="1300" b="1" dirty="0">
                    <a:latin typeface="+mj-ea"/>
                  </a:rPr>
                  <a:t>(100</a:t>
                </a:r>
                <a:r>
                  <a:rPr lang="ko-KR" altLang="en-US" sz="1300" b="1" dirty="0">
                    <a:latin typeface="+mj-ea"/>
                  </a:rPr>
                  <a:t>번 시행해서 </a:t>
                </a:r>
                <a:r>
                  <a:rPr lang="en-US" altLang="ko-KR" sz="1300" b="1" dirty="0">
                    <a:latin typeface="+mj-ea"/>
                  </a:rPr>
                  <a:t>p&gt;0.05</a:t>
                </a:r>
                <a:r>
                  <a:rPr lang="ko-KR" altLang="en-US" sz="1300" b="1" dirty="0">
                    <a:latin typeface="+mj-ea"/>
                  </a:rPr>
                  <a:t>보다 큰 경우를 더한 것</a:t>
                </a:r>
                <a:r>
                  <a:rPr lang="en-US" altLang="ko-KR" sz="1300" b="1" dirty="0" smtClean="0">
                    <a:latin typeface="+mj-ea"/>
                  </a:rPr>
                  <a:t>) </a:t>
                </a:r>
                <a:r>
                  <a:rPr lang="ko-KR" altLang="en-US" sz="1300" b="1" dirty="0">
                    <a:latin typeface="+mj-ea"/>
                  </a:rPr>
                  <a:t>이 </a:t>
                </a:r>
                <a:r>
                  <a:rPr lang="en-US" altLang="ko-KR" sz="1300" b="1" dirty="0" smtClean="0">
                    <a:latin typeface="+mj-ea"/>
                  </a:rPr>
                  <a:t>5(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=0.05</m:t>
                    </m:r>
                  </m:oMath>
                </a14:m>
                <a:r>
                  <a:rPr lang="en-US" altLang="ko-KR" sz="1400" dirty="0" smtClean="0"/>
                  <a:t>)</a:t>
                </a:r>
                <a:r>
                  <a:rPr lang="ko-KR" altLang="en-US" sz="1300" b="1" dirty="0" smtClean="0">
                    <a:latin typeface="+mj-ea"/>
                  </a:rPr>
                  <a:t>보다 </a:t>
                </a:r>
                <a:r>
                  <a:rPr lang="ko-KR" altLang="en-US" sz="1300" b="1" dirty="0">
                    <a:latin typeface="+mj-ea"/>
                  </a:rPr>
                  <a:t>작은 경우를 </a:t>
                </a:r>
                <a:r>
                  <a:rPr lang="ko-KR" altLang="en-US" sz="1300" b="1" dirty="0" err="1">
                    <a:latin typeface="+mj-ea"/>
                  </a:rPr>
                  <a:t>귀무가설을</a:t>
                </a:r>
                <a:r>
                  <a:rPr lang="ko-KR" altLang="en-US" sz="1300" b="1" dirty="0">
                    <a:latin typeface="+mj-ea"/>
                  </a:rPr>
                  <a:t> 기각할 수 있는 </a:t>
                </a:r>
                <a:r>
                  <a:rPr lang="ko-KR" altLang="en-US" sz="1300" b="1" dirty="0" smtClean="0">
                    <a:latin typeface="+mj-ea"/>
                  </a:rPr>
                  <a:t>적절한 표본크기라고 정함</a:t>
                </a:r>
                <a:endParaRPr lang="en-US" altLang="ko-KR" sz="1300" b="1" dirty="0">
                  <a:latin typeface="+mj-ea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06" y="6142892"/>
                <a:ext cx="11136922" cy="507831"/>
              </a:xfrm>
              <a:prstGeom prst="rect">
                <a:avLst/>
              </a:prstGeom>
              <a:blipFill rotWithShape="1">
                <a:blip r:embed="rId7"/>
                <a:stretch>
                  <a:fillRect l="-55" t="-1205" b="-1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71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b="1" dirty="0" smtClean="0"/>
                  <a:t>1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altLang="ko-KR" dirty="0" smtClean="0"/>
                  <a:t>=0.9, 0.95, 0.99 </a:t>
                </a:r>
                <a:r>
                  <a:rPr lang="ko-KR" altLang="en-US" dirty="0"/>
                  <a:t>인 경우 적절한 표본크기</a:t>
                </a:r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7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659389" y="972481"/>
                <a:ext cx="1440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=0.05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9389" y="972481"/>
                <a:ext cx="1440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80" y="1718285"/>
            <a:ext cx="3935047" cy="2037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4282827" y="1820984"/>
            <a:ext cx="859693" cy="164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47231" y="1381918"/>
            <a:ext cx="206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표본 크기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15000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59382" y="1750701"/>
            <a:ext cx="9691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 smtClean="0"/>
              <a:t>&gt; r=0.9</a:t>
            </a:r>
            <a:endParaRPr lang="en-US" altLang="ko-KR" dirty="0" smtClean="0"/>
          </a:p>
          <a:p>
            <a:r>
              <a:rPr lang="pt-BR" altLang="ko-KR" dirty="0" smtClean="0"/>
              <a:t>[1]</a:t>
            </a:r>
            <a:r>
              <a:rPr lang="pt-BR" altLang="ko-KR" dirty="0" smtClean="0">
                <a:solidFill>
                  <a:schemeClr val="accent1"/>
                </a:solidFill>
              </a:rPr>
              <a:t> 3</a:t>
            </a:r>
          </a:p>
          <a:p>
            <a:r>
              <a:rPr lang="pt-BR" altLang="ko-KR" dirty="0" smtClean="0"/>
              <a:t>&gt; r=0.95</a:t>
            </a:r>
          </a:p>
          <a:p>
            <a:r>
              <a:rPr lang="pt-BR" altLang="ko-KR" dirty="0" smtClean="0"/>
              <a:t>[1] 45</a:t>
            </a:r>
          </a:p>
          <a:p>
            <a:r>
              <a:rPr lang="pt-BR" altLang="ko-KR" dirty="0" smtClean="0"/>
              <a:t>&gt; r=0.99</a:t>
            </a:r>
          </a:p>
          <a:p>
            <a:r>
              <a:rPr lang="pt-BR" altLang="ko-KR" dirty="0" smtClean="0"/>
              <a:t>[1] 92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88" y="4047085"/>
            <a:ext cx="4120910" cy="201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331286" y="4236739"/>
            <a:ext cx="859693" cy="164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315657" y="4124402"/>
            <a:ext cx="10066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/>
              <a:t>&gt; </a:t>
            </a:r>
            <a:r>
              <a:rPr lang="pt-BR" altLang="ko-KR" dirty="0" smtClean="0"/>
              <a:t>r=0.9</a:t>
            </a:r>
            <a:endParaRPr lang="pt-BR" altLang="ko-KR" dirty="0"/>
          </a:p>
          <a:p>
            <a:r>
              <a:rPr lang="pt-BR" altLang="ko-KR" dirty="0"/>
              <a:t>[1] </a:t>
            </a:r>
            <a:r>
              <a:rPr lang="pt-BR" altLang="ko-KR" dirty="0">
                <a:solidFill>
                  <a:schemeClr val="accent1"/>
                </a:solidFill>
              </a:rPr>
              <a:t>0</a:t>
            </a:r>
          </a:p>
          <a:p>
            <a:r>
              <a:rPr lang="pt-BR" altLang="ko-KR" dirty="0"/>
              <a:t>&gt; </a:t>
            </a:r>
            <a:r>
              <a:rPr lang="pt-BR" altLang="ko-KR" dirty="0" smtClean="0"/>
              <a:t>r=0.95</a:t>
            </a:r>
            <a:endParaRPr lang="pt-BR" altLang="ko-KR" dirty="0"/>
          </a:p>
          <a:p>
            <a:r>
              <a:rPr lang="pt-BR" altLang="ko-KR" dirty="0"/>
              <a:t>[1] </a:t>
            </a:r>
            <a:r>
              <a:rPr lang="pt-BR" altLang="ko-KR" dirty="0">
                <a:solidFill>
                  <a:schemeClr val="accent1"/>
                </a:solidFill>
              </a:rPr>
              <a:t>2</a:t>
            </a:r>
          </a:p>
          <a:p>
            <a:r>
              <a:rPr lang="pt-BR" altLang="ko-KR" dirty="0"/>
              <a:t>&gt; </a:t>
            </a:r>
            <a:r>
              <a:rPr lang="pt-BR" altLang="ko-KR" dirty="0" smtClean="0"/>
              <a:t>r=0.99</a:t>
            </a:r>
            <a:endParaRPr lang="pt-BR" altLang="ko-KR" dirty="0"/>
          </a:p>
          <a:p>
            <a:r>
              <a:rPr lang="pt-BR" altLang="ko-KR" dirty="0"/>
              <a:t>[1] 91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16676" y="3765812"/>
            <a:ext cx="206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표본 크기 </a:t>
            </a:r>
            <a:r>
              <a:rPr lang="en-US" altLang="ko-KR" dirty="0" smtClean="0"/>
              <a:t>: </a:t>
            </a:r>
            <a:r>
              <a:rPr lang="en-US" altLang="ko-KR" dirty="0" smtClean="0"/>
              <a:t>50</a:t>
            </a:r>
            <a:r>
              <a:rPr lang="en-US" altLang="ko-KR" dirty="0" smtClean="0"/>
              <a:t>000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89306" y="1458369"/>
            <a:ext cx="238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표본 크기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1200</a:t>
            </a:r>
            <a:r>
              <a:rPr lang="en-US" altLang="ko-KR" dirty="0" smtClean="0"/>
              <a:t>000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015979" y="1819828"/>
            <a:ext cx="10238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/>
              <a:t>&gt; </a:t>
            </a:r>
            <a:r>
              <a:rPr lang="pt-BR" altLang="ko-KR" dirty="0" smtClean="0"/>
              <a:t>r=0.9</a:t>
            </a:r>
            <a:endParaRPr lang="pt-BR" altLang="ko-KR" dirty="0"/>
          </a:p>
          <a:p>
            <a:r>
              <a:rPr lang="pt-BR" altLang="ko-KR" dirty="0" smtClean="0"/>
              <a:t>[</a:t>
            </a:r>
            <a:r>
              <a:rPr lang="pt-BR" altLang="ko-KR" dirty="0"/>
              <a:t>1] </a:t>
            </a:r>
            <a:r>
              <a:rPr lang="pt-BR" altLang="ko-KR" dirty="0">
                <a:solidFill>
                  <a:schemeClr val="accent1"/>
                </a:solidFill>
              </a:rPr>
              <a:t>0</a:t>
            </a:r>
          </a:p>
          <a:p>
            <a:r>
              <a:rPr lang="pt-BR" altLang="ko-KR" dirty="0" smtClean="0"/>
              <a:t>&gt;r=0.95</a:t>
            </a:r>
            <a:endParaRPr lang="pt-BR" altLang="ko-KR" dirty="0"/>
          </a:p>
          <a:p>
            <a:r>
              <a:rPr lang="pt-BR" altLang="ko-KR" dirty="0"/>
              <a:t>[1]</a:t>
            </a:r>
            <a:r>
              <a:rPr lang="pt-BR" altLang="ko-KR" dirty="0">
                <a:solidFill>
                  <a:schemeClr val="accent1"/>
                </a:solidFill>
              </a:rPr>
              <a:t> 0</a:t>
            </a:r>
          </a:p>
          <a:p>
            <a:r>
              <a:rPr lang="pt-BR" altLang="ko-KR" dirty="0"/>
              <a:t>&gt; </a:t>
            </a:r>
            <a:r>
              <a:rPr lang="pt-BR" altLang="ko-KR" dirty="0" smtClean="0"/>
              <a:t>r=0.99</a:t>
            </a:r>
            <a:endParaRPr lang="pt-BR" altLang="ko-KR" dirty="0"/>
          </a:p>
          <a:p>
            <a:r>
              <a:rPr lang="pt-BR" altLang="ko-KR" dirty="0"/>
              <a:t>[1] </a:t>
            </a:r>
            <a:r>
              <a:rPr lang="pt-BR" altLang="ko-KR" dirty="0">
                <a:solidFill>
                  <a:schemeClr val="accent1"/>
                </a:solidFill>
              </a:rPr>
              <a:t>4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050718" y="1907000"/>
            <a:ext cx="859693" cy="164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103830" y="4202137"/>
            <a:ext cx="422086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i="1" dirty="0">
              <a:latin typeface="+mj-ea"/>
              <a:ea typeface="+mj-ea"/>
            </a:endParaRPr>
          </a:p>
          <a:p>
            <a:r>
              <a:rPr lang="en-US" altLang="ko-KR" sz="1600" b="1" dirty="0" smtClean="0"/>
              <a:t>  </a:t>
            </a:r>
            <a:r>
              <a:rPr lang="en-US" altLang="ko-KR" sz="1600" b="1" dirty="0"/>
              <a:t>• </a:t>
            </a:r>
            <a:r>
              <a:rPr lang="en-US" altLang="ko-KR" sz="1600" b="1" dirty="0" smtClean="0">
                <a:latin typeface="+mn-ea"/>
              </a:rPr>
              <a:t>r=0.9 </a:t>
            </a:r>
            <a:r>
              <a:rPr lang="ko-KR" altLang="en-US" sz="1600" b="1" dirty="0" smtClean="0">
                <a:latin typeface="+mn-ea"/>
              </a:rPr>
              <a:t>일 때 적절한 표본크기 </a:t>
            </a:r>
            <a:r>
              <a:rPr lang="en-US" altLang="ko-KR" sz="1600" b="1" dirty="0" smtClean="0">
                <a:latin typeface="+mn-ea"/>
              </a:rPr>
              <a:t>15000</a:t>
            </a:r>
          </a:p>
          <a:p>
            <a:r>
              <a:rPr lang="en-US" altLang="ko-KR" sz="1600" b="1" dirty="0" smtClean="0"/>
              <a:t>  •</a:t>
            </a:r>
            <a:r>
              <a:rPr lang="en-US" altLang="ko-KR" sz="1600" b="1" dirty="0" smtClean="0">
                <a:latin typeface="+mn-ea"/>
              </a:rPr>
              <a:t> r= 0.95 </a:t>
            </a:r>
            <a:r>
              <a:rPr lang="ko-KR" altLang="en-US" sz="1600" b="1" dirty="0" smtClean="0">
                <a:latin typeface="+mn-ea"/>
              </a:rPr>
              <a:t>일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때 적절한 표본크기 </a:t>
            </a:r>
            <a:r>
              <a:rPr lang="en-US" altLang="ko-KR" sz="1600" b="1" dirty="0" smtClean="0">
                <a:latin typeface="+mn-ea"/>
              </a:rPr>
              <a:t>50000</a:t>
            </a:r>
            <a:endParaRPr lang="en-US" altLang="ko-KR" sz="1600" b="1" dirty="0" smtClean="0">
              <a:latin typeface="+mn-ea"/>
            </a:endParaRPr>
          </a:p>
          <a:p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 smtClean="0"/>
              <a:t>• </a:t>
            </a:r>
            <a:r>
              <a:rPr lang="en-US" altLang="ko-KR" sz="1600" b="1" dirty="0" smtClean="0">
                <a:latin typeface="+mn-ea"/>
              </a:rPr>
              <a:t>r= 0.99 </a:t>
            </a:r>
            <a:r>
              <a:rPr lang="ko-KR" altLang="en-US" sz="1600" b="1" dirty="0" smtClean="0">
                <a:latin typeface="+mn-ea"/>
              </a:rPr>
              <a:t>일 때 적절한 표본크기 </a:t>
            </a:r>
            <a:r>
              <a:rPr lang="en-US" altLang="ko-KR" sz="1600" b="1" dirty="0" smtClean="0">
                <a:latin typeface="+mn-ea"/>
              </a:rPr>
              <a:t>1200000</a:t>
            </a:r>
            <a:endParaRPr lang="en-US" altLang="ko-KR" sz="1600" b="1" dirty="0" smtClean="0">
              <a:latin typeface="+mn-ea"/>
            </a:endParaRPr>
          </a:p>
          <a:p>
            <a:endParaRPr lang="en-US" altLang="ko-KR" sz="1600" b="1" i="1" dirty="0" smtClean="0">
              <a:latin typeface="+mj-ea"/>
              <a:ea typeface="+mj-ea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318" y="1691864"/>
            <a:ext cx="4126511" cy="2112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57906" y="6142892"/>
                <a:ext cx="1113692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dirty="0"/>
                  <a:t>&lt;</a:t>
                </a:r>
                <a:r>
                  <a:rPr lang="ko-KR" altLang="en-US" sz="1300" b="1" dirty="0"/>
                  <a:t>기준</a:t>
                </a:r>
                <a:r>
                  <a:rPr lang="en-US" altLang="ko-KR" sz="1300" b="1" dirty="0"/>
                  <a:t>&gt;</a:t>
                </a:r>
              </a:p>
              <a:p>
                <a:r>
                  <a:rPr lang="en-US" altLang="ko-KR" sz="1300" b="1" dirty="0"/>
                  <a:t> </a:t>
                </a:r>
                <a:r>
                  <a:rPr lang="en-US" altLang="ko-KR" sz="1300" b="1" dirty="0" err="1">
                    <a:latin typeface="+mj-ea"/>
                  </a:rPr>
                  <a:t>P.sum</a:t>
                </a:r>
                <a:r>
                  <a:rPr lang="en-US" altLang="ko-KR" sz="1300" b="1" dirty="0">
                    <a:latin typeface="+mj-ea"/>
                  </a:rPr>
                  <a:t>(100</a:t>
                </a:r>
                <a:r>
                  <a:rPr lang="ko-KR" altLang="en-US" sz="1300" b="1" dirty="0">
                    <a:latin typeface="+mj-ea"/>
                  </a:rPr>
                  <a:t>번 시행해서 </a:t>
                </a:r>
                <a:r>
                  <a:rPr lang="en-US" altLang="ko-KR" sz="1300" b="1" dirty="0">
                    <a:latin typeface="+mj-ea"/>
                  </a:rPr>
                  <a:t>p&gt;0.05</a:t>
                </a:r>
                <a:r>
                  <a:rPr lang="ko-KR" altLang="en-US" sz="1300" b="1" dirty="0">
                    <a:latin typeface="+mj-ea"/>
                  </a:rPr>
                  <a:t>보다 큰 경우를 더한 것</a:t>
                </a:r>
                <a:r>
                  <a:rPr lang="en-US" altLang="ko-KR" sz="1300" b="1" dirty="0" smtClean="0">
                    <a:latin typeface="+mj-ea"/>
                  </a:rPr>
                  <a:t>) </a:t>
                </a:r>
                <a:r>
                  <a:rPr lang="ko-KR" altLang="en-US" sz="1300" b="1" dirty="0">
                    <a:latin typeface="+mj-ea"/>
                  </a:rPr>
                  <a:t>이 </a:t>
                </a:r>
                <a:r>
                  <a:rPr lang="en-US" altLang="ko-KR" sz="1300" b="1" dirty="0" smtClean="0">
                    <a:latin typeface="+mj-ea"/>
                  </a:rPr>
                  <a:t>5(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=0.05</m:t>
                    </m:r>
                  </m:oMath>
                </a14:m>
                <a:r>
                  <a:rPr lang="en-US" altLang="ko-KR" sz="1400" dirty="0" smtClean="0"/>
                  <a:t>)</a:t>
                </a:r>
                <a:r>
                  <a:rPr lang="ko-KR" altLang="en-US" sz="1300" b="1" dirty="0" smtClean="0">
                    <a:latin typeface="+mj-ea"/>
                  </a:rPr>
                  <a:t>보다 </a:t>
                </a:r>
                <a:r>
                  <a:rPr lang="ko-KR" altLang="en-US" sz="1300" b="1" dirty="0">
                    <a:latin typeface="+mj-ea"/>
                  </a:rPr>
                  <a:t>작은 경우를 </a:t>
                </a:r>
                <a:r>
                  <a:rPr lang="ko-KR" altLang="en-US" sz="1300" b="1" dirty="0" err="1">
                    <a:latin typeface="+mj-ea"/>
                  </a:rPr>
                  <a:t>귀무가설을</a:t>
                </a:r>
                <a:r>
                  <a:rPr lang="ko-KR" altLang="en-US" sz="1300" b="1" dirty="0">
                    <a:latin typeface="+mj-ea"/>
                  </a:rPr>
                  <a:t> 기각할 수 있는 </a:t>
                </a:r>
                <a:r>
                  <a:rPr lang="ko-KR" altLang="en-US" sz="1300" b="1" dirty="0" smtClean="0">
                    <a:latin typeface="+mj-ea"/>
                  </a:rPr>
                  <a:t>적절한 표본크기라고 정함</a:t>
                </a:r>
                <a:endParaRPr lang="en-US" altLang="ko-KR" sz="1300" b="1" dirty="0">
                  <a:latin typeface="+mj-ea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06" y="6142892"/>
                <a:ext cx="11136922" cy="507831"/>
              </a:xfrm>
              <a:prstGeom prst="rect">
                <a:avLst/>
              </a:prstGeom>
              <a:blipFill rotWithShape="1">
                <a:blip r:embed="rId3"/>
                <a:stretch>
                  <a:fillRect l="-55" t="-1205" b="-1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3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19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제목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𝟏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altLang="ko-KR" dirty="0"/>
                  <a:t>=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 </a:t>
                </a:r>
                <a:r>
                  <a:rPr lang="ko-KR" altLang="en-US" dirty="0"/>
                  <a:t>인 경우 표본크기 </a:t>
                </a:r>
                <a:r>
                  <a:rPr lang="ko-KR" altLang="en-US" dirty="0"/>
                  <a:t>결정 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제목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7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6" y="1645982"/>
            <a:ext cx="2423555" cy="242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1661" y="1388328"/>
            <a:ext cx="206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표본 크기 </a:t>
            </a:r>
            <a:r>
              <a:rPr lang="en-US" altLang="ko-KR" dirty="0" smtClean="0"/>
              <a:t>:3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57906" y="6142892"/>
                <a:ext cx="1113692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dirty="0"/>
                  <a:t>&lt;</a:t>
                </a:r>
                <a:r>
                  <a:rPr lang="ko-KR" altLang="en-US" sz="1300" b="1" dirty="0"/>
                  <a:t>기준</a:t>
                </a:r>
                <a:r>
                  <a:rPr lang="en-US" altLang="ko-KR" sz="1300" b="1" dirty="0"/>
                  <a:t>&gt;</a:t>
                </a:r>
              </a:p>
              <a:p>
                <a:r>
                  <a:rPr lang="en-US" altLang="ko-KR" sz="1300" b="1" dirty="0"/>
                  <a:t> </a:t>
                </a:r>
                <a:r>
                  <a:rPr lang="en-US" altLang="ko-KR" sz="1300" b="1" dirty="0" err="1">
                    <a:latin typeface="+mj-ea"/>
                  </a:rPr>
                  <a:t>P.sum</a:t>
                </a:r>
                <a:r>
                  <a:rPr lang="en-US" altLang="ko-KR" sz="1300" b="1" dirty="0">
                    <a:latin typeface="+mj-ea"/>
                  </a:rPr>
                  <a:t>(100</a:t>
                </a:r>
                <a:r>
                  <a:rPr lang="ko-KR" altLang="en-US" sz="1300" b="1" dirty="0">
                    <a:latin typeface="+mj-ea"/>
                  </a:rPr>
                  <a:t>번 시행해서 </a:t>
                </a:r>
                <a:r>
                  <a:rPr lang="en-US" altLang="ko-KR" sz="1300" b="1" dirty="0">
                    <a:latin typeface="+mj-ea"/>
                  </a:rPr>
                  <a:t>p&gt;0.05</a:t>
                </a:r>
                <a:r>
                  <a:rPr lang="ko-KR" altLang="en-US" sz="1300" b="1" dirty="0">
                    <a:latin typeface="+mj-ea"/>
                  </a:rPr>
                  <a:t>보다 큰 경우를 더한 것</a:t>
                </a:r>
                <a:r>
                  <a:rPr lang="en-US" altLang="ko-KR" sz="1300" b="1" dirty="0" smtClean="0">
                    <a:latin typeface="+mj-ea"/>
                  </a:rPr>
                  <a:t>) </a:t>
                </a:r>
                <a:r>
                  <a:rPr lang="ko-KR" altLang="en-US" sz="1300" b="1" dirty="0">
                    <a:latin typeface="+mj-ea"/>
                  </a:rPr>
                  <a:t>이 </a:t>
                </a:r>
                <a:r>
                  <a:rPr lang="en-US" altLang="ko-KR" sz="1300" b="1" dirty="0" smtClean="0">
                    <a:latin typeface="+mj-ea"/>
                  </a:rPr>
                  <a:t>5(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=0.05</m:t>
                    </m:r>
                  </m:oMath>
                </a14:m>
                <a:r>
                  <a:rPr lang="en-US" altLang="ko-KR" sz="1400" dirty="0" smtClean="0"/>
                  <a:t>)</a:t>
                </a:r>
                <a:r>
                  <a:rPr lang="ko-KR" altLang="en-US" sz="1300" b="1" dirty="0" smtClean="0">
                    <a:latin typeface="+mj-ea"/>
                  </a:rPr>
                  <a:t>보다 </a:t>
                </a:r>
                <a:r>
                  <a:rPr lang="ko-KR" altLang="en-US" sz="1300" b="1" dirty="0">
                    <a:latin typeface="+mj-ea"/>
                  </a:rPr>
                  <a:t>작은 경우를 </a:t>
                </a:r>
                <a:r>
                  <a:rPr lang="ko-KR" altLang="en-US" sz="1300" b="1" dirty="0" err="1">
                    <a:latin typeface="+mj-ea"/>
                  </a:rPr>
                  <a:t>귀무가설을</a:t>
                </a:r>
                <a:r>
                  <a:rPr lang="ko-KR" altLang="en-US" sz="1300" b="1" dirty="0">
                    <a:latin typeface="+mj-ea"/>
                  </a:rPr>
                  <a:t> 기각할 수 있는 </a:t>
                </a:r>
                <a:r>
                  <a:rPr lang="ko-KR" altLang="en-US" sz="1300" b="1" dirty="0" smtClean="0">
                    <a:latin typeface="+mj-ea"/>
                  </a:rPr>
                  <a:t>적절한 표본크기라고 정함</a:t>
                </a:r>
                <a:endParaRPr lang="en-US" altLang="ko-KR" sz="1300" b="1" dirty="0">
                  <a:latin typeface="+mj-ea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06" y="6142892"/>
                <a:ext cx="11136922" cy="507831"/>
              </a:xfrm>
              <a:prstGeom prst="rect">
                <a:avLst/>
              </a:prstGeom>
              <a:blipFill rotWithShape="1">
                <a:blip r:embed="rId4"/>
                <a:stretch>
                  <a:fillRect l="-55" t="-1205" b="-1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938952" y="1914769"/>
            <a:ext cx="7674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• </a:t>
            </a:r>
            <a:r>
              <a:rPr lang="ko-KR" altLang="en-US" b="1" dirty="0" smtClean="0"/>
              <a:t>최소표본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개 보다 큰 표본크기 필요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b="1" dirty="0"/>
              <a:t> •</a:t>
            </a:r>
            <a:r>
              <a:rPr lang="en-US" altLang="ko-KR" b="1" dirty="0" smtClean="0"/>
              <a:t> r=1</a:t>
            </a:r>
            <a:r>
              <a:rPr lang="ko-KR" altLang="en-US" b="1" dirty="0" smtClean="0"/>
              <a:t>일 때는 표본크기가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개만 있어도 판단가능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• </a:t>
            </a:r>
            <a:r>
              <a:rPr lang="ko-KR" altLang="en-US" b="1" dirty="0" smtClean="0"/>
              <a:t>앞의 경우와 다르게 </a:t>
            </a:r>
            <a:r>
              <a:rPr lang="ko-KR" altLang="en-US" b="1" dirty="0" err="1" smtClean="0"/>
              <a:t>귀무가설</a:t>
            </a:r>
            <a:r>
              <a:rPr lang="ko-KR" altLang="en-US" b="1" dirty="0" smtClean="0"/>
              <a:t> 하에서 검정하는 것이기</a:t>
            </a:r>
            <a:endParaRPr lang="en-US" altLang="ko-KR" b="1" dirty="0" smtClean="0"/>
          </a:p>
          <a:p>
            <a:r>
              <a:rPr lang="ko-KR" altLang="en-US" b="1" dirty="0" smtClean="0"/>
              <a:t>  때문에 </a:t>
            </a:r>
            <a:r>
              <a:rPr lang="en-US" altLang="ko-KR" b="1" dirty="0" err="1" smtClean="0"/>
              <a:t>p.sum</a:t>
            </a:r>
            <a:r>
              <a:rPr lang="ko-KR" altLang="en-US" b="1" dirty="0" smtClean="0"/>
              <a:t>이 </a:t>
            </a:r>
            <a:r>
              <a:rPr lang="en-US" altLang="ko-KR" b="1" dirty="0" smtClean="0"/>
              <a:t>95</a:t>
            </a:r>
            <a:r>
              <a:rPr lang="ko-KR" altLang="en-US" b="1" dirty="0" smtClean="0"/>
              <a:t>개 이상이어야 올바른 판단을 했다 할 수 있음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1200586" y="4969701"/>
            <a:ext cx="490450" cy="467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82439" y="4922519"/>
            <a:ext cx="7600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en-US" altLang="ko-KR" b="1" dirty="0" smtClean="0">
                <a:solidFill>
                  <a:schemeClr val="accent1"/>
                </a:solidFill>
              </a:rPr>
              <a:t>r =1</a:t>
            </a:r>
            <a:r>
              <a:rPr lang="ko-KR" altLang="en-US" b="1" dirty="0" smtClean="0">
                <a:solidFill>
                  <a:schemeClr val="accent1"/>
                </a:solidFill>
              </a:rPr>
              <a:t>에 가까운 </a:t>
            </a:r>
            <a:r>
              <a:rPr lang="en-US" altLang="ko-KR" b="1" dirty="0" smtClean="0">
                <a:solidFill>
                  <a:schemeClr val="accent1"/>
                </a:solidFill>
              </a:rPr>
              <a:t>r=1</a:t>
            </a:r>
            <a:r>
              <a:rPr lang="ko-KR" altLang="en-US" b="1" dirty="0" smtClean="0">
                <a:solidFill>
                  <a:schemeClr val="accent1"/>
                </a:solidFill>
              </a:rPr>
              <a:t>보다 작은 경우는 매우 많은 표본이 필요하지만 </a:t>
            </a:r>
            <a:endParaRPr lang="en-US" altLang="ko-KR" b="1" dirty="0" smtClean="0">
              <a:solidFill>
                <a:schemeClr val="accent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 r =1</a:t>
            </a:r>
            <a:r>
              <a:rPr lang="ko-KR" altLang="en-US" b="1" dirty="0">
                <a:solidFill>
                  <a:schemeClr val="accent1"/>
                </a:solidFill>
              </a:rPr>
              <a:t>에 </a:t>
            </a:r>
            <a:r>
              <a:rPr lang="ko-KR" altLang="en-US" b="1" dirty="0" smtClean="0">
                <a:solidFill>
                  <a:schemeClr val="accent1"/>
                </a:solidFill>
              </a:rPr>
              <a:t>가까운 </a:t>
            </a:r>
            <a:r>
              <a:rPr lang="en-US" altLang="ko-KR" b="1" dirty="0" smtClean="0">
                <a:solidFill>
                  <a:schemeClr val="accent1"/>
                </a:solidFill>
              </a:rPr>
              <a:t>r=1</a:t>
            </a:r>
            <a:r>
              <a:rPr lang="ko-KR" altLang="en-US" b="1" dirty="0" smtClean="0">
                <a:solidFill>
                  <a:schemeClr val="accent1"/>
                </a:solidFill>
              </a:rPr>
              <a:t>보다 큰 경우에는 작은 표본만으로도 올바른 판단가능</a:t>
            </a:r>
            <a:endParaRPr lang="en-US" altLang="ko-KR" b="1" dirty="0" smtClean="0">
              <a:solidFill>
                <a:schemeClr val="accent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 r =</a:t>
            </a:r>
            <a:r>
              <a:rPr lang="en-US" altLang="ko-KR" b="1" dirty="0" smtClean="0">
                <a:solidFill>
                  <a:schemeClr val="accent1"/>
                </a:solidFill>
              </a:rPr>
              <a:t>1</a:t>
            </a:r>
            <a:r>
              <a:rPr lang="ko-KR" altLang="en-US" b="1" dirty="0" smtClean="0">
                <a:solidFill>
                  <a:schemeClr val="accent1"/>
                </a:solidFill>
              </a:rPr>
              <a:t>인</a:t>
            </a:r>
            <a:r>
              <a:rPr lang="en-US" altLang="ko-KR" b="1" dirty="0" smtClean="0">
                <a:solidFill>
                  <a:schemeClr val="accent1"/>
                </a:solidFill>
              </a:rPr>
              <a:t> </a:t>
            </a:r>
            <a:r>
              <a:rPr lang="ko-KR" altLang="en-US" b="1" dirty="0" smtClean="0">
                <a:solidFill>
                  <a:schemeClr val="accent1"/>
                </a:solidFill>
              </a:rPr>
              <a:t>경우 표본크기가 </a:t>
            </a:r>
            <a:r>
              <a:rPr lang="en-US" altLang="ko-KR" b="1" dirty="0" smtClean="0">
                <a:solidFill>
                  <a:schemeClr val="accent1"/>
                </a:solidFill>
              </a:rPr>
              <a:t>3</a:t>
            </a:r>
            <a:r>
              <a:rPr lang="ko-KR" altLang="en-US" b="1" dirty="0" smtClean="0">
                <a:solidFill>
                  <a:schemeClr val="accent1"/>
                </a:solidFill>
              </a:rPr>
              <a:t>개만 있어도 올바른 판단가능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29842" y="2522808"/>
            <a:ext cx="945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dirty="0" smtClean="0"/>
              <a:t>r=1</a:t>
            </a:r>
            <a:endParaRPr lang="en-US" altLang="ko-KR" dirty="0"/>
          </a:p>
          <a:p>
            <a:r>
              <a:rPr lang="en-US" altLang="ko-KR" dirty="0"/>
              <a:t>[1] 100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45472" y="2535311"/>
            <a:ext cx="809459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3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726233" y="803664"/>
                <a:ext cx="10515600" cy="210748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1.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다음조건하에서 자기 회귀 정상 과정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</a:t>
                </a:r>
                <a:r>
                  <a:rPr lang="en-US" altLang="ko-KR" dirty="0" err="1" smtClean="0"/>
                  <a:t>X</a:t>
                </a:r>
                <a:r>
                  <a:rPr lang="en-US" altLang="ko-KR" sz="2200" dirty="0" err="1" smtClean="0"/>
                  <a:t>t</a:t>
                </a:r>
                <a:r>
                  <a:rPr lang="en-US" altLang="ko-KR" sz="4000" dirty="0" smtClean="0"/>
                  <a:t> = </a:t>
                </a:r>
                <a14:m>
                  <m:oMath xmlns:m="http://schemas.openxmlformats.org/officeDocument/2006/math">
                    <m:r>
                      <a:rPr lang="ko-KR" altLang="en-US" sz="400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4000" dirty="0" smtClean="0"/>
                  <a:t>X</a:t>
                </a:r>
                <a:r>
                  <a:rPr lang="en-US" altLang="ko-KR" sz="2200" dirty="0" smtClean="0"/>
                  <a:t>t-1</a:t>
                </a:r>
                <a:r>
                  <a:rPr lang="en-US" altLang="ko-KR" sz="4000" dirty="0" smtClean="0"/>
                  <a:t>+</a:t>
                </a:r>
                <a14:m>
                  <m:oMath xmlns:m="http://schemas.openxmlformats.org/officeDocument/2006/math">
                    <m:r>
                      <a:rPr lang="ko-KR" altLang="en-US" sz="45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2200" dirty="0" smtClean="0"/>
                  <a:t>t     </a:t>
                </a:r>
                <a:r>
                  <a:rPr lang="ko-KR" altLang="en-US" sz="4000" dirty="0" smtClean="0"/>
                  <a:t>데이터를 </a:t>
                </a:r>
                <a:r>
                  <a:rPr lang="ko-KR" altLang="en-US" sz="4000" dirty="0" err="1" smtClean="0"/>
                  <a:t>생성하시오</a:t>
                </a:r>
                <a:r>
                  <a:rPr lang="en-US" altLang="ko-KR" sz="4000" dirty="0" smtClean="0"/>
                  <a:t>.</a:t>
                </a:r>
                <a:endParaRPr lang="ko-KR" altLang="en-US" sz="22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6233" y="803664"/>
                <a:ext cx="10515600" cy="21074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44123" y="3743568"/>
                <a:ext cx="6096000" cy="976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&lt;</a:t>
                </a:r>
                <a:r>
                  <a:rPr lang="ko-KR" altLang="en-US" b="1" dirty="0" smtClean="0"/>
                  <a:t>조건</a:t>
                </a:r>
                <a:r>
                  <a:rPr lang="en-US" altLang="ko-KR" b="1" dirty="0" smtClean="0"/>
                  <a:t>&gt;</a:t>
                </a:r>
              </a:p>
              <a:p>
                <a:r>
                  <a:rPr lang="en-US" altLang="ko-KR" b="1" dirty="0" smtClean="0"/>
                  <a:t>n=100</a:t>
                </a:r>
                <a:r>
                  <a:rPr lang="ko-KR" altLang="en-US" b="1" dirty="0" smtClean="0"/>
                  <a:t>일 때</a:t>
                </a:r>
                <a:r>
                  <a:rPr lang="en-US" altLang="ko-KR" b="1" dirty="0" smtClean="0"/>
                  <a:t>,</a:t>
                </a:r>
                <a:r>
                  <a:rPr lang="ko-KR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ko-KR" b="1" i="1" smtClean="0">
                        <a:latin typeface="Cambria Math"/>
                      </a:rPr>
                      <m:t>=−</m:t>
                    </m:r>
                    <m:r>
                      <a:rPr lang="en-US" altLang="ko-KR" b="1" i="1" smtClean="0">
                        <a:latin typeface="Cambria Math"/>
                      </a:rPr>
                      <m:t>𝟐</m:t>
                    </m:r>
                    <m:r>
                      <a:rPr lang="en-US" altLang="ko-KR" b="1" i="1" smtClean="0">
                        <a:latin typeface="Cambria Math"/>
                      </a:rPr>
                      <m:t>,−</m:t>
                    </m:r>
                    <m:r>
                      <a:rPr lang="en-US" altLang="ko-KR" b="1" i="1" smtClean="0">
                        <a:latin typeface="Cambria Math"/>
                      </a:rPr>
                      <m:t>𝟏</m:t>
                    </m:r>
                    <m:r>
                      <a:rPr lang="en-US" altLang="ko-KR" b="1" i="1" smtClean="0">
                        <a:latin typeface="Cambria Math"/>
                      </a:rPr>
                      <m:t>,−</m:t>
                    </m:r>
                    <m:r>
                      <a:rPr lang="en-US" altLang="ko-KR" b="1" i="1" smtClean="0">
                        <a:latin typeface="Cambria Math"/>
                      </a:rPr>
                      <m:t>𝟎</m:t>
                    </m:r>
                    <m:r>
                      <a:rPr lang="en-US" altLang="ko-KR" b="1" i="1" smtClean="0">
                        <a:latin typeface="Cambria Math"/>
                      </a:rPr>
                      <m:t>.</m:t>
                    </m:r>
                    <m:r>
                      <a:rPr lang="en-US" altLang="ko-KR" b="1" i="1" smtClean="0">
                        <a:latin typeface="Cambria Math"/>
                      </a:rPr>
                      <m:t>𝟗</m:t>
                    </m:r>
                    <m:r>
                      <a:rPr lang="en-US" altLang="ko-KR" b="1" i="1" smtClean="0">
                        <a:latin typeface="Cambria Math"/>
                      </a:rPr>
                      <m:t>,−</m:t>
                    </m:r>
                    <m:r>
                      <a:rPr lang="en-US" altLang="ko-KR" b="1" i="1" smtClean="0">
                        <a:latin typeface="Cambria Math"/>
                      </a:rPr>
                      <m:t>𝟎</m:t>
                    </m:r>
                    <m:r>
                      <a:rPr lang="en-US" altLang="ko-KR" b="1" i="1" smtClean="0">
                        <a:latin typeface="Cambria Math"/>
                      </a:rPr>
                      <m:t>.</m:t>
                    </m:r>
                    <m:r>
                      <a:rPr lang="en-US" altLang="ko-KR" b="1" i="1" smtClean="0">
                        <a:latin typeface="Cambria Math"/>
                      </a:rPr>
                      <m:t>𝟓</m:t>
                    </m:r>
                    <m:r>
                      <a:rPr lang="en-US" altLang="ko-KR" b="1" i="1" smtClean="0">
                        <a:latin typeface="Cambria Math"/>
                      </a:rPr>
                      <m:t>,</m:t>
                    </m:r>
                    <m:r>
                      <a:rPr lang="en-US" altLang="ko-KR" b="1" i="1" smtClean="0">
                        <a:latin typeface="Cambria Math"/>
                      </a:rPr>
                      <m:t>𝟎</m:t>
                    </m:r>
                    <m:r>
                      <a:rPr lang="en-US" altLang="ko-KR" b="1" i="1" smtClean="0">
                        <a:latin typeface="Cambria Math"/>
                      </a:rPr>
                      <m:t>,</m:t>
                    </m:r>
                    <m:r>
                      <a:rPr lang="en-US" altLang="ko-KR" b="1" i="1" smtClean="0">
                        <a:latin typeface="Cambria Math"/>
                      </a:rPr>
                      <m:t>𝟎</m:t>
                    </m:r>
                    <m:r>
                      <a:rPr lang="en-US" altLang="ko-KR" b="1" i="1" smtClean="0">
                        <a:latin typeface="Cambria Math"/>
                      </a:rPr>
                      <m:t>.</m:t>
                    </m:r>
                    <m:r>
                      <a:rPr lang="en-US" altLang="ko-KR" b="1" i="1" smtClean="0">
                        <a:latin typeface="Cambria Math"/>
                      </a:rPr>
                      <m:t>𝟓</m:t>
                    </m:r>
                    <m:r>
                      <a:rPr lang="en-US" altLang="ko-KR" b="1" i="1" smtClean="0">
                        <a:latin typeface="Cambria Math"/>
                      </a:rPr>
                      <m:t>,</m:t>
                    </m:r>
                    <m:r>
                      <a:rPr lang="en-US" altLang="ko-KR" b="1" i="1" smtClean="0">
                        <a:latin typeface="Cambria Math"/>
                      </a:rPr>
                      <m:t>𝟎</m:t>
                    </m:r>
                    <m:r>
                      <a:rPr lang="en-US" altLang="ko-KR" b="1" i="1" smtClean="0">
                        <a:latin typeface="Cambria Math"/>
                      </a:rPr>
                      <m:t>.</m:t>
                    </m:r>
                    <m:r>
                      <a:rPr lang="en-US" altLang="ko-KR" b="1" i="1" smtClean="0">
                        <a:latin typeface="Cambria Math"/>
                      </a:rPr>
                      <m:t>𝟗</m:t>
                    </m:r>
                    <m:r>
                      <a:rPr lang="en-US" altLang="ko-KR" b="1" i="1" smtClean="0">
                        <a:latin typeface="Cambria Math"/>
                      </a:rPr>
                      <m:t>,</m:t>
                    </m:r>
                    <m:r>
                      <a:rPr lang="en-US" altLang="ko-KR" b="1" i="1" smtClean="0">
                        <a:latin typeface="Cambria Math"/>
                      </a:rPr>
                      <m:t>𝟏</m:t>
                    </m:r>
                    <m:r>
                      <a:rPr lang="en-US" altLang="ko-KR" b="1" i="1" smtClean="0">
                        <a:latin typeface="Cambria Math"/>
                      </a:rPr>
                      <m:t>,</m:t>
                    </m:r>
                    <m:r>
                      <a:rPr lang="en-US" altLang="ko-KR" b="1" i="1" smtClean="0">
                        <a:latin typeface="Cambria Math"/>
                      </a:rPr>
                      <m:t>𝟐</m:t>
                    </m:r>
                  </m:oMath>
                </a14:m>
                <a:endParaRPr lang="en-US" altLang="ko-KR" b="1" i="1" dirty="0" smtClean="0">
                  <a:latin typeface="Cambria Math"/>
                </a:endParaRPr>
              </a:p>
              <a:p>
                <a:r>
                  <a:rPr lang="en-US" altLang="ko-KR" b="1" dirty="0" smtClean="0"/>
                  <a:t>Error</a:t>
                </a:r>
                <a:r>
                  <a:rPr lang="ko-KR" altLang="en-US" b="1" dirty="0" smtClean="0"/>
                  <a:t>의 분포 </a:t>
                </a:r>
                <a:r>
                  <a:rPr lang="en-US" altLang="ko-KR" b="1" dirty="0" smtClean="0"/>
                  <a:t>: Normal(0,1) , Cauchy(0,1),</a:t>
                </a:r>
                <a:r>
                  <a:rPr lang="en-US" altLang="ko-KR" b="1" dirty="0"/>
                  <a:t> </a:t>
                </a:r>
                <a:r>
                  <a:rPr lang="en-US" altLang="ko-KR" b="1" dirty="0" smtClean="0"/>
                  <a:t> </a:t>
                </a:r>
                <a:r>
                  <a:rPr lang="el-GR" altLang="ko-KR" b="1" dirty="0" smtClean="0"/>
                  <a:t>χ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b/>
                      <m:sup/>
                    </m:sSubSup>
                  </m:oMath>
                </a14:m>
                <a:r>
                  <a:rPr lang="en-US" altLang="ko-KR" b="1" dirty="0"/>
                  <a:t>(1) – 1 </a:t>
                </a:r>
                <a:r>
                  <a:rPr lang="en-US" altLang="ko-KR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b="1" dirty="0" smtClean="0"/>
                  <a:t>  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123" y="3743568"/>
                <a:ext cx="6096000" cy="976036"/>
              </a:xfrm>
              <a:prstGeom prst="rect">
                <a:avLst/>
              </a:prstGeom>
              <a:blipFill rotWithShape="1">
                <a:blip r:embed="rId3"/>
                <a:stretch>
                  <a:fillRect l="-800" t="-4375" b="-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0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𝟏</m:t>
                    </m:r>
                    <m:r>
                      <a:rPr lang="en-US" altLang="ko-KR" b="1" i="1" smtClean="0">
                        <a:latin typeface="Cambria Math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altLang="ko-KR" dirty="0"/>
                  <a:t>= </a:t>
                </a:r>
                <a:r>
                  <a:rPr lang="en-US" altLang="ko-KR" dirty="0" smtClean="0"/>
                  <a:t>1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인 경우 표본크기 </a:t>
                </a:r>
                <a:r>
                  <a:rPr lang="ko-KR" altLang="en-US" dirty="0"/>
                  <a:t>결정 </a:t>
                </a:r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7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4524" y="1396538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표본크기</a:t>
            </a:r>
            <a:r>
              <a:rPr lang="en-US" altLang="ko-KR" dirty="0" smtClean="0"/>
              <a:t>: 100</a:t>
            </a:r>
            <a:endParaRPr lang="ko-KR" altLang="en-US" dirty="0"/>
          </a:p>
        </p:txBody>
      </p:sp>
      <p:pic>
        <p:nvPicPr>
          <p:cNvPr id="7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61869" b="59317"/>
          <a:stretch/>
        </p:blipFill>
        <p:spPr>
          <a:xfrm>
            <a:off x="532743" y="1765870"/>
            <a:ext cx="2453945" cy="26154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152" y="1832372"/>
            <a:ext cx="2101429" cy="19748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94611" y="1372693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표본크기</a:t>
            </a:r>
            <a:r>
              <a:rPr lang="en-US" altLang="ko-KR" dirty="0" smtClean="0"/>
              <a:t>: 500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971" y="1921595"/>
            <a:ext cx="2515070" cy="19618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61796" y="1463040"/>
            <a:ext cx="196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표본크기</a:t>
            </a:r>
            <a:r>
              <a:rPr lang="en-US" altLang="ko-KR" dirty="0" smtClean="0"/>
              <a:t>: 1000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3694" y="1870276"/>
            <a:ext cx="2409695" cy="20644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24369" y="1432645"/>
            <a:ext cx="196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표본크기</a:t>
            </a:r>
            <a:r>
              <a:rPr lang="en-US" altLang="ko-KR" dirty="0" smtClean="0"/>
              <a:t>: 10000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03367" y="4713316"/>
            <a:ext cx="880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70904" y="4483529"/>
            <a:ext cx="692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표본크기가 커진다고 해서 </a:t>
            </a:r>
            <a:r>
              <a:rPr lang="ko-KR" altLang="en-US" sz="2000" b="1" dirty="0" err="1" smtClean="0"/>
              <a:t>검정력이</a:t>
            </a:r>
            <a:r>
              <a:rPr lang="ko-KR" altLang="en-US" sz="2000" b="1" dirty="0" smtClean="0"/>
              <a:t> 더 좋아지지 않음</a:t>
            </a:r>
            <a:endParaRPr lang="ko-KR" altLang="en-US" sz="2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54883" y="1814984"/>
            <a:ext cx="7534031" cy="4126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173038"/>
                <a:ext cx="10972800" cy="1143000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𝟐</m:t>
                      </m:r>
                      <m:r>
                        <a:rPr lang="en-US" altLang="ko-KR" b="1" i="1" smtClean="0">
                          <a:latin typeface="Cambria Math"/>
                        </a:rPr>
                        <m:t>) </m:t>
                      </m:r>
                      <m:r>
                        <a:rPr lang="en-US" altLang="ko-KR" b="1" i="1" smtClean="0">
                          <a:latin typeface="Cambria Math"/>
                        </a:rPr>
                        <m:t>𝑬𝒓𝒓𝒐𝒓</m:t>
                      </m:r>
                      <m:r>
                        <a:rPr lang="ko-KR" altLang="en-US" b="1" i="1" smtClean="0">
                          <a:latin typeface="Cambria Math"/>
                        </a:rPr>
                        <m:t>가</m:t>
                      </m:r>
                      <m:r>
                        <a:rPr lang="en-US" altLang="ko-KR" b="1" i="1" smtClean="0">
                          <a:latin typeface="Cambria Math"/>
                        </a:rPr>
                        <m:t> </m:t>
                      </m:r>
                      <m:r>
                        <a:rPr lang="ko-KR" altLang="en-US" b="1" i="1" smtClean="0">
                          <a:latin typeface="Cambria Math"/>
                        </a:rPr>
                        <m:t>비대칭인</m:t>
                      </m:r>
                      <m:r>
                        <a:rPr lang="en-US" altLang="ko-KR" b="1" i="1" smtClean="0">
                          <a:latin typeface="Cambria Math"/>
                        </a:rPr>
                        <m:t> </m:t>
                      </m:r>
                      <m:r>
                        <a:rPr lang="ko-KR" altLang="en-US" b="1" i="1" smtClean="0">
                          <a:latin typeface="Cambria Math"/>
                        </a:rPr>
                        <m:t>경우</m:t>
                      </m:r>
                      <m:r>
                        <a:rPr lang="en-US" altLang="ko-KR" b="1" i="1" smtClean="0">
                          <a:latin typeface="Cambria Math"/>
                        </a:rPr>
                        <m:t> </m:t>
                      </m:r>
                      <m:r>
                        <a:rPr lang="ko-KR" altLang="en-US" b="1" i="1" smtClean="0">
                          <a:latin typeface="Cambria Math"/>
                        </a:rPr>
                        <m:t>비모수랜덤워크</m:t>
                      </m:r>
                    </m:oMath>
                  </m:oMathPara>
                </a14:m>
                <a:r>
                  <a:rPr lang="en-US" altLang="ko-KR" b="1" i="1" dirty="0" smtClean="0">
                    <a:latin typeface="Cambria Math"/>
                  </a:rPr>
                  <a:t/>
                </a:r>
                <a:br>
                  <a:rPr lang="en-US" altLang="ko-KR" b="1" i="1" dirty="0" smtClean="0">
                    <a:latin typeface="Cambria Math"/>
                  </a:rPr>
                </a:br>
                <a:r>
                  <a:rPr lang="ko-KR" altLang="en-US" b="1" i="1" dirty="0" smtClean="0">
                    <a:latin typeface="Cambria Math"/>
                  </a:rPr>
                  <a:t>사인 테스트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 </m:t>
                    </m:r>
                    <m:r>
                      <a:rPr lang="en-US" altLang="ko-KR" b="1" i="1" smtClean="0">
                        <a:latin typeface="Cambria Math"/>
                      </a:rPr>
                      <m:t>𝑷𝑶𝑾𝑬𝑹</m:t>
                    </m:r>
                    <m:r>
                      <a:rPr lang="en-US" altLang="ko-KR" b="1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ko-KR" altLang="en-US" dirty="0" smtClean="0"/>
                  <a:t>  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U=(-0.5,0.5)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173038"/>
                <a:ext cx="10972800" cy="1143000"/>
              </a:xfrm>
              <a:blipFill rotWithShape="1">
                <a:blip r:embed="rId2"/>
                <a:stretch>
                  <a:fillRect b="-22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" b="72528"/>
          <a:stretch/>
        </p:blipFill>
        <p:spPr bwMode="auto">
          <a:xfrm>
            <a:off x="1099135" y="3860712"/>
            <a:ext cx="6719069" cy="144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C:\Users\Administrator\AppData\Local\Microsoft\Windows\Temporary Internet Files\Content.IE5\0J0QUJWT\IMG_6229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190" b="72877"/>
          <a:stretch/>
        </p:blipFill>
        <p:spPr bwMode="auto">
          <a:xfrm>
            <a:off x="969101" y="1830614"/>
            <a:ext cx="6791567" cy="151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20972" y="5113255"/>
            <a:ext cx="10316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P-value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6490659" y="5111246"/>
            <a:ext cx="10316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P-value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4200750" y="5111887"/>
            <a:ext cx="10316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P-value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4396133" y="3137494"/>
            <a:ext cx="3907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b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6686042" y="3129680"/>
            <a:ext cx="3907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b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2086694" y="3132050"/>
            <a:ext cx="3907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b</a:t>
            </a:r>
            <a:endParaRPr lang="ko-KR" altLang="en-US" sz="1500" dirty="0"/>
          </a:p>
        </p:txBody>
      </p:sp>
      <p:sp>
        <p:nvSpPr>
          <p:cNvPr id="12" name="오른쪽 화살표 11"/>
          <p:cNvSpPr/>
          <p:nvPr/>
        </p:nvSpPr>
        <p:spPr>
          <a:xfrm>
            <a:off x="8395067" y="2028305"/>
            <a:ext cx="490450" cy="467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035934" y="1830614"/>
            <a:ext cx="280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대칭분포이기 때문에  앞의정규분포와 </a:t>
            </a:r>
            <a:endParaRPr lang="en-US" altLang="ko-KR" b="1" dirty="0" smtClean="0"/>
          </a:p>
          <a:p>
            <a:r>
              <a:rPr lang="ko-KR" altLang="en-US" b="1" dirty="0" smtClean="0"/>
              <a:t>유사한 결과를 보임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16218" y="1715874"/>
            <a:ext cx="7534031" cy="4126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625182" y="133961"/>
                <a:ext cx="10972800" cy="1143000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𝟐</m:t>
                      </m:r>
                      <m:r>
                        <a:rPr lang="en-US" altLang="ko-KR" i="1">
                          <a:latin typeface="Cambria Math"/>
                        </a:rPr>
                        <m:t>) </m:t>
                      </m:r>
                      <m:r>
                        <a:rPr lang="en-US" altLang="ko-KR" i="1">
                          <a:latin typeface="Cambria Math"/>
                        </a:rPr>
                        <m:t>𝑬𝒓𝒓𝒐𝒓</m:t>
                      </m:r>
                      <m:r>
                        <a:rPr lang="ko-KR" altLang="en-US" i="1">
                          <a:latin typeface="Cambria Math"/>
                        </a:rPr>
                        <m:t>가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ko-KR" altLang="en-US" i="1">
                          <a:latin typeface="Cambria Math"/>
                        </a:rPr>
                        <m:t>비대칭인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ko-KR" altLang="en-US" i="1">
                          <a:latin typeface="Cambria Math"/>
                        </a:rPr>
                        <m:t>경우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ko-KR" altLang="en-US" i="1">
                          <a:latin typeface="Cambria Math"/>
                        </a:rPr>
                        <m:t>비모수랜덤워크</m:t>
                      </m:r>
                    </m:oMath>
                  </m:oMathPara>
                </a14:m>
                <a:r>
                  <a:rPr lang="en-US" altLang="ko-KR" i="1" dirty="0">
                    <a:latin typeface="Cambria Math"/>
                  </a:rPr>
                  <a:t/>
                </a:r>
                <a:br>
                  <a:rPr lang="en-US" altLang="ko-KR" i="1" dirty="0">
                    <a:latin typeface="Cambria Math"/>
                  </a:rPr>
                </a:br>
                <a:r>
                  <a:rPr lang="ko-KR" altLang="en-US" i="1" dirty="0">
                    <a:latin typeface="Cambria Math"/>
                  </a:rPr>
                  <a:t>사인 테스트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𝑷𝑶𝑾𝑬𝑹</m:t>
                    </m:r>
                    <m:r>
                      <a:rPr lang="en-US" altLang="ko-KR" i="1">
                        <a:latin typeface="Cambria Math"/>
                      </a:rPr>
                      <m:t>.</m:t>
                    </m:r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 U=(-</a:t>
                </a:r>
                <a:r>
                  <a:rPr lang="en-US" altLang="ko-KR" dirty="0" smtClean="0"/>
                  <a:t>0.1,0.9)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5182" y="133961"/>
                <a:ext cx="10972800" cy="1143000"/>
              </a:xfrm>
              <a:blipFill rotWithShape="1">
                <a:blip r:embed="rId2"/>
                <a:stretch>
                  <a:fillRect b="-229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Administrator\AppData\Local\Microsoft\Windows\Temporary Internet Files\Content.IE5\2QDA9T84\IMG_622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30" b="6270"/>
          <a:stretch/>
        </p:blipFill>
        <p:spPr bwMode="auto">
          <a:xfrm>
            <a:off x="804980" y="3779136"/>
            <a:ext cx="6876381" cy="145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AppData\Local\Microsoft\Windows\Temporary Internet Files\Content.IE5\0J0QUJWT\IMG_6229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13" b="40010"/>
          <a:stretch/>
        </p:blipFill>
        <p:spPr bwMode="auto">
          <a:xfrm>
            <a:off x="906579" y="1757764"/>
            <a:ext cx="6774781" cy="152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53809" y="3086654"/>
            <a:ext cx="3907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b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243170" y="3103280"/>
            <a:ext cx="3907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b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6525794" y="3094967"/>
            <a:ext cx="3907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b</a:t>
            </a:r>
            <a:endParaRPr lang="ko-KR" alt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1695900" y="5175786"/>
            <a:ext cx="10316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P-value</a:t>
            </a:r>
            <a:endParaRPr lang="ko-KR" alt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3970919" y="5191944"/>
            <a:ext cx="10316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P-value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6205362" y="5191943"/>
            <a:ext cx="10316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P-value</a:t>
            </a:r>
            <a:endParaRPr lang="ko-KR" altLang="en-US" sz="1500" dirty="0"/>
          </a:p>
        </p:txBody>
      </p:sp>
      <p:sp>
        <p:nvSpPr>
          <p:cNvPr id="12" name="오른쪽 화살표 11"/>
          <p:cNvSpPr/>
          <p:nvPr/>
        </p:nvSpPr>
        <p:spPr>
          <a:xfrm>
            <a:off x="8395067" y="2028305"/>
            <a:ext cx="490450" cy="467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094124" y="2028305"/>
            <a:ext cx="2942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대칭이 깨지기 때문에</a:t>
            </a:r>
            <a:endParaRPr lang="en-US" altLang="ko-KR" b="1" dirty="0" smtClean="0"/>
          </a:p>
          <a:p>
            <a:r>
              <a:rPr lang="en-US" altLang="ko-KR" b="1" dirty="0" smtClean="0"/>
              <a:t>r =1</a:t>
            </a:r>
            <a:r>
              <a:rPr lang="ko-KR" altLang="en-US" b="1" dirty="0" smtClean="0"/>
              <a:t>일 때 </a:t>
            </a:r>
            <a:r>
              <a:rPr lang="en-US" altLang="ko-KR" b="1" dirty="0" smtClean="0"/>
              <a:t>0.05</a:t>
            </a:r>
            <a:r>
              <a:rPr lang="ko-KR" altLang="en-US" b="1" dirty="0" smtClean="0"/>
              <a:t>보다 큰 값이</a:t>
            </a:r>
            <a:endParaRPr lang="en-US" altLang="ko-KR" b="1" dirty="0" smtClean="0"/>
          </a:p>
          <a:p>
            <a:r>
              <a:rPr lang="ko-KR" altLang="en-US" b="1" dirty="0" smtClean="0"/>
              <a:t> 거의 관찰 되지 않음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0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24033" y="1774095"/>
            <a:ext cx="7534031" cy="4126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617373" y="180853"/>
                <a:ext cx="10972800" cy="1143000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𝟐</m:t>
                      </m:r>
                      <m:r>
                        <a:rPr lang="en-US" altLang="ko-KR" i="1">
                          <a:latin typeface="Cambria Math"/>
                        </a:rPr>
                        <m:t>) </m:t>
                      </m:r>
                      <m:r>
                        <a:rPr lang="en-US" altLang="ko-KR" i="1">
                          <a:latin typeface="Cambria Math"/>
                        </a:rPr>
                        <m:t>𝑬𝒓𝒓𝒐𝒓</m:t>
                      </m:r>
                      <m:r>
                        <a:rPr lang="ko-KR" altLang="en-US" i="1">
                          <a:latin typeface="Cambria Math"/>
                        </a:rPr>
                        <m:t>가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ko-KR" altLang="en-US" i="1">
                          <a:latin typeface="Cambria Math"/>
                        </a:rPr>
                        <m:t>비대칭인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ko-KR" altLang="en-US" i="1">
                          <a:latin typeface="Cambria Math"/>
                        </a:rPr>
                        <m:t>경우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ko-KR" altLang="en-US" i="1">
                          <a:latin typeface="Cambria Math"/>
                        </a:rPr>
                        <m:t>비모수랜덤워크</m:t>
                      </m:r>
                    </m:oMath>
                  </m:oMathPara>
                </a14:m>
                <a:r>
                  <a:rPr lang="en-US" altLang="ko-KR" i="1" dirty="0">
                    <a:latin typeface="Cambria Math"/>
                  </a:rPr>
                  <a:t/>
                </a:r>
                <a:br>
                  <a:rPr lang="en-US" altLang="ko-KR" i="1" dirty="0">
                    <a:latin typeface="Cambria Math"/>
                  </a:rPr>
                </a:br>
                <a:r>
                  <a:rPr lang="ko-KR" altLang="en-US" i="1" dirty="0">
                    <a:latin typeface="Cambria Math"/>
                  </a:rPr>
                  <a:t>사인 테스트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𝑷𝑶𝑾𝑬𝑹</m:t>
                    </m:r>
                    <m:r>
                      <a:rPr lang="en-US" altLang="ko-KR" i="1">
                        <a:latin typeface="Cambria Math"/>
                      </a:rPr>
                      <m:t>.</m:t>
                    </m:r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 U=(-</a:t>
                </a:r>
                <a:r>
                  <a:rPr lang="en-US" altLang="ko-KR" dirty="0" smtClean="0"/>
                  <a:t>0.9,0.1)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7373" y="180853"/>
                <a:ext cx="10972800" cy="1143000"/>
              </a:xfrm>
              <a:blipFill rotWithShape="1">
                <a:blip r:embed="rId2"/>
                <a:stretch>
                  <a:fillRect b="-229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 descr="C:\Users\Administrator\AppData\Local\Microsoft\Windows\Temporary Internet Files\Content.IE5\0J0QUJWT\IMG_622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09" b="6401"/>
          <a:stretch/>
        </p:blipFill>
        <p:spPr bwMode="auto">
          <a:xfrm>
            <a:off x="953477" y="1805355"/>
            <a:ext cx="6750341" cy="150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4737" y="3119889"/>
            <a:ext cx="3907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b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273942" y="3119890"/>
            <a:ext cx="3907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b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6525800" y="3119890"/>
            <a:ext cx="3907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b</a:t>
            </a:r>
            <a:endParaRPr lang="ko-KR" alt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1594305" y="5308641"/>
            <a:ext cx="10316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P-value</a:t>
            </a:r>
            <a:endParaRPr lang="ko-KR" alt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4012117" y="5292480"/>
            <a:ext cx="10316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P-value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6205368" y="5300826"/>
            <a:ext cx="10316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P-value</a:t>
            </a:r>
            <a:endParaRPr lang="ko-KR" altLang="en-US" sz="1500" dirty="0"/>
          </a:p>
        </p:txBody>
      </p:sp>
      <p:sp>
        <p:nvSpPr>
          <p:cNvPr id="12" name="오른쪽 화살표 11"/>
          <p:cNvSpPr/>
          <p:nvPr/>
        </p:nvSpPr>
        <p:spPr>
          <a:xfrm>
            <a:off x="8395067" y="2028305"/>
            <a:ext cx="490450" cy="467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094522" y="2028305"/>
            <a:ext cx="2942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대칭이 깨지기 때문에</a:t>
            </a:r>
            <a:endParaRPr lang="en-US" altLang="ko-KR" b="1" dirty="0" smtClean="0"/>
          </a:p>
          <a:p>
            <a:r>
              <a:rPr lang="en-US" altLang="ko-KR" b="1" dirty="0" smtClean="0"/>
              <a:t>r =1</a:t>
            </a:r>
            <a:r>
              <a:rPr lang="ko-KR" altLang="en-US" b="1" dirty="0" smtClean="0"/>
              <a:t>일 때 </a:t>
            </a:r>
            <a:r>
              <a:rPr lang="en-US" altLang="ko-KR" b="1" dirty="0" smtClean="0"/>
              <a:t>0.05</a:t>
            </a:r>
            <a:r>
              <a:rPr lang="ko-KR" altLang="en-US" b="1" dirty="0" smtClean="0"/>
              <a:t>보다 큰 값이</a:t>
            </a:r>
            <a:endParaRPr lang="en-US" altLang="ko-KR" b="1" dirty="0" smtClean="0"/>
          </a:p>
          <a:p>
            <a:r>
              <a:rPr lang="ko-KR" altLang="en-US" b="1" dirty="0" smtClean="0"/>
              <a:t> 거의 관찰 되지 않음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" b="72528"/>
          <a:stretch/>
        </p:blipFill>
        <p:spPr bwMode="auto">
          <a:xfrm>
            <a:off x="1099135" y="3860712"/>
            <a:ext cx="6719069" cy="144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1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831273"/>
            <a:ext cx="10928465" cy="3956858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/>
            </a:r>
            <a:br>
              <a:rPr lang="en-US" altLang="ko-KR" sz="3000" dirty="0" smtClean="0"/>
            </a:br>
            <a:r>
              <a:rPr lang="en-US" altLang="ko-KR" sz="3000" dirty="0" smtClean="0"/>
              <a:t>Local hypothesis</a:t>
            </a:r>
            <a:r>
              <a:rPr lang="ko-KR" altLang="en-US" sz="3000" dirty="0" smtClean="0"/>
              <a:t>에서  </a:t>
            </a:r>
            <a:r>
              <a:rPr lang="en-US" altLang="ko-KR" sz="3000" dirty="0" smtClean="0"/>
              <a:t>r=1.1</a:t>
            </a:r>
            <a:r>
              <a:rPr lang="ko-KR" altLang="en-US" sz="3000" dirty="0" smtClean="0"/>
              <a:t>인 경우가 </a:t>
            </a:r>
            <a:r>
              <a:rPr lang="en-US" altLang="ko-KR" sz="3000" dirty="0" smtClean="0"/>
              <a:t>r=0.9</a:t>
            </a:r>
            <a:r>
              <a:rPr lang="ko-KR" altLang="en-US" sz="3000" dirty="0" smtClean="0"/>
              <a:t>인 경우에 비해</a:t>
            </a:r>
            <a:r>
              <a:rPr lang="en-US" altLang="ko-KR" sz="3000" dirty="0" smtClean="0"/>
              <a:t/>
            </a:r>
            <a:br>
              <a:rPr lang="en-US" altLang="ko-KR" sz="3000" dirty="0" smtClean="0"/>
            </a:br>
            <a:r>
              <a:rPr lang="ko-KR" altLang="en-US" sz="3000" dirty="0" smtClean="0"/>
              <a:t> 작은 표본으로 검정을 잘 할 수 있는 이유를 설명하시오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6458" y="37407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추가질문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2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r =1 </a:t>
            </a:r>
            <a:r>
              <a:rPr lang="ko-KR" altLang="en-US" sz="2000" dirty="0" smtClean="0"/>
              <a:t>일 때  표본크기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개만으로 올바른 판단이 가능 하다고 나왔는데 </a:t>
            </a:r>
            <a:r>
              <a:rPr lang="en-US" altLang="ko-KR" sz="2000" dirty="0" smtClean="0"/>
              <a:t> r=1 </a:t>
            </a:r>
            <a:r>
              <a:rPr lang="ko-KR" altLang="en-US" sz="2000" dirty="0" smtClean="0"/>
              <a:t>보다 작을 때는 </a:t>
            </a:r>
            <a:r>
              <a:rPr lang="en-US" altLang="ko-KR" sz="2000" dirty="0"/>
              <a:t>1</a:t>
            </a:r>
            <a:r>
              <a:rPr lang="ko-KR" altLang="en-US" sz="2000" dirty="0" err="1" smtClean="0"/>
              <a:t>종오류</a:t>
            </a:r>
            <a:r>
              <a:rPr lang="en-US" altLang="ko-KR" sz="2000" dirty="0" smtClean="0"/>
              <a:t>(r=1</a:t>
            </a:r>
            <a:r>
              <a:rPr lang="ko-KR" altLang="en-US" sz="2000" dirty="0" smtClean="0"/>
              <a:t>이 아닌데 </a:t>
            </a:r>
            <a:r>
              <a:rPr lang="en-US" altLang="ko-KR" sz="2000" dirty="0" smtClean="0"/>
              <a:t>r=1</a:t>
            </a:r>
            <a:r>
              <a:rPr lang="ko-KR" altLang="en-US" sz="2000" dirty="0" smtClean="0"/>
              <a:t>이라고 판단함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 줄이기 위한 </a:t>
            </a:r>
            <a:r>
              <a:rPr lang="en-US" altLang="ko-KR" sz="2000" dirty="0" smtClean="0"/>
              <a:t>, r=1</a:t>
            </a:r>
            <a:r>
              <a:rPr lang="ko-KR" altLang="en-US" sz="2000" dirty="0" smtClean="0"/>
              <a:t>부터는 </a:t>
            </a:r>
            <a:r>
              <a:rPr lang="en-US" altLang="ko-KR" sz="2000" dirty="0" smtClean="0"/>
              <a:t>2</a:t>
            </a:r>
            <a:r>
              <a:rPr lang="ko-KR" altLang="en-US" sz="2000" dirty="0" err="1" smtClean="0"/>
              <a:t>종오류</a:t>
            </a:r>
            <a:r>
              <a:rPr lang="en-US" altLang="ko-KR" sz="2000" dirty="0" smtClean="0"/>
              <a:t>( r=1</a:t>
            </a:r>
            <a:r>
              <a:rPr lang="ko-KR" altLang="en-US" sz="2000" dirty="0" smtClean="0"/>
              <a:t>인데 </a:t>
            </a:r>
            <a:r>
              <a:rPr lang="en-US" altLang="ko-KR" sz="2000" dirty="0" smtClean="0"/>
              <a:t>r=1</a:t>
            </a:r>
            <a:r>
              <a:rPr lang="ko-KR" altLang="en-US" sz="2000" dirty="0" smtClean="0"/>
              <a:t>이 아니라고 판단함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줄이기 위한 무언가 있지 않나 생각해봅니다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5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969108" y="1780032"/>
            <a:ext cx="8388096" cy="1499616"/>
          </a:xfrm>
        </p:spPr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          </a:t>
            </a:r>
            <a:r>
              <a:rPr lang="en-US" altLang="ko-KR" sz="5000" b="1" dirty="0" smtClean="0"/>
              <a:t>Thank You</a:t>
            </a:r>
            <a:endParaRPr lang="ko-KR" altLang="en-US" sz="5000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56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3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altLang="ko-KR" sz="3000" dirty="0" smtClean="0"/>
                  <a:t>- Error </a:t>
                </a:r>
                <a14:m>
                  <m:oMath xmlns:m="http://schemas.openxmlformats.org/officeDocument/2006/math">
                    <m:r>
                      <a:rPr lang="ko-KR" altLang="en-US" sz="33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1800" dirty="0" smtClean="0"/>
                  <a:t>t</a:t>
                </a:r>
                <a:r>
                  <a:rPr lang="ko-KR" altLang="en-US" sz="3000" dirty="0" smtClean="0"/>
                  <a:t>의</a:t>
                </a:r>
                <a:r>
                  <a:rPr lang="ko-KR" altLang="en-US" sz="3300" dirty="0" smtClean="0"/>
                  <a:t>  </a:t>
                </a:r>
                <a:r>
                  <a:rPr lang="en-US" altLang="ko-KR" sz="3000" dirty="0" smtClean="0"/>
                  <a:t>Histogram -</a:t>
                </a:r>
                <a:endParaRPr lang="ko-KR" altLang="en-US" sz="3000" dirty="0"/>
              </a:p>
            </p:txBody>
          </p:sp>
        </mc:Choice>
        <mc:Fallback xmlns="">
          <p:sp>
            <p:nvSpPr>
              <p:cNvPr id="4" name="제목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91" b="-25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150" y="1150699"/>
            <a:ext cx="8101486" cy="5292695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>
          <a:xfrm>
            <a:off x="7385539" y="1101969"/>
            <a:ext cx="3982796" cy="5185123"/>
          </a:xfrm>
        </p:spPr>
        <p:txBody>
          <a:bodyPr>
            <a:normAutofit fontScale="40000" lnSpcReduction="20000"/>
          </a:bodyPr>
          <a:lstStyle/>
          <a:p>
            <a:endParaRPr lang="en-US" altLang="ko-KR" sz="2000" b="1" dirty="0"/>
          </a:p>
          <a:p>
            <a:endParaRPr lang="en-US" altLang="ko-KR" sz="2000" b="1" dirty="0" smtClean="0"/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endParaRPr lang="en-US" altLang="ko-KR" sz="2000" b="1" dirty="0" smtClean="0"/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endParaRPr lang="en-US" altLang="ko-KR" sz="3800" b="1" dirty="0" smtClean="0"/>
          </a:p>
          <a:p>
            <a:r>
              <a:rPr lang="en-US" altLang="ko-KR" sz="3800" b="1" dirty="0" smtClean="0"/>
              <a:t>• Normal </a:t>
            </a:r>
            <a:r>
              <a:rPr lang="ko-KR" altLang="en-US" sz="3800" b="1" dirty="0" smtClean="0"/>
              <a:t>과 </a:t>
            </a:r>
            <a:r>
              <a:rPr lang="en-US" altLang="ko-KR" sz="3800" b="1" dirty="0" smtClean="0"/>
              <a:t>Cauchy</a:t>
            </a:r>
            <a:r>
              <a:rPr lang="ko-KR" altLang="en-US" sz="3800" b="1" dirty="0" smtClean="0"/>
              <a:t>는 </a:t>
            </a:r>
            <a:r>
              <a:rPr lang="en-US" altLang="ko-KR" sz="3800" b="1" dirty="0" smtClean="0"/>
              <a:t>0</a:t>
            </a:r>
            <a:r>
              <a:rPr lang="ko-KR" altLang="en-US" sz="3800" b="1" dirty="0" smtClean="0"/>
              <a:t>을 </a:t>
            </a:r>
            <a:endParaRPr lang="en-US" altLang="ko-KR" sz="3800" b="1" dirty="0" smtClean="0"/>
          </a:p>
          <a:p>
            <a:r>
              <a:rPr lang="en-US" altLang="ko-KR" sz="3800" b="1" dirty="0"/>
              <a:t> </a:t>
            </a:r>
            <a:r>
              <a:rPr lang="en-US" altLang="ko-KR" sz="3800" b="1" dirty="0" smtClean="0"/>
              <a:t>  </a:t>
            </a:r>
            <a:r>
              <a:rPr lang="ko-KR" altLang="en-US" sz="3800" b="1" dirty="0" smtClean="0"/>
              <a:t>기준으로 대칭</a:t>
            </a:r>
            <a:endParaRPr lang="en-US" altLang="ko-KR" sz="3800" b="1" dirty="0"/>
          </a:p>
          <a:p>
            <a:endParaRPr lang="en-US" altLang="ko-KR" sz="3800" b="1" dirty="0" smtClean="0"/>
          </a:p>
          <a:p>
            <a:endParaRPr lang="en-US" altLang="ko-KR" sz="3800" b="1" dirty="0"/>
          </a:p>
          <a:p>
            <a:endParaRPr lang="en-US" altLang="ko-KR" sz="3800" b="1" dirty="0" smtClean="0"/>
          </a:p>
          <a:p>
            <a:endParaRPr lang="en-US" altLang="ko-KR" sz="3800" b="1" dirty="0" smtClean="0"/>
          </a:p>
          <a:p>
            <a:endParaRPr lang="en-US" altLang="ko-KR" sz="3800" b="1" dirty="0"/>
          </a:p>
          <a:p>
            <a:r>
              <a:rPr lang="en-US" altLang="ko-KR" sz="3800" b="1" dirty="0"/>
              <a:t>• Normal</a:t>
            </a:r>
            <a:r>
              <a:rPr lang="ko-KR" altLang="en-US" sz="3800" b="1" dirty="0"/>
              <a:t>은 </a:t>
            </a:r>
            <a:r>
              <a:rPr lang="en-US" altLang="ko-KR" sz="3800" b="1" dirty="0"/>
              <a:t> </a:t>
            </a:r>
            <a:r>
              <a:rPr lang="ko-KR" altLang="en-US" sz="3800" b="1" dirty="0"/>
              <a:t>범위가 작은 반면</a:t>
            </a:r>
            <a:endParaRPr lang="en-US" altLang="ko-KR" sz="3800" b="1" dirty="0"/>
          </a:p>
          <a:p>
            <a:r>
              <a:rPr lang="en-US" altLang="ko-KR" sz="3800" b="1" dirty="0"/>
              <a:t>  Cauchy</a:t>
            </a:r>
            <a:r>
              <a:rPr lang="ko-KR" altLang="en-US" sz="3800" b="1" dirty="0"/>
              <a:t>는 범위가 큼</a:t>
            </a:r>
            <a:r>
              <a:rPr lang="en-US" altLang="ko-KR" sz="3800" b="1" dirty="0"/>
              <a:t>(</a:t>
            </a:r>
            <a:r>
              <a:rPr lang="ko-KR" altLang="en-US" sz="3800" b="1" dirty="0" err="1"/>
              <a:t>이상값</a:t>
            </a:r>
            <a:r>
              <a:rPr lang="ko-KR" altLang="en-US" sz="3800" b="1" dirty="0"/>
              <a:t> 존재</a:t>
            </a:r>
            <a:r>
              <a:rPr lang="en-US" altLang="ko-KR" sz="3800" b="1" dirty="0" smtClean="0"/>
              <a:t>)</a:t>
            </a:r>
          </a:p>
          <a:p>
            <a:endParaRPr lang="en-US" altLang="ko-KR" sz="3800" b="1" dirty="0"/>
          </a:p>
          <a:p>
            <a:endParaRPr lang="en-US" altLang="ko-KR" sz="3800" b="1" dirty="0" smtClean="0"/>
          </a:p>
          <a:p>
            <a:endParaRPr lang="en-US" altLang="ko-KR" sz="3800" b="1" dirty="0" smtClean="0"/>
          </a:p>
          <a:p>
            <a:endParaRPr lang="en-US" altLang="ko-KR" sz="3800" b="1" dirty="0"/>
          </a:p>
          <a:p>
            <a:r>
              <a:rPr lang="en-US" altLang="ko-KR" sz="3800" b="1" dirty="0"/>
              <a:t>• </a:t>
            </a:r>
            <a:r>
              <a:rPr lang="en-US" altLang="ko-KR" sz="3800" b="1" dirty="0" err="1"/>
              <a:t>Chisq</a:t>
            </a:r>
            <a:r>
              <a:rPr lang="ko-KR" altLang="en-US" sz="3800" b="1" dirty="0"/>
              <a:t>는 대칭분포가 아님 </a:t>
            </a:r>
            <a:r>
              <a:rPr lang="en-US" altLang="ko-KR" sz="3800" b="1" dirty="0" smtClean="0"/>
              <a:t>,</a:t>
            </a:r>
          </a:p>
          <a:p>
            <a:r>
              <a:rPr lang="en-US" altLang="ko-KR" sz="3800" b="1" dirty="0"/>
              <a:t> </a:t>
            </a:r>
            <a:r>
              <a:rPr lang="ko-KR" altLang="en-US" sz="3800" b="1" dirty="0" smtClean="0"/>
              <a:t>범위는 </a:t>
            </a:r>
            <a:r>
              <a:rPr lang="en-US" altLang="ko-KR" sz="3800" b="1" dirty="0" smtClean="0"/>
              <a:t>Cauchy</a:t>
            </a:r>
            <a:r>
              <a:rPr lang="ko-KR" altLang="en-US" sz="3800" b="1" dirty="0" smtClean="0"/>
              <a:t>분포에 비해 작음</a:t>
            </a:r>
            <a:endParaRPr lang="en-US" altLang="ko-KR" sz="3800" b="1" dirty="0"/>
          </a:p>
          <a:p>
            <a:r>
              <a:rPr lang="en-US" altLang="ko-KR" sz="3800" b="1" dirty="0"/>
              <a:t> </a:t>
            </a:r>
            <a:endParaRPr lang="en-US" altLang="ko-KR" sz="3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4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/>
              <a:t>- Normal(0.1) </a:t>
            </a:r>
            <a:r>
              <a:rPr lang="ko-KR" altLang="en-US" sz="3000" dirty="0" err="1" smtClean="0"/>
              <a:t>시도표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-</a:t>
            </a:r>
            <a:endParaRPr lang="ko-KR" altLang="en-US" sz="3000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52" y="1063937"/>
            <a:ext cx="5938872" cy="5274106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half" idx="2"/>
          </p:nvPr>
        </p:nvSpPr>
        <p:spPr>
          <a:xfrm>
            <a:off x="6818787" y="1153389"/>
            <a:ext cx="4011084" cy="5074920"/>
          </a:xfrm>
        </p:spPr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en-US" altLang="ko-KR" sz="1500" b="1" dirty="0" smtClean="0"/>
              <a:t>•</a:t>
            </a:r>
            <a:r>
              <a:rPr lang="en-US" altLang="ko-KR" sz="1800" b="1" dirty="0" smtClean="0"/>
              <a:t> </a:t>
            </a:r>
            <a:r>
              <a:rPr lang="en-US" altLang="ko-KR" sz="1500" b="1" dirty="0" smtClean="0"/>
              <a:t>r=-2</a:t>
            </a:r>
            <a:r>
              <a:rPr lang="ko-KR" altLang="en-US" sz="1500" b="1" dirty="0" smtClean="0"/>
              <a:t>일 때</a:t>
            </a:r>
            <a:r>
              <a:rPr lang="en-US" altLang="ko-KR" sz="1500" b="1" dirty="0" smtClean="0"/>
              <a:t>,</a:t>
            </a:r>
            <a:r>
              <a:rPr lang="ko-KR" altLang="en-US" sz="1500" b="1" dirty="0" smtClean="0"/>
              <a:t> 범위가 매우 커 변동이</a:t>
            </a:r>
            <a:endParaRPr lang="en-US" altLang="ko-KR" sz="1500" b="1" dirty="0" smtClean="0"/>
          </a:p>
          <a:p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  없는 것 처럼 보이다가  </a:t>
            </a:r>
            <a:r>
              <a:rPr lang="ko-KR" altLang="en-US" sz="1500" b="1" dirty="0" err="1" smtClean="0"/>
              <a:t>폭팔적으로</a:t>
            </a:r>
            <a:r>
              <a:rPr lang="ko-KR" altLang="en-US" sz="1500" b="1" dirty="0" smtClean="0"/>
              <a:t>  </a:t>
            </a:r>
            <a:endParaRPr lang="en-US" altLang="ko-KR" sz="1500" b="1" dirty="0" smtClean="0"/>
          </a:p>
          <a:p>
            <a:r>
              <a:rPr lang="ko-KR" altLang="en-US" sz="1500" b="1" dirty="0" smtClean="0"/>
              <a:t>   확산됨</a:t>
            </a:r>
            <a:endParaRPr lang="en-US" altLang="ko-KR" sz="1500" b="1" dirty="0" smtClean="0"/>
          </a:p>
          <a:p>
            <a:endParaRPr lang="en-US" altLang="ko-KR" sz="1500" b="1" dirty="0" smtClean="0"/>
          </a:p>
          <a:p>
            <a:r>
              <a:rPr lang="en-US" altLang="ko-KR" sz="1500" b="1" dirty="0" smtClean="0"/>
              <a:t>• r</a:t>
            </a:r>
            <a:r>
              <a:rPr lang="en-US" altLang="ko-KR" sz="1500" b="1" dirty="0"/>
              <a:t>=</a:t>
            </a:r>
            <a:r>
              <a:rPr lang="en-US" altLang="ko-KR" sz="1500" b="1" dirty="0" smtClean="0"/>
              <a:t>1</a:t>
            </a:r>
            <a:r>
              <a:rPr lang="ko-KR" altLang="en-US" sz="1500" b="1" dirty="0" smtClean="0"/>
              <a:t>에 가까워질수록  주파수</a:t>
            </a:r>
            <a:r>
              <a:rPr lang="en-US" altLang="ko-KR" sz="1500" b="1" dirty="0" smtClean="0"/>
              <a:t>(</a:t>
            </a:r>
            <a:r>
              <a:rPr lang="ko-KR" altLang="en-US" sz="1500" b="1" dirty="0" smtClean="0"/>
              <a:t>빈도</a:t>
            </a:r>
            <a:r>
              <a:rPr lang="en-US" altLang="ko-KR" sz="1500" b="1" dirty="0" smtClean="0"/>
              <a:t>)</a:t>
            </a:r>
            <a:r>
              <a:rPr lang="ko-KR" altLang="en-US" sz="1500" b="1" dirty="0" smtClean="0"/>
              <a:t>가</a:t>
            </a:r>
            <a:r>
              <a:rPr lang="en-US" altLang="ko-KR" sz="1500" b="1" dirty="0" smtClean="0"/>
              <a:t> </a:t>
            </a:r>
          </a:p>
          <a:p>
            <a:r>
              <a:rPr lang="ko-KR" altLang="en-US" sz="1500" b="1" dirty="0" smtClean="0"/>
              <a:t>   작아지고</a:t>
            </a:r>
            <a:r>
              <a:rPr lang="en-US" altLang="ko-KR" sz="1500" b="1" dirty="0" smtClean="0"/>
              <a:t>  </a:t>
            </a:r>
            <a:r>
              <a:rPr lang="ko-KR" altLang="en-US" sz="1500" b="1" dirty="0" smtClean="0"/>
              <a:t>주기가 길어짐 </a:t>
            </a:r>
            <a:endParaRPr lang="en-US" altLang="ko-KR" sz="1500" b="1" dirty="0" smtClean="0"/>
          </a:p>
          <a:p>
            <a:endParaRPr lang="en-US" altLang="ko-KR" sz="1500" b="1" dirty="0"/>
          </a:p>
          <a:p>
            <a:r>
              <a:rPr lang="en-US" altLang="ko-KR" sz="1500" b="1" dirty="0" smtClean="0"/>
              <a:t>• r=2</a:t>
            </a:r>
            <a:r>
              <a:rPr lang="ko-KR" altLang="en-US" sz="1500" b="1" dirty="0" smtClean="0"/>
              <a:t>일 때는 </a:t>
            </a:r>
            <a:r>
              <a:rPr lang="en-US" altLang="ko-KR" sz="1500" b="1" dirty="0" smtClean="0"/>
              <a:t>r=-2</a:t>
            </a:r>
            <a:r>
              <a:rPr lang="ko-KR" altLang="en-US" sz="1500" b="1" dirty="0" smtClean="0"/>
              <a:t>일 때와 마찬가지로</a:t>
            </a:r>
            <a:endParaRPr lang="en-US" altLang="ko-KR" sz="1500" b="1" dirty="0" smtClean="0"/>
          </a:p>
          <a:p>
            <a:r>
              <a:rPr lang="en-US" altLang="ko-KR" sz="1500" b="1" dirty="0"/>
              <a:t> 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 </a:t>
            </a:r>
            <a:r>
              <a:rPr lang="ko-KR" altLang="en-US" sz="1500" b="1" dirty="0" err="1" smtClean="0"/>
              <a:t>폭팔적으로</a:t>
            </a:r>
            <a:r>
              <a:rPr lang="ko-KR" altLang="en-US" sz="1500" b="1" dirty="0" smtClean="0"/>
              <a:t>  확산됨 </a:t>
            </a:r>
            <a:endParaRPr lang="en-US" altLang="ko-KR" sz="1500" b="1" dirty="0" smtClean="0"/>
          </a:p>
          <a:p>
            <a:endParaRPr lang="en-US" altLang="ko-KR" sz="1500" b="1" dirty="0"/>
          </a:p>
          <a:p>
            <a:r>
              <a:rPr lang="en-US" altLang="ko-KR" sz="1500" b="1" dirty="0" smtClean="0"/>
              <a:t>• r=0.9 </a:t>
            </a:r>
            <a:r>
              <a:rPr lang="ko-KR" altLang="en-US" sz="1500" b="1" dirty="0" smtClean="0"/>
              <a:t>일 때와 </a:t>
            </a:r>
            <a:r>
              <a:rPr lang="en-US" altLang="ko-KR" sz="1500" b="1" dirty="0" smtClean="0"/>
              <a:t>r=1</a:t>
            </a:r>
            <a:r>
              <a:rPr lang="ko-KR" altLang="en-US" sz="1500" b="1" dirty="0" smtClean="0"/>
              <a:t>일 때가 비슷해 보이기</a:t>
            </a:r>
            <a:endParaRPr lang="en-US" altLang="ko-KR" sz="1500" b="1" dirty="0" smtClean="0"/>
          </a:p>
          <a:p>
            <a:r>
              <a:rPr lang="en-US" altLang="ko-KR" sz="1500" b="1" dirty="0"/>
              <a:t> 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 때문에  </a:t>
            </a:r>
            <a:r>
              <a:rPr lang="en-US" altLang="ko-KR" sz="1500" b="1" dirty="0" smtClean="0"/>
              <a:t>sample </a:t>
            </a:r>
            <a:r>
              <a:rPr lang="ko-KR" altLang="en-US" sz="1500" b="1" dirty="0" smtClean="0"/>
              <a:t>수를 늘려서 더 정확하게 </a:t>
            </a:r>
            <a:endParaRPr lang="en-US" altLang="ko-KR" sz="1500" b="1" dirty="0" smtClean="0"/>
          </a:p>
          <a:p>
            <a:r>
              <a:rPr lang="ko-KR" altLang="en-US" sz="1500" b="1" dirty="0" smtClean="0"/>
              <a:t>   판단할 수   있음 </a:t>
            </a:r>
            <a:endParaRPr lang="en-US" altLang="ko-KR" sz="1500" b="1" dirty="0" smtClean="0"/>
          </a:p>
          <a:p>
            <a:endParaRPr lang="en-US" altLang="ko-KR" sz="1500" b="1" dirty="0"/>
          </a:p>
          <a:p>
            <a:r>
              <a:rPr lang="en-US" altLang="ko-KR" sz="1500" b="1" dirty="0" smtClean="0"/>
              <a:t>+ </a:t>
            </a:r>
            <a:r>
              <a:rPr lang="ko-KR" altLang="en-US" sz="1500" b="1" dirty="0" err="1" smtClean="0"/>
              <a:t>시도표에서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r=1</a:t>
            </a:r>
            <a:r>
              <a:rPr lang="ko-KR" altLang="en-US" sz="1500" b="1" dirty="0" smtClean="0"/>
              <a:t>일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때 랜덤워크하며 확산되는</a:t>
            </a:r>
            <a:endParaRPr lang="en-US" altLang="ko-KR" sz="1500" b="1" dirty="0" smtClean="0"/>
          </a:p>
          <a:p>
            <a:r>
              <a:rPr lang="en-US" altLang="ko-KR" sz="1500" b="1" dirty="0"/>
              <a:t> </a:t>
            </a:r>
            <a:r>
              <a:rPr lang="ko-KR" altLang="en-US" sz="1500" b="1" dirty="0" smtClean="0"/>
              <a:t>  것처럼 보이지 않는데 </a:t>
            </a:r>
            <a:r>
              <a:rPr lang="en-US" altLang="ko-KR" sz="1500" b="1" dirty="0" smtClean="0"/>
              <a:t>sample </a:t>
            </a:r>
            <a:r>
              <a:rPr lang="ko-KR" altLang="en-US" sz="1500" b="1" dirty="0" smtClean="0"/>
              <a:t>수를 늘려서</a:t>
            </a:r>
            <a:endParaRPr lang="en-US" altLang="ko-KR" sz="1500" b="1" dirty="0" smtClean="0"/>
          </a:p>
          <a:p>
            <a:r>
              <a:rPr lang="ko-KR" altLang="en-US" sz="1500" b="1" dirty="0" smtClean="0"/>
              <a:t>    확인 </a:t>
            </a:r>
            <a:r>
              <a:rPr lang="ko-KR" altLang="en-US" sz="1500" b="1" dirty="0" err="1" smtClean="0"/>
              <a:t>해야함</a:t>
            </a:r>
            <a:r>
              <a:rPr lang="ko-KR" altLang="en-US" sz="1500" b="1" dirty="0" smtClean="0"/>
              <a:t> </a:t>
            </a:r>
            <a:endParaRPr lang="ko-KR" altLang="en-US" sz="15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4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en-US" altLang="ko-KR" sz="3000" dirty="0"/>
              <a:t>Normal(0.1) </a:t>
            </a:r>
            <a:r>
              <a:rPr lang="ko-KR" altLang="en-US" sz="3000" dirty="0" err="1"/>
              <a:t>시도표</a:t>
            </a:r>
            <a:r>
              <a:rPr lang="ko-KR" altLang="en-US" sz="3000" dirty="0"/>
              <a:t> </a:t>
            </a:r>
            <a:r>
              <a:rPr lang="en-US" altLang="ko-KR" sz="3000" dirty="0"/>
              <a:t>-</a:t>
            </a:r>
            <a:endParaRPr lang="ko-KR" altLang="en-US" sz="3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97584" y="1325568"/>
            <a:ext cx="4011084" cy="5074920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</a:t>
            </a:r>
            <a:r>
              <a:rPr lang="ko-KR" altLang="en-US" sz="1600" b="1" dirty="0" smtClean="0"/>
              <a:t>표본개수를 늘려 확인해보면 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         r=0.9 </a:t>
            </a:r>
            <a:r>
              <a:rPr lang="ko-KR" altLang="en-US" sz="1600" b="1" dirty="0" smtClean="0"/>
              <a:t>일 때와 </a:t>
            </a:r>
            <a:r>
              <a:rPr lang="en-US" altLang="ko-KR" sz="1600" b="1" dirty="0" smtClean="0"/>
              <a:t>r=1 </a:t>
            </a:r>
            <a:r>
              <a:rPr lang="ko-KR" altLang="en-US" sz="1600" b="1" dirty="0" smtClean="0"/>
              <a:t>일 때 랜덤워크 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         </a:t>
            </a:r>
            <a:r>
              <a:rPr lang="ko-KR" altLang="en-US" sz="1600" b="1" dirty="0" smtClean="0"/>
              <a:t>비교가 쉽다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7870" y="198443"/>
            <a:ext cx="127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n= 500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80" y="965931"/>
            <a:ext cx="6015451" cy="506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015" y="2098217"/>
            <a:ext cx="409576" cy="418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8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/>
              <a:t>- Cauchy(0,1) </a:t>
            </a:r>
            <a:r>
              <a:rPr lang="ko-KR" altLang="en-US" sz="3000" dirty="0" err="1" smtClean="0"/>
              <a:t>시도표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-</a:t>
            </a:r>
            <a:endParaRPr lang="ko-KR" altLang="en-US" sz="3000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52" y="978100"/>
            <a:ext cx="5964731" cy="5166986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6663115" y="1163056"/>
            <a:ext cx="4286239" cy="5358011"/>
          </a:xfrm>
        </p:spPr>
        <p:txBody>
          <a:bodyPr/>
          <a:lstStyle/>
          <a:p>
            <a:r>
              <a:rPr lang="en-US" altLang="ko-KR" sz="1500" b="1" dirty="0" smtClean="0"/>
              <a:t>• r=-2</a:t>
            </a:r>
            <a:r>
              <a:rPr lang="ko-KR" altLang="en-US" sz="1500" b="1" dirty="0" smtClean="0"/>
              <a:t>일 때 범위가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 매우 커 변동이  없는 것 처럼 </a:t>
            </a:r>
            <a:endParaRPr lang="en-US" altLang="ko-KR" sz="1500" b="1" dirty="0" smtClean="0"/>
          </a:p>
          <a:p>
            <a:r>
              <a:rPr lang="en-US" altLang="ko-KR" sz="1500" b="1" dirty="0"/>
              <a:t> 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보이다가 폭발적으로  확산됨 </a:t>
            </a:r>
            <a:endParaRPr lang="en-US" altLang="ko-KR" sz="1500" b="1" dirty="0" smtClean="0"/>
          </a:p>
          <a:p>
            <a:endParaRPr lang="en-US" altLang="ko-KR" sz="1500" b="1" dirty="0"/>
          </a:p>
          <a:p>
            <a:r>
              <a:rPr lang="en-US" altLang="ko-KR" sz="1500" b="1" dirty="0" smtClean="0"/>
              <a:t>• r=1</a:t>
            </a:r>
            <a:r>
              <a:rPr lang="ko-KR" altLang="en-US" sz="1500" b="1" dirty="0" smtClean="0"/>
              <a:t>에 가까워질수록  주기가 길어지고 </a:t>
            </a:r>
            <a:endParaRPr lang="en-US" altLang="ko-KR" sz="1500" b="1" dirty="0" smtClean="0"/>
          </a:p>
          <a:p>
            <a:r>
              <a:rPr lang="en-US" altLang="ko-KR" sz="1500" b="1" dirty="0"/>
              <a:t> </a:t>
            </a:r>
            <a:r>
              <a:rPr lang="en-US" altLang="ko-KR" sz="1500" b="1" dirty="0" smtClean="0"/>
              <a:t>   </a:t>
            </a:r>
            <a:r>
              <a:rPr lang="ko-KR" altLang="en-US" sz="1500" b="1" dirty="0" smtClean="0"/>
              <a:t>주파수</a:t>
            </a:r>
            <a:r>
              <a:rPr lang="en-US" altLang="ko-KR" sz="1500" b="1" dirty="0" smtClean="0"/>
              <a:t>(</a:t>
            </a:r>
            <a:r>
              <a:rPr lang="ko-KR" altLang="en-US" sz="1500" b="1" dirty="0" smtClean="0"/>
              <a:t>빈도</a:t>
            </a:r>
            <a:r>
              <a:rPr lang="en-US" altLang="ko-KR" sz="1500" b="1" dirty="0" smtClean="0"/>
              <a:t>)</a:t>
            </a:r>
            <a:r>
              <a:rPr lang="ko-KR" altLang="en-US" sz="1500" b="1" dirty="0" smtClean="0"/>
              <a:t>가 작아짐</a:t>
            </a:r>
            <a:endParaRPr lang="en-US" altLang="ko-KR" sz="1500" b="1" dirty="0" smtClean="0"/>
          </a:p>
          <a:p>
            <a:endParaRPr lang="en-US" altLang="ko-KR" sz="1500" b="1" dirty="0" smtClean="0"/>
          </a:p>
          <a:p>
            <a:r>
              <a:rPr lang="en-US" altLang="ko-KR" sz="1500" b="1" dirty="0" smtClean="0"/>
              <a:t>• r=1</a:t>
            </a:r>
            <a:r>
              <a:rPr lang="ko-KR" altLang="en-US" sz="1500" b="1" dirty="0" smtClean="0"/>
              <a:t>에 가까워질 수록 대체적으로 범위가 줄어듦</a:t>
            </a:r>
            <a:endParaRPr lang="en-US" altLang="ko-KR" sz="1500" b="1" dirty="0" smtClean="0"/>
          </a:p>
          <a:p>
            <a:endParaRPr lang="en-US" altLang="ko-KR" sz="1500" b="1" dirty="0"/>
          </a:p>
          <a:p>
            <a:r>
              <a:rPr lang="en-US" altLang="ko-KR" sz="1500" b="1" dirty="0" smtClean="0"/>
              <a:t>• r=2</a:t>
            </a:r>
            <a:r>
              <a:rPr lang="ko-KR" altLang="en-US" sz="1500" b="1" dirty="0" smtClean="0"/>
              <a:t>일 때는 </a:t>
            </a:r>
            <a:r>
              <a:rPr lang="en-US" altLang="ko-KR" sz="1500" b="1" dirty="0" smtClean="0"/>
              <a:t>r=-2</a:t>
            </a:r>
            <a:r>
              <a:rPr lang="ko-KR" altLang="en-US" sz="1500" b="1" dirty="0" smtClean="0"/>
              <a:t>일 때처럼 </a:t>
            </a:r>
            <a:r>
              <a:rPr lang="ko-KR" altLang="en-US" sz="1500" b="1" dirty="0" err="1" smtClean="0"/>
              <a:t>폭팔적으로</a:t>
            </a:r>
            <a:r>
              <a:rPr lang="ko-KR" altLang="en-US" sz="1500" b="1" dirty="0" smtClean="0"/>
              <a:t> 확산됨</a:t>
            </a:r>
            <a:endParaRPr lang="en-US" altLang="ko-KR" sz="1500" b="1" dirty="0" smtClean="0"/>
          </a:p>
          <a:p>
            <a:endParaRPr lang="en-US" altLang="ko-KR" sz="1500" b="1" dirty="0"/>
          </a:p>
          <a:p>
            <a:r>
              <a:rPr lang="en-US" altLang="ko-KR" sz="1500" b="1" dirty="0" smtClean="0"/>
              <a:t>• r=0.9</a:t>
            </a:r>
            <a:r>
              <a:rPr lang="ko-KR" altLang="en-US" sz="1500" b="1" dirty="0" smtClean="0"/>
              <a:t>일 때와 </a:t>
            </a:r>
            <a:r>
              <a:rPr lang="en-US" altLang="ko-KR" sz="1500" b="1" dirty="0" smtClean="0"/>
              <a:t>r=1</a:t>
            </a:r>
            <a:r>
              <a:rPr lang="ko-KR" altLang="en-US" sz="1500" b="1" dirty="0" smtClean="0"/>
              <a:t>일 때 구분이 쉽지 않기 때문에 </a:t>
            </a:r>
            <a:endParaRPr lang="en-US" altLang="ko-KR" sz="1500" b="1" dirty="0" smtClean="0"/>
          </a:p>
          <a:p>
            <a:r>
              <a:rPr lang="en-US" altLang="ko-KR" sz="1500" b="1" dirty="0"/>
              <a:t> </a:t>
            </a:r>
            <a:r>
              <a:rPr lang="en-US" altLang="ko-KR" sz="1500" b="1" dirty="0" smtClean="0"/>
              <a:t>  sample </a:t>
            </a:r>
            <a:r>
              <a:rPr lang="ko-KR" altLang="en-US" sz="1500" b="1" dirty="0" smtClean="0"/>
              <a:t>수를 늘려주면 보다 정확히 판단할 수 있음</a:t>
            </a:r>
            <a:endParaRPr lang="en-US" altLang="ko-KR" sz="1500" b="1" dirty="0" smtClean="0"/>
          </a:p>
          <a:p>
            <a:endParaRPr lang="en-US" altLang="ko-KR" sz="1500" b="1" dirty="0"/>
          </a:p>
          <a:p>
            <a:r>
              <a:rPr lang="en-US" altLang="ko-KR" sz="1500" b="1" dirty="0" smtClean="0"/>
              <a:t>• Normal</a:t>
            </a:r>
            <a:r>
              <a:rPr lang="ko-KR" altLang="en-US" sz="1500" b="1" dirty="0" smtClean="0"/>
              <a:t>과 비교해서 </a:t>
            </a:r>
            <a:r>
              <a:rPr lang="ko-KR" altLang="en-US" sz="1500" b="1" dirty="0" smtClean="0">
                <a:solidFill>
                  <a:schemeClr val="accent1">
                    <a:lumMod val="75000"/>
                  </a:schemeClr>
                </a:solidFill>
              </a:rPr>
              <a:t>범위가 매우 넓음</a:t>
            </a:r>
            <a:endParaRPr lang="en-US" altLang="ko-KR" sz="15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500" b="1" dirty="0"/>
          </a:p>
          <a:p>
            <a:r>
              <a:rPr lang="en-US" altLang="ko-KR" sz="1500" b="1" dirty="0" smtClean="0"/>
              <a:t>• </a:t>
            </a:r>
            <a:r>
              <a:rPr lang="ko-KR" altLang="en-US" sz="1500" b="1" dirty="0" err="1" smtClean="0">
                <a:solidFill>
                  <a:schemeClr val="accent1">
                    <a:lumMod val="75000"/>
                  </a:schemeClr>
                </a:solidFill>
              </a:rPr>
              <a:t>이상값</a:t>
            </a:r>
            <a:r>
              <a:rPr lang="ko-KR" altLang="en-US" sz="15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500" b="1" dirty="0" smtClean="0"/>
              <a:t>때문에</a:t>
            </a:r>
            <a:r>
              <a:rPr lang="ko-KR" altLang="en-US" sz="15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500" b="1" dirty="0" err="1" smtClean="0">
                <a:solidFill>
                  <a:schemeClr val="accent1">
                    <a:lumMod val="75000"/>
                  </a:schemeClr>
                </a:solidFill>
              </a:rPr>
              <a:t>첨점</a:t>
            </a:r>
            <a:r>
              <a:rPr lang="en-US" altLang="ko-KR" sz="15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500" b="1" dirty="0" smtClean="0">
                <a:solidFill>
                  <a:schemeClr val="accent1">
                    <a:lumMod val="75000"/>
                  </a:schemeClr>
                </a:solidFill>
              </a:rPr>
              <a:t>뾰족한 형태</a:t>
            </a:r>
            <a:r>
              <a:rPr lang="en-US" altLang="ko-KR" sz="15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z="1500" b="1" dirty="0" smtClean="0"/>
              <a:t>이  생김</a:t>
            </a:r>
            <a:endParaRPr lang="en-US" altLang="ko-KR" sz="1500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1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8630" y="383109"/>
            <a:ext cx="10863072" cy="713232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- Cauchy(0,1) </a:t>
            </a:r>
            <a:r>
              <a:rPr lang="ko-KR" altLang="en-US" sz="3000" dirty="0" err="1"/>
              <a:t>시도표</a:t>
            </a:r>
            <a:r>
              <a:rPr lang="ko-KR" altLang="en-US" sz="3000" dirty="0"/>
              <a:t> </a:t>
            </a:r>
            <a:r>
              <a:rPr lang="en-US" altLang="ko-KR" sz="3000" dirty="0"/>
              <a:t>-</a:t>
            </a:r>
            <a:endParaRPr lang="ko-KR" altLang="en-US" sz="3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575554" y="1098920"/>
            <a:ext cx="4295646" cy="5074920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                          </a:t>
            </a:r>
            <a:endParaRPr lang="en-US" altLang="ko-KR" b="1" dirty="0"/>
          </a:p>
          <a:p>
            <a:r>
              <a:rPr lang="en-US" altLang="ko-KR" b="1" dirty="0" smtClean="0"/>
              <a:t>                             </a:t>
            </a:r>
            <a:r>
              <a:rPr lang="ko-KR" altLang="en-US" sz="1600" b="1" dirty="0" smtClean="0"/>
              <a:t>표본개수를 </a:t>
            </a:r>
            <a:r>
              <a:rPr lang="ko-KR" altLang="en-US" sz="1600" b="1" dirty="0"/>
              <a:t>늘려 확인해보면 </a:t>
            </a:r>
            <a:endParaRPr lang="en-US" altLang="ko-KR" sz="1600" b="1" dirty="0"/>
          </a:p>
          <a:p>
            <a:r>
              <a:rPr lang="en-US" altLang="ko-KR" sz="1600" b="1" dirty="0"/>
              <a:t>                </a:t>
            </a:r>
            <a:r>
              <a:rPr lang="en-US" altLang="ko-KR" sz="1600" b="1" dirty="0" smtClean="0"/>
              <a:t>           </a:t>
            </a:r>
            <a:r>
              <a:rPr lang="en-US" altLang="ko-KR" sz="1600" b="1" dirty="0"/>
              <a:t>r=0.9 </a:t>
            </a:r>
            <a:r>
              <a:rPr lang="ko-KR" altLang="en-US" sz="1600" b="1" dirty="0"/>
              <a:t>일 때와 </a:t>
            </a:r>
            <a:r>
              <a:rPr lang="en-US" altLang="ko-KR" sz="1600" b="1" dirty="0"/>
              <a:t>r=1 </a:t>
            </a:r>
            <a:r>
              <a:rPr lang="ko-KR" altLang="en-US" sz="1600" b="1" dirty="0"/>
              <a:t>일 때 랜덤워크 </a:t>
            </a:r>
            <a:endParaRPr lang="en-US" altLang="ko-KR" sz="1600" b="1" dirty="0"/>
          </a:p>
          <a:p>
            <a:r>
              <a:rPr lang="en-US" altLang="ko-KR" sz="1600" b="1" dirty="0"/>
              <a:t>                 </a:t>
            </a:r>
            <a:r>
              <a:rPr lang="en-US" altLang="ko-KR" sz="1600" b="1" dirty="0" smtClean="0"/>
              <a:t>          </a:t>
            </a:r>
            <a:r>
              <a:rPr lang="ko-KR" altLang="en-US" sz="1600" b="1" dirty="0" smtClean="0"/>
              <a:t>비교가 </a:t>
            </a:r>
            <a:r>
              <a:rPr lang="ko-KR" altLang="en-US" sz="1600" b="1" dirty="0"/>
              <a:t>쉽다</a:t>
            </a:r>
            <a:r>
              <a:rPr lang="en-US" altLang="ko-KR" sz="1600" b="1" dirty="0"/>
              <a:t>.</a:t>
            </a:r>
            <a:endParaRPr lang="ko-KR" altLang="en-US" sz="1600" b="1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7870" y="198443"/>
            <a:ext cx="127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n= 500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49" y="1000369"/>
            <a:ext cx="6174159" cy="505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449" y="2119365"/>
            <a:ext cx="409576" cy="418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3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3"/>
              <p:cNvSpPr>
                <a:spLocks noGrp="1"/>
              </p:cNvSpPr>
              <p:nvPr>
                <p:ph type="title"/>
              </p:nvPr>
            </p:nvSpPr>
            <p:spPr>
              <a:xfrm>
                <a:off x="377952" y="328624"/>
                <a:ext cx="10863072" cy="71323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3000" dirty="0" smtClean="0"/>
                  <a:t>- </a:t>
                </a:r>
                <a:r>
                  <a:rPr lang="el-GR" altLang="ko-KR" sz="3000" dirty="0" smtClean="0"/>
                  <a:t>χ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30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3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b/>
                      <m:sup/>
                    </m:sSubSup>
                  </m:oMath>
                </a14:m>
                <a:r>
                  <a:rPr lang="en-US" altLang="ko-KR" sz="3000" dirty="0" smtClean="0"/>
                  <a:t>(1) – 1   </a:t>
                </a:r>
                <a:r>
                  <a:rPr lang="ko-KR" altLang="en-US" sz="3000" dirty="0" err="1" smtClean="0"/>
                  <a:t>시도표</a:t>
                </a:r>
                <a:r>
                  <a:rPr lang="ko-KR" altLang="en-US" sz="3000" dirty="0" smtClean="0"/>
                  <a:t> </a:t>
                </a:r>
                <a:r>
                  <a:rPr lang="en-US" altLang="ko-KR" sz="3000" dirty="0" smtClean="0"/>
                  <a:t>-</a:t>
                </a:r>
                <a:endParaRPr lang="ko-KR" altLang="en-US" sz="3000" dirty="0"/>
              </a:p>
            </p:txBody>
          </p:sp>
        </mc:Choice>
        <mc:Fallback xmlns="">
          <p:sp>
            <p:nvSpPr>
              <p:cNvPr id="4" name="제목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77952" y="328624"/>
                <a:ext cx="10863072" cy="713232"/>
              </a:xfrm>
              <a:blipFill rotWithShape="1">
                <a:blip r:embed="rId2"/>
                <a:stretch>
                  <a:fillRect l="-1291" b="-264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580" y="942392"/>
            <a:ext cx="6104489" cy="5302027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6573478" y="1169498"/>
            <a:ext cx="4164859" cy="5074993"/>
          </a:xfrm>
        </p:spPr>
        <p:txBody>
          <a:bodyPr>
            <a:normAutofit/>
          </a:bodyPr>
          <a:lstStyle/>
          <a:p>
            <a:r>
              <a:rPr lang="en-US" altLang="ko-KR" sz="1500" b="1" dirty="0" smtClean="0"/>
              <a:t>• r=-2</a:t>
            </a:r>
            <a:r>
              <a:rPr lang="ko-KR" altLang="en-US" sz="1500" b="1" dirty="0" smtClean="0"/>
              <a:t>일 때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범위가 매우 커 변동이 없는 것 처럼</a:t>
            </a:r>
            <a:endParaRPr lang="en-US" altLang="ko-KR" sz="1500" b="1" dirty="0" smtClean="0"/>
          </a:p>
          <a:p>
            <a:r>
              <a:rPr lang="en-US" altLang="ko-KR" sz="1500" b="1" dirty="0"/>
              <a:t> </a:t>
            </a:r>
            <a:r>
              <a:rPr lang="ko-KR" altLang="en-US" sz="1500" b="1" dirty="0" smtClean="0"/>
              <a:t> 보이다가 </a:t>
            </a:r>
            <a:r>
              <a:rPr lang="ko-KR" altLang="en-US" sz="1500" b="1" dirty="0" err="1" smtClean="0"/>
              <a:t>폭팔적으로</a:t>
            </a:r>
            <a:r>
              <a:rPr lang="ko-KR" altLang="en-US" sz="1500" b="1" dirty="0" smtClean="0"/>
              <a:t> 확산됨</a:t>
            </a:r>
            <a:endParaRPr lang="en-US" altLang="ko-KR" sz="1500" b="1" dirty="0" smtClean="0"/>
          </a:p>
          <a:p>
            <a:endParaRPr lang="en-US" altLang="ko-KR" sz="1500" b="1" dirty="0"/>
          </a:p>
          <a:p>
            <a:r>
              <a:rPr lang="en-US" altLang="ko-KR" sz="1500" b="1" dirty="0" smtClean="0"/>
              <a:t>• r=1</a:t>
            </a:r>
            <a:r>
              <a:rPr lang="ko-KR" altLang="en-US" sz="1500" b="1" dirty="0" smtClean="0"/>
              <a:t>에 가까워 질수록 주기가 길어지고 </a:t>
            </a:r>
            <a:endParaRPr lang="en-US" altLang="ko-KR" sz="1500" b="1" dirty="0" smtClean="0"/>
          </a:p>
          <a:p>
            <a:r>
              <a:rPr lang="en-US" altLang="ko-KR" sz="1500" b="1" dirty="0"/>
              <a:t> 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주파수</a:t>
            </a:r>
            <a:r>
              <a:rPr lang="en-US" altLang="ko-KR" sz="1500" b="1" dirty="0" smtClean="0"/>
              <a:t>(</a:t>
            </a:r>
            <a:r>
              <a:rPr lang="ko-KR" altLang="en-US" sz="1500" b="1" dirty="0" smtClean="0"/>
              <a:t>빈도</a:t>
            </a:r>
            <a:r>
              <a:rPr lang="en-US" altLang="ko-KR" sz="1500" b="1" dirty="0" smtClean="0"/>
              <a:t>)</a:t>
            </a:r>
            <a:r>
              <a:rPr lang="ko-KR" altLang="en-US" sz="1500" b="1" dirty="0" smtClean="0"/>
              <a:t>가 작아짐</a:t>
            </a:r>
            <a:endParaRPr lang="en-US" altLang="ko-KR" sz="1500" b="1" dirty="0" smtClean="0"/>
          </a:p>
          <a:p>
            <a:endParaRPr lang="en-US" altLang="ko-KR" sz="1500" b="1" dirty="0" smtClean="0"/>
          </a:p>
          <a:p>
            <a:r>
              <a:rPr lang="en-US" altLang="ko-KR" sz="1500" b="1" dirty="0" smtClean="0"/>
              <a:t>• r=1 </a:t>
            </a:r>
            <a:r>
              <a:rPr lang="ko-KR" altLang="en-US" sz="1500" b="1" dirty="0" smtClean="0"/>
              <a:t>에 가까워 질수록 범위가 줄어드는 경향</a:t>
            </a:r>
            <a:endParaRPr lang="en-US" altLang="ko-KR" sz="1500" b="1" dirty="0" smtClean="0"/>
          </a:p>
          <a:p>
            <a:endParaRPr lang="en-US" altLang="ko-KR" sz="1500" b="1" dirty="0"/>
          </a:p>
          <a:p>
            <a:r>
              <a:rPr lang="en-US" altLang="ko-KR" sz="1500" b="1" dirty="0" smtClean="0"/>
              <a:t>• r=2</a:t>
            </a:r>
            <a:r>
              <a:rPr lang="ko-KR" altLang="en-US" sz="1500" b="1" dirty="0" smtClean="0"/>
              <a:t>일 때 </a:t>
            </a:r>
            <a:r>
              <a:rPr lang="en-US" altLang="ko-KR" sz="1500" b="1" dirty="0" smtClean="0"/>
              <a:t>r=-2</a:t>
            </a:r>
            <a:r>
              <a:rPr lang="ko-KR" altLang="en-US" sz="1500" b="1" dirty="0" smtClean="0"/>
              <a:t>일 때 처럼 </a:t>
            </a:r>
            <a:r>
              <a:rPr lang="ko-KR" altLang="en-US" sz="1500" b="1" dirty="0" err="1" smtClean="0"/>
              <a:t>폭팔적으로</a:t>
            </a:r>
            <a:r>
              <a:rPr lang="ko-KR" altLang="en-US" sz="1500" b="1" dirty="0" smtClean="0"/>
              <a:t>  확산됨</a:t>
            </a:r>
            <a:endParaRPr lang="en-US" altLang="ko-KR" sz="1500" b="1" dirty="0" smtClean="0"/>
          </a:p>
          <a:p>
            <a:endParaRPr lang="en-US" altLang="ko-KR" sz="1500" b="1" dirty="0" smtClean="0"/>
          </a:p>
          <a:p>
            <a:r>
              <a:rPr lang="en-US" altLang="ko-KR" sz="1500" b="1" dirty="0" smtClean="0"/>
              <a:t>• Normal</a:t>
            </a:r>
            <a:r>
              <a:rPr lang="ko-KR" altLang="en-US" sz="1500" b="1" dirty="0" smtClean="0"/>
              <a:t>과 </a:t>
            </a:r>
            <a:r>
              <a:rPr lang="en-US" altLang="ko-KR" sz="1500" b="1" dirty="0" smtClean="0"/>
              <a:t>Cauchy</a:t>
            </a:r>
            <a:r>
              <a:rPr lang="ko-KR" altLang="en-US" sz="1500" b="1" dirty="0" smtClean="0"/>
              <a:t>와 달리 </a:t>
            </a:r>
            <a:r>
              <a:rPr lang="ko-KR" altLang="en-US" sz="1500" b="1" dirty="0" smtClean="0">
                <a:solidFill>
                  <a:schemeClr val="accent1">
                    <a:lumMod val="75000"/>
                  </a:schemeClr>
                </a:solidFill>
              </a:rPr>
              <a:t>대칭분포가 아니기 </a:t>
            </a:r>
            <a:endParaRPr lang="en-US" altLang="ko-KR" sz="15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5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5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ko-KR" altLang="en-US" sz="1500" b="1" dirty="0" smtClean="0">
                <a:solidFill>
                  <a:schemeClr val="accent1">
                    <a:lumMod val="75000"/>
                  </a:schemeClr>
                </a:solidFill>
              </a:rPr>
              <a:t>때문에 랜덤워크 하지 </a:t>
            </a:r>
            <a:r>
              <a:rPr lang="ko-KR" altLang="en-US" sz="1500" b="1" dirty="0" smtClean="0">
                <a:solidFill>
                  <a:schemeClr val="accent1">
                    <a:lumMod val="75000"/>
                  </a:schemeClr>
                </a:solidFill>
              </a:rPr>
              <a:t>않음</a:t>
            </a:r>
            <a:endParaRPr lang="en-US" altLang="ko-KR" sz="15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5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500" b="1" dirty="0" smtClean="0"/>
              <a:t>• </a:t>
            </a:r>
            <a:r>
              <a:rPr lang="ko-KR" altLang="en-US" sz="1500" b="1" dirty="0" err="1" smtClean="0"/>
              <a:t>시도표만</a:t>
            </a:r>
            <a:r>
              <a:rPr lang="ko-KR" altLang="en-US" sz="1500" b="1" dirty="0" smtClean="0"/>
              <a:t> 보고 </a:t>
            </a:r>
            <a:r>
              <a:rPr lang="en-US" altLang="ko-KR" sz="1500" b="1" dirty="0" smtClean="0">
                <a:solidFill>
                  <a:schemeClr val="accent1">
                    <a:lumMod val="75000"/>
                  </a:schemeClr>
                </a:solidFill>
              </a:rPr>
              <a:t>r=1</a:t>
            </a:r>
            <a:r>
              <a:rPr lang="ko-KR" altLang="en-US" sz="1500" b="1" dirty="0" smtClean="0">
                <a:solidFill>
                  <a:schemeClr val="accent1">
                    <a:lumMod val="75000"/>
                  </a:schemeClr>
                </a:solidFill>
              </a:rPr>
              <a:t>일 때 랜덤워크 하지  </a:t>
            </a:r>
            <a:endParaRPr lang="en-US" altLang="ko-KR" sz="15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5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5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ko-KR" altLang="en-US" sz="1500" b="1" dirty="0" smtClean="0">
                <a:solidFill>
                  <a:schemeClr val="accent1">
                    <a:lumMod val="75000"/>
                  </a:schemeClr>
                </a:solidFill>
              </a:rPr>
              <a:t>않는다고</a:t>
            </a:r>
            <a:r>
              <a:rPr lang="en-US" altLang="ko-KR" sz="15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ko-KR" altLang="en-US" sz="1500" b="1" dirty="0" smtClean="0">
                <a:solidFill>
                  <a:schemeClr val="accent1">
                    <a:lumMod val="75000"/>
                  </a:schemeClr>
                </a:solidFill>
              </a:rPr>
              <a:t>판단하기는 어렵다</a:t>
            </a:r>
            <a:r>
              <a:rPr lang="en-US" altLang="ko-KR" sz="15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altLang="ko-KR" sz="1500" b="1" dirty="0" smtClean="0">
                <a:solidFill>
                  <a:schemeClr val="accent1">
                    <a:lumMod val="75000"/>
                  </a:schemeClr>
                </a:solidFill>
              </a:rPr>
              <a:t>(sign test </a:t>
            </a:r>
            <a:r>
              <a:rPr lang="ko-KR" altLang="en-US" sz="1500" b="1" dirty="0" smtClean="0">
                <a:solidFill>
                  <a:schemeClr val="accent1">
                    <a:lumMod val="75000"/>
                  </a:schemeClr>
                </a:solidFill>
              </a:rPr>
              <a:t>필요</a:t>
            </a:r>
            <a:r>
              <a:rPr lang="en-US" altLang="ko-KR" sz="15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3"/>
              <p:cNvSpPr>
                <a:spLocks noGrp="1"/>
              </p:cNvSpPr>
              <p:nvPr>
                <p:ph type="title"/>
              </p:nvPr>
            </p:nvSpPr>
            <p:spPr>
              <a:xfrm>
                <a:off x="307914" y="821094"/>
                <a:ext cx="11358465" cy="2146042"/>
              </a:xfrm>
            </p:spPr>
            <p:txBody>
              <a:bodyPr>
                <a:noAutofit/>
              </a:bodyPr>
              <a:lstStyle/>
              <a:p>
                <a:r>
                  <a:rPr lang="en-US" altLang="ko-KR" dirty="0" smtClean="0"/>
                  <a:t>2.N(0,1) error,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-2,-1,-0.5,0,0.5,1,2</a:t>
                </a:r>
                <a:r>
                  <a:rPr lang="ko-KR" altLang="en-US" dirty="0" smtClean="0"/>
                  <a:t>에 대해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비모수</a:t>
                </a:r>
                <a:r>
                  <a:rPr lang="ko-KR" altLang="en-US" dirty="0" smtClean="0"/>
                  <a:t> 랜덤워크 사인테스트를 </a:t>
                </a:r>
                <a:r>
                  <a:rPr lang="en-US" altLang="ko-KR" dirty="0" smtClean="0"/>
                  <a:t>100</a:t>
                </a:r>
                <a:r>
                  <a:rPr lang="ko-KR" altLang="en-US" dirty="0" smtClean="0"/>
                  <a:t>번 </a:t>
                </a:r>
                <a:r>
                  <a:rPr lang="ko-KR" altLang="en-US" dirty="0" err="1" smtClean="0"/>
                  <a:t>시행하시오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제목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7914" y="821094"/>
                <a:ext cx="11358465" cy="2146042"/>
              </a:xfrm>
              <a:blipFill>
                <a:blip r:embed="rId2"/>
                <a:stretch>
                  <a:fillRect l="-644" r="-15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1FAC-83DF-4058-AF17-B05069D3C72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1443</Words>
  <Application>Microsoft Office PowerPoint</Application>
  <PresentationFormat>사용자 지정</PresentationFormat>
  <Paragraphs>334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28" baseType="lpstr">
      <vt:lpstr>HDOfficeLightV0</vt:lpstr>
      <vt:lpstr>New_Education03</vt:lpstr>
      <vt:lpstr>비모수 랜덤워크 사인 테스트 </vt:lpstr>
      <vt:lpstr>1. 다음조건하에서 자기 회귀 정상 과정      Xt = ρXt-1+εt     데이터를 생성하시오.</vt:lpstr>
      <vt:lpstr>- Error εt의  Histogram -</vt:lpstr>
      <vt:lpstr>- Normal(0.1) 시도표 -</vt:lpstr>
      <vt:lpstr>- Normal(0.1) 시도표 -</vt:lpstr>
      <vt:lpstr>- Cauchy(0,1) 시도표 -</vt:lpstr>
      <vt:lpstr>- Cauchy(0,1) 시도표 -</vt:lpstr>
      <vt:lpstr>- χ2_^ (1) – 1   시도표 -</vt:lpstr>
      <vt:lpstr>2.N(0,1) error, ρ=-2,-1,-0.5,0,0.5,1,2에 대해  비모수 랜덤워크 사인테스트를 100번 시행하시오.</vt:lpstr>
      <vt:lpstr>-b의 Histogram-</vt:lpstr>
      <vt:lpstr>-p-value의 Histogram-</vt:lpstr>
      <vt:lpstr>3.Cauchy(0,1) error, ρ=-2,-1,-0.5,0,0.5,1,2에 대해  비모수 랜덤워크 사인테스트를 100번 시행하시오.</vt:lpstr>
      <vt:lpstr>-b의 Histogram-</vt:lpstr>
      <vt:lpstr>-p-value의 Histogram-</vt:lpstr>
      <vt:lpstr>  4. 다음을 해결하시오.  1) ρ=1에 가까운 경우 사인테스트의 local 검정력 문제인 경우 올바른 결정을 위한 적절한 표본크기 결정  2) Error가 비대칭인 경우의 비모수 랜덤워크  사인 테스트 power 문제  </vt:lpstr>
      <vt:lpstr>1) ρ= 1에 가까울 때의 표본크기 결정 </vt:lpstr>
      <vt:lpstr>1)ρ=1.1, 1.2, 1.3 인 경우 적절한 표본크기</vt:lpstr>
      <vt:lpstr>1)ρ=0.9, 0.95, 0.99 인 경우 적절한 표본크기</vt:lpstr>
      <vt:lpstr>1)ρ= 1 인 경우 표본크기 결정 </vt:lpstr>
      <vt:lpstr>1)ρ= 1 인 경우 표본크기 결정 </vt:lpstr>
      <vt:lpstr>2) Error가 비대칭인 경우 비모수랜덤워크 사인 테스트  POWER.   U=(-0.5,0.5)</vt:lpstr>
      <vt:lpstr>2) Error가 비대칭인 경우 비모수랜덤워크 사인 테스트  POWER.   U=(-0.1,0.9)</vt:lpstr>
      <vt:lpstr>2) Error가 비대칭인 경우 비모수랜덤워크 사인 테스트  POWER.   U=(-0.9,0.1)</vt:lpstr>
      <vt:lpstr> Local hypothesis에서  r=1.1인 경우가 r=0.9인 경우에 비해  작은 표본으로 검정을 잘 할 수 있는 이유를 설명하시오.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59</cp:revision>
  <dcterms:created xsi:type="dcterms:W3CDTF">2017-12-11T09:07:25Z</dcterms:created>
  <dcterms:modified xsi:type="dcterms:W3CDTF">2017-12-23T14:57:57Z</dcterms:modified>
</cp:coreProperties>
</file>