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7C930-F1DE-AC4F-9C65-F40B3E7C8432}" v="185" dt="2020-07-20T15:04:39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3F8CA-1768-9846-9A06-230A1BECF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EB1DC-069C-284A-918C-C88E7A382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7B64F-FC1F-7545-B72A-8DBA10FD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65D6A-D5DD-A84E-9359-3D8A5D74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F48B1-37D7-3C45-A64B-88E8AC5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476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046F0-7957-B84D-8E81-B757D2C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A2A32-3E8B-1C46-8878-510AF013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14F00-BB39-0C49-9B4B-E7A0675C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83247-5C1D-2142-A3AD-A9FAEEC7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836DA-3DBA-0243-ACB0-9544D46A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62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8D56CA-C034-E44D-AA5F-A586C076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CA314-42B0-CB4B-9DCE-1D291CBAC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29090-0A07-C14F-95BE-4831099D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7CB62-A27B-9B47-A6EF-68B2D66F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10A63-BE29-2B4B-B219-1EDF50AC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24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CBD37-D1F9-FB40-90D1-C37FB092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1F321-602F-3D41-9470-9A0DD69B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5A0AF-42FC-CE40-9DC5-EDF48BAE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1ECF8-AEC1-7047-9E2D-A7525F27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9472F-F368-1247-9296-0490F757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736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7C10-E448-6749-AC45-E6D925BA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8E591-423D-4D4C-A553-35B2D400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23AC1-FF00-C14D-900A-232E2509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01033-D9C6-FF4E-B173-BE3CBD81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6E36C-3913-534B-8A4D-778BC6B8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45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B0717-8D2A-A54A-BE2F-EBB6A715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39C68-8623-4944-A5E6-EF7E4A66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68AF3-81B1-8A49-989E-88166C2E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C1F88-5F57-EF47-94F4-F378A87C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AAE23-6D6C-6F4A-8759-28F2C28B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126D-D2ED-8A43-BE9B-923C363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80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9B102-3C82-1D4A-9D16-763D9F92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2A936-4F4A-8549-8E8A-307C01AA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DA6F7-838D-6441-B3B8-E8A54EC39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CC975-014A-0B4B-9111-1AA0FB9A2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2CB3-624C-F046-8441-220A24712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471E46-D801-0847-AC4F-E1673194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E034B4-CC5B-784A-818C-B6C34972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9FE46F-9F98-2345-8CCF-EC70494D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094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0F730-2414-E448-B24B-8050B53D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FAEFF-2A34-7F40-B2C2-4EE24E8F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5128E-1872-E543-B4D1-D090992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6CBF2A-5EC5-F54F-8A4B-02F6FDED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693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11C3A3-2082-5B4B-AA9F-8587C110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C4A670-3B93-1E4D-876D-0E05F23A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064F1-D1F6-A34B-9002-1DAF2A5A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48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C923-4B45-2641-B884-3D42277D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52D48-FFC5-6E45-9CF2-0A8918DD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477E99-66BB-EC4A-90E6-398A43F3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6C9A0-1D51-B04E-BD41-F8D44027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BBC11-DE83-7D4C-9159-37F0D9FD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68269-B1FF-9B42-B484-EA30924C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02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F3919-64AD-9D48-8442-21771297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A7A03A-556D-D04C-838E-36E9166B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B55BD-8FD7-564F-AA6D-727B4CE8E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8992E-95DF-074A-8BBA-4BDEC32F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B3326-4F5B-EF44-85BE-EF6080E3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5B357-E8C2-3043-AD80-ECA96A43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700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4742E2-A510-864C-A9C1-CC8B74E2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57ED1-3814-3D46-9EA0-32306402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45E32-21A8-A14B-8CC0-16FEBC49D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9C144-A31D-6043-A6B2-AF15A3F18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6CFBF-C93B-B64E-BBD5-17BDBD690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346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음식이(가) 표시된 사진&#10;&#10;자동 생성된 설명">
            <a:extLst>
              <a:ext uri="{FF2B5EF4-FFF2-40B4-BE49-F238E27FC236}">
                <a16:creationId xmlns:a16="http://schemas.microsoft.com/office/drawing/2014/main" id="{3EE92F50-8F02-4343-915E-40406165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568410"/>
            <a:ext cx="7043351" cy="3961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D395B-32C2-6947-BF90-AB43D10BA899}"/>
              </a:ext>
            </a:extLst>
          </p:cNvPr>
          <p:cNvSpPr txBox="1"/>
          <p:nvPr/>
        </p:nvSpPr>
        <p:spPr>
          <a:xfrm>
            <a:off x="9959546" y="6264876"/>
            <a:ext cx="211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강의자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이종호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093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1FCCB-D594-BF4C-8286-573F5F8F8809}"/>
              </a:ext>
            </a:extLst>
          </p:cNvPr>
          <p:cNvSpPr/>
          <p:nvPr/>
        </p:nvSpPr>
        <p:spPr>
          <a:xfrm>
            <a:off x="1106599" y="5114974"/>
            <a:ext cx="95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백그라운드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타이머나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I/O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작업 </a:t>
            </a:r>
            <a:r>
              <a:rPr lang="ko-KR" alt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콜백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또는 이벤트 </a:t>
            </a:r>
            <a:r>
              <a:rPr lang="ko-KR" alt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리스너들이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대기하는 곳</a:t>
            </a:r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태스크 큐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이벤트 발생 후 호출되어야 할 </a:t>
            </a:r>
            <a:r>
              <a:rPr lang="ko-KR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콜백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함수들이 기다리는 공간</a:t>
            </a:r>
            <a:endParaRPr lang="en-US" altLang="ko-K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DB04B-B51D-6E4D-B69A-66A8B19DAC7D}"/>
              </a:ext>
            </a:extLst>
          </p:cNvPr>
          <p:cNvSpPr/>
          <p:nvPr/>
        </p:nvSpPr>
        <p:spPr>
          <a:xfrm>
            <a:off x="1432648" y="1396313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호출</a:t>
            </a:r>
            <a:r>
              <a:rPr kumimoji="1" lang="ko-KR" altLang="en-US" dirty="0">
                <a:solidFill>
                  <a:schemeClr val="tx1"/>
                </a:solidFill>
              </a:rPr>
              <a:t> 스택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A35DE-F670-D540-B072-81DEA6C67D72}"/>
              </a:ext>
            </a:extLst>
          </p:cNvPr>
          <p:cNvSpPr/>
          <p:nvPr/>
        </p:nvSpPr>
        <p:spPr>
          <a:xfrm>
            <a:off x="5658658" y="1396313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백그라운드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B4110-4247-3444-BBE3-49D5FEA87DA5}"/>
              </a:ext>
            </a:extLst>
          </p:cNvPr>
          <p:cNvSpPr/>
          <p:nvPr/>
        </p:nvSpPr>
        <p:spPr>
          <a:xfrm>
            <a:off x="1667427" y="3865739"/>
            <a:ext cx="5486401" cy="490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태스크</a:t>
            </a:r>
            <a:r>
              <a:rPr kumimoji="1" lang="ko-KR" altLang="en-US" dirty="0">
                <a:solidFill>
                  <a:schemeClr val="tx1"/>
                </a:solidFill>
              </a:rPr>
              <a:t> 큐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4D253829-076C-BD40-893D-18177202FD54}"/>
              </a:ext>
            </a:extLst>
          </p:cNvPr>
          <p:cNvSpPr/>
          <p:nvPr/>
        </p:nvSpPr>
        <p:spPr>
          <a:xfrm>
            <a:off x="3397373" y="3257492"/>
            <a:ext cx="434382" cy="433145"/>
          </a:xfrm>
          <a:custGeom>
            <a:avLst/>
            <a:gdLst>
              <a:gd name="connsiteX0" fmla="*/ 321275 w 434382"/>
              <a:gd name="connsiteY0" fmla="*/ 420129 h 433145"/>
              <a:gd name="connsiteX1" fmla="*/ 123567 w 434382"/>
              <a:gd name="connsiteY1" fmla="*/ 420129 h 433145"/>
              <a:gd name="connsiteX2" fmla="*/ 49427 w 434382"/>
              <a:gd name="connsiteY2" fmla="*/ 395416 h 433145"/>
              <a:gd name="connsiteX3" fmla="*/ 24713 w 434382"/>
              <a:gd name="connsiteY3" fmla="*/ 358346 h 433145"/>
              <a:gd name="connsiteX4" fmla="*/ 0 w 434382"/>
              <a:gd name="connsiteY4" fmla="*/ 284205 h 433145"/>
              <a:gd name="connsiteX5" fmla="*/ 24713 w 434382"/>
              <a:gd name="connsiteY5" fmla="*/ 172994 h 433145"/>
              <a:gd name="connsiteX6" fmla="*/ 61784 w 434382"/>
              <a:gd name="connsiteY6" fmla="*/ 98854 h 433145"/>
              <a:gd name="connsiteX7" fmla="*/ 98854 w 434382"/>
              <a:gd name="connsiteY7" fmla="*/ 74140 h 433145"/>
              <a:gd name="connsiteX8" fmla="*/ 197708 w 434382"/>
              <a:gd name="connsiteY8" fmla="*/ 12356 h 433145"/>
              <a:gd name="connsiteX9" fmla="*/ 234778 w 434382"/>
              <a:gd name="connsiteY9" fmla="*/ 0 h 433145"/>
              <a:gd name="connsiteX10" fmla="*/ 308919 w 434382"/>
              <a:gd name="connsiteY10" fmla="*/ 24713 h 433145"/>
              <a:gd name="connsiteX11" fmla="*/ 345989 w 434382"/>
              <a:gd name="connsiteY11" fmla="*/ 37070 h 433145"/>
              <a:gd name="connsiteX12" fmla="*/ 383059 w 434382"/>
              <a:gd name="connsiteY12" fmla="*/ 61783 h 433145"/>
              <a:gd name="connsiteX13" fmla="*/ 395416 w 434382"/>
              <a:gd name="connsiteY13" fmla="*/ 98854 h 433145"/>
              <a:gd name="connsiteX14" fmla="*/ 432486 w 434382"/>
              <a:gd name="connsiteY14" fmla="*/ 123567 h 433145"/>
              <a:gd name="connsiteX15" fmla="*/ 395416 w 434382"/>
              <a:gd name="connsiteY15" fmla="*/ 271848 h 433145"/>
              <a:gd name="connsiteX16" fmla="*/ 358346 w 434382"/>
              <a:gd name="connsiteY16" fmla="*/ 284205 h 433145"/>
              <a:gd name="connsiteX17" fmla="*/ 321275 w 434382"/>
              <a:gd name="connsiteY17" fmla="*/ 308918 h 433145"/>
              <a:gd name="connsiteX18" fmla="*/ 259492 w 434382"/>
              <a:gd name="connsiteY18" fmla="*/ 308918 h 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4382" h="433145">
                <a:moveTo>
                  <a:pt x="321275" y="420129"/>
                </a:moveTo>
                <a:cubicBezTo>
                  <a:pt x="226228" y="433707"/>
                  <a:pt x="227389" y="440893"/>
                  <a:pt x="123567" y="420129"/>
                </a:cubicBezTo>
                <a:cubicBezTo>
                  <a:pt x="98023" y="415020"/>
                  <a:pt x="49427" y="395416"/>
                  <a:pt x="49427" y="395416"/>
                </a:cubicBezTo>
                <a:cubicBezTo>
                  <a:pt x="41189" y="383059"/>
                  <a:pt x="30745" y="371917"/>
                  <a:pt x="24713" y="358346"/>
                </a:cubicBezTo>
                <a:cubicBezTo>
                  <a:pt x="14133" y="334541"/>
                  <a:pt x="0" y="284205"/>
                  <a:pt x="0" y="284205"/>
                </a:cubicBezTo>
                <a:cubicBezTo>
                  <a:pt x="8494" y="241730"/>
                  <a:pt x="13077" y="213717"/>
                  <a:pt x="24713" y="172994"/>
                </a:cubicBezTo>
                <a:cubicBezTo>
                  <a:pt x="32753" y="144853"/>
                  <a:pt x="40121" y="120517"/>
                  <a:pt x="61784" y="98854"/>
                </a:cubicBezTo>
                <a:cubicBezTo>
                  <a:pt x="72285" y="88353"/>
                  <a:pt x="86497" y="82378"/>
                  <a:pt x="98854" y="74140"/>
                </a:cubicBezTo>
                <a:cubicBezTo>
                  <a:pt x="138017" y="15395"/>
                  <a:pt x="109479" y="41765"/>
                  <a:pt x="197708" y="12356"/>
                </a:cubicBezTo>
                <a:lnTo>
                  <a:pt x="234778" y="0"/>
                </a:lnTo>
                <a:lnTo>
                  <a:pt x="308919" y="24713"/>
                </a:lnTo>
                <a:cubicBezTo>
                  <a:pt x="321276" y="28832"/>
                  <a:pt x="335151" y="29845"/>
                  <a:pt x="345989" y="37070"/>
                </a:cubicBezTo>
                <a:lnTo>
                  <a:pt x="383059" y="61783"/>
                </a:lnTo>
                <a:cubicBezTo>
                  <a:pt x="387178" y="74140"/>
                  <a:pt x="387279" y="88683"/>
                  <a:pt x="395416" y="98854"/>
                </a:cubicBezTo>
                <a:cubicBezTo>
                  <a:pt x="404693" y="110451"/>
                  <a:pt x="429829" y="108956"/>
                  <a:pt x="432486" y="123567"/>
                </a:cubicBezTo>
                <a:cubicBezTo>
                  <a:pt x="438034" y="154080"/>
                  <a:pt x="433036" y="241751"/>
                  <a:pt x="395416" y="271848"/>
                </a:cubicBezTo>
                <a:cubicBezTo>
                  <a:pt x="385245" y="279985"/>
                  <a:pt x="369996" y="278380"/>
                  <a:pt x="358346" y="284205"/>
                </a:cubicBezTo>
                <a:cubicBezTo>
                  <a:pt x="345063" y="290847"/>
                  <a:pt x="335683" y="305316"/>
                  <a:pt x="321275" y="308918"/>
                </a:cubicBezTo>
                <a:cubicBezTo>
                  <a:pt x="301296" y="313913"/>
                  <a:pt x="280086" y="308918"/>
                  <a:pt x="259492" y="308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FCEF65-C99E-F64F-A4F9-5ABDEDC0FAF9}"/>
              </a:ext>
            </a:extLst>
          </p:cNvPr>
          <p:cNvSpPr/>
          <p:nvPr/>
        </p:nvSpPr>
        <p:spPr>
          <a:xfrm>
            <a:off x="3992497" y="3311485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 루프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951470" y="1087395"/>
            <a:ext cx="7105135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273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DB04B-B51D-6E4D-B69A-66A8B19DAC7D}"/>
              </a:ext>
            </a:extLst>
          </p:cNvPr>
          <p:cNvSpPr/>
          <p:nvPr/>
        </p:nvSpPr>
        <p:spPr>
          <a:xfrm>
            <a:off x="3234060" y="1517427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호출</a:t>
            </a:r>
            <a:r>
              <a:rPr kumimoji="1" lang="ko-KR" altLang="en-US" dirty="0">
                <a:solidFill>
                  <a:schemeClr val="tx1"/>
                </a:solidFill>
              </a:rPr>
              <a:t> 스택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A35DE-F670-D540-B072-81DEA6C67D72}"/>
              </a:ext>
            </a:extLst>
          </p:cNvPr>
          <p:cNvSpPr/>
          <p:nvPr/>
        </p:nvSpPr>
        <p:spPr>
          <a:xfrm>
            <a:off x="7460070" y="1517427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백그라운드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B4110-4247-3444-BBE3-49D5FEA87DA5}"/>
              </a:ext>
            </a:extLst>
          </p:cNvPr>
          <p:cNvSpPr/>
          <p:nvPr/>
        </p:nvSpPr>
        <p:spPr>
          <a:xfrm>
            <a:off x="3468839" y="3986853"/>
            <a:ext cx="5486401" cy="490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태스크</a:t>
            </a:r>
            <a:r>
              <a:rPr kumimoji="1" lang="ko-KR" altLang="en-US" dirty="0">
                <a:solidFill>
                  <a:schemeClr val="tx1"/>
                </a:solidFill>
              </a:rPr>
              <a:t> 큐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4D253829-076C-BD40-893D-18177202FD54}"/>
              </a:ext>
            </a:extLst>
          </p:cNvPr>
          <p:cNvSpPr/>
          <p:nvPr/>
        </p:nvSpPr>
        <p:spPr>
          <a:xfrm>
            <a:off x="5198785" y="3378606"/>
            <a:ext cx="434382" cy="433145"/>
          </a:xfrm>
          <a:custGeom>
            <a:avLst/>
            <a:gdLst>
              <a:gd name="connsiteX0" fmla="*/ 321275 w 434382"/>
              <a:gd name="connsiteY0" fmla="*/ 420129 h 433145"/>
              <a:gd name="connsiteX1" fmla="*/ 123567 w 434382"/>
              <a:gd name="connsiteY1" fmla="*/ 420129 h 433145"/>
              <a:gd name="connsiteX2" fmla="*/ 49427 w 434382"/>
              <a:gd name="connsiteY2" fmla="*/ 395416 h 433145"/>
              <a:gd name="connsiteX3" fmla="*/ 24713 w 434382"/>
              <a:gd name="connsiteY3" fmla="*/ 358346 h 433145"/>
              <a:gd name="connsiteX4" fmla="*/ 0 w 434382"/>
              <a:gd name="connsiteY4" fmla="*/ 284205 h 433145"/>
              <a:gd name="connsiteX5" fmla="*/ 24713 w 434382"/>
              <a:gd name="connsiteY5" fmla="*/ 172994 h 433145"/>
              <a:gd name="connsiteX6" fmla="*/ 61784 w 434382"/>
              <a:gd name="connsiteY6" fmla="*/ 98854 h 433145"/>
              <a:gd name="connsiteX7" fmla="*/ 98854 w 434382"/>
              <a:gd name="connsiteY7" fmla="*/ 74140 h 433145"/>
              <a:gd name="connsiteX8" fmla="*/ 197708 w 434382"/>
              <a:gd name="connsiteY8" fmla="*/ 12356 h 433145"/>
              <a:gd name="connsiteX9" fmla="*/ 234778 w 434382"/>
              <a:gd name="connsiteY9" fmla="*/ 0 h 433145"/>
              <a:gd name="connsiteX10" fmla="*/ 308919 w 434382"/>
              <a:gd name="connsiteY10" fmla="*/ 24713 h 433145"/>
              <a:gd name="connsiteX11" fmla="*/ 345989 w 434382"/>
              <a:gd name="connsiteY11" fmla="*/ 37070 h 433145"/>
              <a:gd name="connsiteX12" fmla="*/ 383059 w 434382"/>
              <a:gd name="connsiteY12" fmla="*/ 61783 h 433145"/>
              <a:gd name="connsiteX13" fmla="*/ 395416 w 434382"/>
              <a:gd name="connsiteY13" fmla="*/ 98854 h 433145"/>
              <a:gd name="connsiteX14" fmla="*/ 432486 w 434382"/>
              <a:gd name="connsiteY14" fmla="*/ 123567 h 433145"/>
              <a:gd name="connsiteX15" fmla="*/ 395416 w 434382"/>
              <a:gd name="connsiteY15" fmla="*/ 271848 h 433145"/>
              <a:gd name="connsiteX16" fmla="*/ 358346 w 434382"/>
              <a:gd name="connsiteY16" fmla="*/ 284205 h 433145"/>
              <a:gd name="connsiteX17" fmla="*/ 321275 w 434382"/>
              <a:gd name="connsiteY17" fmla="*/ 308918 h 433145"/>
              <a:gd name="connsiteX18" fmla="*/ 259492 w 434382"/>
              <a:gd name="connsiteY18" fmla="*/ 308918 h 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4382" h="433145">
                <a:moveTo>
                  <a:pt x="321275" y="420129"/>
                </a:moveTo>
                <a:cubicBezTo>
                  <a:pt x="226228" y="433707"/>
                  <a:pt x="227389" y="440893"/>
                  <a:pt x="123567" y="420129"/>
                </a:cubicBezTo>
                <a:cubicBezTo>
                  <a:pt x="98023" y="415020"/>
                  <a:pt x="49427" y="395416"/>
                  <a:pt x="49427" y="395416"/>
                </a:cubicBezTo>
                <a:cubicBezTo>
                  <a:pt x="41189" y="383059"/>
                  <a:pt x="30745" y="371917"/>
                  <a:pt x="24713" y="358346"/>
                </a:cubicBezTo>
                <a:cubicBezTo>
                  <a:pt x="14133" y="334541"/>
                  <a:pt x="0" y="284205"/>
                  <a:pt x="0" y="284205"/>
                </a:cubicBezTo>
                <a:cubicBezTo>
                  <a:pt x="8494" y="241730"/>
                  <a:pt x="13077" y="213717"/>
                  <a:pt x="24713" y="172994"/>
                </a:cubicBezTo>
                <a:cubicBezTo>
                  <a:pt x="32753" y="144853"/>
                  <a:pt x="40121" y="120517"/>
                  <a:pt x="61784" y="98854"/>
                </a:cubicBezTo>
                <a:cubicBezTo>
                  <a:pt x="72285" y="88353"/>
                  <a:pt x="86497" y="82378"/>
                  <a:pt x="98854" y="74140"/>
                </a:cubicBezTo>
                <a:cubicBezTo>
                  <a:pt x="138017" y="15395"/>
                  <a:pt x="109479" y="41765"/>
                  <a:pt x="197708" y="12356"/>
                </a:cubicBezTo>
                <a:lnTo>
                  <a:pt x="234778" y="0"/>
                </a:lnTo>
                <a:lnTo>
                  <a:pt x="308919" y="24713"/>
                </a:lnTo>
                <a:cubicBezTo>
                  <a:pt x="321276" y="28832"/>
                  <a:pt x="335151" y="29845"/>
                  <a:pt x="345989" y="37070"/>
                </a:cubicBezTo>
                <a:lnTo>
                  <a:pt x="383059" y="61783"/>
                </a:lnTo>
                <a:cubicBezTo>
                  <a:pt x="387178" y="74140"/>
                  <a:pt x="387279" y="88683"/>
                  <a:pt x="395416" y="98854"/>
                </a:cubicBezTo>
                <a:cubicBezTo>
                  <a:pt x="404693" y="110451"/>
                  <a:pt x="429829" y="108956"/>
                  <a:pt x="432486" y="123567"/>
                </a:cubicBezTo>
                <a:cubicBezTo>
                  <a:pt x="438034" y="154080"/>
                  <a:pt x="433036" y="241751"/>
                  <a:pt x="395416" y="271848"/>
                </a:cubicBezTo>
                <a:cubicBezTo>
                  <a:pt x="385245" y="279985"/>
                  <a:pt x="369996" y="278380"/>
                  <a:pt x="358346" y="284205"/>
                </a:cubicBezTo>
                <a:cubicBezTo>
                  <a:pt x="345063" y="290847"/>
                  <a:pt x="335683" y="305316"/>
                  <a:pt x="321275" y="308918"/>
                </a:cubicBezTo>
                <a:cubicBezTo>
                  <a:pt x="301296" y="313913"/>
                  <a:pt x="280086" y="308918"/>
                  <a:pt x="259492" y="308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FCEF65-C99E-F64F-A4F9-5ABDEDC0FAF9}"/>
              </a:ext>
            </a:extLst>
          </p:cNvPr>
          <p:cNvSpPr/>
          <p:nvPr/>
        </p:nvSpPr>
        <p:spPr>
          <a:xfrm>
            <a:off x="5793909" y="3432599"/>
            <a:ext cx="1391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 루프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2752882" y="1208509"/>
            <a:ext cx="7105135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6F20CC-A3C7-7F42-8E8D-36926AF06ADE}"/>
              </a:ext>
            </a:extLst>
          </p:cNvPr>
          <p:cNvSpPr/>
          <p:nvPr/>
        </p:nvSpPr>
        <p:spPr>
          <a:xfrm>
            <a:off x="3339092" y="2343896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setTimeout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0B42D-54F3-8D47-A34E-78F6CAA938FB}"/>
              </a:ext>
            </a:extLst>
          </p:cNvPr>
          <p:cNvSpPr txBox="1"/>
          <p:nvPr/>
        </p:nvSpPr>
        <p:spPr>
          <a:xfrm>
            <a:off x="2912077" y="2343896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8E02B8-CF23-FA48-880F-AA7BC7A2A0A6}"/>
              </a:ext>
            </a:extLst>
          </p:cNvPr>
          <p:cNvSpPr/>
          <p:nvPr/>
        </p:nvSpPr>
        <p:spPr>
          <a:xfrm>
            <a:off x="3339092" y="2813453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C637F9-DC20-AF46-8C6B-F441F8093415}"/>
              </a:ext>
            </a:extLst>
          </p:cNvPr>
          <p:cNvSpPr/>
          <p:nvPr/>
        </p:nvSpPr>
        <p:spPr>
          <a:xfrm>
            <a:off x="7565102" y="1784705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 3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CF7B7F-3CF4-614E-A6BE-95B06CD5BCE3}"/>
              </a:ext>
            </a:extLst>
          </p:cNvPr>
          <p:cNvCxnSpPr>
            <a:stCxn id="6" idx="3"/>
          </p:cNvCxnSpPr>
          <p:nvPr/>
        </p:nvCxnSpPr>
        <p:spPr>
          <a:xfrm flipV="1">
            <a:off x="4871330" y="1988591"/>
            <a:ext cx="2693772" cy="5591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44FEFF6-2BCE-644E-A409-2E56B16F8805}"/>
              </a:ext>
            </a:extLst>
          </p:cNvPr>
          <p:cNvCxnSpPr>
            <a:cxnSpLocks/>
          </p:cNvCxnSpPr>
          <p:nvPr/>
        </p:nvCxnSpPr>
        <p:spPr>
          <a:xfrm flipH="1">
            <a:off x="4349257" y="2443957"/>
            <a:ext cx="2900640" cy="15428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30D538-C203-1D4C-8228-5E32D1B35055}"/>
              </a:ext>
            </a:extLst>
          </p:cNvPr>
          <p:cNvSpPr/>
          <p:nvPr/>
        </p:nvSpPr>
        <p:spPr>
          <a:xfrm>
            <a:off x="3549156" y="4033635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 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498B8A-D605-9B44-A8A1-E3050E16ED1A}"/>
              </a:ext>
            </a:extLst>
          </p:cNvPr>
          <p:cNvSpPr txBox="1"/>
          <p:nvPr/>
        </p:nvSpPr>
        <p:spPr>
          <a:xfrm>
            <a:off x="7146944" y="1568343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DC3D1-EA44-9C49-9065-96654ED27A97}"/>
              </a:ext>
            </a:extLst>
          </p:cNvPr>
          <p:cNvSpPr txBox="1"/>
          <p:nvPr/>
        </p:nvSpPr>
        <p:spPr>
          <a:xfrm>
            <a:off x="3909474" y="3533068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310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DB04B-B51D-6E4D-B69A-66A8B19DAC7D}"/>
              </a:ext>
            </a:extLst>
          </p:cNvPr>
          <p:cNvSpPr/>
          <p:nvPr/>
        </p:nvSpPr>
        <p:spPr>
          <a:xfrm>
            <a:off x="3234060" y="1517427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호출</a:t>
            </a:r>
            <a:r>
              <a:rPr kumimoji="1" lang="ko-KR" altLang="en-US" dirty="0">
                <a:solidFill>
                  <a:schemeClr val="tx1"/>
                </a:solidFill>
              </a:rPr>
              <a:t> 스택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A35DE-F670-D540-B072-81DEA6C67D72}"/>
              </a:ext>
            </a:extLst>
          </p:cNvPr>
          <p:cNvSpPr/>
          <p:nvPr/>
        </p:nvSpPr>
        <p:spPr>
          <a:xfrm>
            <a:off x="7460070" y="1517427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백그라운드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B4110-4247-3444-BBE3-49D5FEA87DA5}"/>
              </a:ext>
            </a:extLst>
          </p:cNvPr>
          <p:cNvSpPr/>
          <p:nvPr/>
        </p:nvSpPr>
        <p:spPr>
          <a:xfrm>
            <a:off x="3468839" y="3986853"/>
            <a:ext cx="5486401" cy="490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태스크</a:t>
            </a:r>
            <a:r>
              <a:rPr kumimoji="1" lang="ko-KR" altLang="en-US" dirty="0">
                <a:solidFill>
                  <a:schemeClr val="tx1"/>
                </a:solidFill>
              </a:rPr>
              <a:t> 큐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4D253829-076C-BD40-893D-18177202FD54}"/>
              </a:ext>
            </a:extLst>
          </p:cNvPr>
          <p:cNvSpPr/>
          <p:nvPr/>
        </p:nvSpPr>
        <p:spPr>
          <a:xfrm>
            <a:off x="5198785" y="3378606"/>
            <a:ext cx="434382" cy="433145"/>
          </a:xfrm>
          <a:custGeom>
            <a:avLst/>
            <a:gdLst>
              <a:gd name="connsiteX0" fmla="*/ 321275 w 434382"/>
              <a:gd name="connsiteY0" fmla="*/ 420129 h 433145"/>
              <a:gd name="connsiteX1" fmla="*/ 123567 w 434382"/>
              <a:gd name="connsiteY1" fmla="*/ 420129 h 433145"/>
              <a:gd name="connsiteX2" fmla="*/ 49427 w 434382"/>
              <a:gd name="connsiteY2" fmla="*/ 395416 h 433145"/>
              <a:gd name="connsiteX3" fmla="*/ 24713 w 434382"/>
              <a:gd name="connsiteY3" fmla="*/ 358346 h 433145"/>
              <a:gd name="connsiteX4" fmla="*/ 0 w 434382"/>
              <a:gd name="connsiteY4" fmla="*/ 284205 h 433145"/>
              <a:gd name="connsiteX5" fmla="*/ 24713 w 434382"/>
              <a:gd name="connsiteY5" fmla="*/ 172994 h 433145"/>
              <a:gd name="connsiteX6" fmla="*/ 61784 w 434382"/>
              <a:gd name="connsiteY6" fmla="*/ 98854 h 433145"/>
              <a:gd name="connsiteX7" fmla="*/ 98854 w 434382"/>
              <a:gd name="connsiteY7" fmla="*/ 74140 h 433145"/>
              <a:gd name="connsiteX8" fmla="*/ 197708 w 434382"/>
              <a:gd name="connsiteY8" fmla="*/ 12356 h 433145"/>
              <a:gd name="connsiteX9" fmla="*/ 234778 w 434382"/>
              <a:gd name="connsiteY9" fmla="*/ 0 h 433145"/>
              <a:gd name="connsiteX10" fmla="*/ 308919 w 434382"/>
              <a:gd name="connsiteY10" fmla="*/ 24713 h 433145"/>
              <a:gd name="connsiteX11" fmla="*/ 345989 w 434382"/>
              <a:gd name="connsiteY11" fmla="*/ 37070 h 433145"/>
              <a:gd name="connsiteX12" fmla="*/ 383059 w 434382"/>
              <a:gd name="connsiteY12" fmla="*/ 61783 h 433145"/>
              <a:gd name="connsiteX13" fmla="*/ 395416 w 434382"/>
              <a:gd name="connsiteY13" fmla="*/ 98854 h 433145"/>
              <a:gd name="connsiteX14" fmla="*/ 432486 w 434382"/>
              <a:gd name="connsiteY14" fmla="*/ 123567 h 433145"/>
              <a:gd name="connsiteX15" fmla="*/ 395416 w 434382"/>
              <a:gd name="connsiteY15" fmla="*/ 271848 h 433145"/>
              <a:gd name="connsiteX16" fmla="*/ 358346 w 434382"/>
              <a:gd name="connsiteY16" fmla="*/ 284205 h 433145"/>
              <a:gd name="connsiteX17" fmla="*/ 321275 w 434382"/>
              <a:gd name="connsiteY17" fmla="*/ 308918 h 433145"/>
              <a:gd name="connsiteX18" fmla="*/ 259492 w 434382"/>
              <a:gd name="connsiteY18" fmla="*/ 308918 h 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4382" h="433145">
                <a:moveTo>
                  <a:pt x="321275" y="420129"/>
                </a:moveTo>
                <a:cubicBezTo>
                  <a:pt x="226228" y="433707"/>
                  <a:pt x="227389" y="440893"/>
                  <a:pt x="123567" y="420129"/>
                </a:cubicBezTo>
                <a:cubicBezTo>
                  <a:pt x="98023" y="415020"/>
                  <a:pt x="49427" y="395416"/>
                  <a:pt x="49427" y="395416"/>
                </a:cubicBezTo>
                <a:cubicBezTo>
                  <a:pt x="41189" y="383059"/>
                  <a:pt x="30745" y="371917"/>
                  <a:pt x="24713" y="358346"/>
                </a:cubicBezTo>
                <a:cubicBezTo>
                  <a:pt x="14133" y="334541"/>
                  <a:pt x="0" y="284205"/>
                  <a:pt x="0" y="284205"/>
                </a:cubicBezTo>
                <a:cubicBezTo>
                  <a:pt x="8494" y="241730"/>
                  <a:pt x="13077" y="213717"/>
                  <a:pt x="24713" y="172994"/>
                </a:cubicBezTo>
                <a:cubicBezTo>
                  <a:pt x="32753" y="144853"/>
                  <a:pt x="40121" y="120517"/>
                  <a:pt x="61784" y="98854"/>
                </a:cubicBezTo>
                <a:cubicBezTo>
                  <a:pt x="72285" y="88353"/>
                  <a:pt x="86497" y="82378"/>
                  <a:pt x="98854" y="74140"/>
                </a:cubicBezTo>
                <a:cubicBezTo>
                  <a:pt x="138017" y="15395"/>
                  <a:pt x="109479" y="41765"/>
                  <a:pt x="197708" y="12356"/>
                </a:cubicBezTo>
                <a:lnTo>
                  <a:pt x="234778" y="0"/>
                </a:lnTo>
                <a:lnTo>
                  <a:pt x="308919" y="24713"/>
                </a:lnTo>
                <a:cubicBezTo>
                  <a:pt x="321276" y="28832"/>
                  <a:pt x="335151" y="29845"/>
                  <a:pt x="345989" y="37070"/>
                </a:cubicBezTo>
                <a:lnTo>
                  <a:pt x="383059" y="61783"/>
                </a:lnTo>
                <a:cubicBezTo>
                  <a:pt x="387178" y="74140"/>
                  <a:pt x="387279" y="88683"/>
                  <a:pt x="395416" y="98854"/>
                </a:cubicBezTo>
                <a:cubicBezTo>
                  <a:pt x="404693" y="110451"/>
                  <a:pt x="429829" y="108956"/>
                  <a:pt x="432486" y="123567"/>
                </a:cubicBezTo>
                <a:cubicBezTo>
                  <a:pt x="438034" y="154080"/>
                  <a:pt x="433036" y="241751"/>
                  <a:pt x="395416" y="271848"/>
                </a:cubicBezTo>
                <a:cubicBezTo>
                  <a:pt x="385245" y="279985"/>
                  <a:pt x="369996" y="278380"/>
                  <a:pt x="358346" y="284205"/>
                </a:cubicBezTo>
                <a:cubicBezTo>
                  <a:pt x="345063" y="290847"/>
                  <a:pt x="335683" y="305316"/>
                  <a:pt x="321275" y="308918"/>
                </a:cubicBezTo>
                <a:cubicBezTo>
                  <a:pt x="301296" y="313913"/>
                  <a:pt x="280086" y="308918"/>
                  <a:pt x="259492" y="308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FCEF65-C99E-F64F-A4F9-5ABDEDC0FAF9}"/>
              </a:ext>
            </a:extLst>
          </p:cNvPr>
          <p:cNvSpPr/>
          <p:nvPr/>
        </p:nvSpPr>
        <p:spPr>
          <a:xfrm>
            <a:off x="5793909" y="3432599"/>
            <a:ext cx="1391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 루프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2752882" y="1208509"/>
            <a:ext cx="7105135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0B42D-54F3-8D47-A34E-78F6CAA938FB}"/>
              </a:ext>
            </a:extLst>
          </p:cNvPr>
          <p:cNvSpPr txBox="1"/>
          <p:nvPr/>
        </p:nvSpPr>
        <p:spPr>
          <a:xfrm>
            <a:off x="2912077" y="2343896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44FEFF6-2BCE-644E-A409-2E56B16F8805}"/>
              </a:ext>
            </a:extLst>
          </p:cNvPr>
          <p:cNvCxnSpPr>
            <a:cxnSpLocks/>
          </p:cNvCxnSpPr>
          <p:nvPr/>
        </p:nvCxnSpPr>
        <p:spPr>
          <a:xfrm flipH="1" flipV="1">
            <a:off x="4166263" y="3076832"/>
            <a:ext cx="565668" cy="7250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30D538-C203-1D4C-8228-5E32D1B35055}"/>
              </a:ext>
            </a:extLst>
          </p:cNvPr>
          <p:cNvSpPr/>
          <p:nvPr/>
        </p:nvSpPr>
        <p:spPr>
          <a:xfrm>
            <a:off x="3549156" y="4033635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 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498B8A-D605-9B44-A8A1-E3050E16ED1A}"/>
              </a:ext>
            </a:extLst>
          </p:cNvPr>
          <p:cNvSpPr txBox="1"/>
          <p:nvPr/>
        </p:nvSpPr>
        <p:spPr>
          <a:xfrm>
            <a:off x="7146944" y="1568343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DC3D1-EA44-9C49-9065-96654ED27A97}"/>
              </a:ext>
            </a:extLst>
          </p:cNvPr>
          <p:cNvSpPr txBox="1"/>
          <p:nvPr/>
        </p:nvSpPr>
        <p:spPr>
          <a:xfrm>
            <a:off x="3909474" y="3533068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EE0B14-0592-7A4D-BAA0-AF6D34606389}"/>
              </a:ext>
            </a:extLst>
          </p:cNvPr>
          <p:cNvSpPr/>
          <p:nvPr/>
        </p:nvSpPr>
        <p:spPr>
          <a:xfrm>
            <a:off x="3376161" y="2612608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494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Non-blocking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5CAFD7-5281-934B-9F2A-6106BD0B67B9}"/>
              </a:ext>
            </a:extLst>
          </p:cNvPr>
          <p:cNvSpPr/>
          <p:nvPr/>
        </p:nvSpPr>
        <p:spPr>
          <a:xfrm>
            <a:off x="2289039" y="1514762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EDA68E-3506-5943-8FAA-D9343FAC6B66}"/>
              </a:ext>
            </a:extLst>
          </p:cNvPr>
          <p:cNvSpPr/>
          <p:nvPr/>
        </p:nvSpPr>
        <p:spPr>
          <a:xfrm>
            <a:off x="3648898" y="1897821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174BC4-2356-E543-9F61-AD87235B2D5A}"/>
              </a:ext>
            </a:extLst>
          </p:cNvPr>
          <p:cNvSpPr/>
          <p:nvPr/>
        </p:nvSpPr>
        <p:spPr>
          <a:xfrm>
            <a:off x="5001970" y="2283748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3</a:t>
            </a:r>
            <a:endParaRPr kumimoji="1" lang="en-US" altLang="ko-KR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30439DE-CA69-314D-BE60-802F418ADFED}"/>
              </a:ext>
            </a:extLst>
          </p:cNvPr>
          <p:cNvCxnSpPr/>
          <p:nvPr/>
        </p:nvCxnSpPr>
        <p:spPr>
          <a:xfrm>
            <a:off x="3648898" y="1444240"/>
            <a:ext cx="0" cy="201927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3459ED79-5932-A849-9258-4B5A6E3D8072}"/>
              </a:ext>
            </a:extLst>
          </p:cNvPr>
          <p:cNvCxnSpPr/>
          <p:nvPr/>
        </p:nvCxnSpPr>
        <p:spPr>
          <a:xfrm>
            <a:off x="5008757" y="1987937"/>
            <a:ext cx="0" cy="201927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C25072-49C7-AE44-A86A-F41F0DB3764B}"/>
              </a:ext>
            </a:extLst>
          </p:cNvPr>
          <p:cNvSpPr/>
          <p:nvPr/>
        </p:nvSpPr>
        <p:spPr>
          <a:xfrm>
            <a:off x="6688044" y="1514762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E9F0FF-16D9-954C-8E99-A16CB4E39F78}"/>
              </a:ext>
            </a:extLst>
          </p:cNvPr>
          <p:cNvSpPr/>
          <p:nvPr/>
        </p:nvSpPr>
        <p:spPr>
          <a:xfrm>
            <a:off x="7207644" y="1897821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8A1656-A8EB-494C-BA74-4C5A61AE2551}"/>
              </a:ext>
            </a:extLst>
          </p:cNvPr>
          <p:cNvSpPr/>
          <p:nvPr/>
        </p:nvSpPr>
        <p:spPr>
          <a:xfrm>
            <a:off x="7759247" y="2280880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3</a:t>
            </a:r>
            <a:endParaRPr kumimoji="1"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728D6F-3401-6F44-B1DC-72D26B878C15}"/>
              </a:ext>
            </a:extLst>
          </p:cNvPr>
          <p:cNvSpPr/>
          <p:nvPr/>
        </p:nvSpPr>
        <p:spPr>
          <a:xfrm>
            <a:off x="7470329" y="4106747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Non-blocking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AF6A5E-8676-DB4F-9730-8B6CD7544775}"/>
              </a:ext>
            </a:extLst>
          </p:cNvPr>
          <p:cNvSpPr/>
          <p:nvPr/>
        </p:nvSpPr>
        <p:spPr>
          <a:xfrm>
            <a:off x="3293745" y="4106747"/>
            <a:ext cx="133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Blocking i/o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128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Single thread event </a:t>
            </a:r>
            <a:r>
              <a:rPr lang="en-US" altLang="ko-Kore-KR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loof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90DE668-B86E-1749-8759-1948BC3F0789}"/>
              </a:ext>
            </a:extLst>
          </p:cNvPr>
          <p:cNvSpPr/>
          <p:nvPr/>
        </p:nvSpPr>
        <p:spPr>
          <a:xfrm>
            <a:off x="5712939" y="1470455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점원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F7C0D68-EC2A-BE4A-A233-42E0E42A3771}"/>
              </a:ext>
            </a:extLst>
          </p:cNvPr>
          <p:cNvSpPr/>
          <p:nvPr/>
        </p:nvSpPr>
        <p:spPr>
          <a:xfrm>
            <a:off x="3847069" y="3447536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손님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35D5088-572B-484E-9720-49DFC87DCFCF}"/>
              </a:ext>
            </a:extLst>
          </p:cNvPr>
          <p:cNvSpPr/>
          <p:nvPr/>
        </p:nvSpPr>
        <p:spPr>
          <a:xfrm>
            <a:off x="5768544" y="3428682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손놈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0534C16-9D25-BD4B-91BE-A8BB8E24D27B}"/>
              </a:ext>
            </a:extLst>
          </p:cNvPr>
          <p:cNvSpPr/>
          <p:nvPr/>
        </p:nvSpPr>
        <p:spPr>
          <a:xfrm>
            <a:off x="7690020" y="3447536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손님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998CD2-D873-DD46-956F-0B076F9D9565}"/>
              </a:ext>
            </a:extLst>
          </p:cNvPr>
          <p:cNvCxnSpPr>
            <a:cxnSpLocks/>
            <a:stCxn id="20" idx="0"/>
            <a:endCxn id="3" idx="2"/>
          </p:cNvCxnSpPr>
          <p:nvPr/>
        </p:nvCxnSpPr>
        <p:spPr>
          <a:xfrm flipV="1">
            <a:off x="4230129" y="1853515"/>
            <a:ext cx="1482810" cy="159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812D71-00B9-F745-82E1-30E95A7D7026}"/>
              </a:ext>
            </a:extLst>
          </p:cNvPr>
          <p:cNvCxnSpPr>
            <a:cxnSpLocks/>
            <a:stCxn id="3" idx="3"/>
            <a:endCxn id="20" idx="7"/>
          </p:cNvCxnSpPr>
          <p:nvPr/>
        </p:nvCxnSpPr>
        <p:spPr>
          <a:xfrm flipH="1">
            <a:off x="4500992" y="2124378"/>
            <a:ext cx="1324143" cy="14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7151C7-EB23-0E49-A9B2-AC67C2D05560}"/>
              </a:ext>
            </a:extLst>
          </p:cNvPr>
          <p:cNvCxnSpPr>
            <a:cxnSpLocks/>
            <a:stCxn id="3" idx="4"/>
            <a:endCxn id="23" idx="1"/>
          </p:cNvCxnSpPr>
          <p:nvPr/>
        </p:nvCxnSpPr>
        <p:spPr>
          <a:xfrm flipH="1">
            <a:off x="5880740" y="2236574"/>
            <a:ext cx="215259" cy="130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64B27E-E503-8E43-B1FE-0844DEACC41C}"/>
              </a:ext>
            </a:extLst>
          </p:cNvPr>
          <p:cNvCxnSpPr>
            <a:cxnSpLocks/>
            <a:stCxn id="23" idx="7"/>
            <a:endCxn id="3" idx="4"/>
          </p:cNvCxnSpPr>
          <p:nvPr/>
        </p:nvCxnSpPr>
        <p:spPr>
          <a:xfrm flipH="1" flipV="1">
            <a:off x="6095999" y="2236574"/>
            <a:ext cx="326468" cy="130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208F86-40CB-6540-A36F-D6E60172AD61}"/>
              </a:ext>
            </a:extLst>
          </p:cNvPr>
          <p:cNvCxnSpPr>
            <a:cxnSpLocks/>
            <a:stCxn id="24" idx="1"/>
            <a:endCxn id="3" idx="5"/>
          </p:cNvCxnSpPr>
          <p:nvPr/>
        </p:nvCxnSpPr>
        <p:spPr>
          <a:xfrm flipH="1" flipV="1">
            <a:off x="6366862" y="2124378"/>
            <a:ext cx="1435354" cy="14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22751E5-FE11-7849-BD7C-DB7540FC06E4}"/>
              </a:ext>
            </a:extLst>
          </p:cNvPr>
          <p:cNvCxnSpPr>
            <a:cxnSpLocks/>
            <a:stCxn id="3" idx="6"/>
            <a:endCxn id="24" idx="0"/>
          </p:cNvCxnSpPr>
          <p:nvPr/>
        </p:nvCxnSpPr>
        <p:spPr>
          <a:xfrm>
            <a:off x="6479058" y="1853515"/>
            <a:ext cx="1594022" cy="159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9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Single thread event </a:t>
            </a:r>
            <a:r>
              <a:rPr lang="en-US" altLang="ko-Kore-KR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loof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90DE668-B86E-1749-8759-1948BC3F0789}"/>
              </a:ext>
            </a:extLst>
          </p:cNvPr>
          <p:cNvSpPr/>
          <p:nvPr/>
        </p:nvSpPr>
        <p:spPr>
          <a:xfrm>
            <a:off x="4117932" y="1470455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점원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F7C0D68-EC2A-BE4A-A233-42E0E42A3771}"/>
              </a:ext>
            </a:extLst>
          </p:cNvPr>
          <p:cNvSpPr/>
          <p:nvPr/>
        </p:nvSpPr>
        <p:spPr>
          <a:xfrm>
            <a:off x="3847069" y="3447536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손님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998CD2-D873-DD46-956F-0B076F9D9565}"/>
              </a:ext>
            </a:extLst>
          </p:cNvPr>
          <p:cNvCxnSpPr>
            <a:cxnSpLocks/>
            <a:stCxn id="20" idx="0"/>
            <a:endCxn id="3" idx="2"/>
          </p:cNvCxnSpPr>
          <p:nvPr/>
        </p:nvCxnSpPr>
        <p:spPr>
          <a:xfrm flipH="1" flipV="1">
            <a:off x="4117932" y="1853515"/>
            <a:ext cx="112197" cy="159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812D71-00B9-F745-82E1-30E95A7D7026}"/>
              </a:ext>
            </a:extLst>
          </p:cNvPr>
          <p:cNvCxnSpPr>
            <a:cxnSpLocks/>
            <a:stCxn id="3" idx="3"/>
            <a:endCxn id="20" idx="7"/>
          </p:cNvCxnSpPr>
          <p:nvPr/>
        </p:nvCxnSpPr>
        <p:spPr>
          <a:xfrm>
            <a:off x="4230128" y="2124378"/>
            <a:ext cx="270864" cy="14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5BD1042-B7B7-5643-9A68-744071382489}"/>
              </a:ext>
            </a:extLst>
          </p:cNvPr>
          <p:cNvSpPr/>
          <p:nvPr/>
        </p:nvSpPr>
        <p:spPr>
          <a:xfrm>
            <a:off x="5856220" y="2174787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점원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63056D-DF2D-2646-9BA5-8A3D28826FCE}"/>
              </a:ext>
            </a:extLst>
          </p:cNvPr>
          <p:cNvSpPr/>
          <p:nvPr/>
        </p:nvSpPr>
        <p:spPr>
          <a:xfrm>
            <a:off x="7747900" y="1853514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점원</a:t>
            </a:r>
          </a:p>
        </p:txBody>
      </p:sp>
    </p:spTree>
    <p:extLst>
      <p:ext uri="{BB962C8B-B14F-4D97-AF65-F5344CB8AC3E}">
        <p14:creationId xmlns:p14="http://schemas.microsoft.com/office/powerpoint/2010/main" val="303837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서버로서의</a:t>
            </a:r>
            <a:r>
              <a:rPr lang="ko-KR" altLang="en-US" dirty="0"/>
              <a:t> 노드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82582-5C5C-284B-82E4-EA4E2B486D4F}"/>
              </a:ext>
            </a:extLst>
          </p:cNvPr>
          <p:cNvSpPr txBox="1"/>
          <p:nvPr/>
        </p:nvSpPr>
        <p:spPr>
          <a:xfrm>
            <a:off x="4038851" y="1396313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I/O</a:t>
            </a:r>
            <a:r>
              <a:rPr kumimoji="1" lang="ko-KR" altLang="en-US" dirty="0"/>
              <a:t>작업이 많은 쇼핑몰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커뮤니티등의 서버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5A854-21F6-C24D-89F5-83F2A5D502DF}"/>
              </a:ext>
            </a:extLst>
          </p:cNvPr>
          <p:cNvSpPr txBox="1"/>
          <p:nvPr/>
        </p:nvSpPr>
        <p:spPr>
          <a:xfrm>
            <a:off x="3685927" y="4238368"/>
            <a:ext cx="55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Cpu</a:t>
            </a:r>
            <a:r>
              <a:rPr kumimoji="1" lang="ko-KR" altLang="en-US" dirty="0"/>
              <a:t>연산이 많은 이미지 처리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온라인 </a:t>
            </a:r>
            <a:r>
              <a:rPr kumimoji="1" lang="ko-KR" altLang="en-US" dirty="0" err="1"/>
              <a:t>게임등의</a:t>
            </a:r>
            <a:r>
              <a:rPr kumimoji="1" lang="ko-KR" altLang="en-US" dirty="0"/>
              <a:t> 서버 </a:t>
            </a:r>
            <a:endParaRPr kumimoji="1" lang="ko-Kore-KR" altLang="en-US" dirty="0"/>
          </a:p>
        </p:txBody>
      </p:sp>
      <p:sp>
        <p:nvSpPr>
          <p:cNvPr id="8" name="왼쪽/오른쪽 화살표[L] 7">
            <a:extLst>
              <a:ext uri="{FF2B5EF4-FFF2-40B4-BE49-F238E27FC236}">
                <a16:creationId xmlns:a16="http://schemas.microsoft.com/office/drawing/2014/main" id="{76432086-2B4E-EA42-A29A-463ADA56CE61}"/>
              </a:ext>
            </a:extLst>
          </p:cNvPr>
          <p:cNvSpPr/>
          <p:nvPr/>
        </p:nvSpPr>
        <p:spPr>
          <a:xfrm rot="5400000">
            <a:off x="5329923" y="2335528"/>
            <a:ext cx="1884529" cy="1006758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9F00-1573-9E40-98E5-A86FD289630A}"/>
              </a:ext>
            </a:extLst>
          </p:cNvPr>
          <p:cNvSpPr txBox="1"/>
          <p:nvPr/>
        </p:nvSpPr>
        <p:spPr>
          <a:xfrm>
            <a:off x="5958573" y="2072907"/>
            <a:ext cx="20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적합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A622CE-BD98-E542-8E0F-629B0117DAC3}"/>
              </a:ext>
            </a:extLst>
          </p:cNvPr>
          <p:cNvSpPr txBox="1"/>
          <p:nvPr/>
        </p:nvSpPr>
        <p:spPr>
          <a:xfrm>
            <a:off x="5835752" y="3284213"/>
            <a:ext cx="20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부적합</a:t>
            </a:r>
          </a:p>
        </p:txBody>
      </p:sp>
    </p:spTree>
    <p:extLst>
      <p:ext uri="{BB962C8B-B14F-4D97-AF65-F5344CB8AC3E}">
        <p14:creationId xmlns:p14="http://schemas.microsoft.com/office/powerpoint/2010/main" val="249697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Node.js </a:t>
            </a:r>
            <a:r>
              <a:rPr lang="ko-KR" altLang="en-US" dirty="0"/>
              <a:t>설치 및  </a:t>
            </a:r>
            <a:r>
              <a:rPr lang="en-US" altLang="ko-KR" dirty="0" err="1"/>
              <a:t>npm</a:t>
            </a:r>
            <a:r>
              <a:rPr lang="ko-KR" altLang="en-US" dirty="0"/>
              <a:t>설치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56065DD-9BC5-8A41-B39F-836B1CD3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25" y="1403378"/>
            <a:ext cx="5115526" cy="317391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278C50-A9F0-CF41-B6DE-D1E9266FDC1C}"/>
              </a:ext>
            </a:extLst>
          </p:cNvPr>
          <p:cNvCxnSpPr/>
          <p:nvPr/>
        </p:nvCxnSpPr>
        <p:spPr>
          <a:xfrm flipH="1">
            <a:off x="7253416" y="2582562"/>
            <a:ext cx="1576535" cy="8461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3FCD25-6430-2B45-BCAC-24BDD5F89188}"/>
              </a:ext>
            </a:extLst>
          </p:cNvPr>
          <p:cNvSpPr txBox="1"/>
          <p:nvPr/>
        </p:nvSpPr>
        <p:spPr>
          <a:xfrm>
            <a:off x="8873659" y="1936231"/>
            <a:ext cx="147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 하는데 지장 없음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58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Node.js </a:t>
            </a:r>
            <a:r>
              <a:rPr lang="ko-KR" altLang="en-US" dirty="0"/>
              <a:t>설치 및  </a:t>
            </a:r>
            <a:r>
              <a:rPr lang="en-US" altLang="ko-KR" dirty="0" err="1"/>
              <a:t>npm</a:t>
            </a:r>
            <a:r>
              <a:rPr lang="ko-KR" altLang="en-US" dirty="0"/>
              <a:t>설치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56065DD-9BC5-8A41-B39F-836B1CD3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25" y="1403378"/>
            <a:ext cx="5115526" cy="317391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278C50-A9F0-CF41-B6DE-D1E9266FDC1C}"/>
              </a:ext>
            </a:extLst>
          </p:cNvPr>
          <p:cNvCxnSpPr/>
          <p:nvPr/>
        </p:nvCxnSpPr>
        <p:spPr>
          <a:xfrm flipH="1">
            <a:off x="7253416" y="2582562"/>
            <a:ext cx="1576535" cy="8461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3FCD25-6430-2B45-BCAC-24BDD5F89188}"/>
              </a:ext>
            </a:extLst>
          </p:cNvPr>
          <p:cNvSpPr txBox="1"/>
          <p:nvPr/>
        </p:nvSpPr>
        <p:spPr>
          <a:xfrm>
            <a:off x="8873659" y="1936231"/>
            <a:ext cx="147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 하는데 지장 없음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7284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코드 작성 결과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414770-D1A5-0C4A-BD18-73CA128F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38" y="4002706"/>
            <a:ext cx="4508500" cy="546100"/>
          </a:xfrm>
          <a:prstGeom prst="rect">
            <a:avLst/>
          </a:prstGeom>
        </p:spPr>
      </p:pic>
      <p:pic>
        <p:nvPicPr>
          <p:cNvPr id="8" name="그림 7" descr="시계, 측정기이(가) 표시된 사진&#10;&#10;자동 생성된 설명">
            <a:extLst>
              <a:ext uri="{FF2B5EF4-FFF2-40B4-BE49-F238E27FC236}">
                <a16:creationId xmlns:a16="http://schemas.microsoft.com/office/drawing/2014/main" id="{80115015-F5E7-6C47-8266-608A3F1B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88" y="1585295"/>
            <a:ext cx="6299200" cy="12700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200E95-55E6-344C-9EFD-EDA7BE555ED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272188" y="2855295"/>
            <a:ext cx="0" cy="9382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9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ore-KR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ko-KR" alt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0A644D-45E4-7B49-998E-00B04E5F65E7}"/>
              </a:ext>
            </a:extLst>
          </p:cNvPr>
          <p:cNvSpPr/>
          <p:nvPr/>
        </p:nvSpPr>
        <p:spPr>
          <a:xfrm>
            <a:off x="3674075" y="2133887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Node.js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소개 및 동작 메커니즘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Node.js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http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모듈만 활용하여 서버 만들기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URL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Rest API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소개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Router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middleware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란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Express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설치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Express</a:t>
            </a:r>
            <a:r>
              <a:rPr lang="ko-KR" altLang="ko-Kore-KR" kern="1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활용하여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html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및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CSS, static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문서 전송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8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URL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C91B-9C2D-E74D-BF92-64BC0AB1153C}"/>
              </a:ext>
            </a:extLst>
          </p:cNvPr>
          <p:cNvSpPr txBox="1"/>
          <p:nvPr/>
        </p:nvSpPr>
        <p:spPr>
          <a:xfrm>
            <a:off x="3928728" y="1555531"/>
            <a:ext cx="414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User Resource </a:t>
            </a:r>
            <a:r>
              <a:rPr kumimoji="1" lang="en-US" altLang="ko-Kore-KR" sz="3200" err="1"/>
              <a:t>Loacator</a:t>
            </a:r>
            <a:r>
              <a:rPr kumimoji="1" lang="en-US" altLang="ko-Kore-KR" sz="3200"/>
              <a:t> </a:t>
            </a:r>
            <a:endParaRPr kumimoji="1" lang="ko-Kore-KR" altLang="en-US"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6E047-020C-AC44-8E17-E345F560D73D}"/>
              </a:ext>
            </a:extLst>
          </p:cNvPr>
          <p:cNvSpPr txBox="1"/>
          <p:nvPr/>
        </p:nvSpPr>
        <p:spPr>
          <a:xfrm>
            <a:off x="2303416" y="3718917"/>
            <a:ext cx="793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/>
              <a:t>정보 혹은 파일을 얻기 위해 통신 방법</a:t>
            </a:r>
            <a:r>
              <a:rPr kumimoji="1" lang="en-US" altLang="ko-KR" sz="2400"/>
              <a:t>,</a:t>
            </a:r>
            <a:r>
              <a:rPr kumimoji="1" lang="ko-KR" altLang="en-US" sz="2400"/>
              <a:t> 네트워크 </a:t>
            </a:r>
            <a:r>
              <a:rPr kumimoji="1" lang="ko-KR" altLang="en-US" sz="2400" err="1"/>
              <a:t>식별자</a:t>
            </a:r>
            <a:r>
              <a:rPr kumimoji="1" lang="en-US" altLang="ko-KR" sz="2400"/>
              <a:t>,</a:t>
            </a:r>
            <a:r>
              <a:rPr kumimoji="1" lang="ko-KR" altLang="en-US" sz="2400"/>
              <a:t> 위치를 적어놓은 </a:t>
            </a:r>
            <a:r>
              <a:rPr kumimoji="1" lang="en-US" altLang="ko-KR" sz="2400"/>
              <a:t>String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278451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URL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C91B-9C2D-E74D-BF92-64BC0AB1153C}"/>
              </a:ext>
            </a:extLst>
          </p:cNvPr>
          <p:cNvSpPr txBox="1"/>
          <p:nvPr/>
        </p:nvSpPr>
        <p:spPr>
          <a:xfrm>
            <a:off x="2939884" y="1776297"/>
            <a:ext cx="6312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https://</a:t>
            </a:r>
            <a:r>
              <a:rPr kumimoji="1" lang="en-US" altLang="ko-Kore-KR" sz="3200" err="1"/>
              <a:t>hokeydokey.tistory.com</a:t>
            </a:r>
            <a:r>
              <a:rPr kumimoji="1" lang="en-US" altLang="ko-Kore-KR" sz="3200"/>
              <a:t>/109</a:t>
            </a:r>
            <a:endParaRPr kumimoji="1" lang="ko-Kore-KR" altLang="en-US" sz="32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75D680A-2FED-6B43-B8C2-A4610B9E8CB6}"/>
              </a:ext>
            </a:extLst>
          </p:cNvPr>
          <p:cNvCxnSpPr/>
          <p:nvPr/>
        </p:nvCxnSpPr>
        <p:spPr>
          <a:xfrm flipH="1">
            <a:off x="3111061" y="2361072"/>
            <a:ext cx="378373" cy="777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8049FA-425E-B243-AD52-1ED96EA0F361}"/>
              </a:ext>
            </a:extLst>
          </p:cNvPr>
          <p:cNvSpPr/>
          <p:nvPr/>
        </p:nvSpPr>
        <p:spPr>
          <a:xfrm>
            <a:off x="3009707" y="1802288"/>
            <a:ext cx="959454" cy="5044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78FD6-287B-DD49-A02C-51D99580684D}"/>
              </a:ext>
            </a:extLst>
          </p:cNvPr>
          <p:cNvSpPr txBox="1"/>
          <p:nvPr/>
        </p:nvSpPr>
        <p:spPr>
          <a:xfrm>
            <a:off x="2428780" y="3229642"/>
            <a:ext cx="26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통신 방법</a:t>
            </a:r>
            <a:r>
              <a:rPr kumimoji="1" lang="en-US" altLang="ko-KR"/>
              <a:t>(protocol)</a:t>
            </a:r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BD14A-785F-DE45-8C8A-4AD0143AD30F}"/>
              </a:ext>
            </a:extLst>
          </p:cNvPr>
          <p:cNvSpPr/>
          <p:nvPr/>
        </p:nvSpPr>
        <p:spPr>
          <a:xfrm>
            <a:off x="4323499" y="1854839"/>
            <a:ext cx="3899341" cy="4518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3C8E8E-DB49-DF40-8B3E-0FDF0CBEBB53}"/>
              </a:ext>
            </a:extLst>
          </p:cNvPr>
          <p:cNvCxnSpPr>
            <a:cxnSpLocks/>
          </p:cNvCxnSpPr>
          <p:nvPr/>
        </p:nvCxnSpPr>
        <p:spPr>
          <a:xfrm flipH="1">
            <a:off x="5423338" y="2377611"/>
            <a:ext cx="672662" cy="13745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AC9886-53BE-1749-BF5C-D60BB1FDCEE4}"/>
              </a:ext>
            </a:extLst>
          </p:cNvPr>
          <p:cNvSpPr txBox="1"/>
          <p:nvPr/>
        </p:nvSpPr>
        <p:spPr>
          <a:xfrm>
            <a:off x="3374710" y="3944345"/>
            <a:ext cx="35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접속하고자 하는 컴퓨터 </a:t>
            </a:r>
            <a:r>
              <a:rPr kumimoji="1" lang="en-US" altLang="ko-KR"/>
              <a:t>(domain)</a:t>
            </a:r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8FB3D9-8ABB-004F-8964-1438A866B13C}"/>
              </a:ext>
            </a:extLst>
          </p:cNvPr>
          <p:cNvCxnSpPr>
            <a:cxnSpLocks/>
          </p:cNvCxnSpPr>
          <p:nvPr/>
        </p:nvCxnSpPr>
        <p:spPr>
          <a:xfrm>
            <a:off x="8671035" y="2377611"/>
            <a:ext cx="0" cy="7612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2CFE9D-B40B-9F42-8DEF-6D3D4B60DED6}"/>
              </a:ext>
            </a:extLst>
          </p:cNvPr>
          <p:cNvSpPr txBox="1"/>
          <p:nvPr/>
        </p:nvSpPr>
        <p:spPr>
          <a:xfrm>
            <a:off x="6505292" y="3285159"/>
            <a:ext cx="35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파일 혹은 정보 위치 </a:t>
            </a:r>
            <a:r>
              <a:rPr kumimoji="1" lang="en-US" altLang="ko-KR"/>
              <a:t>(path)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59CEB3-C7A1-1347-B885-D4A78B3F963C}"/>
              </a:ext>
            </a:extLst>
          </p:cNvPr>
          <p:cNvSpPr/>
          <p:nvPr/>
        </p:nvSpPr>
        <p:spPr>
          <a:xfrm>
            <a:off x="8275390" y="1823309"/>
            <a:ext cx="742486" cy="4834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912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1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RESTful </a:t>
            </a:r>
            <a:r>
              <a:rPr lang="en-US" altLang="ko-Kore-KR" err="1"/>
              <a:t>api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C91B-9C2D-E74D-BF92-64BC0AB1153C}"/>
              </a:ext>
            </a:extLst>
          </p:cNvPr>
          <p:cNvSpPr txBox="1"/>
          <p:nvPr/>
        </p:nvSpPr>
        <p:spPr>
          <a:xfrm>
            <a:off x="2922486" y="1348490"/>
            <a:ext cx="6312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https://</a:t>
            </a:r>
            <a:r>
              <a:rPr kumimoji="1" lang="en-US" altLang="ko-Kore-KR" sz="3200" err="1"/>
              <a:t>hokeydokey.tistory.com</a:t>
            </a:r>
            <a:r>
              <a:rPr kumimoji="1" lang="en-US" altLang="ko-Kore-KR" sz="3200"/>
              <a:t>/109</a:t>
            </a:r>
            <a:endParaRPr kumimoji="1" lang="ko-Kore-KR" altLang="en-US" sz="32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BD14A-785F-DE45-8C8A-4AD0143AD30F}"/>
              </a:ext>
            </a:extLst>
          </p:cNvPr>
          <p:cNvSpPr/>
          <p:nvPr/>
        </p:nvSpPr>
        <p:spPr>
          <a:xfrm>
            <a:off x="7355366" y="2751648"/>
            <a:ext cx="1084441" cy="5254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15F4FF-EECA-A043-9C65-CF0DBBB56BAF}"/>
              </a:ext>
            </a:extLst>
          </p:cNvPr>
          <p:cNvCxnSpPr>
            <a:cxnSpLocks/>
          </p:cNvCxnSpPr>
          <p:nvPr/>
        </p:nvCxnSpPr>
        <p:spPr>
          <a:xfrm flipH="1">
            <a:off x="7514896" y="1926353"/>
            <a:ext cx="1219200" cy="5847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EA3341-E307-2A4B-ABC1-69620D6C7FDB}"/>
              </a:ext>
            </a:extLst>
          </p:cNvPr>
          <p:cNvSpPr txBox="1"/>
          <p:nvPr/>
        </p:nvSpPr>
        <p:spPr>
          <a:xfrm>
            <a:off x="5926971" y="2324932"/>
            <a:ext cx="430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정보가 적다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2139F9-847C-F44E-95BD-74E3E78EDC67}"/>
              </a:ext>
            </a:extLst>
          </p:cNvPr>
          <p:cNvSpPr txBox="1"/>
          <p:nvPr/>
        </p:nvSpPr>
        <p:spPr>
          <a:xfrm>
            <a:off x="2018073" y="2684700"/>
            <a:ext cx="8234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https://</a:t>
            </a:r>
            <a:r>
              <a:rPr kumimoji="1" lang="en-US" altLang="ko-Kore-KR" sz="3200" err="1"/>
              <a:t>hokeydokey.tistory.com</a:t>
            </a:r>
            <a:r>
              <a:rPr kumimoji="1" lang="en-US" altLang="ko-Kore-KR" sz="3200"/>
              <a:t>/node-</a:t>
            </a:r>
            <a:r>
              <a:rPr kumimoji="1" lang="en-US" altLang="ko-Kore-KR" sz="3200" err="1"/>
              <a:t>js</a:t>
            </a:r>
            <a:r>
              <a:rPr kumimoji="1" lang="en-US" altLang="ko-Kore-KR" sz="3200"/>
              <a:t>/article/109</a:t>
            </a:r>
            <a:endParaRPr kumimoji="1" lang="ko-Kore-KR" altLang="en-US" sz="32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0ACCB5-F6D7-3C41-98C1-912E310E67B1}"/>
              </a:ext>
            </a:extLst>
          </p:cNvPr>
          <p:cNvSpPr/>
          <p:nvPr/>
        </p:nvSpPr>
        <p:spPr>
          <a:xfrm>
            <a:off x="2018073" y="3233430"/>
            <a:ext cx="2511724" cy="5254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95CE665-D5F9-9143-9897-8F5F5DD4F689}"/>
              </a:ext>
            </a:extLst>
          </p:cNvPr>
          <p:cNvCxnSpPr>
            <a:cxnSpLocks/>
          </p:cNvCxnSpPr>
          <p:nvPr/>
        </p:nvCxnSpPr>
        <p:spPr>
          <a:xfrm flipH="1">
            <a:off x="6781654" y="3429332"/>
            <a:ext cx="1219200" cy="5847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1978155-A6E1-5A41-B129-29CAD4AC6C81}"/>
              </a:ext>
            </a:extLst>
          </p:cNvPr>
          <p:cNvSpPr txBox="1"/>
          <p:nvPr/>
        </p:nvSpPr>
        <p:spPr>
          <a:xfrm>
            <a:off x="3169709" y="4109103"/>
            <a:ext cx="498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Node-</a:t>
            </a:r>
            <a:r>
              <a:rPr kumimoji="1" lang="en-US" altLang="ko-Kore-KR" err="1"/>
              <a:t>js</a:t>
            </a:r>
            <a:r>
              <a:rPr kumimoji="1" lang="ko-Kore-KR" altLang="en-US"/>
              <a:t>분류의</a:t>
            </a:r>
            <a:r>
              <a:rPr kumimoji="1" lang="ko-KR" altLang="en-US"/>
              <a:t> </a:t>
            </a:r>
            <a:r>
              <a:rPr kumimoji="1" lang="en-US" altLang="ko-KR"/>
              <a:t>109</a:t>
            </a:r>
            <a:r>
              <a:rPr kumimoji="1" lang="ko-KR" altLang="en-US"/>
              <a:t>번 글인 것을 파악할 수 있다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27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43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RESTful API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582183-D087-9A44-8F37-97B3BD11213D}"/>
              </a:ext>
            </a:extLst>
          </p:cNvPr>
          <p:cNvSpPr txBox="1"/>
          <p:nvPr/>
        </p:nvSpPr>
        <p:spPr>
          <a:xfrm>
            <a:off x="4181727" y="1398770"/>
            <a:ext cx="6246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REST URI</a:t>
            </a:r>
            <a:r>
              <a:rPr kumimoji="1" lang="ko-KR" altLang="en-US" sz="3200"/>
              <a:t> </a:t>
            </a:r>
            <a:r>
              <a:rPr kumimoji="1" lang="ko-KR" altLang="en-US" sz="3200" err="1"/>
              <a:t>설계가이드</a:t>
            </a:r>
            <a:endParaRPr kumimoji="1" lang="ko-Kore-KR" altLang="en-US" sz="3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65AE9C-312B-064C-B702-B1432420B359}"/>
              </a:ext>
            </a:extLst>
          </p:cNvPr>
          <p:cNvSpPr txBox="1"/>
          <p:nvPr/>
        </p:nvSpPr>
        <p:spPr>
          <a:xfrm>
            <a:off x="2350209" y="3399028"/>
            <a:ext cx="624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/>
              <a:t>URI</a:t>
            </a:r>
            <a:r>
              <a:rPr kumimoji="1" lang="ko-KR" altLang="en-US" sz="2000"/>
              <a:t>는 정보의 자원을 표현해야 한다</a:t>
            </a:r>
            <a:r>
              <a:rPr kumimoji="1" lang="en-US" altLang="ko-KR" sz="2000"/>
              <a:t>.</a:t>
            </a:r>
            <a:r>
              <a:rPr kumimoji="1" lang="ko-KR" altLang="en-US" sz="2000"/>
              <a:t> </a:t>
            </a:r>
            <a:endParaRPr kumimoji="1" lang="ko-Kore-KR" altLang="en-US" sz="2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7E4511-2ACC-B44C-A095-42C59627EB73}"/>
              </a:ext>
            </a:extLst>
          </p:cNvPr>
          <p:cNvSpPr txBox="1"/>
          <p:nvPr/>
        </p:nvSpPr>
        <p:spPr>
          <a:xfrm>
            <a:off x="2350209" y="3983803"/>
            <a:ext cx="786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/>
              <a:t>자원에 대한 행위는 </a:t>
            </a:r>
            <a:r>
              <a:rPr kumimoji="1" lang="en-US" altLang="ko-KR" sz="2000"/>
              <a:t>HTTP method(GET, POST, PUT, DELETE)</a:t>
            </a:r>
            <a:r>
              <a:rPr kumimoji="1" lang="ko-KR" altLang="en-US" sz="2000"/>
              <a:t>로 표현한다</a:t>
            </a:r>
            <a:r>
              <a:rPr kumimoji="1" lang="en-US" altLang="ko-KR" sz="2000"/>
              <a:t>.</a:t>
            </a:r>
            <a:endParaRPr kumimoji="1" lang="ko-Kore-KR" altLang="en-US" sz="2000"/>
          </a:p>
        </p:txBody>
      </p:sp>
    </p:spTree>
    <p:extLst>
      <p:ext uri="{BB962C8B-B14F-4D97-AF65-F5344CB8AC3E}">
        <p14:creationId xmlns:p14="http://schemas.microsoft.com/office/powerpoint/2010/main" val="3439302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43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RESTful API</a:t>
            </a:r>
            <a:endParaRPr lang="ko-Kore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03A9CF6-0C90-4349-B37D-60A02C90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88" y="1288679"/>
            <a:ext cx="7620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43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RESTful API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B87AB-466C-2346-AE21-630A5956EC8C}"/>
              </a:ext>
            </a:extLst>
          </p:cNvPr>
          <p:cNvSpPr txBox="1"/>
          <p:nvPr/>
        </p:nvSpPr>
        <p:spPr>
          <a:xfrm>
            <a:off x="2350209" y="1495621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GET /article/109</a:t>
            </a:r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4B88-1693-E04A-A0AC-0FA145E3F50B}"/>
              </a:ext>
            </a:extLst>
          </p:cNvPr>
          <p:cNvSpPr txBox="1"/>
          <p:nvPr/>
        </p:nvSpPr>
        <p:spPr>
          <a:xfrm>
            <a:off x="2350208" y="1930775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POST /article</a:t>
            </a:r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86F0E-BF5F-4F46-8859-C90A6713BABE}"/>
              </a:ext>
            </a:extLst>
          </p:cNvPr>
          <p:cNvSpPr txBox="1"/>
          <p:nvPr/>
        </p:nvSpPr>
        <p:spPr>
          <a:xfrm>
            <a:off x="2350209" y="2381885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PUT /article/109</a:t>
            </a:r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51031-5C7A-1844-8B2C-65A5BA55BB3F}"/>
              </a:ext>
            </a:extLst>
          </p:cNvPr>
          <p:cNvSpPr txBox="1"/>
          <p:nvPr/>
        </p:nvSpPr>
        <p:spPr>
          <a:xfrm>
            <a:off x="2350209" y="2832052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DELETE /article/109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A2B07-293A-434F-B26C-B2D88F62EF49}"/>
              </a:ext>
            </a:extLst>
          </p:cNvPr>
          <p:cNvSpPr txBox="1"/>
          <p:nvPr/>
        </p:nvSpPr>
        <p:spPr>
          <a:xfrm>
            <a:off x="4353590" y="1495621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109</a:t>
            </a:r>
            <a:r>
              <a:rPr kumimoji="1" lang="ko-KR" altLang="en-US"/>
              <a:t> 글을 검색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DB60E-1A83-454C-8BE7-AA2460C1AB3B}"/>
              </a:ext>
            </a:extLst>
          </p:cNvPr>
          <p:cNvSpPr txBox="1"/>
          <p:nvPr/>
        </p:nvSpPr>
        <p:spPr>
          <a:xfrm>
            <a:off x="4353590" y="1973922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새로운 글 추가</a:t>
            </a:r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39BCA2-F283-5746-97D6-35970FA9D7E3}"/>
              </a:ext>
            </a:extLst>
          </p:cNvPr>
          <p:cNvSpPr txBox="1"/>
          <p:nvPr/>
        </p:nvSpPr>
        <p:spPr>
          <a:xfrm>
            <a:off x="4353590" y="2424089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1</a:t>
            </a:r>
            <a:r>
              <a:rPr kumimoji="1" lang="en-US" altLang="ko-KR"/>
              <a:t>09</a:t>
            </a:r>
            <a:r>
              <a:rPr kumimoji="1" lang="ko-KR" altLang="en-US"/>
              <a:t> 글 수정</a:t>
            </a:r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8E8A0-6B21-5746-A19E-EB162D293806}"/>
              </a:ext>
            </a:extLst>
          </p:cNvPr>
          <p:cNvSpPr txBox="1"/>
          <p:nvPr/>
        </p:nvSpPr>
        <p:spPr>
          <a:xfrm>
            <a:off x="4353590" y="2859969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1</a:t>
            </a:r>
            <a:r>
              <a:rPr kumimoji="1" lang="en-US" altLang="ko-KR"/>
              <a:t>09</a:t>
            </a:r>
            <a:r>
              <a:rPr kumimoji="1" lang="ko-KR" altLang="en-US"/>
              <a:t> 글 삭제</a:t>
            </a:r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0BE9C-75C2-8848-B6EA-27D3FE293DD4}"/>
              </a:ext>
            </a:extLst>
          </p:cNvPr>
          <p:cNvSpPr txBox="1"/>
          <p:nvPr/>
        </p:nvSpPr>
        <p:spPr>
          <a:xfrm>
            <a:off x="2350208" y="3266160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GET /service/users</a:t>
            </a:r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53A127-49C6-8B48-8E94-3F8F651E41FF}"/>
              </a:ext>
            </a:extLst>
          </p:cNvPr>
          <p:cNvSpPr txBox="1"/>
          <p:nvPr/>
        </p:nvSpPr>
        <p:spPr>
          <a:xfrm>
            <a:off x="4353590" y="3267932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User</a:t>
            </a:r>
            <a:r>
              <a:rPr kumimoji="1" lang="ko-KR" altLang="en-US"/>
              <a:t>들의 정보를 가져오기</a:t>
            </a:r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98478-8097-0F48-AC22-29FAAD251A7B}"/>
              </a:ext>
            </a:extLst>
          </p:cNvPr>
          <p:cNvSpPr txBox="1"/>
          <p:nvPr/>
        </p:nvSpPr>
        <p:spPr>
          <a:xfrm>
            <a:off x="2350208" y="4180560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PUT /</a:t>
            </a:r>
            <a:r>
              <a:rPr kumimoji="1" lang="en-US" altLang="ko-Kore-KR">
                <a:solidFill>
                  <a:srgbClr val="FF0000"/>
                </a:solidFill>
              </a:rPr>
              <a:t>insert</a:t>
            </a:r>
            <a:r>
              <a:rPr kumimoji="1" lang="en-US" altLang="ko-Kore-KR"/>
              <a:t>/user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2E68F4-FD3F-AF4F-AC00-C6279967F2D4}"/>
              </a:ext>
            </a:extLst>
          </p:cNvPr>
          <p:cNvSpPr txBox="1"/>
          <p:nvPr/>
        </p:nvSpPr>
        <p:spPr>
          <a:xfrm>
            <a:off x="4353590" y="4181027"/>
            <a:ext cx="61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잘 못된 예 </a:t>
            </a:r>
            <a:r>
              <a:rPr kumimoji="1" lang="en-US" altLang="ko-KR"/>
              <a:t>:</a:t>
            </a:r>
            <a:r>
              <a:rPr kumimoji="1" lang="ko-KR" altLang="en-US"/>
              <a:t> 자원의 상태는 오직 </a:t>
            </a:r>
            <a:r>
              <a:rPr kumimoji="1" lang="en-US" altLang="ko-KR"/>
              <a:t>http request method</a:t>
            </a:r>
            <a:r>
              <a:rPr kumimoji="1" lang="ko-KR" altLang="en-US"/>
              <a:t>로 표현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3870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22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와 </a:t>
            </a:r>
            <a:r>
              <a:rPr lang="en-US" altLang="ko-KR"/>
              <a:t>Middleware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52D5EE24-8395-2A41-A660-EAF41BE9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46" y="1737693"/>
            <a:ext cx="2225821" cy="22258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B1EE1F-3181-6D49-9A49-133B39513047}"/>
              </a:ext>
            </a:extLst>
          </p:cNvPr>
          <p:cNvSpPr txBox="1"/>
          <p:nvPr/>
        </p:nvSpPr>
        <p:spPr>
          <a:xfrm>
            <a:off x="5146195" y="1928717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GET /article/109</a:t>
            </a:r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1EAC0F-0C61-904E-B50C-FF01E265B05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027093" y="2086651"/>
            <a:ext cx="2666673" cy="71556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48EAFF-C83D-5946-AFAC-FCD5FDFF2E3F}"/>
              </a:ext>
            </a:extLst>
          </p:cNvPr>
          <p:cNvSpPr/>
          <p:nvPr/>
        </p:nvSpPr>
        <p:spPr>
          <a:xfrm>
            <a:off x="7512148" y="1737693"/>
            <a:ext cx="2231691" cy="25248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A4847-5832-6240-B35C-856BA53D0572}"/>
              </a:ext>
            </a:extLst>
          </p:cNvPr>
          <p:cNvSpPr/>
          <p:nvPr/>
        </p:nvSpPr>
        <p:spPr>
          <a:xfrm>
            <a:off x="7693766" y="1896737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article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8D0E82-A0F9-A341-9649-0D6901D7EA19}"/>
              </a:ext>
            </a:extLst>
          </p:cNvPr>
          <p:cNvSpPr/>
          <p:nvPr/>
        </p:nvSpPr>
        <p:spPr>
          <a:xfrm>
            <a:off x="7693766" y="2389106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service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EED283-73E9-8D4B-B22D-290B8A64CC29}"/>
              </a:ext>
            </a:extLst>
          </p:cNvPr>
          <p:cNvSpPr/>
          <p:nvPr/>
        </p:nvSpPr>
        <p:spPr>
          <a:xfrm>
            <a:off x="7693766" y="2895543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management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B84809-EEAE-F24E-8B18-DF64AEB7A371}"/>
              </a:ext>
            </a:extLst>
          </p:cNvPr>
          <p:cNvSpPr/>
          <p:nvPr/>
        </p:nvSpPr>
        <p:spPr>
          <a:xfrm>
            <a:off x="7693766" y="3401980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/shop</a:t>
            </a:r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261123-4088-4749-9A53-8CF63347A75A}"/>
              </a:ext>
            </a:extLst>
          </p:cNvPr>
          <p:cNvCxnSpPr>
            <a:cxnSpLocks/>
          </p:cNvCxnSpPr>
          <p:nvPr/>
        </p:nvCxnSpPr>
        <p:spPr>
          <a:xfrm flipH="1">
            <a:off x="5094345" y="2208002"/>
            <a:ext cx="2566247" cy="7521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EF373DA-3CDF-F148-997C-09EAE6184D44}"/>
              </a:ext>
            </a:extLst>
          </p:cNvPr>
          <p:cNvSpPr txBox="1"/>
          <p:nvPr/>
        </p:nvSpPr>
        <p:spPr>
          <a:xfrm>
            <a:off x="5896088" y="2829121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응답 </a:t>
            </a:r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9651E8-E577-6A44-80F1-95A40F859C2E}"/>
              </a:ext>
            </a:extLst>
          </p:cNvPr>
          <p:cNvSpPr txBox="1"/>
          <p:nvPr/>
        </p:nvSpPr>
        <p:spPr>
          <a:xfrm>
            <a:off x="7660592" y="1278091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Server</a:t>
            </a:r>
            <a:r>
              <a:rPr kumimoji="1" lang="ko-KR" altLang="en-US"/>
              <a:t>와 </a:t>
            </a:r>
            <a:r>
              <a:rPr kumimoji="1" lang="en-US" altLang="ko-KR"/>
              <a:t>router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841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22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와 </a:t>
            </a:r>
            <a:r>
              <a:rPr lang="en-US" altLang="ko-KR"/>
              <a:t>Middleware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48EAFF-C83D-5946-AFAC-FCD5FDFF2E3F}"/>
              </a:ext>
            </a:extLst>
          </p:cNvPr>
          <p:cNvSpPr/>
          <p:nvPr/>
        </p:nvSpPr>
        <p:spPr>
          <a:xfrm>
            <a:off x="2204355" y="1737693"/>
            <a:ext cx="2231691" cy="25248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A4847-5832-6240-B35C-856BA53D0572}"/>
              </a:ext>
            </a:extLst>
          </p:cNvPr>
          <p:cNvSpPr/>
          <p:nvPr/>
        </p:nvSpPr>
        <p:spPr>
          <a:xfrm>
            <a:off x="2385973" y="1896737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article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8D0E82-A0F9-A341-9649-0D6901D7EA19}"/>
              </a:ext>
            </a:extLst>
          </p:cNvPr>
          <p:cNvSpPr/>
          <p:nvPr/>
        </p:nvSpPr>
        <p:spPr>
          <a:xfrm>
            <a:off x="2385973" y="2389106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service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EED283-73E9-8D4B-B22D-290B8A64CC29}"/>
              </a:ext>
            </a:extLst>
          </p:cNvPr>
          <p:cNvSpPr/>
          <p:nvPr/>
        </p:nvSpPr>
        <p:spPr>
          <a:xfrm>
            <a:off x="2385973" y="2895543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management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B84809-EEAE-F24E-8B18-DF64AEB7A371}"/>
              </a:ext>
            </a:extLst>
          </p:cNvPr>
          <p:cNvSpPr/>
          <p:nvPr/>
        </p:nvSpPr>
        <p:spPr>
          <a:xfrm>
            <a:off x="2385973" y="3401980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/shop</a:t>
            </a:r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9651E8-E577-6A44-80F1-95A40F859C2E}"/>
              </a:ext>
            </a:extLst>
          </p:cNvPr>
          <p:cNvSpPr txBox="1"/>
          <p:nvPr/>
        </p:nvSpPr>
        <p:spPr>
          <a:xfrm>
            <a:off x="2352799" y="1278091"/>
            <a:ext cx="18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Server</a:t>
            </a:r>
            <a:r>
              <a:rPr kumimoji="1" lang="ko-KR" altLang="en-US"/>
              <a:t>와 </a:t>
            </a:r>
            <a:r>
              <a:rPr kumimoji="1" lang="en-US" altLang="ko-KR"/>
              <a:t>router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B4B505B-0B2F-0546-8B89-22478D151010}"/>
              </a:ext>
            </a:extLst>
          </p:cNvPr>
          <p:cNvCxnSpPr>
            <a:stCxn id="34" idx="3"/>
          </p:cNvCxnSpPr>
          <p:nvPr/>
        </p:nvCxnSpPr>
        <p:spPr>
          <a:xfrm flipV="1">
            <a:off x="4285112" y="1647423"/>
            <a:ext cx="1004340" cy="4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200BC85-8AC5-F64B-B461-03F6C0AD3FC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85112" y="2086651"/>
            <a:ext cx="100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0D15EC2-40D8-3D42-AD92-EFE57599DD1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85112" y="2086651"/>
            <a:ext cx="1004340" cy="37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B076A41-A23E-704B-AD51-E55CCCEABA2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85112" y="2086651"/>
            <a:ext cx="1004340" cy="7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DB5EC5-D14D-E74D-9D66-E22EDF555053}"/>
              </a:ext>
            </a:extLst>
          </p:cNvPr>
          <p:cNvSpPr/>
          <p:nvPr/>
        </p:nvSpPr>
        <p:spPr>
          <a:xfrm>
            <a:off x="5401994" y="1462757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GET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8EBFA3-C06A-AE47-A200-2E27FEF09D77}"/>
              </a:ext>
            </a:extLst>
          </p:cNvPr>
          <p:cNvSpPr/>
          <p:nvPr/>
        </p:nvSpPr>
        <p:spPr>
          <a:xfrm>
            <a:off x="5401994" y="1898855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POST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7608D-9533-DF43-8468-0B9F45CC43EA}"/>
              </a:ext>
            </a:extLst>
          </p:cNvPr>
          <p:cNvSpPr/>
          <p:nvPr/>
        </p:nvSpPr>
        <p:spPr>
          <a:xfrm>
            <a:off x="5401994" y="2306819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PUT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549263-FCF3-7E45-853E-CF8A17C4DC8A}"/>
              </a:ext>
            </a:extLst>
          </p:cNvPr>
          <p:cNvSpPr/>
          <p:nvPr/>
        </p:nvSpPr>
        <p:spPr>
          <a:xfrm>
            <a:off x="5401994" y="2700715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DELETE</a:t>
            </a:r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386EA-9DCB-D748-B79D-B4AD051B5A79}"/>
              </a:ext>
            </a:extLst>
          </p:cNvPr>
          <p:cNvSpPr txBox="1"/>
          <p:nvPr/>
        </p:nvSpPr>
        <p:spPr>
          <a:xfrm>
            <a:off x="4617664" y="3353707"/>
            <a:ext cx="58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각각의 라우터는 </a:t>
            </a:r>
            <a:r>
              <a:rPr kumimoji="1" lang="en-US" altLang="ko-KR"/>
              <a:t>method</a:t>
            </a:r>
            <a:r>
              <a:rPr kumimoji="1" lang="ko-KR" altLang="en-US"/>
              <a:t>에 따라 해당 자원을 처리한다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3025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22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와 </a:t>
            </a:r>
            <a:r>
              <a:rPr lang="en-US" altLang="ko-KR"/>
              <a:t>Middleware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48EAFF-C83D-5946-AFAC-FCD5FDFF2E3F}"/>
              </a:ext>
            </a:extLst>
          </p:cNvPr>
          <p:cNvSpPr/>
          <p:nvPr/>
        </p:nvSpPr>
        <p:spPr>
          <a:xfrm>
            <a:off x="2204355" y="1737693"/>
            <a:ext cx="2231691" cy="25248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A4847-5832-6240-B35C-856BA53D0572}"/>
              </a:ext>
            </a:extLst>
          </p:cNvPr>
          <p:cNvSpPr/>
          <p:nvPr/>
        </p:nvSpPr>
        <p:spPr>
          <a:xfrm>
            <a:off x="2385973" y="1896737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article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8D0E82-A0F9-A341-9649-0D6901D7EA19}"/>
              </a:ext>
            </a:extLst>
          </p:cNvPr>
          <p:cNvSpPr/>
          <p:nvPr/>
        </p:nvSpPr>
        <p:spPr>
          <a:xfrm>
            <a:off x="2385973" y="2389106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service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EED283-73E9-8D4B-B22D-290B8A64CC29}"/>
              </a:ext>
            </a:extLst>
          </p:cNvPr>
          <p:cNvSpPr/>
          <p:nvPr/>
        </p:nvSpPr>
        <p:spPr>
          <a:xfrm>
            <a:off x="2385973" y="2895543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management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B84809-EEAE-F24E-8B18-DF64AEB7A371}"/>
              </a:ext>
            </a:extLst>
          </p:cNvPr>
          <p:cNvSpPr/>
          <p:nvPr/>
        </p:nvSpPr>
        <p:spPr>
          <a:xfrm>
            <a:off x="2385973" y="3401980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/shop</a:t>
            </a:r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9651E8-E577-6A44-80F1-95A40F859C2E}"/>
              </a:ext>
            </a:extLst>
          </p:cNvPr>
          <p:cNvSpPr txBox="1"/>
          <p:nvPr/>
        </p:nvSpPr>
        <p:spPr>
          <a:xfrm>
            <a:off x="2352799" y="1278091"/>
            <a:ext cx="18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Server</a:t>
            </a:r>
            <a:r>
              <a:rPr kumimoji="1" lang="ko-KR" altLang="en-US"/>
              <a:t>와 </a:t>
            </a:r>
            <a:r>
              <a:rPr kumimoji="1" lang="en-US" altLang="ko-KR"/>
              <a:t>router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200BC85-8AC5-F64B-B461-03F6C0AD3FC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85112" y="2086651"/>
            <a:ext cx="100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7608D-9533-DF43-8468-0B9F45CC43EA}"/>
              </a:ext>
            </a:extLst>
          </p:cNvPr>
          <p:cNvSpPr/>
          <p:nvPr/>
        </p:nvSpPr>
        <p:spPr>
          <a:xfrm>
            <a:off x="5410673" y="1967189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PUT</a:t>
            </a:r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386EA-9DCB-D748-B79D-B4AD051B5A79}"/>
              </a:ext>
            </a:extLst>
          </p:cNvPr>
          <p:cNvSpPr txBox="1"/>
          <p:nvPr/>
        </p:nvSpPr>
        <p:spPr>
          <a:xfrm>
            <a:off x="4591407" y="3378592"/>
            <a:ext cx="581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라우터는 한개의 </a:t>
            </a:r>
            <a:r>
              <a:rPr kumimoji="1" lang="ko-KR" altLang="en-US" err="1"/>
              <a:t>미들웨어로</a:t>
            </a:r>
            <a:r>
              <a:rPr kumimoji="1" lang="ko-KR" altLang="en-US"/>
              <a:t> 이루어질 수도 있고 </a:t>
            </a:r>
            <a:endParaRPr kumimoji="1" lang="en-US" altLang="ko-KR"/>
          </a:p>
          <a:p>
            <a:r>
              <a:rPr kumimoji="1" lang="ko-KR" altLang="en-US"/>
              <a:t>다 수의 </a:t>
            </a:r>
            <a:r>
              <a:rPr kumimoji="1" lang="ko-KR" altLang="en-US" err="1"/>
              <a:t>미들웨어로</a:t>
            </a:r>
            <a:r>
              <a:rPr kumimoji="1" lang="ko-KR" altLang="en-US"/>
              <a:t> 이루어 질 수 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D8E537-3846-F740-B03A-ECDA845A5406}"/>
              </a:ext>
            </a:extLst>
          </p:cNvPr>
          <p:cNvCxnSpPr>
            <a:cxnSpLocks/>
          </p:cNvCxnSpPr>
          <p:nvPr/>
        </p:nvCxnSpPr>
        <p:spPr>
          <a:xfrm flipV="1">
            <a:off x="7351869" y="1896737"/>
            <a:ext cx="596377" cy="22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29259-4A1C-1743-BFCB-1CE6529DAA3D}"/>
              </a:ext>
            </a:extLst>
          </p:cNvPr>
          <p:cNvSpPr/>
          <p:nvPr/>
        </p:nvSpPr>
        <p:spPr>
          <a:xfrm>
            <a:off x="8097602" y="1488888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로그인 인증</a:t>
            </a:r>
            <a:endParaRPr kumimoji="1" lang="ko-Kore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E2FEFA-7223-5C4D-AC3C-43A006695BDB}"/>
              </a:ext>
            </a:extLst>
          </p:cNvPr>
          <p:cNvCxnSpPr>
            <a:cxnSpLocks/>
          </p:cNvCxnSpPr>
          <p:nvPr/>
        </p:nvCxnSpPr>
        <p:spPr>
          <a:xfrm>
            <a:off x="9013501" y="1860024"/>
            <a:ext cx="0" cy="2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3968BD-CAF0-3846-A512-1004785D409F}"/>
              </a:ext>
            </a:extLst>
          </p:cNvPr>
          <p:cNvSpPr/>
          <p:nvPr/>
        </p:nvSpPr>
        <p:spPr>
          <a:xfrm>
            <a:off x="8097602" y="2164138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수정</a:t>
            </a:r>
            <a:endParaRPr kumimoji="1" lang="ko-Kore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A0BA815-ADF5-394F-82D1-3171B4295D08}"/>
              </a:ext>
            </a:extLst>
          </p:cNvPr>
          <p:cNvCxnSpPr>
            <a:cxnSpLocks/>
          </p:cNvCxnSpPr>
          <p:nvPr/>
        </p:nvCxnSpPr>
        <p:spPr>
          <a:xfrm>
            <a:off x="9013501" y="2577476"/>
            <a:ext cx="0" cy="2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D1925C2-31CB-4E40-B2DC-218B60C08427}"/>
              </a:ext>
            </a:extLst>
          </p:cNvPr>
          <p:cNvSpPr/>
          <p:nvPr/>
        </p:nvSpPr>
        <p:spPr>
          <a:xfrm>
            <a:off x="8097602" y="2853455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로그</a:t>
            </a:r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DF298-80D6-3C4C-AA21-D21050B1507F}"/>
              </a:ext>
            </a:extLst>
          </p:cNvPr>
          <p:cNvSpPr txBox="1"/>
          <p:nvPr/>
        </p:nvSpPr>
        <p:spPr>
          <a:xfrm>
            <a:off x="4725891" y="4024923"/>
            <a:ext cx="58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(</a:t>
            </a:r>
            <a:r>
              <a:rPr kumimoji="1" lang="ko-KR" altLang="en-US"/>
              <a:t>응답 시 다음 </a:t>
            </a:r>
            <a:r>
              <a:rPr kumimoji="1" lang="ko-KR" altLang="en-US" err="1"/>
              <a:t>미들웨어로</a:t>
            </a:r>
            <a:r>
              <a:rPr kumimoji="1" lang="ko-KR" altLang="en-US"/>
              <a:t> 이동 </a:t>
            </a:r>
            <a:r>
              <a:rPr kumimoji="1" lang="en-US" altLang="ko-KR"/>
              <a:t>X </a:t>
            </a:r>
            <a:r>
              <a:rPr kumimoji="1" lang="ko-KR" altLang="en-US"/>
              <a:t>즉시 작업 종료</a:t>
            </a:r>
            <a:r>
              <a:rPr kumimoji="1" lang="en-US" altLang="ko-Kore-KR"/>
              <a:t>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175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22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와 </a:t>
            </a:r>
            <a:r>
              <a:rPr lang="en-US" altLang="ko-KR"/>
              <a:t>Middleware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A4847-5832-6240-B35C-856BA53D0572}"/>
              </a:ext>
            </a:extLst>
          </p:cNvPr>
          <p:cNvSpPr/>
          <p:nvPr/>
        </p:nvSpPr>
        <p:spPr>
          <a:xfrm>
            <a:off x="7155456" y="2396402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article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B84809-EEAE-F24E-8B18-DF64AEB7A371}"/>
              </a:ext>
            </a:extLst>
          </p:cNvPr>
          <p:cNvSpPr/>
          <p:nvPr/>
        </p:nvSpPr>
        <p:spPr>
          <a:xfrm>
            <a:off x="3280528" y="2396402"/>
            <a:ext cx="161940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요청 </a:t>
            </a:r>
            <a:r>
              <a:rPr kumimoji="1" lang="ko-KR" altLang="en-US" err="1"/>
              <a:t>로거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AF403C-904C-A84C-B847-ED9633FD3022}"/>
              </a:ext>
            </a:extLst>
          </p:cNvPr>
          <p:cNvSpPr/>
          <p:nvPr/>
        </p:nvSpPr>
        <p:spPr>
          <a:xfrm>
            <a:off x="5207802" y="2396402"/>
            <a:ext cx="161940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CORS</a:t>
            </a:r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6AFFD3-85CE-4443-829A-C6DE38BB9557}"/>
              </a:ext>
            </a:extLst>
          </p:cNvPr>
          <p:cNvCxnSpPr>
            <a:cxnSpLocks/>
          </p:cNvCxnSpPr>
          <p:nvPr/>
        </p:nvCxnSpPr>
        <p:spPr>
          <a:xfrm>
            <a:off x="4090232" y="3099934"/>
            <a:ext cx="413936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E3E06B-10CC-9548-B188-82FFDFB9FD20}"/>
              </a:ext>
            </a:extLst>
          </p:cNvPr>
          <p:cNvSpPr txBox="1"/>
          <p:nvPr/>
        </p:nvSpPr>
        <p:spPr>
          <a:xfrm>
            <a:off x="2221071" y="1495621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GET /article/109</a:t>
            </a:r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3CE67E-9B5E-5E48-9046-ED7CA2CAC528}"/>
              </a:ext>
            </a:extLst>
          </p:cNvPr>
          <p:cNvCxnSpPr>
            <a:cxnSpLocks/>
          </p:cNvCxnSpPr>
          <p:nvPr/>
        </p:nvCxnSpPr>
        <p:spPr>
          <a:xfrm>
            <a:off x="2625004" y="1950793"/>
            <a:ext cx="512091" cy="4456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DBD3D6-72D1-A64C-9F56-0E29BEB35BBA}"/>
              </a:ext>
            </a:extLst>
          </p:cNvPr>
          <p:cNvSpPr/>
          <p:nvPr/>
        </p:nvSpPr>
        <p:spPr>
          <a:xfrm>
            <a:off x="8442442" y="2997336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로그인 인증</a:t>
            </a:r>
            <a:endParaRPr kumimoji="1" lang="ko-Kore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9816ED8-AB04-E94C-8218-9BC2EDD7414B}"/>
              </a:ext>
            </a:extLst>
          </p:cNvPr>
          <p:cNvCxnSpPr>
            <a:cxnSpLocks/>
          </p:cNvCxnSpPr>
          <p:nvPr/>
        </p:nvCxnSpPr>
        <p:spPr>
          <a:xfrm>
            <a:off x="9358341" y="3368472"/>
            <a:ext cx="0" cy="2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1669CE-4D68-FD46-821D-3352BCE671AC}"/>
              </a:ext>
            </a:extLst>
          </p:cNvPr>
          <p:cNvSpPr/>
          <p:nvPr/>
        </p:nvSpPr>
        <p:spPr>
          <a:xfrm>
            <a:off x="8442442" y="3672586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수정</a:t>
            </a:r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66A51E6-DAA8-DC41-9EE4-C8C47410C90A}"/>
              </a:ext>
            </a:extLst>
          </p:cNvPr>
          <p:cNvCxnSpPr>
            <a:cxnSpLocks/>
          </p:cNvCxnSpPr>
          <p:nvPr/>
        </p:nvCxnSpPr>
        <p:spPr>
          <a:xfrm>
            <a:off x="9358341" y="4085924"/>
            <a:ext cx="0" cy="2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9C51CF-C0FD-5046-849A-0B953ED8E501}"/>
              </a:ext>
            </a:extLst>
          </p:cNvPr>
          <p:cNvSpPr/>
          <p:nvPr/>
        </p:nvSpPr>
        <p:spPr>
          <a:xfrm>
            <a:off x="8442442" y="4361903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로그</a:t>
            </a:r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E86305F-70D2-D449-BAA2-6A1E7F098A26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7357403" y="4361903"/>
            <a:ext cx="1085039" cy="1513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7788A6-4CF8-8549-8C71-20C43AB1196E}"/>
              </a:ext>
            </a:extLst>
          </p:cNvPr>
          <p:cNvSpPr txBox="1"/>
          <p:nvPr/>
        </p:nvSpPr>
        <p:spPr>
          <a:xfrm>
            <a:off x="6493972" y="3940680"/>
            <a:ext cx="108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OK </a:t>
            </a:r>
            <a:r>
              <a:rPr kumimoji="1" lang="ko-KR" altLang="en-US"/>
              <a:t>응답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63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400" dirty="0">
                <a:solidFill>
                  <a:srgbClr val="FFFFFF"/>
                </a:solidFill>
              </a:rPr>
              <a:t>2</a:t>
            </a:r>
            <a:r>
              <a:rPr kumimoji="1" lang="ko-KR" alt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CF98F6-86FD-8C45-9A6A-7B5E053AF76B}"/>
              </a:ext>
            </a:extLst>
          </p:cNvPr>
          <p:cNvSpPr/>
          <p:nvPr/>
        </p:nvSpPr>
        <p:spPr>
          <a:xfrm>
            <a:off x="3048000" y="21209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http request message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설명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client to server data transfer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구성하기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(fetch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함수 및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json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설명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en-US" kern="10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my </a:t>
            </a:r>
            <a:r>
              <a:rPr lang="en-US" altLang="ko-Kore-KR" kern="100" dirty="0" err="1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sql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설치 및 연결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전달 받은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data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저장 하기</a:t>
            </a:r>
            <a:endParaRPr lang="en-US" altLang="ko-KR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Join/login</a:t>
            </a:r>
            <a:r>
              <a:rPr lang="ko-KR" altLang="en-US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구현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52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51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Http Application </a:t>
            </a:r>
            <a:r>
              <a:rPr lang="ko-KR" altLang="en-US" dirty="0"/>
              <a:t>객체화 </a:t>
            </a:r>
            <a:endParaRPr lang="ko-Kore-KR" altLang="en-US" dirty="0"/>
          </a:p>
        </p:txBody>
      </p:sp>
      <p:pic>
        <p:nvPicPr>
          <p:cNvPr id="22" name="그림 21" descr="음식이(가) 표시된 사진&#10;&#10;자동 생성된 설명">
            <a:extLst>
              <a:ext uri="{FF2B5EF4-FFF2-40B4-BE49-F238E27FC236}">
                <a16:creationId xmlns:a16="http://schemas.microsoft.com/office/drawing/2014/main" id="{14E8D98F-F34A-2B43-92A4-612830C0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1292251"/>
            <a:ext cx="7043351" cy="39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2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82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Middleware</a:t>
            </a:r>
            <a:r>
              <a:rPr lang="ko-KR" altLang="en-US" dirty="0"/>
              <a:t> 구현</a:t>
            </a:r>
            <a:endParaRPr lang="ko-Kore-KR" altLang="en-US" dirty="0"/>
          </a:p>
        </p:txBody>
      </p:sp>
      <p:pic>
        <p:nvPicPr>
          <p:cNvPr id="22" name="그림 21" descr="음식이(가) 표시된 사진&#10;&#10;자동 생성된 설명">
            <a:extLst>
              <a:ext uri="{FF2B5EF4-FFF2-40B4-BE49-F238E27FC236}">
                <a16:creationId xmlns:a16="http://schemas.microsoft.com/office/drawing/2014/main" id="{14E8D98F-F34A-2B43-92A4-612830C0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1292251"/>
            <a:ext cx="7043351" cy="39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2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8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 </a:t>
            </a:r>
            <a:r>
              <a:rPr lang="ko-KR" altLang="en-US" dirty="0"/>
              <a:t>구현</a:t>
            </a:r>
            <a:endParaRPr lang="ko-Kore-KR" altLang="en-US" dirty="0"/>
          </a:p>
        </p:txBody>
      </p:sp>
      <p:pic>
        <p:nvPicPr>
          <p:cNvPr id="22" name="그림 21" descr="음식이(가) 표시된 사진&#10;&#10;자동 생성된 설명">
            <a:extLst>
              <a:ext uri="{FF2B5EF4-FFF2-40B4-BE49-F238E27FC236}">
                <a16:creationId xmlns:a16="http://schemas.microsoft.com/office/drawing/2014/main" id="{14E8D98F-F34A-2B43-92A4-612830C0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1292251"/>
            <a:ext cx="7043351" cy="39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4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ko-KR" alt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7EE4E8-2572-9F41-8FC3-1BFB671693C3}"/>
              </a:ext>
            </a:extLst>
          </p:cNvPr>
          <p:cNvSpPr/>
          <p:nvPr/>
        </p:nvSpPr>
        <p:spPr>
          <a:xfrm>
            <a:off x="3258207" y="18976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Pug template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란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Cookie</a:t>
            </a:r>
            <a:r>
              <a:rPr lang="ko-KR" altLang="en-US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로 회원만 메인페이지에 접속하게 하기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8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400" dirty="0">
                <a:solidFill>
                  <a:srgbClr val="FFFFFF"/>
                </a:solidFill>
              </a:rPr>
              <a:t>4</a:t>
            </a:r>
            <a:r>
              <a:rPr kumimoji="1" lang="ko-KR" alt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31C0B3-E299-894C-8DC8-892DAD5FD0B5}"/>
              </a:ext>
            </a:extLst>
          </p:cNvPr>
          <p:cNvSpPr/>
          <p:nvPr/>
        </p:nvSpPr>
        <p:spPr>
          <a:xfrm>
            <a:off x="3048000" y="18900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buFont typeface="+mj-lt"/>
              <a:buAutoNum type="arabicPeriod"/>
            </a:pPr>
            <a:r>
              <a:rPr lang="ko-KR" altLang="en-US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글쓰기</a:t>
            </a:r>
            <a:endParaRPr lang="en-US" altLang="ko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ko-KR" altLang="en-US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글 불러오기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5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EDC0AB9-7AF7-B344-A309-5FDB431F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12" y="1083339"/>
            <a:ext cx="2795373" cy="27953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CCE63D-F7BD-2746-ABA0-317E9D1A8C4C}"/>
              </a:ext>
            </a:extLst>
          </p:cNvPr>
          <p:cNvSpPr/>
          <p:nvPr/>
        </p:nvSpPr>
        <p:spPr>
          <a:xfrm>
            <a:off x="2165129" y="4183741"/>
            <a:ext cx="8214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event driven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</a:t>
            </a:r>
            <a:r>
              <a:rPr lang="en-US" altLang="ko-Kore-KR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Non-blocking I/O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</a:t>
            </a:r>
            <a:r>
              <a:rPr lang="en-US" altLang="ko-Kore-KR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single Thread event loop</a:t>
            </a:r>
            <a:r>
              <a:rPr lang="ko-Kore-KR" altLang="ko-Kore-KR" sz="2400" dirty="0">
                <a:effectLst/>
              </a:rPr>
              <a:t> </a:t>
            </a:r>
            <a:endParaRPr lang="ko-Kore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6C74F2-98CB-ED4C-8A68-E65F78B37D59}"/>
              </a:ext>
            </a:extLst>
          </p:cNvPr>
          <p:cNvCxnSpPr/>
          <p:nvPr/>
        </p:nvCxnSpPr>
        <p:spPr>
          <a:xfrm flipV="1">
            <a:off x="3195145" y="3121572"/>
            <a:ext cx="1503167" cy="8933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6E0E5C-3E6F-2A45-BB63-F8F01DAD43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95998" y="3878712"/>
            <a:ext cx="1" cy="3050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FF19122-AF42-1A4D-A987-81F9F79C17E7}"/>
              </a:ext>
            </a:extLst>
          </p:cNvPr>
          <p:cNvCxnSpPr>
            <a:cxnSpLocks/>
          </p:cNvCxnSpPr>
          <p:nvPr/>
        </p:nvCxnSpPr>
        <p:spPr>
          <a:xfrm flipH="1" flipV="1">
            <a:off x="7493686" y="3121573"/>
            <a:ext cx="1765928" cy="8933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7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8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Event drive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997EC2-A81D-B44D-B558-612D6ED6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24" y="1661583"/>
            <a:ext cx="9283122" cy="302025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5923E3E-CAFD-A94C-B4DE-4D73CE918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88" y="1584211"/>
            <a:ext cx="6223000" cy="3175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1FCCB-D594-BF4C-8286-573F5F8F8809}"/>
              </a:ext>
            </a:extLst>
          </p:cNvPr>
          <p:cNvSpPr/>
          <p:nvPr/>
        </p:nvSpPr>
        <p:spPr>
          <a:xfrm>
            <a:off x="1106599" y="5114974"/>
            <a:ext cx="95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이벤트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기반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(Event drive)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이란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클릭과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네트워크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요청과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같은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이벤트가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발생할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미리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지정해둔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작업을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수행하는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방식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75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1FCCB-D594-BF4C-8286-573F5F8F8809}"/>
              </a:ext>
            </a:extLst>
          </p:cNvPr>
          <p:cNvSpPr/>
          <p:nvPr/>
        </p:nvSpPr>
        <p:spPr>
          <a:xfrm>
            <a:off x="1106599" y="5114974"/>
            <a:ext cx="95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순서</a:t>
            </a:r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시작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종료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초 후 실행</a:t>
            </a:r>
            <a:endParaRPr lang="en-US" altLang="ko-K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0B1F0458-1EBD-8F4C-92D4-807B1AA9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21" y="1649504"/>
            <a:ext cx="7882134" cy="27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8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1FCCB-D594-BF4C-8286-573F5F8F8809}"/>
              </a:ext>
            </a:extLst>
          </p:cNvPr>
          <p:cNvSpPr/>
          <p:nvPr/>
        </p:nvSpPr>
        <p:spPr>
          <a:xfrm>
            <a:off x="1106599" y="5114974"/>
            <a:ext cx="95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호출 스택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함수가 호출되면 종료가 될 때 까지 머무르는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Stack 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자료구조</a:t>
            </a:r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이벤트 루프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호출된 </a:t>
            </a:r>
            <a:r>
              <a:rPr lang="ko-KR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콜백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함수의 실행 순서를 결정하는 역할</a:t>
            </a:r>
            <a:endParaRPr lang="en-US" altLang="ko-K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DB04B-B51D-6E4D-B69A-66A8B19DAC7D}"/>
              </a:ext>
            </a:extLst>
          </p:cNvPr>
          <p:cNvSpPr/>
          <p:nvPr/>
        </p:nvSpPr>
        <p:spPr>
          <a:xfrm>
            <a:off x="1432648" y="1396313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호출</a:t>
            </a:r>
            <a:r>
              <a:rPr kumimoji="1" lang="ko-KR" altLang="en-US" dirty="0">
                <a:solidFill>
                  <a:schemeClr val="tx1"/>
                </a:solidFill>
              </a:rPr>
              <a:t> 스택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A35DE-F670-D540-B072-81DEA6C67D72}"/>
              </a:ext>
            </a:extLst>
          </p:cNvPr>
          <p:cNvSpPr/>
          <p:nvPr/>
        </p:nvSpPr>
        <p:spPr>
          <a:xfrm>
            <a:off x="5658658" y="1396313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백그라운드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B4110-4247-3444-BBE3-49D5FEA87DA5}"/>
              </a:ext>
            </a:extLst>
          </p:cNvPr>
          <p:cNvSpPr/>
          <p:nvPr/>
        </p:nvSpPr>
        <p:spPr>
          <a:xfrm>
            <a:off x="1667427" y="3865739"/>
            <a:ext cx="5486401" cy="490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태스크</a:t>
            </a:r>
            <a:r>
              <a:rPr kumimoji="1" lang="ko-KR" altLang="en-US" dirty="0">
                <a:solidFill>
                  <a:schemeClr val="tx1"/>
                </a:solidFill>
              </a:rPr>
              <a:t> 큐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4D253829-076C-BD40-893D-18177202FD54}"/>
              </a:ext>
            </a:extLst>
          </p:cNvPr>
          <p:cNvSpPr/>
          <p:nvPr/>
        </p:nvSpPr>
        <p:spPr>
          <a:xfrm>
            <a:off x="3397373" y="3257492"/>
            <a:ext cx="434382" cy="433145"/>
          </a:xfrm>
          <a:custGeom>
            <a:avLst/>
            <a:gdLst>
              <a:gd name="connsiteX0" fmla="*/ 321275 w 434382"/>
              <a:gd name="connsiteY0" fmla="*/ 420129 h 433145"/>
              <a:gd name="connsiteX1" fmla="*/ 123567 w 434382"/>
              <a:gd name="connsiteY1" fmla="*/ 420129 h 433145"/>
              <a:gd name="connsiteX2" fmla="*/ 49427 w 434382"/>
              <a:gd name="connsiteY2" fmla="*/ 395416 h 433145"/>
              <a:gd name="connsiteX3" fmla="*/ 24713 w 434382"/>
              <a:gd name="connsiteY3" fmla="*/ 358346 h 433145"/>
              <a:gd name="connsiteX4" fmla="*/ 0 w 434382"/>
              <a:gd name="connsiteY4" fmla="*/ 284205 h 433145"/>
              <a:gd name="connsiteX5" fmla="*/ 24713 w 434382"/>
              <a:gd name="connsiteY5" fmla="*/ 172994 h 433145"/>
              <a:gd name="connsiteX6" fmla="*/ 61784 w 434382"/>
              <a:gd name="connsiteY6" fmla="*/ 98854 h 433145"/>
              <a:gd name="connsiteX7" fmla="*/ 98854 w 434382"/>
              <a:gd name="connsiteY7" fmla="*/ 74140 h 433145"/>
              <a:gd name="connsiteX8" fmla="*/ 197708 w 434382"/>
              <a:gd name="connsiteY8" fmla="*/ 12356 h 433145"/>
              <a:gd name="connsiteX9" fmla="*/ 234778 w 434382"/>
              <a:gd name="connsiteY9" fmla="*/ 0 h 433145"/>
              <a:gd name="connsiteX10" fmla="*/ 308919 w 434382"/>
              <a:gd name="connsiteY10" fmla="*/ 24713 h 433145"/>
              <a:gd name="connsiteX11" fmla="*/ 345989 w 434382"/>
              <a:gd name="connsiteY11" fmla="*/ 37070 h 433145"/>
              <a:gd name="connsiteX12" fmla="*/ 383059 w 434382"/>
              <a:gd name="connsiteY12" fmla="*/ 61783 h 433145"/>
              <a:gd name="connsiteX13" fmla="*/ 395416 w 434382"/>
              <a:gd name="connsiteY13" fmla="*/ 98854 h 433145"/>
              <a:gd name="connsiteX14" fmla="*/ 432486 w 434382"/>
              <a:gd name="connsiteY14" fmla="*/ 123567 h 433145"/>
              <a:gd name="connsiteX15" fmla="*/ 395416 w 434382"/>
              <a:gd name="connsiteY15" fmla="*/ 271848 h 433145"/>
              <a:gd name="connsiteX16" fmla="*/ 358346 w 434382"/>
              <a:gd name="connsiteY16" fmla="*/ 284205 h 433145"/>
              <a:gd name="connsiteX17" fmla="*/ 321275 w 434382"/>
              <a:gd name="connsiteY17" fmla="*/ 308918 h 433145"/>
              <a:gd name="connsiteX18" fmla="*/ 259492 w 434382"/>
              <a:gd name="connsiteY18" fmla="*/ 308918 h 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4382" h="433145">
                <a:moveTo>
                  <a:pt x="321275" y="420129"/>
                </a:moveTo>
                <a:cubicBezTo>
                  <a:pt x="226228" y="433707"/>
                  <a:pt x="227389" y="440893"/>
                  <a:pt x="123567" y="420129"/>
                </a:cubicBezTo>
                <a:cubicBezTo>
                  <a:pt x="98023" y="415020"/>
                  <a:pt x="49427" y="395416"/>
                  <a:pt x="49427" y="395416"/>
                </a:cubicBezTo>
                <a:cubicBezTo>
                  <a:pt x="41189" y="383059"/>
                  <a:pt x="30745" y="371917"/>
                  <a:pt x="24713" y="358346"/>
                </a:cubicBezTo>
                <a:cubicBezTo>
                  <a:pt x="14133" y="334541"/>
                  <a:pt x="0" y="284205"/>
                  <a:pt x="0" y="284205"/>
                </a:cubicBezTo>
                <a:cubicBezTo>
                  <a:pt x="8494" y="241730"/>
                  <a:pt x="13077" y="213717"/>
                  <a:pt x="24713" y="172994"/>
                </a:cubicBezTo>
                <a:cubicBezTo>
                  <a:pt x="32753" y="144853"/>
                  <a:pt x="40121" y="120517"/>
                  <a:pt x="61784" y="98854"/>
                </a:cubicBezTo>
                <a:cubicBezTo>
                  <a:pt x="72285" y="88353"/>
                  <a:pt x="86497" y="82378"/>
                  <a:pt x="98854" y="74140"/>
                </a:cubicBezTo>
                <a:cubicBezTo>
                  <a:pt x="138017" y="15395"/>
                  <a:pt x="109479" y="41765"/>
                  <a:pt x="197708" y="12356"/>
                </a:cubicBezTo>
                <a:lnTo>
                  <a:pt x="234778" y="0"/>
                </a:lnTo>
                <a:lnTo>
                  <a:pt x="308919" y="24713"/>
                </a:lnTo>
                <a:cubicBezTo>
                  <a:pt x="321276" y="28832"/>
                  <a:pt x="335151" y="29845"/>
                  <a:pt x="345989" y="37070"/>
                </a:cubicBezTo>
                <a:lnTo>
                  <a:pt x="383059" y="61783"/>
                </a:lnTo>
                <a:cubicBezTo>
                  <a:pt x="387178" y="74140"/>
                  <a:pt x="387279" y="88683"/>
                  <a:pt x="395416" y="98854"/>
                </a:cubicBezTo>
                <a:cubicBezTo>
                  <a:pt x="404693" y="110451"/>
                  <a:pt x="429829" y="108956"/>
                  <a:pt x="432486" y="123567"/>
                </a:cubicBezTo>
                <a:cubicBezTo>
                  <a:pt x="438034" y="154080"/>
                  <a:pt x="433036" y="241751"/>
                  <a:pt x="395416" y="271848"/>
                </a:cubicBezTo>
                <a:cubicBezTo>
                  <a:pt x="385245" y="279985"/>
                  <a:pt x="369996" y="278380"/>
                  <a:pt x="358346" y="284205"/>
                </a:cubicBezTo>
                <a:cubicBezTo>
                  <a:pt x="345063" y="290847"/>
                  <a:pt x="335683" y="305316"/>
                  <a:pt x="321275" y="308918"/>
                </a:cubicBezTo>
                <a:cubicBezTo>
                  <a:pt x="301296" y="313913"/>
                  <a:pt x="280086" y="308918"/>
                  <a:pt x="259492" y="308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FCEF65-C99E-F64F-A4F9-5ABDEDC0FAF9}"/>
              </a:ext>
            </a:extLst>
          </p:cNvPr>
          <p:cNvSpPr/>
          <p:nvPr/>
        </p:nvSpPr>
        <p:spPr>
          <a:xfrm>
            <a:off x="3992497" y="3311485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 루프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951470" y="1087395"/>
            <a:ext cx="7105135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394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600</Words>
  <Application>Microsoft Macintosh PowerPoint</Application>
  <PresentationFormat>와이드스크린</PresentationFormat>
  <Paragraphs>171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이종호</cp:lastModifiedBy>
  <cp:revision>7</cp:revision>
  <dcterms:created xsi:type="dcterms:W3CDTF">2020-07-17T18:06:58Z</dcterms:created>
  <dcterms:modified xsi:type="dcterms:W3CDTF">2020-07-28T17:16:06Z</dcterms:modified>
</cp:coreProperties>
</file>