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FC4D8-AC1F-3745-8F7B-8AC039A81955}" v="22" dt="2020-07-28T17:09:16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F8CA-1768-9846-9A06-230A1BEC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B1DC-069C-284A-918C-C88E7A38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B64F-FC1F-7545-B72A-8DBA10F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5D6A-D5DD-A84E-9359-3D8A5D7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48B1-37D7-3C45-A64B-88E8AC5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7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46F0-7957-B84D-8E81-B757D2C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A2A32-3E8B-1C46-8878-510AF013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14F00-BB39-0C49-9B4B-E7A0675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83247-5C1D-2142-A3AD-A9FAEEC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836DA-3DBA-0243-ACB0-9544D46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D56CA-C034-E44D-AA5F-A586C076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CA314-42B0-CB4B-9DCE-1D291CBA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9090-0A07-C14F-95BE-4831099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CB62-A27B-9B47-A6EF-68B2D66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0A63-BE29-2B4B-B219-1EDF50A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2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BD37-D1F9-FB40-90D1-C37FB092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F321-602F-3D41-9470-9A0DD69B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5A0AF-42FC-CE40-9DC5-EDF48BAE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1ECF8-AEC1-7047-9E2D-A7525F27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472F-F368-1247-9296-0490F757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3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C10-E448-6749-AC45-E6D925B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8E591-423D-4D4C-A553-35B2D40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3AC1-FF00-C14D-900A-232E2509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033-D9C6-FF4E-B173-BE3CBD81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E36C-3913-534B-8A4D-778BC6B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B0717-8D2A-A54A-BE2F-EBB6A71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9C68-8623-4944-A5E6-EF7E4A66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68AF3-81B1-8A49-989E-88166C2E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C1F88-5F57-EF47-94F4-F378A87C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E23-6D6C-6F4A-8759-28F2C28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126D-D2ED-8A43-BE9B-923C363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B102-3C82-1D4A-9D16-763D9F92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A936-4F4A-8549-8E8A-307C01AA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DA6F7-838D-6441-B3B8-E8A54EC3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CC975-014A-0B4B-9111-1AA0FB9A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2CB3-624C-F046-8441-220A2471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71E46-D801-0847-AC4F-E1673194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E034B4-CC5B-784A-818C-B6C34972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FE46F-9F98-2345-8CCF-EC70494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9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F730-2414-E448-B24B-8050B53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FAEFF-2A34-7F40-B2C2-4EE24E8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5128E-1872-E543-B4D1-D090992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CBF2A-5EC5-F54F-8A4B-02F6FDE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9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1C3A3-2082-5B4B-AA9F-8587C11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4A670-3B93-1E4D-876D-0E05F23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064F1-D1F6-A34B-9002-1DAF2A5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8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C923-4B45-2641-B884-3D42277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2D48-FFC5-6E45-9CF2-0A8918DD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77E99-66BB-EC4A-90E6-398A43F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6C9A0-1D51-B04E-BD41-F8D4402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BBC11-DE83-7D4C-9159-37F0D9F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68269-B1FF-9B42-B484-EA30924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2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3919-64AD-9D48-8442-2177129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A7A03A-556D-D04C-838E-36E9166B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B55BD-8FD7-564F-AA6D-727B4CE8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8992E-95DF-074A-8BBA-4BDEC32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B3326-4F5B-EF44-85BE-EF6080E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B357-E8C2-3043-AD80-ECA96A43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0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742E2-A510-864C-A9C1-CC8B74E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7ED1-3814-3D46-9EA0-32306402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45E32-21A8-A14B-8CC0-16FEBC49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E85C-68F9-2D48-9CE4-E25F1F9A5C59}" type="datetimeFigureOut">
              <a:rPr kumimoji="1" lang="ko-Kore-KR" altLang="en-US" smtClean="0"/>
              <a:t>2020. 7. 29.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C144-A31D-6043-A6B2-AF15A3F1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CFBF-C93B-B64E-BBD5-17BDBD69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4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3EE92F50-8F02-4343-915E-40406165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568410"/>
            <a:ext cx="7043351" cy="396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D395B-32C2-6947-BF90-AB43D10BA899}"/>
              </a:ext>
            </a:extLst>
          </p:cNvPr>
          <p:cNvSpPr txBox="1"/>
          <p:nvPr/>
        </p:nvSpPr>
        <p:spPr>
          <a:xfrm>
            <a:off x="9959546" y="6264876"/>
            <a:ext cx="21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err="1"/>
              <a:t>강의자</a:t>
            </a:r>
            <a:r>
              <a:rPr kumimoji="1" lang="ko-KR" altLang="en-US"/>
              <a:t> </a:t>
            </a:r>
            <a:r>
              <a:rPr kumimoji="1" lang="en-US" altLang="ko-KR"/>
              <a:t>:</a:t>
            </a:r>
            <a:r>
              <a:rPr kumimoji="1" lang="ko-KR" altLang="en-US"/>
              <a:t> 이종호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093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MPA</a:t>
            </a:r>
            <a:r>
              <a:rPr kumimoji="1" lang="ko-KR" altLang="en-US" sz="2400"/>
              <a:t> 시나리오</a:t>
            </a:r>
            <a:endParaRPr kumimoji="1" lang="ko-Kore-KR" altLang="en-US" sz="2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B568C-4026-B64A-97D3-02B656D288D3}"/>
              </a:ext>
            </a:extLst>
          </p:cNvPr>
          <p:cNvSpPr/>
          <p:nvPr/>
        </p:nvSpPr>
        <p:spPr>
          <a:xfrm>
            <a:off x="4267201" y="2252444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Main.html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00F0-3CCF-5144-AB7F-605FCB46FB1F}"/>
              </a:ext>
            </a:extLst>
          </p:cNvPr>
          <p:cNvSpPr txBox="1"/>
          <p:nvPr/>
        </p:nvSpPr>
        <p:spPr>
          <a:xfrm>
            <a:off x="1821502" y="4316918"/>
            <a:ext cx="8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Html </a:t>
            </a:r>
            <a:r>
              <a:rPr kumimoji="1" lang="ko-KR" altLang="en-US"/>
              <a:t>은 정적</a:t>
            </a:r>
            <a:r>
              <a:rPr kumimoji="1" lang="en-US" altLang="ko-KR"/>
              <a:t>(Static)</a:t>
            </a:r>
            <a:r>
              <a:rPr kumimoji="1" lang="ko-KR" altLang="en-US"/>
              <a:t> 문서이기 때문에 초기에는 </a:t>
            </a:r>
            <a:r>
              <a:rPr kumimoji="1" lang="en-US" altLang="ko-KR"/>
              <a:t>html</a:t>
            </a:r>
            <a:r>
              <a:rPr kumimoji="1" lang="ko-KR" altLang="en-US"/>
              <a:t>에 정의된 상태로만 </a:t>
            </a:r>
            <a:r>
              <a:rPr kumimoji="1" lang="en-US" altLang="ko-KR"/>
              <a:t>RENDER</a:t>
            </a:r>
            <a:r>
              <a:rPr kumimoji="1" lang="ko-KR" altLang="en-US"/>
              <a:t>된다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71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MPA</a:t>
            </a:r>
            <a:r>
              <a:rPr kumimoji="1" lang="ko-KR" altLang="en-US" sz="2400"/>
              <a:t> 시나리오 </a:t>
            </a:r>
            <a:r>
              <a:rPr kumimoji="1" lang="en-US" altLang="ko-KR" sz="2400"/>
              <a:t>-</a:t>
            </a:r>
            <a:r>
              <a:rPr kumimoji="1" lang="ko-KR" altLang="en-US" sz="2400"/>
              <a:t>  </a:t>
            </a:r>
            <a:r>
              <a:rPr kumimoji="1" lang="en-US" altLang="ko-KR" sz="2400"/>
              <a:t>1 Static document </a:t>
            </a:r>
            <a:r>
              <a:rPr kumimoji="1" lang="ko-KR" altLang="en-US" sz="2400"/>
              <a:t> </a:t>
            </a:r>
            <a:endParaRPr kumimoji="1" lang="ko-Kore-KR" altLang="en-US" sz="2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B568C-4026-B64A-97D3-02B656D288D3}"/>
              </a:ext>
            </a:extLst>
          </p:cNvPr>
          <p:cNvSpPr/>
          <p:nvPr/>
        </p:nvSpPr>
        <p:spPr>
          <a:xfrm>
            <a:off x="2625784" y="928409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r>
              <a:rPr kumimoji="1" lang="ko-KR" altLang="en-US">
                <a:solidFill>
                  <a:schemeClr val="tx1"/>
                </a:solidFill>
              </a:rPr>
              <a:t> 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00F0-3CCF-5144-AB7F-605FCB46FB1F}"/>
              </a:ext>
            </a:extLst>
          </p:cNvPr>
          <p:cNvSpPr txBox="1"/>
          <p:nvPr/>
        </p:nvSpPr>
        <p:spPr>
          <a:xfrm>
            <a:off x="2071873" y="4626809"/>
            <a:ext cx="8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Html </a:t>
            </a:r>
            <a:r>
              <a:rPr kumimoji="1" lang="ko-KR" altLang="en-US"/>
              <a:t>은 정적</a:t>
            </a:r>
            <a:r>
              <a:rPr kumimoji="1" lang="en-US" altLang="ko-KR"/>
              <a:t>(Static)</a:t>
            </a:r>
            <a:r>
              <a:rPr kumimoji="1" lang="ko-KR" altLang="en-US"/>
              <a:t> 문서이기 때문에 초기에는 </a:t>
            </a:r>
            <a:r>
              <a:rPr kumimoji="1" lang="en-US" altLang="ko-KR"/>
              <a:t>html</a:t>
            </a:r>
            <a:r>
              <a:rPr kumimoji="1" lang="ko-KR" altLang="en-US"/>
              <a:t>에 정의된 상태로만 </a:t>
            </a:r>
            <a:r>
              <a:rPr kumimoji="1" lang="en-US" altLang="ko-KR"/>
              <a:t>RENDER</a:t>
            </a:r>
            <a:r>
              <a:rPr kumimoji="1" lang="ko-KR" altLang="en-US"/>
              <a:t>된다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B39687-46D0-8246-BB3A-4ABE9C7B4732}"/>
              </a:ext>
            </a:extLst>
          </p:cNvPr>
          <p:cNvCxnSpPr>
            <a:cxnSpLocks/>
          </p:cNvCxnSpPr>
          <p:nvPr/>
        </p:nvCxnSpPr>
        <p:spPr>
          <a:xfrm>
            <a:off x="4390838" y="3202458"/>
            <a:ext cx="0" cy="41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112F53-F468-5445-9AC7-535736E5610A}"/>
              </a:ext>
            </a:extLst>
          </p:cNvPr>
          <p:cNvCxnSpPr>
            <a:cxnSpLocks/>
          </p:cNvCxnSpPr>
          <p:nvPr/>
        </p:nvCxnSpPr>
        <p:spPr>
          <a:xfrm flipV="1">
            <a:off x="6410281" y="1229724"/>
            <a:ext cx="2050547" cy="2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DC4362-45E6-514B-BF67-5136C0F55C06}"/>
              </a:ext>
            </a:extLst>
          </p:cNvPr>
          <p:cNvSpPr/>
          <p:nvPr/>
        </p:nvSpPr>
        <p:spPr>
          <a:xfrm>
            <a:off x="8557904" y="911860"/>
            <a:ext cx="1475568" cy="31742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kumimoji="1" lang="en-US" altLang="ko-KR">
                <a:solidFill>
                  <a:schemeClr val="tx1"/>
                </a:solidFill>
              </a:rPr>
              <a:t>(</a:t>
            </a:r>
            <a:r>
              <a:rPr kumimoji="1" lang="ko-KR" altLang="en-US">
                <a:solidFill>
                  <a:schemeClr val="tx1"/>
                </a:solidFill>
              </a:rPr>
              <a:t>모든 경우의 </a:t>
            </a:r>
            <a:r>
              <a:rPr kumimoji="1" lang="en-US" altLang="ko-KR">
                <a:solidFill>
                  <a:schemeClr val="tx1"/>
                </a:solidFill>
              </a:rPr>
              <a:t>data</a:t>
            </a:r>
            <a:r>
              <a:rPr kumimoji="1" lang="ko-KR" altLang="en-US">
                <a:solidFill>
                  <a:schemeClr val="tx1"/>
                </a:solidFill>
              </a:rPr>
              <a:t>가 들어있는 </a:t>
            </a:r>
            <a:r>
              <a:rPr kumimoji="1" lang="en-US" altLang="ko-KR">
                <a:solidFill>
                  <a:schemeClr val="tx1"/>
                </a:solidFill>
              </a:rPr>
              <a:t>html</a:t>
            </a:r>
            <a:r>
              <a:rPr kumimoji="1" lang="ko-KR" altLang="en-US">
                <a:solidFill>
                  <a:schemeClr val="tx1"/>
                </a:solidFill>
              </a:rPr>
              <a:t>을 가지고 있음</a:t>
            </a:r>
            <a:r>
              <a:rPr kumimoji="1" lang="en-US" altLang="ko-KR">
                <a:solidFill>
                  <a:schemeClr val="tx1"/>
                </a:solidFill>
              </a:rPr>
              <a:t>)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9302BC-232F-124B-AB44-7B29D09122E5}"/>
              </a:ext>
            </a:extLst>
          </p:cNvPr>
          <p:cNvCxnSpPr>
            <a:cxnSpLocks/>
          </p:cNvCxnSpPr>
          <p:nvPr/>
        </p:nvCxnSpPr>
        <p:spPr>
          <a:xfrm flipH="1">
            <a:off x="6505133" y="2480886"/>
            <a:ext cx="2004233" cy="25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F874ED-0DC2-0E46-8905-CBC56F83D694}"/>
              </a:ext>
            </a:extLst>
          </p:cNvPr>
          <p:cNvSpPr txBox="1"/>
          <p:nvPr/>
        </p:nvSpPr>
        <p:spPr>
          <a:xfrm>
            <a:off x="6832851" y="867754"/>
            <a:ext cx="28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Login 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EB919-6960-6341-9920-B0BACD394ABB}"/>
              </a:ext>
            </a:extLst>
          </p:cNvPr>
          <p:cNvSpPr/>
          <p:nvPr/>
        </p:nvSpPr>
        <p:spPr>
          <a:xfrm>
            <a:off x="2625784" y="2809761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hokeys.html</a:t>
            </a:r>
            <a:r>
              <a:rPr kumimoji="1" lang="ko-KR" altLang="en-US">
                <a:solidFill>
                  <a:schemeClr val="tx1"/>
                </a:solidFill>
              </a:rPr>
              <a:t> 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5AE2F-4290-A74B-B63F-1BBA57C8F0E7}"/>
              </a:ext>
            </a:extLst>
          </p:cNvPr>
          <p:cNvSpPr txBox="1"/>
          <p:nvPr/>
        </p:nvSpPr>
        <p:spPr>
          <a:xfrm>
            <a:off x="5893926" y="2905128"/>
            <a:ext cx="287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해당 유저에 맞는 저장된</a:t>
            </a:r>
            <a:endParaRPr kumimoji="1" lang="en-US" altLang="ko-KR"/>
          </a:p>
          <a:p>
            <a:r>
              <a:rPr kumimoji="1" lang="ko-KR" altLang="en-US"/>
              <a:t> </a:t>
            </a:r>
            <a:r>
              <a:rPr kumimoji="1" lang="en-US" altLang="ko-KR"/>
              <a:t>html</a:t>
            </a:r>
            <a:r>
              <a:rPr kumimoji="1" lang="ko-KR" altLang="en-US"/>
              <a:t>을 전달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B3116-35F8-4F41-BF75-8B3AF3083731}"/>
              </a:ext>
            </a:extLst>
          </p:cNvPr>
          <p:cNvSpPr txBox="1"/>
          <p:nvPr/>
        </p:nvSpPr>
        <p:spPr>
          <a:xfrm>
            <a:off x="4845002" y="5403927"/>
            <a:ext cx="890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>
                <a:solidFill>
                  <a:srgbClr val="C00000"/>
                </a:solidFill>
              </a:rPr>
              <a:t>현실적으로</a:t>
            </a:r>
            <a:r>
              <a:rPr kumimoji="1" lang="ko-KR" altLang="en-US" sz="2000">
                <a:solidFill>
                  <a:srgbClr val="C00000"/>
                </a:solidFill>
              </a:rPr>
              <a:t> 말이 안된다</a:t>
            </a:r>
            <a:r>
              <a:rPr kumimoji="1" lang="en-US" altLang="ko-KR" sz="2000">
                <a:solidFill>
                  <a:srgbClr val="C00000"/>
                </a:solidFill>
              </a:rPr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80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MPA</a:t>
            </a:r>
            <a:r>
              <a:rPr kumimoji="1" lang="ko-KR" altLang="en-US" sz="2400"/>
              <a:t> 시나리오 </a:t>
            </a:r>
            <a:r>
              <a:rPr kumimoji="1" lang="en-US" altLang="ko-KR" sz="2400"/>
              <a:t>-</a:t>
            </a:r>
            <a:r>
              <a:rPr kumimoji="1" lang="ko-KR" altLang="en-US" sz="2400"/>
              <a:t>  </a:t>
            </a:r>
            <a:r>
              <a:rPr kumimoji="1" lang="en-US" altLang="ko-KR" sz="2400"/>
              <a:t>2 Double request</a:t>
            </a:r>
            <a:r>
              <a:rPr kumimoji="1" lang="ko-KR" altLang="en-US" sz="2400"/>
              <a:t> </a:t>
            </a:r>
            <a:endParaRPr kumimoji="1" lang="ko-Kore-KR" altLang="en-US" sz="2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B568C-4026-B64A-97D3-02B656D288D3}"/>
              </a:ext>
            </a:extLst>
          </p:cNvPr>
          <p:cNvSpPr/>
          <p:nvPr/>
        </p:nvSpPr>
        <p:spPr>
          <a:xfrm>
            <a:off x="2614591" y="1074810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Main.html</a:t>
            </a:r>
            <a:r>
              <a:rPr kumimoji="1" lang="ko-KR" altLang="en-US">
                <a:solidFill>
                  <a:schemeClr val="tx1"/>
                </a:solidFill>
              </a:rPr>
              <a:t> 초기 </a:t>
            </a:r>
            <a:r>
              <a:rPr kumimoji="1" lang="ko-KR" altLang="en-US" err="1">
                <a:solidFill>
                  <a:schemeClr val="tx1"/>
                </a:solidFill>
              </a:rPr>
              <a:t>렌딩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00F0-3CCF-5144-AB7F-605FCB46FB1F}"/>
              </a:ext>
            </a:extLst>
          </p:cNvPr>
          <p:cNvSpPr txBox="1"/>
          <p:nvPr/>
        </p:nvSpPr>
        <p:spPr>
          <a:xfrm>
            <a:off x="1821502" y="4316918"/>
            <a:ext cx="8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Html </a:t>
            </a:r>
            <a:r>
              <a:rPr kumimoji="1" lang="ko-KR" altLang="en-US"/>
              <a:t>은 정적</a:t>
            </a:r>
            <a:r>
              <a:rPr kumimoji="1" lang="en-US" altLang="ko-KR"/>
              <a:t>(Static)</a:t>
            </a:r>
            <a:r>
              <a:rPr kumimoji="1" lang="ko-KR" altLang="en-US"/>
              <a:t> 문서이기 때문에 초기에는 </a:t>
            </a:r>
            <a:r>
              <a:rPr kumimoji="1" lang="en-US" altLang="ko-KR"/>
              <a:t>html</a:t>
            </a:r>
            <a:r>
              <a:rPr kumimoji="1" lang="ko-KR" altLang="en-US"/>
              <a:t>에 정의된 상태로만 </a:t>
            </a:r>
            <a:r>
              <a:rPr kumimoji="1" lang="en-US" altLang="ko-KR"/>
              <a:t>RENDER</a:t>
            </a:r>
            <a:r>
              <a:rPr kumimoji="1" lang="ko-KR" altLang="en-US"/>
              <a:t>된다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E5D7E6-9E02-884F-84A8-3D50EF943525}"/>
              </a:ext>
            </a:extLst>
          </p:cNvPr>
          <p:cNvSpPr/>
          <p:nvPr/>
        </p:nvSpPr>
        <p:spPr>
          <a:xfrm>
            <a:off x="2614591" y="2816763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Main.html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B39687-46D0-8246-BB3A-4ABE9C7B473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443390" y="2401044"/>
            <a:ext cx="0" cy="41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2DDE77-6566-B04B-9F4B-7AC2CF9B6975}"/>
              </a:ext>
            </a:extLst>
          </p:cNvPr>
          <p:cNvSpPr txBox="1"/>
          <p:nvPr/>
        </p:nvSpPr>
        <p:spPr>
          <a:xfrm>
            <a:off x="4675855" y="2447237"/>
            <a:ext cx="28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Dom </a:t>
            </a:r>
            <a:r>
              <a:rPr kumimoji="1" lang="ko-KR" altLang="en-US"/>
              <a:t>변화로 </a:t>
            </a:r>
            <a:r>
              <a:rPr kumimoji="1" lang="ko-Kore-KR" altLang="en-US"/>
              <a:t>데이터</a:t>
            </a:r>
            <a:r>
              <a:rPr kumimoji="1" lang="ko-KR" altLang="en-US"/>
              <a:t> 배치</a:t>
            </a:r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112F53-F468-5445-9AC7-535736E5610A}"/>
              </a:ext>
            </a:extLst>
          </p:cNvPr>
          <p:cNvCxnSpPr>
            <a:cxnSpLocks/>
          </p:cNvCxnSpPr>
          <p:nvPr/>
        </p:nvCxnSpPr>
        <p:spPr>
          <a:xfrm flipV="1">
            <a:off x="6410281" y="1229724"/>
            <a:ext cx="2050547" cy="2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8B33FF-DB8E-334D-B394-6011B9A7D5B5}"/>
              </a:ext>
            </a:extLst>
          </p:cNvPr>
          <p:cNvSpPr txBox="1"/>
          <p:nvPr/>
        </p:nvSpPr>
        <p:spPr>
          <a:xfrm>
            <a:off x="6370247" y="645946"/>
            <a:ext cx="21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err="1"/>
              <a:t>Document.onload</a:t>
            </a:r>
            <a:r>
              <a:rPr kumimoji="1" lang="ko-KR" altLang="en-US"/>
              <a:t>시 </a:t>
            </a:r>
            <a:endParaRPr kumimoji="1" lang="en-US" altLang="ko-Kore-KR"/>
          </a:p>
          <a:p>
            <a:r>
              <a:rPr kumimoji="1" lang="ko-Kore-KR" altLang="en-US"/>
              <a:t>데이터</a:t>
            </a:r>
            <a:r>
              <a:rPr kumimoji="1" lang="ko-KR" altLang="en-US"/>
              <a:t> 요청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DC4362-45E6-514B-BF67-5136C0F55C06}"/>
              </a:ext>
            </a:extLst>
          </p:cNvPr>
          <p:cNvSpPr/>
          <p:nvPr/>
        </p:nvSpPr>
        <p:spPr>
          <a:xfrm>
            <a:off x="8557904" y="911860"/>
            <a:ext cx="1475568" cy="31742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server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9302BC-232F-124B-AB44-7B29D09122E5}"/>
              </a:ext>
            </a:extLst>
          </p:cNvPr>
          <p:cNvCxnSpPr>
            <a:cxnSpLocks/>
          </p:cNvCxnSpPr>
          <p:nvPr/>
        </p:nvCxnSpPr>
        <p:spPr>
          <a:xfrm flipH="1">
            <a:off x="6410281" y="1427281"/>
            <a:ext cx="2004233" cy="25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F874ED-0DC2-0E46-8905-CBC56F83D694}"/>
              </a:ext>
            </a:extLst>
          </p:cNvPr>
          <p:cNvSpPr txBox="1"/>
          <p:nvPr/>
        </p:nvSpPr>
        <p:spPr>
          <a:xfrm>
            <a:off x="6851716" y="1761153"/>
            <a:ext cx="28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데이터 전달</a:t>
            </a:r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A7021C-731F-AD41-95B6-BFCBAC6B9A94}"/>
              </a:ext>
            </a:extLst>
          </p:cNvPr>
          <p:cNvSpPr txBox="1"/>
          <p:nvPr/>
        </p:nvSpPr>
        <p:spPr>
          <a:xfrm>
            <a:off x="1276139" y="5324429"/>
            <a:ext cx="99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>
                <a:solidFill>
                  <a:srgbClr val="C00000"/>
                </a:solidFill>
              </a:rPr>
              <a:t>Page </a:t>
            </a:r>
            <a:r>
              <a:rPr kumimoji="1" lang="ko-KR" altLang="en-US" sz="2000">
                <a:solidFill>
                  <a:srgbClr val="C00000"/>
                </a:solidFill>
              </a:rPr>
              <a:t>요청 </a:t>
            </a:r>
            <a:r>
              <a:rPr kumimoji="1" lang="en-US" altLang="ko-KR" sz="2000">
                <a:solidFill>
                  <a:srgbClr val="C00000"/>
                </a:solidFill>
              </a:rPr>
              <a:t>,</a:t>
            </a:r>
            <a:r>
              <a:rPr kumimoji="1" lang="ko-KR" altLang="en-US" sz="2000">
                <a:solidFill>
                  <a:srgbClr val="C00000"/>
                </a:solidFill>
              </a:rPr>
              <a:t> </a:t>
            </a:r>
            <a:r>
              <a:rPr kumimoji="1" lang="en-US" altLang="ko-KR" sz="2000">
                <a:solidFill>
                  <a:srgbClr val="C00000"/>
                </a:solidFill>
              </a:rPr>
              <a:t>data</a:t>
            </a:r>
            <a:r>
              <a:rPr kumimoji="1" lang="ko-KR" altLang="en-US" sz="2000">
                <a:solidFill>
                  <a:srgbClr val="C00000"/>
                </a:solidFill>
              </a:rPr>
              <a:t>요청에 따른 초기 </a:t>
            </a:r>
            <a:r>
              <a:rPr kumimoji="1" lang="ko-KR" altLang="en-US" sz="2000" err="1">
                <a:solidFill>
                  <a:srgbClr val="C00000"/>
                </a:solidFill>
              </a:rPr>
              <a:t>렌딩</a:t>
            </a:r>
            <a:r>
              <a:rPr kumimoji="1" lang="ko-KR" altLang="en-US" sz="2000">
                <a:solidFill>
                  <a:srgbClr val="C00000"/>
                </a:solidFill>
              </a:rPr>
              <a:t> </a:t>
            </a:r>
            <a:r>
              <a:rPr kumimoji="1" lang="ko-Kore-KR" altLang="en-US" sz="2000">
                <a:solidFill>
                  <a:srgbClr val="C00000"/>
                </a:solidFill>
              </a:rPr>
              <a:t>통신</a:t>
            </a:r>
            <a:r>
              <a:rPr kumimoji="1" lang="ko-KR" altLang="en-US" sz="2000">
                <a:solidFill>
                  <a:srgbClr val="C00000"/>
                </a:solidFill>
              </a:rPr>
              <a:t> 비용이 증가하며</a:t>
            </a:r>
            <a:r>
              <a:rPr kumimoji="1" lang="en-US" altLang="ko-KR" sz="2000">
                <a:solidFill>
                  <a:srgbClr val="C00000"/>
                </a:solidFill>
              </a:rPr>
              <a:t>,</a:t>
            </a:r>
            <a:r>
              <a:rPr kumimoji="1" lang="ko-KR" altLang="en-US" sz="2000">
                <a:solidFill>
                  <a:srgbClr val="C00000"/>
                </a:solidFill>
              </a:rPr>
              <a:t> </a:t>
            </a:r>
            <a:r>
              <a:rPr kumimoji="1" lang="en-US" altLang="ko-KR" sz="2000">
                <a:solidFill>
                  <a:srgbClr val="C00000"/>
                </a:solidFill>
              </a:rPr>
              <a:t>page</a:t>
            </a:r>
            <a:r>
              <a:rPr kumimoji="1" lang="ko-KR" altLang="en-US" sz="2000">
                <a:solidFill>
                  <a:srgbClr val="C00000"/>
                </a:solidFill>
              </a:rPr>
              <a:t> </a:t>
            </a:r>
            <a:r>
              <a:rPr kumimoji="1" lang="en-US" altLang="ko-KR" sz="2000">
                <a:solidFill>
                  <a:srgbClr val="C00000"/>
                </a:solidFill>
              </a:rPr>
              <a:t>paint</a:t>
            </a:r>
            <a:r>
              <a:rPr kumimoji="1" lang="ko-KR" altLang="en-US" sz="2000">
                <a:solidFill>
                  <a:srgbClr val="C00000"/>
                </a:solidFill>
              </a:rPr>
              <a:t>작업까지 느리다</a:t>
            </a:r>
            <a:r>
              <a:rPr kumimoji="1" lang="en-US" altLang="ko-KR" sz="2000">
                <a:solidFill>
                  <a:srgbClr val="C00000"/>
                </a:solidFill>
              </a:rPr>
              <a:t>.</a:t>
            </a:r>
            <a:r>
              <a:rPr kumimoji="1" lang="ko-KR" altLang="en-US" sz="2000">
                <a:solidFill>
                  <a:srgbClr val="C00000"/>
                </a:solidFill>
              </a:rPr>
              <a:t> </a:t>
            </a:r>
            <a:endParaRPr kumimoji="1" lang="ko-Kore-KR" alt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1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MPA</a:t>
            </a:r>
            <a:r>
              <a:rPr kumimoji="1" lang="ko-KR" altLang="en-US" sz="2400"/>
              <a:t> 시나리오 </a:t>
            </a:r>
            <a:r>
              <a:rPr kumimoji="1" lang="en-US" altLang="ko-KR" sz="2400"/>
              <a:t>-</a:t>
            </a:r>
            <a:r>
              <a:rPr kumimoji="1" lang="ko-KR" altLang="en-US" sz="2400"/>
              <a:t>  </a:t>
            </a:r>
            <a:r>
              <a:rPr kumimoji="1" lang="en-US" altLang="ko-KR" sz="2400"/>
              <a:t>3</a:t>
            </a:r>
            <a:r>
              <a:rPr kumimoji="1" lang="ko-KR" altLang="en-US" sz="2400"/>
              <a:t> </a:t>
            </a:r>
            <a:r>
              <a:rPr kumimoji="1" lang="en-US" altLang="ko-KR" sz="2400"/>
              <a:t>Dynamic document</a:t>
            </a:r>
            <a:r>
              <a:rPr kumimoji="1" lang="ko-KR" altLang="en-US" sz="2400"/>
              <a:t> </a:t>
            </a:r>
            <a:endParaRPr kumimoji="1" lang="ko-Kore-KR" altLang="en-US" sz="2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B568C-4026-B64A-97D3-02B656D288D3}"/>
              </a:ext>
            </a:extLst>
          </p:cNvPr>
          <p:cNvSpPr/>
          <p:nvPr/>
        </p:nvSpPr>
        <p:spPr>
          <a:xfrm>
            <a:off x="2625784" y="928409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r>
              <a:rPr kumimoji="1" lang="ko-KR" altLang="en-US">
                <a:solidFill>
                  <a:schemeClr val="tx1"/>
                </a:solidFill>
              </a:rPr>
              <a:t> 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00F0-3CCF-5144-AB7F-605FCB46FB1F}"/>
              </a:ext>
            </a:extLst>
          </p:cNvPr>
          <p:cNvSpPr txBox="1"/>
          <p:nvPr/>
        </p:nvSpPr>
        <p:spPr>
          <a:xfrm>
            <a:off x="2071873" y="4626809"/>
            <a:ext cx="8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Html </a:t>
            </a:r>
            <a:r>
              <a:rPr kumimoji="1" lang="ko-KR" altLang="en-US"/>
              <a:t>은 정적</a:t>
            </a:r>
            <a:r>
              <a:rPr kumimoji="1" lang="en-US" altLang="ko-KR"/>
              <a:t>(Static)</a:t>
            </a:r>
            <a:r>
              <a:rPr kumimoji="1" lang="ko-KR" altLang="en-US"/>
              <a:t> 문서이기 때문에 초기에는 </a:t>
            </a:r>
            <a:r>
              <a:rPr kumimoji="1" lang="en-US" altLang="ko-KR"/>
              <a:t>html</a:t>
            </a:r>
            <a:r>
              <a:rPr kumimoji="1" lang="ko-KR" altLang="en-US"/>
              <a:t>에 정의된 상태로만 </a:t>
            </a:r>
            <a:r>
              <a:rPr kumimoji="1" lang="en-US" altLang="ko-KR"/>
              <a:t>RENDER</a:t>
            </a:r>
            <a:r>
              <a:rPr kumimoji="1" lang="ko-KR" altLang="en-US"/>
              <a:t>된다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B39687-46D0-8246-BB3A-4ABE9C7B4732}"/>
              </a:ext>
            </a:extLst>
          </p:cNvPr>
          <p:cNvCxnSpPr>
            <a:cxnSpLocks/>
          </p:cNvCxnSpPr>
          <p:nvPr/>
        </p:nvCxnSpPr>
        <p:spPr>
          <a:xfrm>
            <a:off x="4390838" y="3202458"/>
            <a:ext cx="0" cy="41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112F53-F468-5445-9AC7-535736E5610A}"/>
              </a:ext>
            </a:extLst>
          </p:cNvPr>
          <p:cNvCxnSpPr>
            <a:cxnSpLocks/>
          </p:cNvCxnSpPr>
          <p:nvPr/>
        </p:nvCxnSpPr>
        <p:spPr>
          <a:xfrm flipV="1">
            <a:off x="6410281" y="1229724"/>
            <a:ext cx="2050547" cy="2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DC4362-45E6-514B-BF67-5136C0F55C06}"/>
              </a:ext>
            </a:extLst>
          </p:cNvPr>
          <p:cNvSpPr/>
          <p:nvPr/>
        </p:nvSpPr>
        <p:spPr>
          <a:xfrm>
            <a:off x="8557904" y="911860"/>
            <a:ext cx="1475568" cy="31742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kumimoji="1" lang="en-US" altLang="ko-KR">
                <a:solidFill>
                  <a:schemeClr val="tx1"/>
                </a:solidFill>
              </a:rPr>
              <a:t>(page </a:t>
            </a:r>
            <a:r>
              <a:rPr kumimoji="1" lang="ko-KR" altLang="en-US">
                <a:solidFill>
                  <a:schemeClr val="tx1"/>
                </a:solidFill>
              </a:rPr>
              <a:t>양식에 </a:t>
            </a:r>
            <a:r>
              <a:rPr kumimoji="1" lang="en-US" altLang="ko-Kore-KR">
                <a:solidFill>
                  <a:schemeClr val="tx1"/>
                </a:solidFill>
              </a:rPr>
              <a:t>Data </a:t>
            </a:r>
            <a:r>
              <a:rPr kumimoji="1" lang="ko-KR" altLang="en-US">
                <a:solidFill>
                  <a:schemeClr val="tx1"/>
                </a:solidFill>
              </a:rPr>
              <a:t>가 배치된 </a:t>
            </a:r>
            <a:r>
              <a:rPr kumimoji="1" lang="en-US" altLang="ko-KR">
                <a:solidFill>
                  <a:schemeClr val="tx1"/>
                </a:solidFill>
              </a:rPr>
              <a:t>html</a:t>
            </a:r>
            <a:r>
              <a:rPr kumimoji="1" lang="ko-KR" altLang="en-US">
                <a:solidFill>
                  <a:schemeClr val="tx1"/>
                </a:solidFill>
              </a:rPr>
              <a:t>을 만들어 전달</a:t>
            </a:r>
            <a:r>
              <a:rPr kumimoji="1" lang="en-US" altLang="ko-KR">
                <a:solidFill>
                  <a:schemeClr val="tx1"/>
                </a:solidFill>
              </a:rPr>
              <a:t>)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9302BC-232F-124B-AB44-7B29D09122E5}"/>
              </a:ext>
            </a:extLst>
          </p:cNvPr>
          <p:cNvCxnSpPr>
            <a:cxnSpLocks/>
          </p:cNvCxnSpPr>
          <p:nvPr/>
        </p:nvCxnSpPr>
        <p:spPr>
          <a:xfrm flipH="1">
            <a:off x="6505133" y="2480886"/>
            <a:ext cx="2004233" cy="25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F874ED-0DC2-0E46-8905-CBC56F83D694}"/>
              </a:ext>
            </a:extLst>
          </p:cNvPr>
          <p:cNvSpPr txBox="1"/>
          <p:nvPr/>
        </p:nvSpPr>
        <p:spPr>
          <a:xfrm>
            <a:off x="6832851" y="867754"/>
            <a:ext cx="28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Login 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EB919-6960-6341-9920-B0BACD394ABB}"/>
              </a:ext>
            </a:extLst>
          </p:cNvPr>
          <p:cNvSpPr/>
          <p:nvPr/>
        </p:nvSpPr>
        <p:spPr>
          <a:xfrm>
            <a:off x="2625784" y="2809761"/>
            <a:ext cx="3657597" cy="1326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main.html</a:t>
            </a:r>
            <a:r>
              <a:rPr kumimoji="1" lang="ko-KR" altLang="en-US">
                <a:solidFill>
                  <a:schemeClr val="tx1"/>
                </a:solidFill>
              </a:rPr>
              <a:t> 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5AE2F-4290-A74B-B63F-1BBA57C8F0E7}"/>
              </a:ext>
            </a:extLst>
          </p:cNvPr>
          <p:cNvSpPr txBox="1"/>
          <p:nvPr/>
        </p:nvSpPr>
        <p:spPr>
          <a:xfrm>
            <a:off x="5893926" y="2905128"/>
            <a:ext cx="287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</a:t>
            </a:r>
            <a:r>
              <a:rPr kumimoji="1" lang="ko-Kore-KR" altLang="en-US"/>
              <a:t>유저나</a:t>
            </a:r>
            <a:r>
              <a:rPr kumimoji="1" lang="ko-KR" altLang="en-US"/>
              <a:t> </a:t>
            </a:r>
            <a:r>
              <a:rPr kumimoji="1" lang="en-US" altLang="ko-KR"/>
              <a:t>B</a:t>
            </a:r>
            <a:r>
              <a:rPr kumimoji="1" lang="ko-KR" altLang="en-US"/>
              <a:t>유저나 동일한 </a:t>
            </a:r>
            <a:r>
              <a:rPr kumimoji="1" lang="en-US" altLang="ko-KR" err="1"/>
              <a:t>main.html</a:t>
            </a:r>
            <a:r>
              <a:rPr kumimoji="1" lang="ko-KR" altLang="en-US"/>
              <a:t>전달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B3116-35F8-4F41-BF75-8B3AF3083731}"/>
              </a:ext>
            </a:extLst>
          </p:cNvPr>
          <p:cNvSpPr txBox="1"/>
          <p:nvPr/>
        </p:nvSpPr>
        <p:spPr>
          <a:xfrm>
            <a:off x="3056563" y="5403927"/>
            <a:ext cx="8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>
                <a:solidFill>
                  <a:srgbClr val="C00000"/>
                </a:solidFill>
              </a:rPr>
              <a:t>통신비용이</a:t>
            </a:r>
            <a:r>
              <a:rPr kumimoji="1" lang="ko-KR" altLang="en-US">
                <a:solidFill>
                  <a:srgbClr val="C00000"/>
                </a:solidFill>
              </a:rPr>
              <a:t> 감소하고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페이지 </a:t>
            </a:r>
            <a:r>
              <a:rPr kumimoji="1" lang="en-US" altLang="ko-KR">
                <a:solidFill>
                  <a:srgbClr val="C00000"/>
                </a:solidFill>
              </a:rPr>
              <a:t>paint</a:t>
            </a:r>
            <a:r>
              <a:rPr kumimoji="1" lang="ko-KR" altLang="en-US">
                <a:solidFill>
                  <a:srgbClr val="C00000"/>
                </a:solidFill>
              </a:rPr>
              <a:t>까지 시간이 단축된다</a:t>
            </a:r>
            <a:r>
              <a:rPr kumimoji="1" lang="en-US" altLang="ko-KR">
                <a:solidFill>
                  <a:srgbClr val="C00000"/>
                </a:solidFill>
              </a:rPr>
              <a:t>.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6B3-9437-C94F-AB4E-B6668AB69C2C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SPA </a:t>
            </a:r>
            <a:r>
              <a:rPr kumimoji="1" lang="en-US" altLang="ko-KR" sz="2400"/>
              <a:t>,</a:t>
            </a:r>
            <a:r>
              <a:rPr kumimoji="1" lang="en-US" altLang="ko-Kore-KR" sz="2400"/>
              <a:t> MPA</a:t>
            </a:r>
            <a:endParaRPr kumimoji="1" lang="ko-Kore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503E05-0D7B-054F-85AC-AC9D83A7A4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98" y="1845825"/>
            <a:ext cx="6920803" cy="30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5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6B3-9437-C94F-AB4E-B6668AB69C2C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pug</a:t>
            </a:r>
            <a:endParaRPr kumimoji="1" lang="ko-Kore-KR" altLang="en-US" sz="240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A6CDC16-6472-2B4F-A38F-62279556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96" y="1037011"/>
            <a:ext cx="5008598" cy="459973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954A54D-47FA-2E46-B957-7ACE3ADEB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70" y="1064744"/>
            <a:ext cx="40448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F029C-4F1D-A744-86A6-EBA168C0C754}"/>
              </a:ext>
            </a:extLst>
          </p:cNvPr>
          <p:cNvSpPr txBox="1"/>
          <p:nvPr/>
        </p:nvSpPr>
        <p:spPr>
          <a:xfrm>
            <a:off x="3275149" y="5727782"/>
            <a:ext cx="310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Pug</a:t>
            </a:r>
            <a:r>
              <a:rPr kumimoji="1" lang="ko-KR" altLang="en-US"/>
              <a:t>파일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701F3-2AAE-7043-A945-119A3152DC66}"/>
              </a:ext>
            </a:extLst>
          </p:cNvPr>
          <p:cNvSpPr txBox="1"/>
          <p:nvPr/>
        </p:nvSpPr>
        <p:spPr>
          <a:xfrm>
            <a:off x="7521542" y="5727782"/>
            <a:ext cx="310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Pug</a:t>
            </a:r>
            <a:r>
              <a:rPr kumimoji="1" lang="ko-KR" altLang="en-US"/>
              <a:t>에서 렌더링 된 </a:t>
            </a:r>
            <a:r>
              <a:rPr kumimoji="1" lang="en-US" altLang="ko-KR"/>
              <a:t>html </a:t>
            </a:r>
            <a:r>
              <a:rPr kumimoji="1" lang="ko-KR" altLang="en-US"/>
              <a:t>파일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158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6B3-9437-C94F-AB4E-B6668AB69C2C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Pug</a:t>
            </a:r>
            <a:r>
              <a:rPr kumimoji="1" lang="ko-KR" altLang="en-US" sz="2400"/>
              <a:t>에서 가장 중요한 것</a:t>
            </a:r>
            <a:endParaRPr kumimoji="1" lang="ko-Kore-KR" altLang="en-US" sz="240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A6CDC16-6472-2B4F-A38F-62279556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96" y="1037011"/>
            <a:ext cx="5008598" cy="4599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F029C-4F1D-A744-86A6-EBA168C0C754}"/>
              </a:ext>
            </a:extLst>
          </p:cNvPr>
          <p:cNvSpPr txBox="1"/>
          <p:nvPr/>
        </p:nvSpPr>
        <p:spPr>
          <a:xfrm>
            <a:off x="3275149" y="5727782"/>
            <a:ext cx="310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Pug</a:t>
            </a:r>
            <a:r>
              <a:rPr kumimoji="1" lang="ko-KR" altLang="en-US"/>
              <a:t>파일</a:t>
            </a:r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4A0-D002-5E49-A293-636BEB21DB9D}"/>
              </a:ext>
            </a:extLst>
          </p:cNvPr>
          <p:cNvSpPr txBox="1"/>
          <p:nvPr/>
        </p:nvSpPr>
        <p:spPr>
          <a:xfrm>
            <a:off x="6747641" y="1037011"/>
            <a:ext cx="4756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/>
              <a:t>열고 닫는 태그가 없다</a:t>
            </a:r>
            <a:r>
              <a:rPr kumimoji="1" lang="en-US" altLang="ko-KR"/>
              <a:t>.</a:t>
            </a:r>
          </a:p>
          <a:p>
            <a:pPr marL="342900" indent="-342900">
              <a:buAutoNum type="arabicPeriod"/>
            </a:pPr>
            <a:endParaRPr kumimoji="1" lang="en-US" altLang="ko-KR"/>
          </a:p>
          <a:p>
            <a:pPr marL="342900" indent="-342900">
              <a:buAutoNum type="arabicPeriod"/>
            </a:pPr>
            <a:r>
              <a:rPr kumimoji="1" lang="ko-KR" altLang="en-US"/>
              <a:t>들여쓰기로 태그 안과 밖의 </a:t>
            </a:r>
            <a:r>
              <a:rPr kumimoji="1" lang="en-US" altLang="ko-KR"/>
              <a:t>text</a:t>
            </a:r>
            <a:r>
              <a:rPr kumimoji="1" lang="ko-KR" altLang="en-US"/>
              <a:t>와 태그를 인식한다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en-US" altLang="ko-KR"/>
          </a:p>
          <a:p>
            <a:pPr marL="342900" indent="-342900">
              <a:buAutoNum type="arabicPeriod"/>
            </a:pPr>
            <a:endParaRPr kumimoji="1" lang="en-US" altLang="ko-KR"/>
          </a:p>
          <a:p>
            <a:pPr marL="342900" indent="-342900">
              <a:buAutoNum type="arabicPeriod"/>
            </a:pPr>
            <a:r>
              <a:rPr kumimoji="1" lang="en-US" altLang="ko-KR"/>
              <a:t>Html</a:t>
            </a:r>
            <a:r>
              <a:rPr kumimoji="1" lang="ko-KR" altLang="en-US"/>
              <a:t>태그의 인라인 속성은 </a:t>
            </a:r>
            <a:r>
              <a:rPr kumimoji="1" lang="en-US" altLang="ko-KR"/>
              <a:t>()</a:t>
            </a:r>
            <a:r>
              <a:rPr kumimoji="1" lang="ko-KR" altLang="en-US"/>
              <a:t>을 붙여 소괄호 내부에서 작성한다</a:t>
            </a:r>
            <a:r>
              <a:rPr kumimoji="1" lang="en-US" altLang="ko-KR"/>
              <a:t>.</a:t>
            </a:r>
          </a:p>
          <a:p>
            <a:pPr marL="342900" indent="-342900">
              <a:buAutoNum type="arabicPeriod"/>
            </a:pPr>
            <a:endParaRPr kumimoji="1" lang="en-US" altLang="ko-KR"/>
          </a:p>
          <a:p>
            <a:pPr marL="342900" indent="-342900">
              <a:buAutoNum type="arabicPeriod"/>
            </a:pPr>
            <a:r>
              <a:rPr kumimoji="1" lang="en-US" altLang="ko-KR"/>
              <a:t>Id</a:t>
            </a:r>
            <a:r>
              <a:rPr kumimoji="1" lang="ko-KR" altLang="en-US"/>
              <a:t>는 </a:t>
            </a:r>
            <a:r>
              <a:rPr kumimoji="1" lang="en-US" altLang="ko-KR"/>
              <a:t>#id class</a:t>
            </a:r>
            <a:r>
              <a:rPr kumimoji="1" lang="ko-KR" altLang="en-US"/>
              <a:t>는 </a:t>
            </a:r>
            <a:r>
              <a:rPr kumimoji="1" lang="en-US" altLang="ko-KR"/>
              <a:t>.class</a:t>
            </a:r>
            <a:r>
              <a:rPr kumimoji="1" lang="ko-KR" altLang="en-US" err="1"/>
              <a:t>를</a:t>
            </a:r>
            <a:r>
              <a:rPr kumimoji="1" lang="ko-KR" altLang="en-US"/>
              <a:t> 붙여 사용하면 된다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r>
              <a:rPr kumimoji="1" lang="en-US" altLang="ko-KR"/>
              <a:t>(</a:t>
            </a:r>
            <a:r>
              <a:rPr kumimoji="1" lang="ko-KR" altLang="en-US"/>
              <a:t>이 경우 자동으로 </a:t>
            </a:r>
            <a:r>
              <a:rPr kumimoji="1" lang="en-US" altLang="ko-KR"/>
              <a:t>div</a:t>
            </a:r>
            <a:r>
              <a:rPr kumimoji="1" lang="ko-KR" altLang="en-US"/>
              <a:t>로 인식</a:t>
            </a:r>
            <a:r>
              <a:rPr kumimoji="1" lang="en-US" altLang="ko-KR"/>
              <a:t>)</a:t>
            </a:r>
          </a:p>
          <a:p>
            <a:pPr marL="342900" indent="-342900">
              <a:buAutoNum type="arabicPeriod"/>
            </a:pPr>
            <a:endParaRPr kumimoji="1" lang="en-US" altLang="ko-KR"/>
          </a:p>
          <a:p>
            <a:pPr marL="342900" indent="-342900">
              <a:buAutoNum type="arabicPeriod"/>
            </a:pPr>
            <a:r>
              <a:rPr kumimoji="1" lang="ko-KR" altLang="en-US"/>
              <a:t>여러 줄인 경우 </a:t>
            </a:r>
            <a:r>
              <a:rPr kumimoji="1" lang="en-US" altLang="ko-KR"/>
              <a:t>|</a:t>
            </a:r>
            <a:r>
              <a:rPr kumimoji="1" lang="ko-KR" altLang="en-US"/>
              <a:t> </a:t>
            </a:r>
            <a:r>
              <a:rPr kumimoji="1" lang="ko-KR" altLang="en-US" err="1"/>
              <a:t>를</a:t>
            </a:r>
            <a:r>
              <a:rPr kumimoji="1" lang="ko-KR" altLang="en-US"/>
              <a:t> 붙여 사용하면 된다</a:t>
            </a:r>
            <a:r>
              <a:rPr kumimoji="1" lang="en-US" altLang="ko-KR"/>
              <a:t>.</a:t>
            </a:r>
          </a:p>
          <a:p>
            <a:pPr marL="342900" indent="-342900">
              <a:buAutoNum type="arabicPeriod"/>
            </a:pPr>
            <a:endParaRPr kumimoji="1" lang="en-US" altLang="ko-KR"/>
          </a:p>
          <a:p>
            <a:pPr marL="342900" indent="-342900">
              <a:buAutoNum type="arabicPeriod"/>
            </a:pPr>
            <a:r>
              <a:rPr kumimoji="1" lang="ko-KR" altLang="en-US"/>
              <a:t>내부에 자바스크립트를 사용할 수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342900" indent="-342900">
              <a:buAutoNum type="arabicPeriod"/>
            </a:pPr>
            <a:endParaRPr kumimoji="1" lang="en-US" altLang="ko-KR"/>
          </a:p>
          <a:p>
            <a:pPr marL="342900" indent="-342900">
              <a:buAutoNum type="arabicPeriod"/>
            </a:pPr>
            <a:r>
              <a:rPr kumimoji="1" lang="ko-KR" altLang="en-US"/>
              <a:t>내부에 </a:t>
            </a:r>
            <a:r>
              <a:rPr kumimoji="1" lang="ko-KR" altLang="en-US" err="1"/>
              <a:t>반복문을</a:t>
            </a:r>
            <a:r>
              <a:rPr kumimoji="1" lang="ko-KR" altLang="en-US"/>
              <a:t> 사용 할 수 있다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90639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6B3-9437-C94F-AB4E-B6668AB69C2C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우리가 만들 메인 페이지</a:t>
            </a:r>
            <a:endParaRPr kumimoji="1" lang="ko-Kore-KR" altLang="en-US" sz="240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FB492F7-AC36-B345-A401-5AB5FDB4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77" y="1268808"/>
            <a:ext cx="6594030" cy="43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3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6B3-9437-C94F-AB4E-B6668AB69C2C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우리가 만들 메인 페이지 </a:t>
            </a:r>
            <a:r>
              <a:rPr kumimoji="1" lang="en-US" altLang="ko-KR" sz="2400"/>
              <a:t>html</a:t>
            </a:r>
            <a:r>
              <a:rPr kumimoji="1" lang="ko-KR" altLang="en-US" sz="2400"/>
              <a:t>형태</a:t>
            </a:r>
            <a:endParaRPr kumimoji="1" lang="ko-Kore-KR" altLang="en-US" sz="2400"/>
          </a:p>
        </p:txBody>
      </p:sp>
      <p:pic>
        <p:nvPicPr>
          <p:cNvPr id="3" name="그림 2" descr="앉아있는, 테이블, 화면, 모니터이(가) 표시된 사진&#10;&#10;자동 생성된 설명">
            <a:extLst>
              <a:ext uri="{FF2B5EF4-FFF2-40B4-BE49-F238E27FC236}">
                <a16:creationId xmlns:a16="http://schemas.microsoft.com/office/drawing/2014/main" id="{DABA7500-AFB9-FA4B-8AE4-A93A5DBD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09" y="1384173"/>
            <a:ext cx="5651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4859453-FDC5-0542-986A-3FE5A470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8" y="80044"/>
            <a:ext cx="3915410" cy="357350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CA0111-57F3-1045-BCFF-18DA1E38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44" y="84495"/>
            <a:ext cx="4127500" cy="4851400"/>
          </a:xfrm>
          <a:prstGeom prst="rect">
            <a:avLst/>
          </a:prstGeom>
        </p:spPr>
      </p:pic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335D889B-8CA1-5747-83D1-999BFD8E8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28" y="3825058"/>
            <a:ext cx="1917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EE4E8-2572-9F41-8FC3-1BFB671693C3}"/>
              </a:ext>
            </a:extLst>
          </p:cNvPr>
          <p:cNvSpPr/>
          <p:nvPr/>
        </p:nvSpPr>
        <p:spPr>
          <a:xfrm>
            <a:off x="3258207" y="1897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Pug template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Cookie</a:t>
            </a:r>
            <a:r>
              <a:rPr lang="ko-KR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 회원만 메인페이지에 접속하게 하기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8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, 앉아있는, 화면, 모니터이(가) 표시된 사진&#10;&#10;자동 생성된 설명">
            <a:extLst>
              <a:ext uri="{FF2B5EF4-FFF2-40B4-BE49-F238E27FC236}">
                <a16:creationId xmlns:a16="http://schemas.microsoft.com/office/drawing/2014/main" id="{690E44E6-79E6-C546-88F6-856605EF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320800"/>
            <a:ext cx="7594600" cy="421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우리가 만들 메인 페이지</a:t>
            </a:r>
            <a:r>
              <a:rPr kumimoji="1" lang="en-US" altLang="ko-KR" sz="2400"/>
              <a:t> pug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85943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시나리오 점검</a:t>
            </a:r>
            <a:endParaRPr kumimoji="1" lang="ko-Kore-KR" altLang="en-US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F5639-0C83-1D49-8BA4-FEBBD25471BB}"/>
              </a:ext>
            </a:extLst>
          </p:cNvPr>
          <p:cNvSpPr/>
          <p:nvPr/>
        </p:nvSpPr>
        <p:spPr>
          <a:xfrm>
            <a:off x="2367568" y="1845825"/>
            <a:ext cx="222504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login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1B474-C9FB-A04A-9883-B0E96ABB59B8}"/>
              </a:ext>
            </a:extLst>
          </p:cNvPr>
          <p:cNvSpPr/>
          <p:nvPr/>
        </p:nvSpPr>
        <p:spPr>
          <a:xfrm>
            <a:off x="7599392" y="1845825"/>
            <a:ext cx="222504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89E9BAA6-2A33-5E40-8FA3-BBFD57E2B56C}"/>
              </a:ext>
            </a:extLst>
          </p:cNvPr>
          <p:cNvSpPr/>
          <p:nvPr/>
        </p:nvSpPr>
        <p:spPr>
          <a:xfrm>
            <a:off x="5621033" y="2536727"/>
            <a:ext cx="949933" cy="70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7AB7F-2559-6346-9B5A-8DCFB6DC42F7}"/>
              </a:ext>
            </a:extLst>
          </p:cNvPr>
          <p:cNvSpPr txBox="1"/>
          <p:nvPr/>
        </p:nvSpPr>
        <p:spPr>
          <a:xfrm>
            <a:off x="2643155" y="4858186"/>
            <a:ext cx="75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err="1"/>
              <a:t>로그인된</a:t>
            </a:r>
            <a:r>
              <a:rPr kumimoji="1" lang="ko-KR" altLang="en-US"/>
              <a:t> 사람만 </a:t>
            </a:r>
            <a:r>
              <a:rPr kumimoji="1" lang="en-US" altLang="ko-KR"/>
              <a:t>main page</a:t>
            </a:r>
            <a:r>
              <a:rPr kumimoji="1" lang="ko-KR" altLang="en-US"/>
              <a:t>에 접근 하게 하고 데이터를 받아와야 한다</a:t>
            </a:r>
            <a:r>
              <a:rPr kumimoji="1" lang="en-US" altLang="ko-KR"/>
              <a:t>.</a:t>
            </a:r>
            <a:r>
              <a:rPr kumimoji="1" lang="ko-KR" altLang="en-US"/>
              <a:t>  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ED2E6-CA6B-2442-894B-71368ADA503F}"/>
              </a:ext>
            </a:extLst>
          </p:cNvPr>
          <p:cNvSpPr txBox="1"/>
          <p:nvPr/>
        </p:nvSpPr>
        <p:spPr>
          <a:xfrm>
            <a:off x="1911001" y="5436512"/>
            <a:ext cx="90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rgbClr val="C00000"/>
                </a:solidFill>
              </a:rPr>
              <a:t>(</a:t>
            </a:r>
            <a:r>
              <a:rPr kumimoji="1" lang="ko-KR" altLang="en-US">
                <a:solidFill>
                  <a:srgbClr val="C00000"/>
                </a:solidFill>
              </a:rPr>
              <a:t>현재 </a:t>
            </a:r>
            <a:r>
              <a:rPr kumimoji="1" lang="en-US" altLang="ko-KR">
                <a:solidFill>
                  <a:srgbClr val="C00000"/>
                </a:solidFill>
              </a:rPr>
              <a:t>/main)</a:t>
            </a:r>
            <a:r>
              <a:rPr kumimoji="1" lang="ko-KR" altLang="en-US" err="1">
                <a:solidFill>
                  <a:srgbClr val="C00000"/>
                </a:solidFill>
              </a:rPr>
              <a:t>으로</a:t>
            </a:r>
            <a:r>
              <a:rPr kumimoji="1" lang="ko-KR" altLang="en-US">
                <a:solidFill>
                  <a:srgbClr val="C00000"/>
                </a:solidFill>
              </a:rPr>
              <a:t> 접속하면 누구나 </a:t>
            </a:r>
            <a:r>
              <a:rPr kumimoji="1" lang="en-US" altLang="ko-KR">
                <a:solidFill>
                  <a:srgbClr val="C00000"/>
                </a:solidFill>
              </a:rPr>
              <a:t>main</a:t>
            </a:r>
            <a:r>
              <a:rPr kumimoji="1" lang="ko-KR" altLang="en-US">
                <a:solidFill>
                  <a:srgbClr val="C00000"/>
                </a:solidFill>
              </a:rPr>
              <a:t>페이지를 볼 수 있게 되어있다</a:t>
            </a:r>
            <a:r>
              <a:rPr kumimoji="1" lang="en-US" altLang="ko-KR">
                <a:solidFill>
                  <a:srgbClr val="C00000"/>
                </a:solidFill>
              </a:rPr>
              <a:t>.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(main</a:t>
            </a:r>
            <a:r>
              <a:rPr kumimoji="1" lang="ko-KR" altLang="en-US">
                <a:solidFill>
                  <a:srgbClr val="C00000"/>
                </a:solidFill>
              </a:rPr>
              <a:t> 제한 필요</a:t>
            </a:r>
            <a:r>
              <a:rPr kumimoji="1" lang="en-US" altLang="ko-KR">
                <a:solidFill>
                  <a:srgbClr val="C00000"/>
                </a:solidFill>
              </a:rPr>
              <a:t>)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cookie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E9FAA-ED56-3A42-89F8-3411746B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49" y="902945"/>
            <a:ext cx="47371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0B648-8917-6546-97F0-8E755031B361}"/>
              </a:ext>
            </a:extLst>
          </p:cNvPr>
          <p:cNvSpPr txBox="1"/>
          <p:nvPr/>
        </p:nvSpPr>
        <p:spPr>
          <a:xfrm>
            <a:off x="1637050" y="5210477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Cookie</a:t>
            </a:r>
            <a:r>
              <a:rPr kumimoji="1" lang="ko-KR" altLang="en-US"/>
              <a:t> 는 서버와 클라이언트의 요청과 응답에서 주고 받는 작은 데이터 조각으로 주로 검증된 사용자에 대한 내용을 담고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96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시나리오 점검</a:t>
            </a:r>
            <a:r>
              <a:rPr kumimoji="1" lang="en-US" altLang="ko-KR" sz="2400"/>
              <a:t> 1</a:t>
            </a:r>
            <a:endParaRPr kumimoji="1" lang="ko-Kore-KR" altLang="en-US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F5639-0C83-1D49-8BA4-FEBBD25471BB}"/>
              </a:ext>
            </a:extLst>
          </p:cNvPr>
          <p:cNvSpPr/>
          <p:nvPr/>
        </p:nvSpPr>
        <p:spPr>
          <a:xfrm>
            <a:off x="2367568" y="3365769"/>
            <a:ext cx="2225040" cy="70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login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1B474-C9FB-A04A-9883-B0E96ABB59B8}"/>
              </a:ext>
            </a:extLst>
          </p:cNvPr>
          <p:cNvSpPr/>
          <p:nvPr/>
        </p:nvSpPr>
        <p:spPr>
          <a:xfrm>
            <a:off x="7599392" y="1845825"/>
            <a:ext cx="222504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16D6D4-CA6E-1847-969C-110272A33B65}"/>
              </a:ext>
            </a:extLst>
          </p:cNvPr>
          <p:cNvSpPr/>
          <p:nvPr/>
        </p:nvSpPr>
        <p:spPr>
          <a:xfrm>
            <a:off x="2367568" y="1460769"/>
            <a:ext cx="2225040" cy="70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client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3AC42-139F-8B44-8D16-F719CCB98DF4}"/>
              </a:ext>
            </a:extLst>
          </p:cNvPr>
          <p:cNvSpPr txBox="1"/>
          <p:nvPr/>
        </p:nvSpPr>
        <p:spPr>
          <a:xfrm>
            <a:off x="1673792" y="2628649"/>
            <a:ext cx="218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1.</a:t>
            </a:r>
            <a:r>
              <a:rPr kumimoji="1" lang="ko-KR" altLang="en-US"/>
              <a:t> </a:t>
            </a:r>
            <a:r>
              <a:rPr kumimoji="1" lang="en-US" altLang="ko-Kore-KR"/>
              <a:t>Login </a:t>
            </a:r>
            <a:r>
              <a:rPr kumimoji="1" lang="ko-Kore-KR" altLang="en-US"/>
              <a:t>정보</a:t>
            </a:r>
            <a:r>
              <a:rPr kumimoji="1" lang="ko-KR" altLang="en-US"/>
              <a:t> 보냄 </a:t>
            </a:r>
            <a:endParaRPr kumimoji="1" lang="ko-Kore-KR" altLang="en-US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D2E67E48-E39A-2447-B349-08EA40B2E885}"/>
              </a:ext>
            </a:extLst>
          </p:cNvPr>
          <p:cNvCxnSpPr>
            <a:cxnSpLocks/>
            <a:stCxn id="13" idx="1"/>
            <a:endCxn id="2" idx="1"/>
          </p:cNvCxnSpPr>
          <p:nvPr/>
        </p:nvCxnSpPr>
        <p:spPr>
          <a:xfrm rot="10800000" flipV="1">
            <a:off x="2367568" y="1813317"/>
            <a:ext cx="12700" cy="1905000"/>
          </a:xfrm>
          <a:prstGeom prst="bentConnector3">
            <a:avLst>
              <a:gd name="adj1" fmla="val 588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E47F2BA-F0A6-0E46-9A9E-F81AEF3F1947}"/>
              </a:ext>
            </a:extLst>
          </p:cNvPr>
          <p:cNvCxnSpPr>
            <a:cxnSpLocks/>
            <a:stCxn id="13" idx="3"/>
            <a:endCxn id="2" idx="3"/>
          </p:cNvCxnSpPr>
          <p:nvPr/>
        </p:nvCxnSpPr>
        <p:spPr>
          <a:xfrm>
            <a:off x="4592608" y="1813317"/>
            <a:ext cx="12700" cy="1905000"/>
          </a:xfrm>
          <a:prstGeom prst="bentConnector3">
            <a:avLst>
              <a:gd name="adj1" fmla="val 864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90AA5E-040C-2743-BC9C-9144874090AA}"/>
              </a:ext>
            </a:extLst>
          </p:cNvPr>
          <p:cNvSpPr txBox="1"/>
          <p:nvPr/>
        </p:nvSpPr>
        <p:spPr>
          <a:xfrm>
            <a:off x="4640814" y="3993856"/>
            <a:ext cx="267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2.</a:t>
            </a:r>
            <a:r>
              <a:rPr kumimoji="1" lang="ko-KR" altLang="en-US"/>
              <a:t> 응답에 </a:t>
            </a:r>
            <a:r>
              <a:rPr kumimoji="1" lang="en-US" altLang="ko-Kore-KR"/>
              <a:t>Cookie</a:t>
            </a:r>
            <a:r>
              <a:rPr kumimoji="1" lang="ko-KR" altLang="en-US" err="1"/>
              <a:t>를</a:t>
            </a:r>
            <a:r>
              <a:rPr kumimoji="1" lang="ko-KR" altLang="en-US"/>
              <a:t> 동봉 하여 </a:t>
            </a:r>
            <a:r>
              <a:rPr kumimoji="1" lang="en-US" altLang="ko-KR"/>
              <a:t>OK</a:t>
            </a:r>
            <a:r>
              <a:rPr kumimoji="1" lang="ko-KR" altLang="en-US"/>
              <a:t>사인 보냄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D680F-B54A-374D-AE1E-FF5CFFEC37FC}"/>
              </a:ext>
            </a:extLst>
          </p:cNvPr>
          <p:cNvSpPr txBox="1"/>
          <p:nvPr/>
        </p:nvSpPr>
        <p:spPr>
          <a:xfrm>
            <a:off x="5082774" y="549616"/>
            <a:ext cx="5493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3.</a:t>
            </a:r>
            <a:r>
              <a:rPr kumimoji="1" lang="ko-KR" altLang="en-US"/>
              <a:t> 요청에 </a:t>
            </a:r>
            <a:r>
              <a:rPr kumimoji="1" lang="en-US" altLang="ko-KR"/>
              <a:t>cookie</a:t>
            </a:r>
            <a:r>
              <a:rPr kumimoji="1" lang="ko-KR" altLang="en-US" err="1"/>
              <a:t>를</a:t>
            </a:r>
            <a:r>
              <a:rPr kumimoji="1" lang="ko-KR" altLang="en-US"/>
              <a:t> 동봉하여 </a:t>
            </a:r>
            <a:r>
              <a:rPr kumimoji="1" lang="en-US" altLang="ko-KR"/>
              <a:t>/main</a:t>
            </a:r>
            <a:r>
              <a:rPr kumimoji="1" lang="ko-KR" altLang="en-US" err="1"/>
              <a:t>으로</a:t>
            </a:r>
            <a:r>
              <a:rPr kumimoji="1" lang="ko-KR" altLang="en-US"/>
              <a:t> 요청 </a:t>
            </a:r>
            <a:endParaRPr kumimoji="1" lang="en-US" altLang="ko-KR"/>
          </a:p>
          <a:p>
            <a:r>
              <a:rPr kumimoji="1" lang="en-US" altLang="ko-KR"/>
              <a:t>4.</a:t>
            </a:r>
            <a:r>
              <a:rPr kumimoji="1" lang="ko-KR" altLang="en-US"/>
              <a:t> 만약 유효한 쿠키가 존재하면 페이지 제공 </a:t>
            </a:r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E2ADC3-5B2F-974E-BB08-A887C50F92B9}"/>
              </a:ext>
            </a:extLst>
          </p:cNvPr>
          <p:cNvSpPr txBox="1"/>
          <p:nvPr/>
        </p:nvSpPr>
        <p:spPr>
          <a:xfrm>
            <a:off x="1501373" y="5274016"/>
            <a:ext cx="886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요청으로 인하여 </a:t>
            </a:r>
            <a:r>
              <a:rPr kumimoji="1" lang="ko-KR" altLang="en-US" err="1"/>
              <a:t>서버측은</a:t>
            </a:r>
            <a:r>
              <a:rPr kumimoji="1" lang="ko-KR" altLang="en-US"/>
              <a:t> 요청과 응답이 </a:t>
            </a:r>
            <a:r>
              <a:rPr kumimoji="1" lang="en-US" altLang="ko-KR"/>
              <a:t>2</a:t>
            </a:r>
            <a:r>
              <a:rPr kumimoji="1" lang="ko-KR" altLang="en-US"/>
              <a:t>회로 증가하며 </a:t>
            </a:r>
            <a:r>
              <a:rPr kumimoji="1" lang="en-US" altLang="ko-KR"/>
              <a:t>main page</a:t>
            </a:r>
            <a:r>
              <a:rPr kumimoji="1" lang="ko-KR" altLang="en-US" err="1"/>
              <a:t>를</a:t>
            </a:r>
            <a:r>
              <a:rPr kumimoji="1" lang="ko-KR" altLang="en-US"/>
              <a:t> 얻어오는데 까지 </a:t>
            </a:r>
            <a:r>
              <a:rPr kumimoji="1" lang="ko-KR" altLang="en-US" err="1"/>
              <a:t>오래걸린다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E7AE4175-117C-E54E-8CA4-4D52025CF9F8}"/>
              </a:ext>
            </a:extLst>
          </p:cNvPr>
          <p:cNvCxnSpPr>
            <a:stCxn id="13" idx="0"/>
            <a:endCxn id="11" idx="0"/>
          </p:cNvCxnSpPr>
          <p:nvPr/>
        </p:nvCxnSpPr>
        <p:spPr>
          <a:xfrm rot="16200000" flipH="1">
            <a:off x="5903472" y="-962615"/>
            <a:ext cx="385056" cy="5231824"/>
          </a:xfrm>
          <a:prstGeom prst="bentConnector3">
            <a:avLst>
              <a:gd name="adj1" fmla="val -593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시나리오 점검</a:t>
            </a:r>
            <a:r>
              <a:rPr kumimoji="1" lang="en-US" altLang="ko-KR" sz="2400"/>
              <a:t> 2</a:t>
            </a:r>
            <a:endParaRPr kumimoji="1" lang="ko-Kore-KR" altLang="en-US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F5639-0C83-1D49-8BA4-FEBBD25471BB}"/>
              </a:ext>
            </a:extLst>
          </p:cNvPr>
          <p:cNvSpPr/>
          <p:nvPr/>
        </p:nvSpPr>
        <p:spPr>
          <a:xfrm>
            <a:off x="2367568" y="3365769"/>
            <a:ext cx="2225040" cy="70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login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1B474-C9FB-A04A-9883-B0E96ABB59B8}"/>
              </a:ext>
            </a:extLst>
          </p:cNvPr>
          <p:cNvSpPr/>
          <p:nvPr/>
        </p:nvSpPr>
        <p:spPr>
          <a:xfrm>
            <a:off x="7599392" y="1845825"/>
            <a:ext cx="222504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16D6D4-CA6E-1847-969C-110272A33B65}"/>
              </a:ext>
            </a:extLst>
          </p:cNvPr>
          <p:cNvSpPr/>
          <p:nvPr/>
        </p:nvSpPr>
        <p:spPr>
          <a:xfrm>
            <a:off x="2367568" y="1460769"/>
            <a:ext cx="2225040" cy="70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client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3AC42-139F-8B44-8D16-F719CCB98DF4}"/>
              </a:ext>
            </a:extLst>
          </p:cNvPr>
          <p:cNvSpPr txBox="1"/>
          <p:nvPr/>
        </p:nvSpPr>
        <p:spPr>
          <a:xfrm>
            <a:off x="1673792" y="2628649"/>
            <a:ext cx="218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1.</a:t>
            </a:r>
            <a:r>
              <a:rPr kumimoji="1" lang="ko-KR" altLang="en-US"/>
              <a:t> </a:t>
            </a:r>
            <a:r>
              <a:rPr kumimoji="1" lang="en-US" altLang="ko-Kore-KR"/>
              <a:t>Login </a:t>
            </a:r>
            <a:r>
              <a:rPr kumimoji="1" lang="ko-Kore-KR" altLang="en-US"/>
              <a:t>정보</a:t>
            </a:r>
            <a:r>
              <a:rPr kumimoji="1" lang="ko-KR" altLang="en-US"/>
              <a:t> 보냄 </a:t>
            </a:r>
            <a:endParaRPr kumimoji="1" lang="ko-Kore-KR" altLang="en-US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D2E67E48-E39A-2447-B349-08EA40B2E885}"/>
              </a:ext>
            </a:extLst>
          </p:cNvPr>
          <p:cNvCxnSpPr>
            <a:cxnSpLocks/>
            <a:stCxn id="13" idx="1"/>
            <a:endCxn id="2" idx="1"/>
          </p:cNvCxnSpPr>
          <p:nvPr/>
        </p:nvCxnSpPr>
        <p:spPr>
          <a:xfrm rot="10800000" flipV="1">
            <a:off x="2367568" y="1813317"/>
            <a:ext cx="12700" cy="1905000"/>
          </a:xfrm>
          <a:prstGeom prst="bentConnector3">
            <a:avLst>
              <a:gd name="adj1" fmla="val 588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E47F2BA-F0A6-0E46-9A9E-F81AEF3F1947}"/>
              </a:ext>
            </a:extLst>
          </p:cNvPr>
          <p:cNvCxnSpPr>
            <a:cxnSpLocks/>
            <a:stCxn id="13" idx="3"/>
            <a:endCxn id="2" idx="3"/>
          </p:cNvCxnSpPr>
          <p:nvPr/>
        </p:nvCxnSpPr>
        <p:spPr>
          <a:xfrm>
            <a:off x="4592608" y="1813317"/>
            <a:ext cx="12700" cy="1905000"/>
          </a:xfrm>
          <a:prstGeom prst="bentConnector3">
            <a:avLst>
              <a:gd name="adj1" fmla="val 7248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90AA5E-040C-2743-BC9C-9144874090AA}"/>
              </a:ext>
            </a:extLst>
          </p:cNvPr>
          <p:cNvSpPr txBox="1"/>
          <p:nvPr/>
        </p:nvSpPr>
        <p:spPr>
          <a:xfrm>
            <a:off x="4194766" y="4431490"/>
            <a:ext cx="465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요청한 정보를 서버의 객체에 저장 </a:t>
            </a:r>
            <a:endParaRPr kumimoji="1" lang="en-US" altLang="ko-KR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FDA7DC4-23F5-CE45-8468-638DF0F7AAD1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V="1">
            <a:off x="5903472" y="-962615"/>
            <a:ext cx="385056" cy="5231824"/>
          </a:xfrm>
          <a:prstGeom prst="bentConnector3">
            <a:avLst>
              <a:gd name="adj1" fmla="val 159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7D0BB3-6B27-AA47-9FD6-D819580F667F}"/>
              </a:ext>
            </a:extLst>
          </p:cNvPr>
          <p:cNvSpPr txBox="1"/>
          <p:nvPr/>
        </p:nvSpPr>
        <p:spPr>
          <a:xfrm>
            <a:off x="6101075" y="672629"/>
            <a:ext cx="465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Session</a:t>
            </a:r>
            <a:r>
              <a:rPr kumimoji="1" lang="ko-KR" altLang="en-US" dirty="0"/>
              <a:t>이 유효하면 </a:t>
            </a:r>
            <a:r>
              <a:rPr kumimoji="1" lang="en-US" altLang="ko-KR" dirty="0"/>
              <a:t>/main</a:t>
            </a:r>
            <a:r>
              <a:rPr kumimoji="1" lang="ko-KR" altLang="en-US" dirty="0"/>
              <a:t>페이지를 전송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DADC-A0A1-874D-A62D-D704B52C17A6}"/>
              </a:ext>
            </a:extLst>
          </p:cNvPr>
          <p:cNvSpPr txBox="1"/>
          <p:nvPr/>
        </p:nvSpPr>
        <p:spPr>
          <a:xfrm>
            <a:off x="1459369" y="5490732"/>
            <a:ext cx="935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전통적인</a:t>
            </a:r>
            <a:r>
              <a:rPr kumimoji="1" lang="ko-KR" altLang="en-US" dirty="0"/>
              <a:t> 세션 사용 방법이지만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사용자가 늘어남에 따라 </a:t>
            </a:r>
            <a:r>
              <a:rPr kumimoji="1" lang="en-US" altLang="ko-KR" dirty="0"/>
              <a:t>memory</a:t>
            </a:r>
            <a:r>
              <a:rPr kumimoji="1" lang="ko-KR" altLang="en-US" dirty="0"/>
              <a:t>부담이 증가 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4609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cookie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E9FAA-ED56-3A42-89F8-3411746B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49" y="902945"/>
            <a:ext cx="47371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0B648-8917-6546-97F0-8E755031B361}"/>
              </a:ext>
            </a:extLst>
          </p:cNvPr>
          <p:cNvSpPr txBox="1"/>
          <p:nvPr/>
        </p:nvSpPr>
        <p:spPr>
          <a:xfrm>
            <a:off x="1637050" y="5210477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Cookie</a:t>
            </a:r>
            <a:r>
              <a:rPr kumimoji="1" lang="ko-KR" altLang="en-US"/>
              <a:t> 는 서버와 클라이언트의 요청과 응답에서 주고 받는 작은 데이터 조각으로 주로 검증된 사용자에 대한 내용을 담고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6606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/>
              <a:t>Res.cookie</a:t>
            </a:r>
            <a:endParaRPr kumimoji="1" lang="ko-Kore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8965F-EA83-094E-9044-BD50AE985A0D}"/>
              </a:ext>
            </a:extLst>
          </p:cNvPr>
          <p:cNvSpPr/>
          <p:nvPr/>
        </p:nvSpPr>
        <p:spPr>
          <a:xfrm>
            <a:off x="966951" y="1384173"/>
            <a:ext cx="6642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Menlo" panose="020B0609030804020204" pitchFamily="49" charset="0"/>
              </a:rPr>
              <a:t>res.cookie</a:t>
            </a:r>
            <a:r>
              <a:rPr lang="en" altLang="ko-Kore-KR" dirty="0">
                <a:latin typeface="Menlo" panose="020B0609030804020204" pitchFamily="49" charset="0"/>
              </a:rPr>
              <a:t>('cookie </a:t>
            </a:r>
            <a:r>
              <a:rPr lang="en" altLang="ko-Kore-KR" dirty="0" err="1">
                <a:latin typeface="Menlo" panose="020B0609030804020204" pitchFamily="49" charset="0"/>
              </a:rPr>
              <a:t>name',"cookie</a:t>
            </a:r>
            <a:r>
              <a:rPr lang="en" altLang="ko-Kore-KR" dirty="0">
                <a:latin typeface="Menlo" panose="020B0609030804020204" pitchFamily="49" charset="0"/>
              </a:rPr>
              <a:t> value",{})</a:t>
            </a:r>
            <a:endParaRPr lang="en" altLang="ko-Kore-KR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732935-96BA-6F4E-AED3-8E46F2454F46}"/>
              </a:ext>
            </a:extLst>
          </p:cNvPr>
          <p:cNvCxnSpPr>
            <a:cxnSpLocks/>
          </p:cNvCxnSpPr>
          <p:nvPr/>
        </p:nvCxnSpPr>
        <p:spPr>
          <a:xfrm flipH="1" flipV="1">
            <a:off x="3405352" y="1912884"/>
            <a:ext cx="262758" cy="11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1A9E94-834D-2242-BA6B-BE20470FF208}"/>
              </a:ext>
            </a:extLst>
          </p:cNvPr>
          <p:cNvCxnSpPr>
            <a:cxnSpLocks/>
          </p:cNvCxnSpPr>
          <p:nvPr/>
        </p:nvCxnSpPr>
        <p:spPr>
          <a:xfrm flipH="1" flipV="1">
            <a:off x="5381298" y="1845825"/>
            <a:ext cx="378371" cy="195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DCD1B8-8C20-D044-863D-BF904ED93DAF}"/>
              </a:ext>
            </a:extLst>
          </p:cNvPr>
          <p:cNvCxnSpPr>
            <a:cxnSpLocks/>
          </p:cNvCxnSpPr>
          <p:nvPr/>
        </p:nvCxnSpPr>
        <p:spPr>
          <a:xfrm flipH="1" flipV="1">
            <a:off x="6810703" y="1839312"/>
            <a:ext cx="262758" cy="11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9BCB84-FEA1-354F-B323-9957559C0C46}"/>
              </a:ext>
            </a:extLst>
          </p:cNvPr>
          <p:cNvSpPr txBox="1"/>
          <p:nvPr/>
        </p:nvSpPr>
        <p:spPr>
          <a:xfrm>
            <a:off x="2017986" y="3164822"/>
            <a:ext cx="30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사용하고자 하는 쿠키 이름 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1D812-047D-EB46-B159-4F60CA923DE9}"/>
              </a:ext>
            </a:extLst>
          </p:cNvPr>
          <p:cNvSpPr txBox="1"/>
          <p:nvPr/>
        </p:nvSpPr>
        <p:spPr>
          <a:xfrm>
            <a:off x="4125311" y="3947776"/>
            <a:ext cx="38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쿠키가</a:t>
            </a:r>
            <a:r>
              <a:rPr kumimoji="1" lang="ko-KR" altLang="en-US" dirty="0"/>
              <a:t> 가지고 있는 데이터 </a:t>
            </a:r>
            <a:r>
              <a:rPr kumimoji="1" lang="en-US" altLang="ko-KR" dirty="0"/>
              <a:t>string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FC7D4-4AA7-B145-839C-3E35F6EC69CB}"/>
              </a:ext>
            </a:extLst>
          </p:cNvPr>
          <p:cNvSpPr txBox="1"/>
          <p:nvPr/>
        </p:nvSpPr>
        <p:spPr>
          <a:xfrm>
            <a:off x="6490139" y="3148990"/>
            <a:ext cx="38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쿠키 옵션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777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DEB54-5C5B-6048-AFC7-49334B444CF6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/>
              <a:t>Res.cookie</a:t>
            </a:r>
            <a:r>
              <a:rPr kumimoji="1" lang="en-US" altLang="ko-Kore-KR" sz="2400" dirty="0"/>
              <a:t> option</a:t>
            </a:r>
            <a:endParaRPr kumimoji="1" lang="ko-Kore-KR" altLang="en-US" sz="24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5D94C20-13CE-F441-BAE1-A1DF943D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88" y="1663382"/>
            <a:ext cx="1013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3205654" y="2417379"/>
            <a:ext cx="5780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800"/>
              <a:t>SPA vs MPA</a:t>
            </a:r>
            <a:endParaRPr kumimoji="1" lang="ko-Kore-KR" altLang="en-US" sz="8800"/>
          </a:p>
        </p:txBody>
      </p:sp>
    </p:spTree>
    <p:extLst>
      <p:ext uri="{BB962C8B-B14F-4D97-AF65-F5344CB8AC3E}">
        <p14:creationId xmlns:p14="http://schemas.microsoft.com/office/powerpoint/2010/main" val="290057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1106599" y="522809"/>
            <a:ext cx="578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MPA</a:t>
            </a:r>
            <a:r>
              <a:rPr kumimoji="1" lang="ko-KR" altLang="en-US" sz="2000"/>
              <a:t>  시나리오</a:t>
            </a:r>
            <a:endParaRPr kumimoji="1" lang="ko-Kore-KR" altLang="en-US" sz="2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9A0F2C-20DF-184C-A325-7A0F1EB898A7}"/>
              </a:ext>
            </a:extLst>
          </p:cNvPr>
          <p:cNvSpPr/>
          <p:nvPr/>
        </p:nvSpPr>
        <p:spPr>
          <a:xfrm>
            <a:off x="2963919" y="1323030"/>
            <a:ext cx="1432416" cy="5227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6AB2E0-D0AF-7246-A006-BE56C2EFE0AC}"/>
              </a:ext>
            </a:extLst>
          </p:cNvPr>
          <p:cNvSpPr/>
          <p:nvPr/>
        </p:nvSpPr>
        <p:spPr>
          <a:xfrm>
            <a:off x="2963919" y="2245936"/>
            <a:ext cx="1432416" cy="5193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Join.html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C9E638-36D3-E149-A207-342EF1DA0808}"/>
              </a:ext>
            </a:extLst>
          </p:cNvPr>
          <p:cNvCxnSpPr/>
          <p:nvPr/>
        </p:nvCxnSpPr>
        <p:spPr>
          <a:xfrm>
            <a:off x="4908576" y="1391623"/>
            <a:ext cx="2459420" cy="7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49BC63-B114-3245-B840-D41FBC07A17D}"/>
              </a:ext>
            </a:extLst>
          </p:cNvPr>
          <p:cNvSpPr/>
          <p:nvPr/>
        </p:nvSpPr>
        <p:spPr>
          <a:xfrm>
            <a:off x="7830209" y="1323029"/>
            <a:ext cx="1776246" cy="38210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server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3A47C1-394D-C841-811A-C52153517B13}"/>
              </a:ext>
            </a:extLst>
          </p:cNvPr>
          <p:cNvCxnSpPr>
            <a:cxnSpLocks/>
          </p:cNvCxnSpPr>
          <p:nvPr/>
        </p:nvCxnSpPr>
        <p:spPr>
          <a:xfrm flipH="1">
            <a:off x="4917701" y="2332900"/>
            <a:ext cx="2442555" cy="2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198B53-CDA7-9A4F-9020-24C1B3B6B027}"/>
              </a:ext>
            </a:extLst>
          </p:cNvPr>
          <p:cNvSpPr txBox="1"/>
          <p:nvPr/>
        </p:nvSpPr>
        <p:spPr>
          <a:xfrm>
            <a:off x="5226409" y="983105"/>
            <a:ext cx="23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</a:t>
            </a:r>
            <a:r>
              <a:rPr kumimoji="1" lang="en-US" altLang="ko-KR"/>
              <a:t>get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590EA-187F-E14D-999C-174358681A9E}"/>
              </a:ext>
            </a:extLst>
          </p:cNvPr>
          <p:cNvSpPr txBox="1"/>
          <p:nvPr/>
        </p:nvSpPr>
        <p:spPr>
          <a:xfrm>
            <a:off x="5226409" y="2044835"/>
            <a:ext cx="20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응답</a:t>
            </a:r>
            <a:endParaRPr kumimoji="1" lang="en-US" altLang="ko-KR"/>
          </a:p>
          <a:p>
            <a:endParaRPr kumimoji="1" lang="en-US" altLang="ko-KR"/>
          </a:p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A10B18-3382-2244-9451-3BD0F115B0A1}"/>
              </a:ext>
            </a:extLst>
          </p:cNvPr>
          <p:cNvSpPr/>
          <p:nvPr/>
        </p:nvSpPr>
        <p:spPr>
          <a:xfrm>
            <a:off x="2963919" y="3597768"/>
            <a:ext cx="1432416" cy="5193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Main.html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6C7304-0711-7C44-BBAD-79879DA46BF9}"/>
              </a:ext>
            </a:extLst>
          </p:cNvPr>
          <p:cNvCxnSpPr>
            <a:cxnSpLocks/>
          </p:cNvCxnSpPr>
          <p:nvPr/>
        </p:nvCxnSpPr>
        <p:spPr>
          <a:xfrm>
            <a:off x="4917701" y="2801604"/>
            <a:ext cx="2442555" cy="3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D344A0-DCB2-2143-9CD5-23C5E2151FDF}"/>
              </a:ext>
            </a:extLst>
          </p:cNvPr>
          <p:cNvSpPr txBox="1"/>
          <p:nvPr/>
        </p:nvSpPr>
        <p:spPr>
          <a:xfrm>
            <a:off x="5110513" y="3228436"/>
            <a:ext cx="24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</a:t>
            </a:r>
            <a:r>
              <a:rPr kumimoji="1" lang="en-US" altLang="ko-KR"/>
              <a:t>post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D897B95-9B59-9A40-A51A-B46F76688EA8}"/>
              </a:ext>
            </a:extLst>
          </p:cNvPr>
          <p:cNvCxnSpPr>
            <a:cxnSpLocks/>
          </p:cNvCxnSpPr>
          <p:nvPr/>
        </p:nvCxnSpPr>
        <p:spPr>
          <a:xfrm flipH="1">
            <a:off x="4950617" y="3775067"/>
            <a:ext cx="2417379" cy="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69E525-2FB5-A843-9D97-FC161F80614C}"/>
              </a:ext>
            </a:extLst>
          </p:cNvPr>
          <p:cNvSpPr txBox="1"/>
          <p:nvPr/>
        </p:nvSpPr>
        <p:spPr>
          <a:xfrm>
            <a:off x="3271954" y="4360130"/>
            <a:ext cx="44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가입</a:t>
            </a:r>
            <a:r>
              <a:rPr kumimoji="1" lang="ko-KR" altLang="en-US"/>
              <a:t> </a:t>
            </a:r>
            <a:r>
              <a:rPr kumimoji="1" lang="ko-KR" altLang="en-US" err="1"/>
              <a:t>완료시</a:t>
            </a:r>
            <a:r>
              <a:rPr kumimoji="1" lang="ko-KR" altLang="en-US"/>
              <a:t> 글을 볼 수 있는 페이지 제공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93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1106599" y="522809"/>
            <a:ext cx="578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SPA</a:t>
            </a:r>
            <a:r>
              <a:rPr kumimoji="1" lang="ko-KR" altLang="en-US" sz="2000"/>
              <a:t> 시나리오</a:t>
            </a:r>
            <a:endParaRPr kumimoji="1" lang="ko-Kore-KR" altLang="en-US" sz="2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9A0F2C-20DF-184C-A325-7A0F1EB898A7}"/>
              </a:ext>
            </a:extLst>
          </p:cNvPr>
          <p:cNvSpPr/>
          <p:nvPr/>
        </p:nvSpPr>
        <p:spPr>
          <a:xfrm>
            <a:off x="2963919" y="1323029"/>
            <a:ext cx="1432416" cy="694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6AB2E0-D0AF-7246-A006-BE56C2EFE0AC}"/>
              </a:ext>
            </a:extLst>
          </p:cNvPr>
          <p:cNvSpPr/>
          <p:nvPr/>
        </p:nvSpPr>
        <p:spPr>
          <a:xfrm>
            <a:off x="2957943" y="2518586"/>
            <a:ext cx="1459414" cy="5874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C9E638-36D3-E149-A207-342EF1DA080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680127" y="2017986"/>
            <a:ext cx="7523" cy="50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49BC63-B114-3245-B840-D41FBC07A17D}"/>
              </a:ext>
            </a:extLst>
          </p:cNvPr>
          <p:cNvSpPr/>
          <p:nvPr/>
        </p:nvSpPr>
        <p:spPr>
          <a:xfrm>
            <a:off x="7830209" y="1323029"/>
            <a:ext cx="1776246" cy="38210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server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3A47C1-394D-C841-811A-C52153517B13}"/>
              </a:ext>
            </a:extLst>
          </p:cNvPr>
          <p:cNvCxnSpPr>
            <a:cxnSpLocks/>
          </p:cNvCxnSpPr>
          <p:nvPr/>
        </p:nvCxnSpPr>
        <p:spPr>
          <a:xfrm>
            <a:off x="4670836" y="2804512"/>
            <a:ext cx="2865081" cy="6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198B53-CDA7-9A4F-9020-24C1B3B6B027}"/>
              </a:ext>
            </a:extLst>
          </p:cNvPr>
          <p:cNvSpPr txBox="1"/>
          <p:nvPr/>
        </p:nvSpPr>
        <p:spPr>
          <a:xfrm>
            <a:off x="4565971" y="148919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변경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590EA-187F-E14D-999C-174358681A9E}"/>
              </a:ext>
            </a:extLst>
          </p:cNvPr>
          <p:cNvSpPr txBox="1"/>
          <p:nvPr/>
        </p:nvSpPr>
        <p:spPr>
          <a:xfrm>
            <a:off x="4995678" y="3427012"/>
            <a:ext cx="204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가입 허가 </a:t>
            </a:r>
            <a:r>
              <a:rPr kumimoji="1" lang="ko-KR" altLang="en-US" err="1"/>
              <a:t>메세지</a:t>
            </a:r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527B0-8E4C-D240-B32D-C6F29EBC72C5}"/>
              </a:ext>
            </a:extLst>
          </p:cNvPr>
          <p:cNvSpPr txBox="1"/>
          <p:nvPr/>
        </p:nvSpPr>
        <p:spPr>
          <a:xfrm>
            <a:off x="1638133" y="210951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Dom </a:t>
            </a:r>
            <a:r>
              <a:rPr kumimoji="1" lang="ko-KR" altLang="en-US"/>
              <a:t>변화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5D2DF-9C21-AE4F-90E5-2BC9F384E813}"/>
              </a:ext>
            </a:extLst>
          </p:cNvPr>
          <p:cNvSpPr txBox="1"/>
          <p:nvPr/>
        </p:nvSpPr>
        <p:spPr>
          <a:xfrm>
            <a:off x="4711649" y="2921345"/>
            <a:ext cx="24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</a:t>
            </a:r>
            <a:r>
              <a:rPr kumimoji="1" lang="en-US" altLang="ko-KR"/>
              <a:t>post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F7FFA6-E57F-DF4B-903D-8F70CB2AC4D2}"/>
              </a:ext>
            </a:extLst>
          </p:cNvPr>
          <p:cNvCxnSpPr>
            <a:cxnSpLocks/>
          </p:cNvCxnSpPr>
          <p:nvPr/>
        </p:nvCxnSpPr>
        <p:spPr>
          <a:xfrm flipH="1" flipV="1">
            <a:off x="4670836" y="3290677"/>
            <a:ext cx="2865081" cy="1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C7CC72-32CC-0C46-A8F1-6896BA6E8BD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687650" y="3106011"/>
            <a:ext cx="0" cy="46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61AA15-14FB-4A4D-9288-F69242EB9CD8}"/>
              </a:ext>
            </a:extLst>
          </p:cNvPr>
          <p:cNvSpPr/>
          <p:nvPr/>
        </p:nvSpPr>
        <p:spPr>
          <a:xfrm>
            <a:off x="2948011" y="3570240"/>
            <a:ext cx="1459414" cy="5874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5775128-A3CF-294E-A0B0-4A9B18209FFE}"/>
              </a:ext>
            </a:extLst>
          </p:cNvPr>
          <p:cNvCxnSpPr>
            <a:cxnSpLocks/>
          </p:cNvCxnSpPr>
          <p:nvPr/>
        </p:nvCxnSpPr>
        <p:spPr>
          <a:xfrm>
            <a:off x="3687650" y="4220108"/>
            <a:ext cx="0" cy="46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D0892D-F62E-3E4F-BE28-E01BD27243B1}"/>
              </a:ext>
            </a:extLst>
          </p:cNvPr>
          <p:cNvSpPr/>
          <p:nvPr/>
        </p:nvSpPr>
        <p:spPr>
          <a:xfrm>
            <a:off x="2948011" y="4705357"/>
            <a:ext cx="1459414" cy="5874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Join.html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CC77C-0F92-284C-9850-2BBA9FE21EE3}"/>
              </a:ext>
            </a:extLst>
          </p:cNvPr>
          <p:cNvSpPr txBox="1"/>
          <p:nvPr/>
        </p:nvSpPr>
        <p:spPr>
          <a:xfrm>
            <a:off x="1638132" y="3132153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Dom </a:t>
            </a:r>
            <a:r>
              <a:rPr kumimoji="1" lang="ko-KR" altLang="en-US"/>
              <a:t>변화</a:t>
            </a:r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26048F-0F30-9449-A8FF-6326EDB02A08}"/>
              </a:ext>
            </a:extLst>
          </p:cNvPr>
          <p:cNvSpPr txBox="1"/>
          <p:nvPr/>
        </p:nvSpPr>
        <p:spPr>
          <a:xfrm>
            <a:off x="4660904" y="3989762"/>
            <a:ext cx="29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/main/article </a:t>
            </a:r>
            <a:r>
              <a:rPr kumimoji="1" lang="ko-KR" altLang="en-US"/>
              <a:t>글 목록만 요청</a:t>
            </a:r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5FF8C6D-BFE9-ED49-931E-7C483EF3D63E}"/>
              </a:ext>
            </a:extLst>
          </p:cNvPr>
          <p:cNvCxnSpPr>
            <a:cxnSpLocks/>
          </p:cNvCxnSpPr>
          <p:nvPr/>
        </p:nvCxnSpPr>
        <p:spPr>
          <a:xfrm>
            <a:off x="4670836" y="3824016"/>
            <a:ext cx="2865081" cy="6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A7AB2F-EC5F-8A46-98D4-EE05C199F7D9}"/>
              </a:ext>
            </a:extLst>
          </p:cNvPr>
          <p:cNvCxnSpPr>
            <a:cxnSpLocks/>
          </p:cNvCxnSpPr>
          <p:nvPr/>
        </p:nvCxnSpPr>
        <p:spPr>
          <a:xfrm flipH="1" flipV="1">
            <a:off x="4670836" y="4415284"/>
            <a:ext cx="2865081" cy="13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728CEE-C9E3-7F46-A4CD-88C5B2AC846E}"/>
              </a:ext>
            </a:extLst>
          </p:cNvPr>
          <p:cNvSpPr txBox="1"/>
          <p:nvPr/>
        </p:nvSpPr>
        <p:spPr>
          <a:xfrm>
            <a:off x="5511934" y="4550205"/>
            <a:ext cx="29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글 목록 전달</a:t>
            </a:r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38F0D-03C3-F44F-B52E-56459C013279}"/>
              </a:ext>
            </a:extLst>
          </p:cNvPr>
          <p:cNvSpPr txBox="1"/>
          <p:nvPr/>
        </p:nvSpPr>
        <p:spPr>
          <a:xfrm>
            <a:off x="1640807" y="4252562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Dom </a:t>
            </a:r>
            <a:r>
              <a:rPr kumimoji="1" lang="ko-KR" altLang="en-US"/>
              <a:t>변화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331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SPA </a:t>
            </a:r>
            <a:r>
              <a:rPr kumimoji="1" lang="en-US" altLang="ko-KR" sz="2400"/>
              <a:t>,</a:t>
            </a:r>
            <a:r>
              <a:rPr kumimoji="1" lang="en-US" altLang="ko-Kore-KR" sz="2400"/>
              <a:t> MPA</a:t>
            </a:r>
            <a:r>
              <a:rPr kumimoji="1" lang="ko-KR" altLang="en-US" sz="2400"/>
              <a:t> 장점</a:t>
            </a:r>
            <a:endParaRPr kumimoji="1" lang="ko-Kore-KR" altLang="en-US" sz="24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368E63-882D-B546-B54A-A85174D67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1997"/>
              </p:ext>
            </p:extLst>
          </p:nvPr>
        </p:nvGraphicFramePr>
        <p:xfrm>
          <a:off x="1486849" y="1384173"/>
          <a:ext cx="9218302" cy="340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51">
                  <a:extLst>
                    <a:ext uri="{9D8B030D-6E8A-4147-A177-3AD203B41FA5}">
                      <a16:colId xmlns:a16="http://schemas.microsoft.com/office/drawing/2014/main" val="2050631917"/>
                    </a:ext>
                  </a:extLst>
                </a:gridCol>
                <a:gridCol w="4609151">
                  <a:extLst>
                    <a:ext uri="{9D8B030D-6E8A-4147-A177-3AD203B41FA5}">
                      <a16:colId xmlns:a16="http://schemas.microsoft.com/office/drawing/2014/main" val="2321686224"/>
                    </a:ext>
                  </a:extLst>
                </a:gridCol>
              </a:tblGrid>
              <a:tr h="414824">
                <a:tc>
                  <a:txBody>
                    <a:bodyPr/>
                    <a:lstStyle/>
                    <a:p>
                      <a:r>
                        <a:rPr lang="en-US" altLang="ko-Kore-KR" sz="2000"/>
                        <a:t>SPA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en-US" altLang="ko-Kore-KR" sz="2000"/>
                        <a:t>MPA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667090346"/>
                  </a:ext>
                </a:extLst>
              </a:tr>
              <a:tr h="725941">
                <a:tc>
                  <a:txBody>
                    <a:bodyPr/>
                    <a:lstStyle/>
                    <a:p>
                      <a:r>
                        <a:rPr lang="en-US" altLang="ko-KR" sz="2000"/>
                        <a:t>URL</a:t>
                      </a:r>
                      <a:r>
                        <a:rPr lang="ko-KR" altLang="en-US" sz="2000"/>
                        <a:t>이동으로 인한 페이지 이동의 어색함을 줄여준다</a:t>
                      </a:r>
                      <a:r>
                        <a:rPr lang="en-US" altLang="ko-KR" sz="2000"/>
                        <a:t>.</a:t>
                      </a:r>
                      <a:r>
                        <a:rPr lang="ko-KR" altLang="en-US" sz="2000"/>
                        <a:t>  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페이지</a:t>
                      </a:r>
                      <a:r>
                        <a:rPr lang="ko-KR" altLang="en-US" sz="2000"/>
                        <a:t> </a:t>
                      </a:r>
                      <a:r>
                        <a:rPr lang="en-US" altLang="ko-KR" sz="2000"/>
                        <a:t>RENDER</a:t>
                      </a:r>
                      <a:r>
                        <a:rPr lang="ko-KR" altLang="en-US" sz="2000"/>
                        <a:t>가 빠르다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818160568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en-US" altLang="ko-Kore-KR" sz="2000"/>
                        <a:t>PAGE</a:t>
                      </a:r>
                      <a:r>
                        <a:rPr lang="ko-KR" altLang="en-US" sz="2000"/>
                        <a:t>요청을 하지 않기 때문에 서버 측 통신 비용이 감소한다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페이지</a:t>
                      </a:r>
                      <a:r>
                        <a:rPr lang="ko-KR" altLang="en-US" sz="2000"/>
                        <a:t> 추가 및 기능 추가의 업데이트가 쉽고 빠르다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3483941584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통신으로</a:t>
                      </a:r>
                      <a:r>
                        <a:rPr lang="ko-KR" altLang="en-US" sz="2000"/>
                        <a:t> 인한 페이지 전환 </a:t>
                      </a:r>
                      <a:r>
                        <a:rPr lang="ko-KR" altLang="en-US" sz="2000" err="1"/>
                        <a:t>딜레이</a:t>
                      </a:r>
                      <a:r>
                        <a:rPr lang="ko-KR" altLang="en-US" sz="2000"/>
                        <a:t> 감소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서버관리자가 페이지관리도 맡기 때문에 </a:t>
                      </a:r>
                      <a:r>
                        <a:rPr lang="en-US" altLang="ko-KR" sz="2000"/>
                        <a:t>front-end</a:t>
                      </a:r>
                      <a:r>
                        <a:rPr lang="ko-KR" altLang="en-US" sz="2000"/>
                        <a:t> 개발자 비용 감소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661241052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ko-KR" altLang="en-US" sz="2000"/>
                        <a:t>서버 관리자의 </a:t>
                      </a:r>
                      <a:r>
                        <a:rPr lang="en-US" altLang="ko-KR" sz="2000"/>
                        <a:t>PAGE</a:t>
                      </a:r>
                      <a:r>
                        <a:rPr lang="ko-KR" altLang="en-US" sz="2000"/>
                        <a:t> 관리 부담 </a:t>
                      </a:r>
                      <a:r>
                        <a:rPr lang="ko-KR" altLang="en-US" sz="2000" err="1"/>
                        <a:t>적어짐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비교적 </a:t>
                      </a:r>
                      <a:r>
                        <a:rPr lang="en-US" altLang="ko-KR" sz="2000"/>
                        <a:t>CORS</a:t>
                      </a:r>
                      <a:r>
                        <a:rPr lang="ko-KR" altLang="en-US" sz="2000"/>
                        <a:t> 문제를 해결하기 쉽다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2126092126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ko-KR" altLang="en-US" sz="2000"/>
                        <a:t>데이터 요청 도중 </a:t>
                      </a:r>
                      <a:r>
                        <a:rPr lang="en-US" altLang="ko-KR" sz="2000"/>
                        <a:t>UI</a:t>
                      </a:r>
                      <a:r>
                        <a:rPr lang="ko-KR" altLang="en-US" sz="2000"/>
                        <a:t> 사용 가능 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유지</a:t>
                      </a:r>
                      <a:r>
                        <a:rPr lang="ko-KR" altLang="en-US" sz="2000"/>
                        <a:t> 보수가 쉽다</a:t>
                      </a:r>
                      <a:r>
                        <a:rPr lang="en-US" altLang="ko-KR" sz="2000"/>
                        <a:t>.</a:t>
                      </a:r>
                      <a:r>
                        <a:rPr lang="ko-KR" altLang="en-US" sz="2000"/>
                        <a:t> 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380610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SPA </a:t>
            </a:r>
            <a:r>
              <a:rPr kumimoji="1" lang="en-US" altLang="ko-KR" sz="2400"/>
              <a:t>,</a:t>
            </a:r>
            <a:r>
              <a:rPr kumimoji="1" lang="en-US" altLang="ko-Kore-KR" sz="2400"/>
              <a:t> MPA</a:t>
            </a:r>
            <a:r>
              <a:rPr kumimoji="1" lang="ko-KR" altLang="en-US" sz="2400"/>
              <a:t> 단점</a:t>
            </a:r>
            <a:endParaRPr kumimoji="1" lang="ko-Kore-KR" altLang="en-US" sz="24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368E63-882D-B546-B54A-A85174D67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50440"/>
              </p:ext>
            </p:extLst>
          </p:nvPr>
        </p:nvGraphicFramePr>
        <p:xfrm>
          <a:off x="1486849" y="1384173"/>
          <a:ext cx="9218302" cy="340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51">
                  <a:extLst>
                    <a:ext uri="{9D8B030D-6E8A-4147-A177-3AD203B41FA5}">
                      <a16:colId xmlns:a16="http://schemas.microsoft.com/office/drawing/2014/main" val="2050631917"/>
                    </a:ext>
                  </a:extLst>
                </a:gridCol>
                <a:gridCol w="4609151">
                  <a:extLst>
                    <a:ext uri="{9D8B030D-6E8A-4147-A177-3AD203B41FA5}">
                      <a16:colId xmlns:a16="http://schemas.microsoft.com/office/drawing/2014/main" val="2321686224"/>
                    </a:ext>
                  </a:extLst>
                </a:gridCol>
              </a:tblGrid>
              <a:tr h="414824">
                <a:tc>
                  <a:txBody>
                    <a:bodyPr/>
                    <a:lstStyle/>
                    <a:p>
                      <a:r>
                        <a:rPr lang="en-US" altLang="ko-Kore-KR" sz="2000"/>
                        <a:t>SPA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en-US" altLang="ko-Kore-KR" sz="2000"/>
                        <a:t>MPA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667090346"/>
                  </a:ext>
                </a:extLst>
              </a:tr>
              <a:tr h="725941"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페이지</a:t>
                      </a:r>
                      <a:r>
                        <a:rPr lang="ko-KR" altLang="en-US" sz="2000"/>
                        <a:t> </a:t>
                      </a:r>
                      <a:r>
                        <a:rPr lang="en-US" altLang="ko-KR" sz="2000"/>
                        <a:t>RENDER</a:t>
                      </a:r>
                      <a:r>
                        <a:rPr lang="ko-KR" altLang="en-US" sz="2000"/>
                        <a:t>가 느리다</a:t>
                      </a:r>
                      <a:r>
                        <a:rPr lang="en-US" altLang="ko-KR" sz="2000"/>
                        <a:t>.</a:t>
                      </a:r>
                      <a:r>
                        <a:rPr lang="ko-KR" altLang="en-US" sz="2000"/>
                        <a:t> 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en-US" altLang="ko-KR" sz="2000"/>
                        <a:t>URL</a:t>
                      </a:r>
                      <a:r>
                        <a:rPr lang="ko-KR" altLang="en-US" sz="2000"/>
                        <a:t>이동으로 인한 페이지 이동이 </a:t>
                      </a:r>
                      <a:endParaRPr lang="en-US" altLang="ko-KR" sz="2000"/>
                    </a:p>
                    <a:p>
                      <a:r>
                        <a:rPr lang="ko-KR" altLang="en-US" sz="2000"/>
                        <a:t>부자연 스럽다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818160568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페이지</a:t>
                      </a:r>
                      <a:r>
                        <a:rPr lang="ko-KR" altLang="en-US" sz="2000"/>
                        <a:t> 추가 및 기능 추가의 업데이트가 어렵다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en-US" altLang="ko-Kore-KR" sz="2000"/>
                        <a:t>PAGE</a:t>
                      </a:r>
                      <a:r>
                        <a:rPr lang="ko-KR" altLang="en-US" sz="2000"/>
                        <a:t>요청과 </a:t>
                      </a:r>
                      <a:r>
                        <a:rPr lang="en-US" altLang="ko-KR" sz="2000" err="1"/>
                        <a:t>db</a:t>
                      </a:r>
                      <a:r>
                        <a:rPr lang="ko-KR" altLang="en-US" sz="2000"/>
                        <a:t>접속으로 인하여 서버 연산 증가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3483941584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ko-KR" altLang="en-US" sz="2000"/>
                        <a:t>거대한 스크립트로 인한 초기 페이지 </a:t>
                      </a:r>
                      <a:r>
                        <a:rPr lang="en-US" altLang="ko-KR" sz="2000"/>
                        <a:t>RANDING</a:t>
                      </a:r>
                      <a:r>
                        <a:rPr lang="ko-KR" altLang="en-US" sz="2000"/>
                        <a:t>이 느리다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ore-KR" altLang="en-US" sz="2000"/>
                        <a:t>통신으로</a:t>
                      </a:r>
                      <a:r>
                        <a:rPr lang="ko-KR" altLang="en-US" sz="2000"/>
                        <a:t> 인한 페이지 전환 </a:t>
                      </a:r>
                      <a:r>
                        <a:rPr lang="ko-KR" altLang="en-US" sz="2000" err="1"/>
                        <a:t>딜레이</a:t>
                      </a:r>
                      <a:r>
                        <a:rPr lang="ko-KR" altLang="en-US" sz="2000"/>
                        <a:t> 증가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661241052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r>
                        <a:rPr lang="ko-KR" altLang="en-US" sz="2000"/>
                        <a:t>유지 보수가 어렵다</a:t>
                      </a:r>
                      <a:r>
                        <a:rPr lang="en-US" altLang="ko-KR" sz="2000"/>
                        <a:t>.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서버 관리자의 </a:t>
                      </a:r>
                      <a:r>
                        <a:rPr lang="en-US" altLang="ko-KR" sz="2000"/>
                        <a:t>PAGE</a:t>
                      </a:r>
                      <a:r>
                        <a:rPr lang="ko-KR" altLang="en-US" sz="2000"/>
                        <a:t> 관리 부담 증가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2126092126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endParaRPr lang="ko-Kore-KR" altLang="en-US" sz="2000"/>
                    </a:p>
                  </a:txBody>
                  <a:tcPr marL="103706" marR="103706" marT="51853" marB="51853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페이지 요청 도중 </a:t>
                      </a:r>
                      <a:r>
                        <a:rPr lang="en-US" altLang="ko-KR" sz="2000"/>
                        <a:t>UI</a:t>
                      </a:r>
                      <a:r>
                        <a:rPr lang="ko-KR" altLang="en-US" sz="2000"/>
                        <a:t> 사용 불가능 </a:t>
                      </a:r>
                      <a:endParaRPr lang="ko-Kore-KR" altLang="en-US" sz="2000"/>
                    </a:p>
                  </a:txBody>
                  <a:tcPr marL="103706" marR="103706" marT="51853" marB="51853"/>
                </a:tc>
                <a:extLst>
                  <a:ext uri="{0D108BD9-81ED-4DB2-BD59-A6C34878D82A}">
                    <a16:rowId xmlns:a16="http://schemas.microsoft.com/office/drawing/2014/main" val="380610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716324" y="2512124"/>
            <a:ext cx="1111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MPA</a:t>
            </a:r>
            <a:r>
              <a:rPr kumimoji="1" lang="ko-KR" altLang="en-US" sz="3200"/>
              <a:t>에서 </a:t>
            </a:r>
            <a:r>
              <a:rPr kumimoji="1" lang="en-US" altLang="ko-KR" sz="3200"/>
              <a:t>SPA</a:t>
            </a:r>
            <a:r>
              <a:rPr kumimoji="1" lang="ko-KR" altLang="en-US" sz="3200"/>
              <a:t>의 형태를 지원하는 형태의 </a:t>
            </a:r>
            <a:r>
              <a:rPr kumimoji="1" lang="en-US" altLang="ko-KR" sz="3200"/>
              <a:t>Application</a:t>
            </a:r>
            <a:r>
              <a:rPr kumimoji="1" lang="ko-KR" altLang="en-US" sz="3200"/>
              <a:t> 이 트렌드</a:t>
            </a:r>
            <a:endParaRPr kumimoji="1" lang="ko-Kore-KR" alt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6B3-9437-C94F-AB4E-B6668AB69C2C}"/>
              </a:ext>
            </a:extLst>
          </p:cNvPr>
          <p:cNvSpPr txBox="1"/>
          <p:nvPr/>
        </p:nvSpPr>
        <p:spPr>
          <a:xfrm>
            <a:off x="966951" y="461254"/>
            <a:ext cx="57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SPA </a:t>
            </a:r>
            <a:r>
              <a:rPr kumimoji="1" lang="en-US" altLang="ko-KR" sz="2400"/>
              <a:t>,</a:t>
            </a:r>
            <a:r>
              <a:rPr kumimoji="1" lang="en-US" altLang="ko-Kore-KR" sz="2400"/>
              <a:t> MPA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54888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575-D6B6-844F-A9AC-C8A98F8E315F}"/>
              </a:ext>
            </a:extLst>
          </p:cNvPr>
          <p:cNvSpPr txBox="1"/>
          <p:nvPr/>
        </p:nvSpPr>
        <p:spPr>
          <a:xfrm>
            <a:off x="1106599" y="522809"/>
            <a:ext cx="578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MPA</a:t>
            </a:r>
            <a:r>
              <a:rPr kumimoji="1" lang="ko-KR" altLang="en-US" sz="2000"/>
              <a:t>  시나리오</a:t>
            </a:r>
            <a:endParaRPr kumimoji="1" lang="ko-Kore-KR" altLang="en-US" sz="2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9A0F2C-20DF-184C-A325-7A0F1EB898A7}"/>
              </a:ext>
            </a:extLst>
          </p:cNvPr>
          <p:cNvSpPr/>
          <p:nvPr/>
        </p:nvSpPr>
        <p:spPr>
          <a:xfrm>
            <a:off x="2963919" y="1323030"/>
            <a:ext cx="1432416" cy="5227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Index.html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6AB2E0-D0AF-7246-A006-BE56C2EFE0AC}"/>
              </a:ext>
            </a:extLst>
          </p:cNvPr>
          <p:cNvSpPr/>
          <p:nvPr/>
        </p:nvSpPr>
        <p:spPr>
          <a:xfrm>
            <a:off x="2963919" y="2245936"/>
            <a:ext cx="1432416" cy="5193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Join.html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C9E638-36D3-E149-A207-342EF1DA0808}"/>
              </a:ext>
            </a:extLst>
          </p:cNvPr>
          <p:cNvCxnSpPr/>
          <p:nvPr/>
        </p:nvCxnSpPr>
        <p:spPr>
          <a:xfrm>
            <a:off x="4908576" y="1391623"/>
            <a:ext cx="2459420" cy="7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49BC63-B114-3245-B840-D41FBC07A17D}"/>
              </a:ext>
            </a:extLst>
          </p:cNvPr>
          <p:cNvSpPr/>
          <p:nvPr/>
        </p:nvSpPr>
        <p:spPr>
          <a:xfrm>
            <a:off x="7830209" y="1323029"/>
            <a:ext cx="1776246" cy="38210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server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3A47C1-394D-C841-811A-C52153517B13}"/>
              </a:ext>
            </a:extLst>
          </p:cNvPr>
          <p:cNvCxnSpPr>
            <a:cxnSpLocks/>
          </p:cNvCxnSpPr>
          <p:nvPr/>
        </p:nvCxnSpPr>
        <p:spPr>
          <a:xfrm flipH="1">
            <a:off x="4917701" y="2332900"/>
            <a:ext cx="2442555" cy="2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198B53-CDA7-9A4F-9020-24C1B3B6B027}"/>
              </a:ext>
            </a:extLst>
          </p:cNvPr>
          <p:cNvSpPr txBox="1"/>
          <p:nvPr/>
        </p:nvSpPr>
        <p:spPr>
          <a:xfrm>
            <a:off x="5226409" y="983105"/>
            <a:ext cx="23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</a:t>
            </a:r>
            <a:r>
              <a:rPr kumimoji="1" lang="en-US" altLang="ko-KR"/>
              <a:t>get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590EA-187F-E14D-999C-174358681A9E}"/>
              </a:ext>
            </a:extLst>
          </p:cNvPr>
          <p:cNvSpPr txBox="1"/>
          <p:nvPr/>
        </p:nvSpPr>
        <p:spPr>
          <a:xfrm>
            <a:off x="5226409" y="2044835"/>
            <a:ext cx="20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응답</a:t>
            </a:r>
            <a:endParaRPr kumimoji="1" lang="en-US" altLang="ko-KR"/>
          </a:p>
          <a:p>
            <a:endParaRPr kumimoji="1" lang="en-US" altLang="ko-KR"/>
          </a:p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A10B18-3382-2244-9451-3BD0F115B0A1}"/>
              </a:ext>
            </a:extLst>
          </p:cNvPr>
          <p:cNvSpPr/>
          <p:nvPr/>
        </p:nvSpPr>
        <p:spPr>
          <a:xfrm>
            <a:off x="2963919" y="3597768"/>
            <a:ext cx="1432416" cy="5193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err="1">
                <a:solidFill>
                  <a:schemeClr val="tx1"/>
                </a:solidFill>
              </a:rPr>
              <a:t>Main.html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6C7304-0711-7C44-BBAD-79879DA46BF9}"/>
              </a:ext>
            </a:extLst>
          </p:cNvPr>
          <p:cNvCxnSpPr>
            <a:cxnSpLocks/>
          </p:cNvCxnSpPr>
          <p:nvPr/>
        </p:nvCxnSpPr>
        <p:spPr>
          <a:xfrm>
            <a:off x="4917701" y="2801604"/>
            <a:ext cx="2442555" cy="3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D344A0-DCB2-2143-9CD5-23C5E2151FDF}"/>
              </a:ext>
            </a:extLst>
          </p:cNvPr>
          <p:cNvSpPr txBox="1"/>
          <p:nvPr/>
        </p:nvSpPr>
        <p:spPr>
          <a:xfrm>
            <a:off x="5110513" y="3228436"/>
            <a:ext cx="24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/service/join</a:t>
            </a:r>
            <a:r>
              <a:rPr kumimoji="1" lang="ko-KR" altLang="en-US"/>
              <a:t> </a:t>
            </a:r>
            <a:r>
              <a:rPr kumimoji="1" lang="en-US" altLang="ko-KR"/>
              <a:t>post</a:t>
            </a:r>
            <a:r>
              <a:rPr kumimoji="1" lang="ko-KR" altLang="en-US"/>
              <a:t>요청</a:t>
            </a:r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D897B95-9B59-9A40-A51A-B46F76688EA8}"/>
              </a:ext>
            </a:extLst>
          </p:cNvPr>
          <p:cNvCxnSpPr>
            <a:cxnSpLocks/>
          </p:cNvCxnSpPr>
          <p:nvPr/>
        </p:nvCxnSpPr>
        <p:spPr>
          <a:xfrm flipH="1">
            <a:off x="4950617" y="3775067"/>
            <a:ext cx="2417379" cy="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69E525-2FB5-A843-9D97-FC161F80614C}"/>
              </a:ext>
            </a:extLst>
          </p:cNvPr>
          <p:cNvSpPr txBox="1"/>
          <p:nvPr/>
        </p:nvSpPr>
        <p:spPr>
          <a:xfrm>
            <a:off x="3271954" y="4360130"/>
            <a:ext cx="44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가입</a:t>
            </a:r>
            <a:r>
              <a:rPr kumimoji="1" lang="ko-KR" altLang="en-US"/>
              <a:t> </a:t>
            </a:r>
            <a:r>
              <a:rPr kumimoji="1" lang="ko-KR" altLang="en-US" err="1"/>
              <a:t>완료시</a:t>
            </a:r>
            <a:r>
              <a:rPr kumimoji="1" lang="ko-KR" altLang="en-US"/>
              <a:t> 글을 볼 수 있는 페이지 제공 </a:t>
            </a:r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E04D3-F4A8-0548-ABC8-9DED879B704F}"/>
              </a:ext>
            </a:extLst>
          </p:cNvPr>
          <p:cNvSpPr txBox="1"/>
          <p:nvPr/>
        </p:nvSpPr>
        <p:spPr>
          <a:xfrm>
            <a:off x="738961" y="5673923"/>
            <a:ext cx="44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MPA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1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Macintosh PowerPoint</Application>
  <PresentationFormat>와이드스크린</PresentationFormat>
  <Paragraphs>154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2</cp:revision>
  <dcterms:created xsi:type="dcterms:W3CDTF">2020-07-17T18:06:58Z</dcterms:created>
  <dcterms:modified xsi:type="dcterms:W3CDTF">2020-07-28T17:13:53Z</dcterms:modified>
</cp:coreProperties>
</file>