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JQRNRE+ë§ì ê³�,Bold" panose="020B0600000101010101" charset="-127"/>
      <p:regular r:id="rId20"/>
    </p:embeddedFont>
    <p:embeddedFont>
      <p:font typeface="LBKHVJ+êµ´ë¦¼" panose="020B0600000101010101" charset="-127"/>
      <p:regular r:id="rId21"/>
    </p:embeddedFont>
    <p:embeddedFont>
      <p:font typeface="CCTGQQ+êµ´ë¦¼" panose="020B0600000101010101" charset="-127"/>
      <p:regular r:id="rId22"/>
    </p:embeddedFont>
    <p:embeddedFont>
      <p:font typeface="KAKQIK+ë§ì ê³�" panose="020B0600000101010101" charset="-127"/>
      <p:regular r:id="rId23"/>
    </p:embeddedFont>
    <p:embeddedFont>
      <p:font typeface="PSQPQQ+ë°í" panose="020B0600000101010101" charset="-127"/>
      <p:regular r:id="rId24"/>
    </p:embeddedFont>
    <p:embeddedFont>
      <p:font typeface="PQJJUW+ë§ì ê³�,Bold" panose="020B0600000101010101" charset="-127"/>
      <p:regular r:id="rId25"/>
    </p:embeddedFont>
    <p:embeddedFont>
      <p:font typeface="OORGUJ+ë§ì ê³�" panose="020B0600000101010101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4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9685" y="3099685"/>
            <a:ext cx="3327451" cy="132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6591C7"/>
                </a:solidFill>
                <a:latin typeface="Times New Roman"/>
                <a:cs typeface="Times New Roman"/>
              </a:rPr>
              <a:t>SAS</a:t>
            </a:r>
            <a:r>
              <a:rPr sz="4000" dirty="0">
                <a:solidFill>
                  <a:srgbClr val="6591C7"/>
                </a:solidFill>
                <a:latin typeface="PSQPQQ+ë°í"/>
                <a:cs typeface="PSQPQQ+ë°í"/>
              </a:rPr>
              <a:t>의</a:t>
            </a:r>
            <a:r>
              <a:rPr sz="4000" spc="-56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4000" spc="-63" dirty="0">
                <a:solidFill>
                  <a:srgbClr val="6591C7"/>
                </a:solidFill>
                <a:latin typeface="PSQPQQ+ë°í"/>
                <a:cs typeface="PSQPQQ+ë°í"/>
              </a:rPr>
              <a:t>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3215893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의</a:t>
            </a:r>
            <a:r>
              <a:rPr sz="2800" b="1" spc="303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화면</a:t>
            </a:r>
            <a:r>
              <a:rPr sz="2800" b="1" spc="298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구성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001" y="1000476"/>
            <a:ext cx="1990369" cy="148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메뉴표시줄</a:t>
            </a:r>
          </a:p>
          <a:p>
            <a:pPr marL="0" marR="0">
              <a:lnSpc>
                <a:spcPts val="2004"/>
              </a:lnSpc>
              <a:spcBef>
                <a:spcPts val="1355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명령어</a:t>
            </a:r>
            <a:r>
              <a:rPr sz="20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입력창</a:t>
            </a:r>
          </a:p>
          <a:p>
            <a:pPr marL="0" marR="0">
              <a:lnSpc>
                <a:spcPts val="2006"/>
              </a:lnSpc>
              <a:spcBef>
                <a:spcPts val="130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도구모음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001" y="2280890"/>
            <a:ext cx="19080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확장편집기창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0001" y="2696322"/>
            <a:ext cx="4117529" cy="1011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프로그램을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작성하는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부분</a:t>
            </a:r>
          </a:p>
          <a:p>
            <a:pPr marL="0" marR="0">
              <a:lnSpc>
                <a:spcPts val="2004"/>
              </a:lnSpc>
              <a:spcBef>
                <a:spcPts val="1284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로그창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0001" y="3506828"/>
            <a:ext cx="5607677" cy="101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작업의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흐름과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에러메시지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등을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보여줌</a:t>
            </a:r>
          </a:p>
          <a:p>
            <a:pPr marL="0" marR="0">
              <a:lnSpc>
                <a:spcPts val="2004"/>
              </a:lnSpc>
              <a:spcBef>
                <a:spcPts val="1285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출력창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001" y="4318112"/>
            <a:ext cx="3941918" cy="1011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작업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처리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결과를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보여줌</a:t>
            </a:r>
          </a:p>
          <a:p>
            <a:pPr marL="0" marR="0">
              <a:lnSpc>
                <a:spcPts val="2004"/>
              </a:lnSpc>
              <a:spcBef>
                <a:spcPts val="128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탐색기창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4301" y="5129261"/>
            <a:ext cx="7076298" cy="955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파일을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열거나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관리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(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삭제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</a:t>
            </a:r>
            <a:r>
              <a:rPr sz="1800" spc="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이동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복사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등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)</a:t>
            </a:r>
          </a:p>
          <a:p>
            <a:pPr marL="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파일바로가기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(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외부</a:t>
            </a:r>
            <a:r>
              <a:rPr sz="1800" spc="1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파일에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임시로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저장된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이름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)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생성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1759" y="6444151"/>
            <a:ext cx="2252980" cy="57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3628897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자료의</a:t>
            </a:r>
            <a:r>
              <a:rPr sz="2800" b="1" spc="296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입력과</a:t>
            </a:r>
            <a:r>
              <a:rPr sz="2800" b="1" spc="302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실행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240" y="1002491"/>
            <a:ext cx="3330699" cy="2376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/* dataset exam1 */</a:t>
            </a:r>
          </a:p>
          <a:p>
            <a:pPr marL="0" marR="0">
              <a:lnSpc>
                <a:spcPts val="2270"/>
              </a:lnSpc>
              <a:spcBef>
                <a:spcPts val="1039"/>
              </a:spcBef>
              <a:spcAft>
                <a:spcPts val="0"/>
              </a:spcAft>
            </a:pP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DATA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a1;</a:t>
            </a:r>
          </a:p>
          <a:p>
            <a:pPr marL="914349" marR="0">
              <a:lnSpc>
                <a:spcPts val="2272"/>
              </a:lnSpc>
              <a:spcBef>
                <a:spcPts val="1087"/>
              </a:spcBef>
              <a:spcAft>
                <a:spcPts val="0"/>
              </a:spcAf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INPUT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x y z;</a:t>
            </a:r>
          </a:p>
          <a:p>
            <a:pPr marL="914349" marR="0">
              <a:lnSpc>
                <a:spcPts val="2270"/>
              </a:lnSpc>
              <a:spcBef>
                <a:spcPts val="109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Sum=x+y+z;</a:t>
            </a:r>
          </a:p>
          <a:p>
            <a:pPr marL="0" marR="0">
              <a:lnSpc>
                <a:spcPts val="2270"/>
              </a:lnSpc>
              <a:spcBef>
                <a:spcPts val="1039"/>
              </a:spcBef>
              <a:spcAft>
                <a:spcPts val="0"/>
              </a:spcAf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CARDS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5589" y="3136345"/>
            <a:ext cx="11433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1 2 3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45589" y="3562811"/>
            <a:ext cx="1143512" cy="66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4 5 6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5589" y="3990039"/>
            <a:ext cx="114332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7 8 9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1240" y="4416759"/>
            <a:ext cx="99191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RUN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1240" y="4843225"/>
            <a:ext cx="2514878" cy="1527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PROC PRINT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914349" marR="0">
              <a:lnSpc>
                <a:spcPts val="2270"/>
              </a:lnSpc>
              <a:spcBef>
                <a:spcPts val="1042"/>
              </a:spcBef>
              <a:spcAft>
                <a:spcPts val="0"/>
              </a:spcAf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VAR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SUM;</a:t>
            </a:r>
          </a:p>
          <a:p>
            <a:pPr marL="0" marR="0">
              <a:lnSpc>
                <a:spcPts val="2270"/>
              </a:lnSpc>
              <a:spcBef>
                <a:spcPts val="1125"/>
              </a:spcBef>
              <a:spcAft>
                <a:spcPts val="0"/>
              </a:spcAft>
            </a:pP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RUN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1759" y="6444151"/>
            <a:ext cx="2370397" cy="58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2971981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spc="10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 </a:t>
            </a: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Data </a:t>
            </a:r>
            <a:r>
              <a:rPr sz="2800" b="1" spc="-23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Step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001" y="1000476"/>
            <a:ext cx="189160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2000" spc="-25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Variable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4301" y="1415908"/>
            <a:ext cx="8217241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Naming</a:t>
            </a:r>
            <a:r>
              <a:rPr sz="1800" spc="12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rule :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변수명을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CCTGQQ+êµ´ë¦¼"/>
                <a:cs typeface="CCTGQQ+êµ´ë¦¼"/>
              </a:rPr>
              <a:t>최대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BKHVJ+êµ´ë¦¼"/>
                <a:cs typeface="LBKHVJ+êµ´ë¦¼"/>
              </a:rPr>
              <a:t>32</a:t>
            </a:r>
            <a:r>
              <a:rPr sz="1800" dirty="0" smtClean="0">
                <a:solidFill>
                  <a:srgbClr val="000000"/>
                </a:solidFill>
                <a:latin typeface="CCTGQQ+êµ´ë¦¼"/>
                <a:cs typeface="CCTGQQ+êµ´ë¦¼"/>
              </a:rPr>
              <a:t>자리이며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영문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또는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_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시작해야함</a:t>
            </a:r>
          </a:p>
          <a:p>
            <a:pPr marL="300228" marR="0">
              <a:lnSpc>
                <a:spcPts val="2004"/>
              </a:lnSpc>
              <a:spcBef>
                <a:spcPts val="1284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예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)</a:t>
            </a:r>
            <a:r>
              <a:rPr sz="2000" spc="-1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 err="1" smtClean="0">
                <a:solidFill>
                  <a:srgbClr val="000000"/>
                </a:solidFill>
                <a:latin typeface="LBKHVJ+êµ´ë¦¼"/>
                <a:cs typeface="LBKHVJ+êµ´ë¦¼"/>
              </a:rPr>
              <a:t>aid_num</a:t>
            </a:r>
            <a:r>
              <a:rPr sz="2000" dirty="0" smtClean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dataset1</a:t>
            </a:r>
            <a:r>
              <a:rPr sz="2000" spc="-15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_effect_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4301" y="2653650"/>
            <a:ext cx="1848637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잘못된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경우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529" y="3048986"/>
            <a:ext cx="411889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예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)</a:t>
            </a:r>
            <a:r>
              <a:rPr sz="2000" spc="-1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1st_data</a:t>
            </a:r>
            <a:r>
              <a:rPr sz="2000" spc="-17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$</a:t>
            </a:r>
            <a:r>
              <a:rPr sz="2000" dirty="0" err="1" smtClean="0">
                <a:solidFill>
                  <a:srgbClr val="000000"/>
                </a:solidFill>
                <a:latin typeface="LBKHVJ+êµ´ë¦¼"/>
                <a:cs typeface="LBKHVJ+êµ´ë¦¼"/>
              </a:rPr>
              <a:t>ollar</a:t>
            </a:r>
            <a:endParaRPr sz="2000" dirty="0">
              <a:solidFill>
                <a:srgbClr val="000000"/>
              </a:solidFill>
              <a:latin typeface="LBKHVJ+êµ´ë¦¼"/>
              <a:cs typeface="LBKHVJ+êµ´ë¦¼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1759" y="6444151"/>
            <a:ext cx="2358205" cy="58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spc="-95" dirty="0">
                <a:solidFill>
                  <a:srgbClr val="4D81BF"/>
                </a:solidFill>
                <a:latin typeface="Times New Roman"/>
                <a:cs typeface="Times New Roman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2971981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spc="10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 </a:t>
            </a: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Data </a:t>
            </a:r>
            <a:r>
              <a:rPr sz="2800" b="1" spc="-23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Step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001" y="1000476"/>
            <a:ext cx="2975905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Data</a:t>
            </a:r>
            <a:r>
              <a:rPr sz="2000" spc="-15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Step</a:t>
            </a:r>
            <a:r>
              <a:rPr sz="2000" spc="-14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Statements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61759" y="6444151"/>
            <a:ext cx="2370397" cy="58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101" y="146671"/>
            <a:ext cx="4690973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Example:</a:t>
            </a:r>
            <a:r>
              <a:rPr sz="2800" b="1" spc="34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 </a:t>
            </a: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spc="2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 </a:t>
            </a: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Data </a:t>
            </a:r>
            <a:r>
              <a:rPr sz="2800" b="1" spc="-23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Step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142" y="1002491"/>
            <a:ext cx="3331020" cy="1096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8000"/>
                </a:solidFill>
                <a:latin typeface="Courier New"/>
                <a:cs typeface="Courier New"/>
              </a:rPr>
              <a:t>/* dataset exam2 */</a:t>
            </a:r>
          </a:p>
          <a:p>
            <a:pPr marL="0" marR="0">
              <a:lnSpc>
                <a:spcPts val="2270"/>
              </a:lnSpc>
              <a:spcBef>
                <a:spcPts val="1039"/>
              </a:spcBef>
              <a:spcAft>
                <a:spcPts val="0"/>
              </a:spcAft>
            </a:pP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DATA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a2;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3142" y="1855677"/>
            <a:ext cx="6836723" cy="109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INPUT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ID $ </a:t>
            </a:r>
            <a:r>
              <a:rPr sz="2000" b="1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008080"/>
                </a:solidFill>
                <a:latin typeface="Courier New"/>
                <a:cs typeface="Courier New"/>
              </a:rPr>
              <a:t>5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NAME $ </a:t>
            </a:r>
            <a:r>
              <a:rPr sz="2000" b="1" dirty="0">
                <a:solidFill>
                  <a:srgbClr val="008080"/>
                </a:solidFill>
                <a:latin typeface="Courier New"/>
                <a:cs typeface="Courier New"/>
              </a:rPr>
              <a:t>7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008080"/>
                </a:solidFill>
                <a:latin typeface="Courier New"/>
                <a:cs typeface="Courier New"/>
              </a:rPr>
              <a:t>15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ADD $ </a:t>
            </a:r>
            <a:r>
              <a:rPr sz="2000" b="1" dirty="0">
                <a:solidFill>
                  <a:srgbClr val="008080"/>
                </a:solidFill>
                <a:latin typeface="Courier New"/>
                <a:cs typeface="Courier New"/>
              </a:rPr>
              <a:t>20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sz="2000" b="1" dirty="0">
                <a:solidFill>
                  <a:srgbClr val="008080"/>
                </a:solidFill>
                <a:latin typeface="Courier New"/>
                <a:cs typeface="Courier New"/>
              </a:rPr>
              <a:t>40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marR="0">
              <a:lnSpc>
                <a:spcPts val="2270"/>
              </a:lnSpc>
              <a:spcBef>
                <a:spcPts val="1041"/>
              </a:spcBef>
              <a:spcAft>
                <a:spcPts val="0"/>
              </a:spcAf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CARDS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3142" y="2709625"/>
            <a:ext cx="420661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A1001 BOJUNG</a:t>
            </a:r>
            <a:r>
              <a:rPr sz="2000" spc="7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SEOUL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3142" y="3136345"/>
            <a:ext cx="2058085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A2001 JUHEE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59352" y="3136345"/>
            <a:ext cx="114464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BUSAN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3142" y="3562811"/>
            <a:ext cx="6310650" cy="2377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A1351 FARR,SUE</a:t>
            </a:r>
            <a:r>
              <a:rPr sz="2000" spc="480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1623 N. AVON P1.</a:t>
            </a:r>
          </a:p>
          <a:p>
            <a:pPr marL="0" marR="0">
              <a:lnSpc>
                <a:spcPts val="2270"/>
              </a:lnSpc>
              <a:spcBef>
                <a:spcPts val="104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A161</a:t>
            </a:r>
            <a:r>
              <a:rPr sz="2000" spc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COX,KEY B</a:t>
            </a:r>
            <a:r>
              <a:rPr sz="2000" spc="360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15 GREEENWOOD ST.</a:t>
            </a:r>
          </a:p>
          <a:p>
            <a:pPr marL="0" marR="0">
              <a:lnSpc>
                <a:spcPts val="2270"/>
              </a:lnSpc>
              <a:spcBef>
                <a:spcPts val="1089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212</a:t>
            </a:r>
            <a:r>
              <a:rPr sz="2000" spc="2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MOORE,RON</a:t>
            </a:r>
            <a:r>
              <a:rPr sz="2000" spc="3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442 GLENWOOD AVE.</a:t>
            </a:r>
          </a:p>
          <a:p>
            <a:pPr marL="0" marR="0">
              <a:lnSpc>
                <a:spcPts val="2272"/>
              </a:lnSpc>
              <a:spcBef>
                <a:spcPts val="1087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2521</a:t>
            </a:r>
            <a:r>
              <a:rPr sz="2000" spc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RUTH,G H</a:t>
            </a:r>
            <a:r>
              <a:rPr sz="2000" spc="480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2491 BRADY STREET</a:t>
            </a:r>
          </a:p>
          <a:p>
            <a:pPr marL="0" marR="0">
              <a:lnSpc>
                <a:spcPts val="2270"/>
              </a:lnSpc>
              <a:spcBef>
                <a:spcPts val="1042"/>
              </a:spcBef>
              <a:spcAft>
                <a:spcPts val="0"/>
              </a:spcAft>
            </a:pPr>
            <a:r>
              <a:rPr sz="2000" dirty="0">
                <a:solidFill>
                  <a:srgbClr val="0000FF"/>
                </a:solidFill>
                <a:latin typeface="Courier New"/>
                <a:cs typeface="Courier New"/>
              </a:rPr>
              <a:t>RUN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3142" y="5701846"/>
            <a:ext cx="2820339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7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PROC PRINT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RUN</a:t>
            </a:r>
            <a:r>
              <a:rPr sz="20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61759" y="6444151"/>
            <a:ext cx="2370397" cy="58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3215893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spc="14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시스템</a:t>
            </a:r>
            <a:r>
              <a:rPr sz="2800" b="1" spc="309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소개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001" y="1000476"/>
            <a:ext cx="1504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1966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20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~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001" y="1415908"/>
            <a:ext cx="6776603" cy="1011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미국의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North Carolina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주립대학의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통계패키지로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시작</a:t>
            </a:r>
          </a:p>
          <a:p>
            <a:pPr marL="0" marR="0">
              <a:lnSpc>
                <a:spcPts val="2004"/>
              </a:lnSpc>
              <a:spcBef>
                <a:spcPts val="1284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1976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20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~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4301" y="2226929"/>
            <a:ext cx="4431332" cy="955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 Institute(www.sas.com)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설립</a:t>
            </a:r>
          </a:p>
          <a:p>
            <a:pPr marL="0" marR="0">
              <a:lnSpc>
                <a:spcPts val="1800"/>
              </a:lnSpc>
              <a:spcBef>
                <a:spcPts val="12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통계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패키지로서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처음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판매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0001" y="2995026"/>
            <a:ext cx="7836926" cy="1011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통계패키지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중심으로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SAS(Statistical Analysis</a:t>
            </a:r>
            <a:r>
              <a:rPr sz="1800" spc="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System)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를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운영</a:t>
            </a:r>
          </a:p>
          <a:p>
            <a:pPr marL="0" marR="0">
              <a:lnSpc>
                <a:spcPts val="2006"/>
              </a:lnSpc>
              <a:spcBef>
                <a:spcPts val="12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1980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년대</a:t>
            </a:r>
            <a:r>
              <a:rPr sz="20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중반</a:t>
            </a:r>
            <a:r>
              <a:rPr sz="20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~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4301" y="3806048"/>
            <a:ext cx="5614337" cy="13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Strategy Application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System:</a:t>
            </a:r>
            <a:r>
              <a:rPr sz="1800" spc="2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사용범위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확대</a:t>
            </a:r>
          </a:p>
          <a:p>
            <a:pPr marL="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다양한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자료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/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하드웨어</a:t>
            </a:r>
            <a:r>
              <a:rPr sz="1800" spc="1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/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응용분야</a:t>
            </a:r>
            <a:r>
              <a:rPr sz="18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/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이용자</a:t>
            </a:r>
          </a:p>
          <a:p>
            <a:pPr marL="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1985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PC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용</a:t>
            </a:r>
            <a:r>
              <a:rPr sz="18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발표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0001" y="4957930"/>
            <a:ext cx="5409852" cy="139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1990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3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㈜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spc="-14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Korea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설립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(19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번째</a:t>
            </a:r>
            <a:r>
              <a:rPr sz="1800" spc="1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지사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)</a:t>
            </a:r>
          </a:p>
          <a:p>
            <a:pPr marL="114300" marR="0">
              <a:lnSpc>
                <a:spcPts val="1800"/>
              </a:lnSpc>
              <a:spcBef>
                <a:spcPts val="1227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1991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3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윈도우용</a:t>
            </a:r>
            <a:r>
              <a:rPr sz="1800" spc="1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 6.07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판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발표</a:t>
            </a:r>
          </a:p>
          <a:p>
            <a:pPr marL="0" marR="0">
              <a:lnSpc>
                <a:spcPts val="2004"/>
              </a:lnSpc>
              <a:spcBef>
                <a:spcPts val="128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현</a:t>
            </a:r>
            <a:r>
              <a:rPr sz="2000" spc="1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재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2000" spc="-14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2000" spc="-2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9.3,</a:t>
            </a:r>
            <a:r>
              <a:rPr sz="2000" spc="-2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2000" spc="-27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9.4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1759" y="6444151"/>
            <a:ext cx="2252980" cy="57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3215893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spc="14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시스템</a:t>
            </a:r>
            <a:r>
              <a:rPr sz="2800" b="1" spc="309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소개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4301" y="995284"/>
            <a:ext cx="5091098" cy="210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1980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3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SAS/GRAPH,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SAS/ETS</a:t>
            </a:r>
          </a:p>
          <a:p>
            <a:pPr marL="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1982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SAS/FSP(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대화형</a:t>
            </a:r>
            <a:r>
              <a:rPr sz="18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자료관리</a:t>
            </a:r>
            <a:r>
              <a:rPr sz="18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SW)</a:t>
            </a:r>
          </a:p>
          <a:p>
            <a:pPr marL="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1983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SAS/OR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(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대화형</a:t>
            </a:r>
            <a:r>
              <a:rPr sz="1800" spc="1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자료관리</a:t>
            </a:r>
            <a:r>
              <a:rPr sz="18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SW)</a:t>
            </a:r>
          </a:p>
          <a:p>
            <a:pPr marL="0" marR="0">
              <a:lnSpc>
                <a:spcPts val="1800"/>
              </a:lnSpc>
              <a:spcBef>
                <a:spcPts val="12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1985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3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최초로</a:t>
            </a:r>
            <a:r>
              <a:rPr sz="1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PC(IBM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PC)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용</a:t>
            </a:r>
            <a:r>
              <a:rPr sz="18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발표</a:t>
            </a:r>
          </a:p>
          <a:p>
            <a:pPr marL="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SAS/IML(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대화형행렬연산</a:t>
            </a:r>
            <a:r>
              <a:rPr sz="18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SW)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4301" y="2915778"/>
            <a:ext cx="6275797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SAS/AF(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어플리케이션</a:t>
            </a:r>
            <a:r>
              <a:rPr sz="18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개발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SW)</a:t>
            </a:r>
          </a:p>
          <a:p>
            <a:pPr marL="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1986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SAS/QC(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통계적</a:t>
            </a:r>
            <a:r>
              <a:rPr sz="18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품질관리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SW)</a:t>
            </a:r>
          </a:p>
          <a:p>
            <a:pPr marL="0" marR="0">
              <a:lnSpc>
                <a:spcPts val="1800"/>
              </a:lnSpc>
              <a:spcBef>
                <a:spcPts val="122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1988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UNIX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판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와</a:t>
            </a:r>
            <a:r>
              <a:rPr sz="18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PC/SAS</a:t>
            </a:r>
            <a:r>
              <a:rPr sz="1800" spc="-23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6.03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판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발표</a:t>
            </a:r>
          </a:p>
          <a:p>
            <a:pPr marL="0" marR="0">
              <a:lnSpc>
                <a:spcPts val="1800"/>
              </a:lnSpc>
              <a:spcBef>
                <a:spcPts val="127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1989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3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JMP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발표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(Mac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에서</a:t>
            </a:r>
            <a:r>
              <a:rPr sz="18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동작하는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시각화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제품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)</a:t>
            </a:r>
          </a:p>
          <a:p>
            <a:pPr marL="0" marR="0">
              <a:lnSpc>
                <a:spcPts val="1800"/>
              </a:lnSpc>
              <a:spcBef>
                <a:spcPts val="12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1990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번째</a:t>
            </a:r>
            <a:r>
              <a:rPr sz="1800" spc="1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지사인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㈜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 Korea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설립</a:t>
            </a:r>
          </a:p>
          <a:p>
            <a:pPr marL="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1991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1800" spc="23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윈도우용</a:t>
            </a:r>
            <a:r>
              <a:rPr sz="1800" spc="1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버전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 6.07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판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 err="1" smtClean="0">
                <a:solidFill>
                  <a:srgbClr val="000000"/>
                </a:solidFill>
                <a:latin typeface="CCTGQQ+êµ´ë¦¼"/>
                <a:cs typeface="CCTGQQ+êµ´ë¦¼"/>
              </a:rPr>
              <a:t>발표</a:t>
            </a:r>
            <a:endParaRPr sz="1800" dirty="0">
              <a:solidFill>
                <a:srgbClr val="000000"/>
              </a:solidFill>
              <a:latin typeface="CCTGQQ+êµ´ë¦¼"/>
              <a:cs typeface="CCTGQQ+êµ´ë¦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301" y="5604723"/>
            <a:ext cx="296595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LBKHVJ+êµ´ë¦¼"/>
                <a:cs typeface="LBKHVJ+êµ´ë¦¼"/>
              </a:rPr>
              <a:t>201</a:t>
            </a:r>
            <a:r>
              <a:rPr lang="en-US" sz="1800" dirty="0" smtClean="0">
                <a:solidFill>
                  <a:srgbClr val="000000"/>
                </a:solidFill>
                <a:latin typeface="LBKHVJ+êµ´ë¦¼"/>
                <a:cs typeface="LBKHVJ+êµ´ë¦¼"/>
              </a:rPr>
              <a:t>9</a:t>
            </a:r>
            <a:r>
              <a:rPr sz="1800" dirty="0" smtClean="0">
                <a:solidFill>
                  <a:srgbClr val="000000"/>
                </a:solidFill>
                <a:latin typeface="CCTGQQ+êµ´ë¦¼"/>
                <a:cs typeface="CCTGQQ+êµ´ë¦¼"/>
              </a:rPr>
              <a:t>년</a:t>
            </a:r>
            <a:r>
              <a:rPr sz="1800" spc="174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현재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: SAS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9.4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61759" y="6444151"/>
            <a:ext cx="2252980" cy="57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2378963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의</a:t>
            </a:r>
            <a:r>
              <a:rPr sz="2800" b="1" spc="303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특징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001" y="1000476"/>
            <a:ext cx="8732796" cy="1764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다양한</a:t>
            </a:r>
            <a:r>
              <a:rPr sz="20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사용자를</a:t>
            </a:r>
            <a:r>
              <a:rPr sz="20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위한</a:t>
            </a:r>
            <a:r>
              <a:rPr sz="20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인터페이스</a:t>
            </a:r>
            <a:r>
              <a:rPr sz="2000" spc="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제공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:</a:t>
            </a:r>
            <a:r>
              <a:rPr sz="2000" spc="-14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다양한</a:t>
            </a:r>
            <a:r>
              <a:rPr sz="20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분야에서</a:t>
            </a:r>
            <a:r>
              <a:rPr sz="20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2000" spc="-2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응용</a:t>
            </a:r>
          </a:p>
          <a:p>
            <a:pPr marL="114300" marR="0">
              <a:lnSpc>
                <a:spcPts val="1800"/>
              </a:lnSpc>
              <a:spcBef>
                <a:spcPts val="129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보고서작성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/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그래픽출력</a:t>
            </a:r>
            <a:r>
              <a:rPr sz="1800" spc="1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/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의사결정시스템</a:t>
            </a:r>
            <a:r>
              <a:rPr sz="1800" spc="1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/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재무분석</a:t>
            </a:r>
            <a:r>
              <a:rPr sz="1800" spc="1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/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통계분석</a:t>
            </a:r>
          </a:p>
          <a:p>
            <a:pPr marL="11430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계량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경제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예측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및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시계열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모델링</a:t>
            </a:r>
            <a:r>
              <a:rPr sz="1800" spc="1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/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프로젝트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관리</a:t>
            </a:r>
            <a:r>
              <a:rPr sz="1800" spc="1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/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실험분석</a:t>
            </a:r>
          </a:p>
          <a:p>
            <a:pPr marL="114300" marR="0">
              <a:lnSpc>
                <a:spcPts val="1800"/>
              </a:lnSpc>
              <a:spcBef>
                <a:spcPts val="12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메뉴형식의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어플리케이션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개발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001" y="2963642"/>
            <a:ext cx="379645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다양한</a:t>
            </a:r>
            <a:r>
              <a:rPr sz="20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하드웨어</a:t>
            </a:r>
            <a:r>
              <a:rPr sz="20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플랫폼</a:t>
            </a:r>
            <a:r>
              <a:rPr sz="20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지원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4301" y="3379073"/>
            <a:ext cx="7779091" cy="955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상이한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하드웨어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환경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및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운영체제에서도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동일한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운영환경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제공</a:t>
            </a:r>
          </a:p>
          <a:p>
            <a:pPr marL="0" marR="0">
              <a:lnSpc>
                <a:spcPts val="1800"/>
              </a:lnSpc>
              <a:spcBef>
                <a:spcPts val="122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이식성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호환성</a:t>
            </a:r>
            <a:r>
              <a:rPr sz="1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제공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0001" y="4542760"/>
            <a:ext cx="321283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다양한</a:t>
            </a:r>
            <a:r>
              <a:rPr sz="20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데이터</a:t>
            </a:r>
            <a:r>
              <a:rPr sz="20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접근</a:t>
            </a:r>
            <a:r>
              <a:rPr sz="20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가능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4301" y="4957930"/>
            <a:ext cx="6959224" cy="956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ASCII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파일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DB/2, Oracle, Informix,</a:t>
            </a:r>
            <a:r>
              <a:rPr sz="1800" spc="14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VSAM,</a:t>
            </a:r>
            <a:r>
              <a:rPr sz="1800" spc="-14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SYBASE</a:t>
            </a:r>
            <a:r>
              <a:rPr sz="1800" spc="-17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등</a:t>
            </a:r>
          </a:p>
          <a:p>
            <a:pPr marL="0" marR="0">
              <a:lnSpc>
                <a:spcPts val="1800"/>
              </a:lnSpc>
              <a:spcBef>
                <a:spcPts val="1227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BMDP,</a:t>
            </a:r>
            <a:r>
              <a:rPr sz="1800" spc="-15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SPSS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등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타사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SW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에서</a:t>
            </a:r>
            <a:r>
              <a:rPr sz="18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작성된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파일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61759" y="6444151"/>
            <a:ext cx="2252980" cy="57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2378963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의</a:t>
            </a:r>
            <a:r>
              <a:rPr sz="2800" b="1" spc="303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특징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001" y="1000476"/>
            <a:ext cx="4771337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다양하고</a:t>
            </a:r>
            <a:r>
              <a:rPr sz="20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강력한</a:t>
            </a:r>
            <a:r>
              <a:rPr sz="20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통계분석</a:t>
            </a:r>
            <a:r>
              <a:rPr sz="20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기법</a:t>
            </a:r>
            <a:r>
              <a:rPr sz="2000" spc="1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제공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4301" y="1415908"/>
            <a:ext cx="5351109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자료의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정리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분석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표현을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위한</a:t>
            </a:r>
            <a:r>
              <a:rPr sz="18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procedure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0001" y="2238218"/>
            <a:ext cx="1735861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사용이</a:t>
            </a:r>
            <a:r>
              <a:rPr sz="20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CCTGQQ+êµ´ë¦¼"/>
                <a:cs typeface="CCTGQQ+êµ´ë¦¼"/>
              </a:rPr>
              <a:t>간편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4301" y="2653650"/>
            <a:ext cx="1848637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대화형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처리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3854" y="3960748"/>
            <a:ext cx="9007254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데이터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접근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데이터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관리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데이터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분석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데이터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표현이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용이한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통계</a:t>
            </a: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소프트웨어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61759" y="6444151"/>
            <a:ext cx="2252980" cy="57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3215893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spc="14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시스템</a:t>
            </a:r>
            <a:r>
              <a:rPr sz="2800" b="1" spc="309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구성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001" y="866618"/>
            <a:ext cx="1605135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BASE</a:t>
            </a:r>
            <a:r>
              <a:rPr sz="2000" spc="-31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4301" y="1282050"/>
            <a:ext cx="284654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spc="-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시스템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기본엔진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4301" y="1666098"/>
            <a:ext cx="497463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기본적인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데이터</a:t>
            </a:r>
            <a:r>
              <a:rPr sz="1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조작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작업을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위한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제품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1501" y="2038595"/>
            <a:ext cx="5490148" cy="54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7999FF"/>
                </a:solidFill>
                <a:latin typeface="CCTGQQ+êµ´ë¦¼"/>
                <a:cs typeface="CCTGQQ+êµ´ë¦¼"/>
              </a:rPr>
              <a:t>＞</a:t>
            </a:r>
            <a:r>
              <a:rPr sz="1600" spc="700" dirty="0">
                <a:solidFill>
                  <a:srgbClr val="7999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7999FF"/>
                </a:solidFill>
                <a:latin typeface="CCTGQQ+êµ´ë¦¼"/>
                <a:cs typeface="CCTGQQ+êµ´ë¦¼"/>
              </a:rPr>
              <a:t>데이터</a:t>
            </a:r>
            <a:r>
              <a:rPr sz="1600" spc="538" dirty="0">
                <a:solidFill>
                  <a:srgbClr val="7999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7999FF"/>
                </a:solidFill>
                <a:latin typeface="CCTGQQ+êµ´ë¦¼"/>
                <a:cs typeface="CCTGQQ+êµ´ë¦¼"/>
              </a:rPr>
              <a:t>액세스</a:t>
            </a:r>
            <a:r>
              <a:rPr sz="1600" spc="536" dirty="0">
                <a:solidFill>
                  <a:srgbClr val="7999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7999FF"/>
                </a:solidFill>
                <a:latin typeface="Courier New"/>
                <a:cs typeface="Courier New"/>
              </a:rPr>
              <a:t>/ </a:t>
            </a:r>
            <a:r>
              <a:rPr sz="1600" spc="-15" dirty="0">
                <a:solidFill>
                  <a:srgbClr val="7999FF"/>
                </a:solidFill>
                <a:latin typeface="CCTGQQ+êµ´ë¦¼"/>
                <a:cs typeface="CCTGQQ+êµ´ë¦¼"/>
              </a:rPr>
              <a:t>관리</a:t>
            </a:r>
            <a:r>
              <a:rPr sz="1600" spc="548" dirty="0">
                <a:solidFill>
                  <a:srgbClr val="7999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7999FF"/>
                </a:solidFill>
                <a:latin typeface="Courier New"/>
                <a:cs typeface="Courier New"/>
              </a:rPr>
              <a:t>/ </a:t>
            </a:r>
            <a:r>
              <a:rPr sz="1600" spc="-15" dirty="0">
                <a:solidFill>
                  <a:srgbClr val="7999FF"/>
                </a:solidFill>
                <a:latin typeface="CCTGQQ+êµ´ë¦¼"/>
                <a:cs typeface="CCTGQQ+êµ´ë¦¼"/>
              </a:rPr>
              <a:t>분석</a:t>
            </a:r>
            <a:r>
              <a:rPr sz="1600" spc="548" dirty="0">
                <a:solidFill>
                  <a:srgbClr val="7999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7999FF"/>
                </a:solidFill>
                <a:latin typeface="Courier New"/>
                <a:cs typeface="Courier New"/>
              </a:rPr>
              <a:t>/</a:t>
            </a:r>
            <a:r>
              <a:rPr sz="1600" b="1" spc="11" dirty="0">
                <a:solidFill>
                  <a:srgbClr val="7999FF"/>
                </a:solidFill>
                <a:latin typeface="Courier New"/>
                <a:cs typeface="Courier New"/>
              </a:rPr>
              <a:t> </a:t>
            </a:r>
            <a:r>
              <a:rPr sz="1600" spc="-18" dirty="0">
                <a:solidFill>
                  <a:srgbClr val="7999FF"/>
                </a:solidFill>
                <a:latin typeface="CCTGQQ+êµ´ë¦¼"/>
                <a:cs typeface="CCTGQQ+êµ´ë¦¼"/>
              </a:rPr>
              <a:t>프리젠테이션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001" y="2403064"/>
            <a:ext cx="1595520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SAS/STAT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4301" y="2818496"/>
            <a:ext cx="94778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단일표본분석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두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표본비교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회귀분석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분산분석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다변량분석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GLM,</a:t>
            </a:r>
            <a:r>
              <a:rPr sz="1800" spc="14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대응분석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0813" y="3147679"/>
            <a:ext cx="5346189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다차원척도법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등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통계학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전분야의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분석기법들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0001" y="3542755"/>
            <a:ext cx="1443051" cy="635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6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SAS/ETS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4301" y="3958828"/>
            <a:ext cx="4185968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시계열분석과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계량경제모형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지원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0001" y="4354165"/>
            <a:ext cx="138918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SAS/IML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4301" y="4769597"/>
            <a:ext cx="295871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대화형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행렬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연산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지원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70001" y="5165187"/>
            <a:ext cx="134100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4301" y="5580644"/>
            <a:ext cx="6802891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Operating</a:t>
            </a:r>
            <a:r>
              <a:rPr sz="1800" spc="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Research</a:t>
            </a:r>
            <a:r>
              <a:rPr sz="1800" spc="2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분야의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계량기법과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프로젝트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관리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61759" y="6444151"/>
            <a:ext cx="2252980" cy="57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3215893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spc="14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시스템</a:t>
            </a:r>
            <a:r>
              <a:rPr sz="2800" b="1" spc="309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구성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001" y="866618"/>
            <a:ext cx="1851666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SAS/GRAPH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4301" y="1282050"/>
            <a:ext cx="2610891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데이터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시각화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도구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0001" y="1677386"/>
            <a:ext cx="1353926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SAS/QC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4301" y="2092556"/>
            <a:ext cx="2077847" cy="571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품질관리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분야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001" y="2488408"/>
            <a:ext cx="1290535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SAS/AF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0001" y="2903840"/>
            <a:ext cx="6946605" cy="1389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메뉴형식의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대화용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응용프로그램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개발을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지원하는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제품</a:t>
            </a:r>
          </a:p>
          <a:p>
            <a:pPr marL="11430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최종사용자를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위한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응용프로그램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구축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가능</a:t>
            </a:r>
          </a:p>
          <a:p>
            <a:pPr marL="0" marR="0">
              <a:lnSpc>
                <a:spcPts val="2004"/>
              </a:lnSpc>
              <a:spcBef>
                <a:spcPts val="1287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SAS/FSP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0001" y="4099037"/>
            <a:ext cx="8259302" cy="13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데이터를</a:t>
            </a:r>
            <a:r>
              <a:rPr sz="1800" spc="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풀스크린에서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입력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검색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편집이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가능</a:t>
            </a:r>
          </a:p>
          <a:p>
            <a:pPr marL="11430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비즈니스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모델링</a:t>
            </a:r>
            <a:r>
              <a:rPr sz="1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작성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및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planning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에</a:t>
            </a:r>
            <a:r>
              <a:rPr sz="1800" spc="1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강력한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기능을</a:t>
            </a:r>
            <a:r>
              <a:rPr sz="1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발휘하는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제품</a:t>
            </a:r>
          </a:p>
          <a:p>
            <a:pPr marL="0" marR="0">
              <a:lnSpc>
                <a:spcPts val="2006"/>
              </a:lnSpc>
              <a:spcBef>
                <a:spcPts val="1281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SAS/ASSIST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4301" y="5294107"/>
            <a:ext cx="6837944" cy="955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메뉴형식의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사용자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인터페이스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소프트웨어</a:t>
            </a:r>
          </a:p>
          <a:p>
            <a:pPr marL="0" marR="0">
              <a:lnSpc>
                <a:spcPts val="1800"/>
              </a:lnSpc>
              <a:spcBef>
                <a:spcPts val="12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Task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지향적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</a:t>
            </a:r>
            <a:r>
              <a:rPr sz="1800" spc="10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메뉴지향적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시스템을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활용하도록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지원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61759" y="6444151"/>
            <a:ext cx="2252980" cy="57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3215893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spc="14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시스템</a:t>
            </a:r>
            <a:r>
              <a:rPr sz="2800" b="1" spc="309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구성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0001" y="866618"/>
            <a:ext cx="1364200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04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SAS/EIS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001" y="1282050"/>
            <a:ext cx="8998899" cy="1011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경영자정보시스템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(EIS)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을</a:t>
            </a:r>
            <a:r>
              <a:rPr sz="1800" spc="1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지원하는</a:t>
            </a:r>
            <a:r>
              <a:rPr sz="18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메뉴형식의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EIS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개발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지원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소프트웨어</a:t>
            </a:r>
          </a:p>
          <a:p>
            <a:pPr marL="0" marR="0">
              <a:lnSpc>
                <a:spcPts val="2004"/>
              </a:lnSpc>
              <a:spcBef>
                <a:spcPts val="1284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SAS/CALC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0001" y="2092556"/>
            <a:ext cx="5019767" cy="101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스프레드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시트</a:t>
            </a:r>
            <a:r>
              <a:rPr sz="1800" spc="1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기능을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가진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소프트웨어</a:t>
            </a:r>
          </a:p>
          <a:p>
            <a:pPr marL="0" marR="0">
              <a:lnSpc>
                <a:spcPts val="2004"/>
              </a:lnSpc>
              <a:spcBef>
                <a:spcPts val="128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SAS/CONNECT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0001" y="2903840"/>
            <a:ext cx="6133107" cy="1389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분산처리를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위한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미들웨어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기능</a:t>
            </a:r>
          </a:p>
          <a:p>
            <a:pPr marL="114300" marR="0">
              <a:lnSpc>
                <a:spcPts val="1800"/>
              </a:lnSpc>
              <a:spcBef>
                <a:spcPts val="1223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다양한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플랫폼에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설치되어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있는</a:t>
            </a:r>
            <a:r>
              <a:rPr sz="180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SAS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시스템</a:t>
            </a:r>
            <a:r>
              <a:rPr sz="18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연결</a:t>
            </a:r>
          </a:p>
          <a:p>
            <a:pPr marL="0" marR="0">
              <a:lnSpc>
                <a:spcPts val="2004"/>
              </a:lnSpc>
              <a:spcBef>
                <a:spcPts val="1287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SAS/ACCESS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0001" y="4099037"/>
            <a:ext cx="4316975" cy="1011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데이터베이스와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파일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인터페이스</a:t>
            </a:r>
          </a:p>
          <a:p>
            <a:pPr marL="0" marR="0">
              <a:lnSpc>
                <a:spcPts val="2004"/>
              </a:lnSpc>
              <a:spcBef>
                <a:spcPts val="128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SAS/INSIGHT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0001" y="4909804"/>
            <a:ext cx="7472385" cy="1012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자료의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동적으로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탐색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,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분석해주는</a:t>
            </a:r>
            <a:r>
              <a:rPr sz="18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시각적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데이터</a:t>
            </a:r>
            <a:r>
              <a:rPr sz="18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분석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제품</a:t>
            </a:r>
          </a:p>
          <a:p>
            <a:pPr marL="0" marR="0">
              <a:lnSpc>
                <a:spcPts val="2004"/>
              </a:lnSpc>
              <a:spcBef>
                <a:spcPts val="128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BKHVJ+êµ´ë¦¼"/>
                <a:cs typeface="LBKHVJ+êµ´ë¦¼"/>
              </a:rPr>
              <a:t>SAS/SHARE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4301" y="5720852"/>
            <a:ext cx="6303810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•</a:t>
            </a:r>
            <a:r>
              <a:rPr sz="1800" spc="1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원격</a:t>
            </a:r>
            <a:r>
              <a:rPr sz="18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ODBC(Open</a:t>
            </a:r>
            <a:r>
              <a:rPr sz="1800" spc="18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DataBase</a:t>
            </a:r>
            <a:r>
              <a:rPr sz="1800" spc="12" dirty="0">
                <a:solidFill>
                  <a:srgbClr val="000000"/>
                </a:solidFill>
                <a:latin typeface="LBKHVJ+êµ´ë¦¼"/>
                <a:cs typeface="LBKHVJ+êµ´ë¦¼"/>
              </a:rPr>
              <a:t> </a:t>
            </a:r>
            <a:r>
              <a:rPr sz="1800" dirty="0">
                <a:solidFill>
                  <a:srgbClr val="000000"/>
                </a:solidFill>
                <a:latin typeface="LBKHVJ+êµ´ë¦¼"/>
                <a:cs typeface="LBKHVJ+êµ´ë¦¼"/>
              </a:rPr>
              <a:t>Connectivity) </a:t>
            </a:r>
            <a:r>
              <a:rPr sz="1800" dirty="0">
                <a:solidFill>
                  <a:srgbClr val="000000"/>
                </a:solidFill>
                <a:latin typeface="CCTGQQ+êµ´ë¦¼"/>
                <a:cs typeface="CCTGQQ+êµ´ë¦¼"/>
              </a:rPr>
              <a:t>엑세스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61759" y="6444151"/>
            <a:ext cx="2252980" cy="57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50350" cy="686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92" y="146925"/>
            <a:ext cx="2378963" cy="100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8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6591C7"/>
                </a:solidFill>
                <a:latin typeface="JQRNRE+ë§ì ê³�,Bold"/>
                <a:cs typeface="JQRNRE+ë§ì ê³�,Bold"/>
              </a:rPr>
              <a:t>SAS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의</a:t>
            </a:r>
            <a:r>
              <a:rPr sz="2800" b="1" spc="303" dirty="0">
                <a:solidFill>
                  <a:srgbClr val="6591C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591C7"/>
                </a:solidFill>
                <a:latin typeface="PQJJUW+ë§ì ê³�,Bold"/>
                <a:cs typeface="PQJJUW+ë§ì ê³�,Bold"/>
              </a:rPr>
              <a:t>시작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61759" y="6444151"/>
            <a:ext cx="2252980" cy="57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D81BF"/>
                </a:solidFill>
                <a:latin typeface="OORGUJ+ë§ì ê³�"/>
                <a:cs typeface="OORGUJ+ë§ì ê³�"/>
              </a:rPr>
              <a:t>SAS</a:t>
            </a:r>
            <a:r>
              <a:rPr sz="1600" dirty="0">
                <a:solidFill>
                  <a:srgbClr val="4D81BF"/>
                </a:solidFill>
                <a:latin typeface="KAKQIK+ë§ì ê³�"/>
                <a:cs typeface="KAKQIK+ë§ì ê³�"/>
              </a:rPr>
              <a:t>자료분석실습</a:t>
            </a:r>
            <a:r>
              <a:rPr sz="1600" spc="1650" dirty="0">
                <a:solidFill>
                  <a:srgbClr val="4D81B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D81BF"/>
                </a:solidFill>
                <a:latin typeface="Times New Roman"/>
                <a:cs typeface="Times New Roman"/>
              </a:rPr>
              <a:t>8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0173" t="1701" r="1979"/>
          <a:stretch/>
        </p:blipFill>
        <p:spPr>
          <a:xfrm>
            <a:off x="126492" y="892425"/>
            <a:ext cx="8856983" cy="5079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764</Words>
  <Application>Microsoft Office PowerPoint</Application>
  <PresentationFormat>화면 슬라이드 쇼(4:3)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Calibri</vt:lpstr>
      <vt:lpstr>JQRNRE+ë§ì ê³�,Bold</vt:lpstr>
      <vt:lpstr>Courier New</vt:lpstr>
      <vt:lpstr>LBKHVJ+êµ´ë¦¼</vt:lpstr>
      <vt:lpstr>CCTGQQ+êµ´ë¦¼</vt:lpstr>
      <vt:lpstr>Times New Roman</vt:lpstr>
      <vt:lpstr>KAKQIK+ë§ì ê³�</vt:lpstr>
      <vt:lpstr>PSQPQQ+ë°í</vt:lpstr>
      <vt:lpstr>PQJJUW+ë§ì ê³�,Bold</vt:lpstr>
      <vt:lpstr>OORGUJ+ë§ì ê³�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use</cp:lastModifiedBy>
  <cp:revision>4</cp:revision>
  <dcterms:modified xsi:type="dcterms:W3CDTF">2019-03-07T04:59:35Z</dcterms:modified>
</cp:coreProperties>
</file>