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788" r:id="rId17"/>
    <p:sldId id="789" r:id="rId18"/>
    <p:sldId id="790" r:id="rId19"/>
    <p:sldId id="275" r:id="rId20"/>
    <p:sldId id="785" r:id="rId21"/>
    <p:sldId id="786" r:id="rId22"/>
    <p:sldId id="787" r:id="rId23"/>
    <p:sldId id="279" r:id="rId24"/>
    <p:sldId id="281" r:id="rId25"/>
    <p:sldId id="282" r:id="rId26"/>
    <p:sldId id="283" r:id="rId27"/>
    <p:sldId id="355" r:id="rId28"/>
    <p:sldId id="356" r:id="rId29"/>
    <p:sldId id="357" r:id="rId30"/>
    <p:sldId id="284" r:id="rId31"/>
    <p:sldId id="285" r:id="rId32"/>
    <p:sldId id="286" r:id="rId33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75">
          <p15:clr>
            <a:srgbClr val="A4A3A4"/>
          </p15:clr>
        </p15:guide>
        <p15:guide id="4" pos="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99FF"/>
    <a:srgbClr val="AFC2FF"/>
    <a:srgbClr val="85C2FF"/>
    <a:srgbClr val="B7E7FF"/>
    <a:srgbClr val="0099CC"/>
    <a:srgbClr val="FF9900"/>
    <a:srgbClr val="C6F0AE"/>
    <a:srgbClr val="5BADFF"/>
    <a:srgbClr val="F8A884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9" autoAdjust="0"/>
    <p:restoredTop sz="94633"/>
  </p:normalViewPr>
  <p:slideViewPr>
    <p:cSldViewPr>
      <p:cViewPr varScale="1">
        <p:scale>
          <a:sx n="122" d="100"/>
          <a:sy n="122" d="100"/>
        </p:scale>
        <p:origin x="200" y="736"/>
      </p:cViewPr>
      <p:guideLst>
        <p:guide orient="horz" pos="2160"/>
        <p:guide pos="2880"/>
        <p:guide orient="horz" pos="3475"/>
        <p:guide pos="9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FigureOut">
              <a:rPr lang="en-US"/>
              <a:pPr>
                <a:defRPr/>
              </a:pPr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BF3985-970C-4048-8144-5813D5AD1F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829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-6350" y="620713"/>
            <a:ext cx="9150350" cy="144462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 flipH="1">
            <a:off x="-6350" y="6165850"/>
            <a:ext cx="9150350" cy="142875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6360732"/>
            <a:ext cx="1798204" cy="4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9050" y="188913"/>
            <a:ext cx="2111375" cy="5832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" y="188913"/>
            <a:ext cx="6181725" cy="5832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7921451" cy="41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98525"/>
            <a:ext cx="9108504" cy="5122863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n-ea"/>
                <a:ea typeface="+mn-ea"/>
              </a:defRPr>
            </a:lvl1pPr>
            <a:lvl2pPr>
              <a:lnSpc>
                <a:spcPct val="120000"/>
              </a:lnSpc>
              <a:defRPr sz="1800">
                <a:latin typeface="+mn-ea"/>
                <a:ea typeface="+mn-ea"/>
              </a:defRPr>
            </a:lvl2pPr>
            <a:lvl3pPr marL="1257300" indent="-342900">
              <a:lnSpc>
                <a:spcPct val="120000"/>
              </a:lnSpc>
              <a:buFont typeface="굴림" panose="020B0600000101010101" pitchFamily="50" charset="-127"/>
              <a:buChar char="＞"/>
              <a:defRPr sz="1600" baseline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0000"/>
              </a:lnSpc>
              <a:defRPr sz="14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8985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1825" y="8985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-6350" y="620713"/>
            <a:ext cx="9150350" cy="144462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 flipH="1">
            <a:off x="-6350" y="6165850"/>
            <a:ext cx="9150350" cy="142875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028384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</a:t>
            </a: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813747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98525"/>
            <a:ext cx="8229600" cy="51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6360732"/>
            <a:ext cx="1798204" cy="472029"/>
          </a:xfrm>
          <a:prstGeom prst="rect">
            <a:avLst/>
          </a:prstGeom>
        </p:spPr>
      </p:pic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6084168" y="6396746"/>
            <a:ext cx="22715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>
                <a:solidFill>
                  <a:srgbClr val="4D81BF"/>
                </a:solidFill>
                <a:ea typeface="-윤고딕110" pitchFamily="18" charset="-127"/>
              </a:rPr>
              <a:t>  </a:t>
            </a:r>
            <a:r>
              <a:rPr lang="en-US" altLang="ko-KR" sz="1600" b="0" baseline="0" dirty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SAS</a:t>
            </a:r>
            <a:r>
              <a:rPr lang="ko-KR" altLang="en-US" sz="1600" b="0" baseline="0" dirty="0" err="1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자료분석실습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rgbClr val="6591C7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16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1691680" y="3009007"/>
            <a:ext cx="58324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 panose="020B0600000101010101" pitchFamily="50" charset="-127"/>
              <a:buChar char="＞"/>
              <a:defRPr kumimoji="1" sz="2000" b="1">
                <a:solidFill>
                  <a:srgbClr val="6591C7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2</a:t>
            </a:r>
            <a:r>
              <a:rPr lang="ko-KR" altLang="en-US" sz="4000" b="1" dirty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장 </a:t>
            </a:r>
            <a:r>
              <a:rPr lang="en-US" altLang="ko-KR" sz="4000" b="1" dirty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SAS</a:t>
            </a:r>
            <a:r>
              <a:rPr lang="ko-KR" altLang="en-US" sz="4000" b="1" dirty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4000" b="1" dirty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00601683"/>
      </p:ext>
    </p:extLst>
  </p:cSld>
  <p:clrMapOvr>
    <a:masterClrMapping/>
  </p:clrMapOvr>
  <p:transition spd="slow" advTm="252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  <a:r>
              <a:rPr lang="ko-KR" altLang="en-US" dirty="0"/>
              <a:t>의 연산자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논리연산자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기타 연산자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616" y="1340768"/>
            <a:ext cx="7969681" cy="2346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617" y="3822629"/>
            <a:ext cx="7804776" cy="27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5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SAS</a:t>
            </a:r>
            <a:r>
              <a:rPr lang="ko-KR" altLang="en-US" dirty="0"/>
              <a:t>의 연산자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764705"/>
            <a:ext cx="8172400" cy="525668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예제 프로그램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 */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 y;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x**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y;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LOG(x);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2 4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3 6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‘예제 프로그램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’;</a:t>
            </a:r>
          </a:p>
          <a:p>
            <a:pPr marL="0" indent="0">
              <a:buNone/>
            </a:pP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x y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xlog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4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Step</a:t>
            </a:r>
            <a:r>
              <a:rPr lang="ko-KR" altLang="en-US" dirty="0"/>
              <a:t>의 기본 형태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9" y="898525"/>
            <a:ext cx="900033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9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ko-KR" altLang="en-US" dirty="0"/>
              <a:t>문의 전형적인 형태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7807725" cy="864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719" y="2735549"/>
            <a:ext cx="7997745" cy="35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1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_NULL_ </a:t>
            </a:r>
            <a:r>
              <a:rPr lang="ko-KR" altLang="en-US" dirty="0"/>
              <a:t>의 형태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 err="1"/>
              <a:t>데이터셋</a:t>
            </a:r>
            <a:r>
              <a:rPr lang="ko-KR" altLang="en-US" dirty="0"/>
              <a:t> 이름이 없는 경우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8236822" cy="2016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4" y="4081140"/>
            <a:ext cx="8476220" cy="19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8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데이터셋</a:t>
            </a:r>
            <a:r>
              <a:rPr lang="ko-KR" altLang="en-US" dirty="0"/>
              <a:t> 이름을 여러 개 지정하는 경우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228340" cy="35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1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898525"/>
            <a:ext cx="7884368" cy="51228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예제 프로그램 *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 y;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x**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y;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log(x);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1 2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2 3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08920"/>
            <a:ext cx="3384376" cy="17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898525"/>
            <a:ext cx="7884368" cy="5122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4293096"/>
            <a:ext cx="363151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898525"/>
            <a:ext cx="7884368" cy="5122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x^=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AND x^=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8904" y="3436848"/>
            <a:ext cx="2683611" cy="1100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2633" y="2274366"/>
            <a:ext cx="2748266" cy="12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3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데이터셋</a:t>
            </a:r>
            <a:r>
              <a:rPr lang="ko-KR" altLang="en-US" dirty="0"/>
              <a:t> 이름이 두 단어로 되는 경우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488832" cy="219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8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</a:t>
            </a:r>
            <a:r>
              <a:rPr lang="ko-KR" altLang="en-US" dirty="0"/>
              <a:t>프로그램의 구조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7664590" cy="4248472"/>
          </a:xfrm>
        </p:spPr>
      </p:pic>
    </p:spTree>
    <p:extLst>
      <p:ext uri="{BB962C8B-B14F-4D97-AF65-F5344CB8AC3E}">
        <p14:creationId xmlns:p14="http://schemas.microsoft.com/office/powerpoint/2010/main" val="36309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898525"/>
            <a:ext cx="7884368" cy="51228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LIBNAME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stat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‘d:\</a:t>
            </a:r>
            <a:r>
              <a:rPr lang="en-US" dirty="0" err="1">
                <a:solidFill>
                  <a:srgbClr val="800080"/>
                </a:solidFill>
                <a:latin typeface="Courier New" panose="02070309020205020404" pitchFamily="49" charset="0"/>
              </a:rPr>
              <a:t>sastest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stat.a1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 y;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x**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y;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log(x);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1 2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2 3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0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7" y="1452934"/>
            <a:ext cx="8482961" cy="42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9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81" y="1484784"/>
            <a:ext cx="8517934" cy="42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39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ko-KR" altLang="en-US" dirty="0"/>
              <a:t>문의 응용</a:t>
            </a:r>
            <a:r>
              <a:rPr lang="en-US" altLang="ko-KR" dirty="0"/>
              <a:t>(</a:t>
            </a:r>
            <a:r>
              <a:rPr lang="ko-KR" altLang="en-US" dirty="0"/>
              <a:t>추후 자세히 다룰 예정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69616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45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ko-KR" dirty="0"/>
              <a:t>ARDS </a:t>
            </a:r>
            <a:r>
              <a:rPr lang="ko-KR" altLang="en-US" dirty="0"/>
              <a:t>문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cards</a:t>
            </a:r>
            <a:r>
              <a:rPr lang="ko-KR" altLang="en-US" dirty="0"/>
              <a:t>문과 </a:t>
            </a:r>
            <a:r>
              <a:rPr lang="en-US" altLang="ko-KR" dirty="0" err="1"/>
              <a:t>cards4</a:t>
            </a:r>
            <a:r>
              <a:rPr lang="ko-KR" altLang="en-US" dirty="0"/>
              <a:t>문</a:t>
            </a:r>
          </a:p>
          <a:p>
            <a:pPr lvl="1"/>
            <a:r>
              <a:rPr lang="ko-KR" altLang="en-US" dirty="0"/>
              <a:t>자료의 시작을 알림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Cards</a:t>
            </a:r>
            <a:r>
              <a:rPr lang="ko-KR" altLang="en-US" dirty="0"/>
              <a:t>문</a:t>
            </a:r>
          </a:p>
          <a:p>
            <a:pPr lvl="2"/>
            <a:r>
              <a:rPr lang="ko-KR" altLang="en-US" dirty="0" err="1"/>
              <a:t>관찰값에</a:t>
            </a:r>
            <a:r>
              <a:rPr lang="ko-KR" altLang="en-US" dirty="0"/>
              <a:t> </a:t>
            </a:r>
            <a:r>
              <a:rPr lang="en-US" altLang="ko-KR" dirty="0"/>
              <a:t>;</a:t>
            </a:r>
            <a:r>
              <a:rPr lang="ko-KR" altLang="en-US" dirty="0"/>
              <a:t>이 </a:t>
            </a:r>
            <a:r>
              <a:rPr lang="ko-KR" altLang="en-US" dirty="0" err="1"/>
              <a:t>들어있지</a:t>
            </a:r>
            <a:r>
              <a:rPr lang="ko-KR" altLang="en-US" dirty="0"/>
              <a:t> 않은 자료에 사용</a:t>
            </a:r>
          </a:p>
          <a:p>
            <a:pPr lvl="2"/>
            <a:r>
              <a:rPr lang="ko-KR" altLang="en-US" dirty="0"/>
              <a:t>자료의 마지막은 </a:t>
            </a:r>
            <a:r>
              <a:rPr lang="en-US" altLang="ko-KR" dirty="0"/>
              <a:t>run; </a:t>
            </a:r>
            <a:r>
              <a:rPr lang="ko-KR" altLang="en-US" dirty="0"/>
              <a:t>또는 </a:t>
            </a:r>
            <a:r>
              <a:rPr lang="en-US" altLang="ko-KR" dirty="0"/>
              <a:t>;</a:t>
            </a:r>
            <a:r>
              <a:rPr lang="ko-KR" altLang="en-US" dirty="0"/>
              <a:t>이 사용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Cards4</a:t>
            </a:r>
            <a:r>
              <a:rPr lang="ko-KR" altLang="en-US" dirty="0"/>
              <a:t>문</a:t>
            </a:r>
          </a:p>
          <a:p>
            <a:pPr lvl="2"/>
            <a:r>
              <a:rPr lang="ko-KR" altLang="en-US" dirty="0" err="1"/>
              <a:t>관찰값</a:t>
            </a:r>
            <a:r>
              <a:rPr lang="ko-KR" altLang="en-US" dirty="0"/>
              <a:t> 중 </a:t>
            </a:r>
            <a:r>
              <a:rPr lang="en-US" altLang="ko-KR" dirty="0"/>
              <a:t>;</a:t>
            </a:r>
            <a:r>
              <a:rPr lang="ko-KR" altLang="en-US" dirty="0"/>
              <a:t>이 </a:t>
            </a:r>
            <a:r>
              <a:rPr lang="ko-KR" altLang="en-US" dirty="0" err="1"/>
              <a:t>들어있는</a:t>
            </a:r>
            <a:r>
              <a:rPr lang="ko-KR" altLang="en-US" dirty="0"/>
              <a:t> 경우</a:t>
            </a:r>
          </a:p>
          <a:p>
            <a:pPr lvl="2"/>
            <a:r>
              <a:rPr lang="ko-KR" altLang="en-US" dirty="0"/>
              <a:t>자료의 마지막은 </a:t>
            </a:r>
            <a:r>
              <a:rPr lang="en-US" altLang="ko-KR" dirty="0"/>
              <a:t>;;;;</a:t>
            </a:r>
            <a:r>
              <a:rPr lang="ko-KR" altLang="en-US" dirty="0"/>
              <a:t>이 사용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3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PRINT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3" y="1545205"/>
            <a:ext cx="809093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32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출력 시 형식을 지정</a:t>
            </a:r>
          </a:p>
          <a:p>
            <a:pPr lvl="1"/>
            <a:r>
              <a:rPr lang="ko-KR" altLang="en-US" dirty="0" err="1"/>
              <a:t>출력결과의</a:t>
            </a:r>
            <a:r>
              <a:rPr lang="ko-KR" altLang="en-US" dirty="0"/>
              <a:t> </a:t>
            </a:r>
            <a:r>
              <a:rPr lang="en-US" altLang="ko-KR" dirty="0"/>
              <a:t>SIZE </a:t>
            </a:r>
            <a:r>
              <a:rPr lang="ko-KR" altLang="en-US" dirty="0"/>
              <a:t>조절 및 </a:t>
            </a:r>
            <a:r>
              <a:rPr lang="ko-KR" altLang="en-US" dirty="0" err="1"/>
              <a:t>문단모양</a:t>
            </a:r>
            <a:endParaRPr lang="ko-KR" altLang="en-US" dirty="0"/>
          </a:p>
          <a:p>
            <a:pPr lvl="1"/>
            <a:r>
              <a:rPr lang="en-US" altLang="ko-KR" dirty="0"/>
              <a:t>OUTPUT</a:t>
            </a:r>
            <a:r>
              <a:rPr lang="ko-KR" altLang="en-US" dirty="0"/>
              <a:t>출력 시간 지정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형식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80"/>
          <a:stretch/>
        </p:blipFill>
        <p:spPr>
          <a:xfrm>
            <a:off x="683568" y="3068960"/>
            <a:ext cx="8265813" cy="2952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113" y="382489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(</a:t>
            </a:r>
            <a:r>
              <a:rPr lang="ko-KR" altLang="en-US" sz="1600" b="1" dirty="0"/>
              <a:t>최솟값</a:t>
            </a:r>
            <a:r>
              <a:rPr lang="en-US" altLang="ko-KR" sz="1600" b="1" dirty="0"/>
              <a:t>: 15 , </a:t>
            </a:r>
            <a:r>
              <a:rPr lang="ko-KR" altLang="en-US" sz="1600" b="1" dirty="0"/>
              <a:t>최댓값</a:t>
            </a:r>
            <a:r>
              <a:rPr lang="en-US" altLang="ko-KR" sz="1600" b="1" dirty="0"/>
              <a:t>: 32767)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418876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(</a:t>
            </a:r>
            <a:r>
              <a:rPr lang="ko-KR" altLang="en-US" sz="1600" b="1" dirty="0"/>
              <a:t>최솟값</a:t>
            </a:r>
            <a:r>
              <a:rPr lang="en-US" altLang="ko-KR" sz="1600" b="1" dirty="0"/>
              <a:t>: 64 , </a:t>
            </a:r>
            <a:r>
              <a:rPr lang="ko-KR" altLang="en-US" sz="1600" b="1" dirty="0"/>
              <a:t>최댓값</a:t>
            </a:r>
            <a:r>
              <a:rPr lang="en-US" altLang="ko-KR" sz="1600" b="1" dirty="0"/>
              <a:t>: 256)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0822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98525"/>
            <a:ext cx="8604448" cy="51228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firstobs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ls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115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교사의 직무수행 능력</a:t>
            </a:r>
            <a:r>
              <a:rPr lang="en-US" altLang="ko-KR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opt1;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id gender residence age q11-q14 q21-q24 q31-q34;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id gender residence age q11-q14 q21-q24 q31-q34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201  1  2  1  4  3  2  3  2  4  2  4  2  2  1  3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203  1  2  1  4  5  2  1  1  3  4  3  4  2  1  3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205  1  2  2  4  3  3  4  3  5  4  4  3  3  1  3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207  1  2  2  4  2  4  4  3  4  2  4  2  3  2  3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75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98525"/>
            <a:ext cx="8892480" cy="51228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firstobs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 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option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의 영향으로 </a:t>
            </a:r>
            <a:r>
              <a:rPr lang="en-US" altLang="ko-KR" dirty="0" err="1">
                <a:solidFill>
                  <a:srgbClr val="008000"/>
                </a:solidFill>
                <a:latin typeface="Courier New" panose="02070309020205020404" pitchFamily="49" charset="0"/>
              </a:rPr>
              <a:t>proc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 print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도 영향을 받는다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.;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 원래 의도로 출력하기 위해서는 </a:t>
            </a:r>
            <a:r>
              <a:rPr lang="en-US" altLang="ko-KR" dirty="0" err="1">
                <a:solidFill>
                  <a:srgbClr val="008000"/>
                </a:solidFill>
                <a:latin typeface="Courier New" panose="02070309020205020404" pitchFamily="49" charset="0"/>
              </a:rPr>
              <a:t>firstobs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 = 1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로 재설정 해야 함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6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826" y="1124744"/>
            <a:ext cx="7067550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463" y="3500445"/>
            <a:ext cx="67722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  <a:r>
              <a:rPr lang="ko-KR" altLang="en-US" dirty="0"/>
              <a:t>의 표현 규칙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문장의 규칙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SAS</a:t>
            </a:r>
            <a:r>
              <a:rPr lang="ko-KR" altLang="en-US" dirty="0"/>
              <a:t>의 예약어</a:t>
            </a:r>
            <a:r>
              <a:rPr lang="en-US" altLang="ko-KR" dirty="0"/>
              <a:t>(keyword)</a:t>
            </a:r>
            <a:r>
              <a:rPr lang="ko-KR" altLang="en-US" dirty="0"/>
              <a:t>로 시작되어 세미콜론</a:t>
            </a:r>
            <a:r>
              <a:rPr lang="en-US" altLang="ko-KR" dirty="0"/>
              <a:t>(;)</a:t>
            </a:r>
            <a:r>
              <a:rPr lang="ko-KR" altLang="en-US" dirty="0"/>
              <a:t>으로 끝난다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DATA </a:t>
            </a:r>
            <a:r>
              <a:rPr lang="ko-KR" altLang="en-US" dirty="0"/>
              <a:t>단계는 </a:t>
            </a:r>
            <a:r>
              <a:rPr lang="en-US" altLang="ko-KR" dirty="0"/>
              <a:t>DATA</a:t>
            </a:r>
            <a:r>
              <a:rPr lang="ko-KR" altLang="en-US" dirty="0"/>
              <a:t>로 </a:t>
            </a:r>
            <a:r>
              <a:rPr lang="en-US" altLang="ko-KR" dirty="0"/>
              <a:t>PROC </a:t>
            </a:r>
            <a:r>
              <a:rPr lang="ko-KR" altLang="en-US" dirty="0"/>
              <a:t>단계는 </a:t>
            </a:r>
            <a:r>
              <a:rPr lang="en-US" altLang="ko-KR" dirty="0"/>
              <a:t>PROC</a:t>
            </a:r>
            <a:r>
              <a:rPr lang="ko-KR" altLang="en-US" dirty="0"/>
              <a:t>으로 시작한다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DATA </a:t>
            </a:r>
            <a:r>
              <a:rPr lang="ko-KR" altLang="en-US" dirty="0"/>
              <a:t>단계와 </a:t>
            </a:r>
            <a:r>
              <a:rPr lang="en-US" altLang="ko-KR" dirty="0"/>
              <a:t>PROC </a:t>
            </a:r>
            <a:r>
              <a:rPr lang="ko-KR" altLang="en-US" dirty="0"/>
              <a:t>단계는 </a:t>
            </a:r>
            <a:r>
              <a:rPr lang="en-US" altLang="ko-KR" dirty="0"/>
              <a:t>RUN</a:t>
            </a:r>
            <a:r>
              <a:rPr lang="ko-KR" altLang="en-US" dirty="0"/>
              <a:t>으로 끝낸다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프로그램을 구성하는 영문자는 대소문자를 구분하지 않는다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입력 자료는 대소문자를 구분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여러문장들이 한줄에 표현이 가능하다</a:t>
            </a:r>
            <a:r>
              <a:rPr lang="en-US" altLang="ko-KR" dirty="0"/>
              <a:t> (</a:t>
            </a:r>
            <a:r>
              <a:rPr lang="ko-KR" altLang="en-US" dirty="0"/>
              <a:t>세미콜론으로 구분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SAS </a:t>
            </a:r>
            <a:r>
              <a:rPr lang="ko-KR" altLang="en-US" dirty="0"/>
              <a:t>문장을 구성하는 단어는 공백 또는 특수문자에 의해 구분된다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3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결과에 제목을 인쇄하는 경우</a:t>
            </a:r>
            <a:endParaRPr lang="en-US" altLang="ko-KR" dirty="0"/>
          </a:p>
          <a:p>
            <a:r>
              <a:rPr lang="ko-KR" altLang="en-US" dirty="0"/>
              <a:t>형식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5" y="1844824"/>
            <a:ext cx="831458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91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836712"/>
            <a:ext cx="8316416" cy="532859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ls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72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nodate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club1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idno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 $ team $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1023 David red 189 165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1049 Amelia yellow 145 124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1219 Alan red 210 192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1246 Ravi yellow 194 177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1078 Ashley red 127 118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1221 Jim yellow 220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club1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'Weight Club Members'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5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5372" y="1407949"/>
            <a:ext cx="6768752" cy="461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  <a:r>
              <a:rPr lang="ko-KR" altLang="en-US" dirty="0"/>
              <a:t>의 표현 규칙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SAS dataset </a:t>
            </a:r>
            <a:r>
              <a:rPr lang="ko-KR" altLang="en-US" dirty="0"/>
              <a:t>이름</a:t>
            </a:r>
          </a:p>
          <a:p>
            <a:pPr lvl="1"/>
            <a:r>
              <a:rPr lang="en-US" altLang="ko-KR" dirty="0"/>
              <a:t>32</a:t>
            </a:r>
            <a:r>
              <a:rPr lang="ko-KR" altLang="en-US" dirty="0"/>
              <a:t>자 이내의 임의의 영문자나 숫자를 사용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Z, Underscore(_)</a:t>
            </a:r>
            <a:r>
              <a:rPr lang="ko-KR" altLang="en-US" dirty="0"/>
              <a:t>로 시작할 수 있음</a:t>
            </a:r>
          </a:p>
          <a:p>
            <a:pPr lvl="1"/>
            <a:r>
              <a:rPr lang="ko-KR" altLang="en-US" dirty="0" err="1"/>
              <a:t>특수문자</a:t>
            </a:r>
            <a:r>
              <a:rPr lang="ko-KR" altLang="en-US" dirty="0"/>
              <a:t> </a:t>
            </a:r>
            <a:r>
              <a:rPr lang="en-US" altLang="ko-KR" dirty="0"/>
              <a:t>#, $, @ </a:t>
            </a:r>
            <a:r>
              <a:rPr lang="ko-KR" altLang="en-US" dirty="0"/>
              <a:t>등 사용할 수 없음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en-US" altLang="ko-KR" dirty="0"/>
              <a:t>SAS </a:t>
            </a:r>
            <a:r>
              <a:rPr lang="ko-KR" altLang="en-US" dirty="0" err="1"/>
              <a:t>변수명</a:t>
            </a:r>
            <a:endParaRPr lang="ko-KR" altLang="en-US" dirty="0"/>
          </a:p>
          <a:p>
            <a:pPr lvl="1"/>
            <a:r>
              <a:rPr lang="ko-KR" altLang="en-US" dirty="0" err="1"/>
              <a:t>데이타셋을</a:t>
            </a:r>
            <a:r>
              <a:rPr lang="ko-KR" altLang="en-US" dirty="0"/>
              <a:t> 구성하는 변수 이름</a:t>
            </a:r>
          </a:p>
          <a:p>
            <a:pPr lvl="1"/>
            <a:r>
              <a:rPr lang="en-US" altLang="ko-KR" dirty="0"/>
              <a:t>32</a:t>
            </a:r>
            <a:r>
              <a:rPr lang="ko-KR" altLang="en-US" dirty="0"/>
              <a:t>자 이내</a:t>
            </a:r>
          </a:p>
          <a:p>
            <a:pPr lvl="1"/>
            <a:r>
              <a:rPr lang="ko-KR" altLang="en-US" dirty="0" err="1"/>
              <a:t>첫자는</a:t>
            </a:r>
            <a:r>
              <a:rPr lang="ko-KR" altLang="en-US" dirty="0"/>
              <a:t> 숫자로 시작하면 안됨</a:t>
            </a:r>
          </a:p>
          <a:p>
            <a:pPr lvl="1"/>
            <a:r>
              <a:rPr lang="ko-KR" altLang="en-US" dirty="0"/>
              <a:t>중간에 공백이 있으면 한됨</a:t>
            </a:r>
          </a:p>
          <a:p>
            <a:pPr lvl="1"/>
            <a:r>
              <a:rPr lang="ko-KR" altLang="en-US" dirty="0"/>
              <a:t>영문자</a:t>
            </a:r>
            <a:r>
              <a:rPr lang="en-US" altLang="ko-KR" dirty="0"/>
              <a:t>(A-Z)</a:t>
            </a:r>
            <a:r>
              <a:rPr lang="ko-KR" altLang="en-US" dirty="0"/>
              <a:t>와 숫자</a:t>
            </a:r>
            <a:r>
              <a:rPr lang="en-US" altLang="ko-KR" dirty="0"/>
              <a:t>(0-9), </a:t>
            </a:r>
            <a:r>
              <a:rPr lang="ko-KR" altLang="en-US" dirty="0"/>
              <a:t>밑줄</a:t>
            </a:r>
            <a:r>
              <a:rPr lang="en-US" altLang="ko-KR" dirty="0"/>
              <a:t>(_)</a:t>
            </a:r>
            <a:r>
              <a:rPr lang="ko-KR" altLang="en-US" dirty="0"/>
              <a:t>만 사용가능</a:t>
            </a:r>
            <a:endParaRPr lang="en-US" altLang="ko-KR" dirty="0"/>
          </a:p>
          <a:p>
            <a:pPr lvl="1"/>
            <a:r>
              <a:rPr lang="en-US" dirty="0"/>
              <a:t>SAS</a:t>
            </a:r>
            <a:r>
              <a:rPr lang="ko-KR" altLang="en-US" dirty="0"/>
              <a:t>의 예약어는 변수명으로 사용 불가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6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  <a:r>
              <a:rPr lang="ko-KR" altLang="en-US" dirty="0"/>
              <a:t>의 표현 규칙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숫자형 변수</a:t>
            </a:r>
          </a:p>
          <a:p>
            <a:pPr lvl="1"/>
            <a:r>
              <a:rPr lang="ko-KR" altLang="en-US" dirty="0"/>
              <a:t>숫자를 나타냄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1. X = 7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2. X = 1.2E-5 (1.2 × 10^-5 )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3. X = . (missing data)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문자형</a:t>
            </a:r>
            <a:r>
              <a:rPr lang="ko-KR" altLang="en-US" dirty="0"/>
              <a:t> 변수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자부터 </a:t>
            </a:r>
            <a:r>
              <a:rPr lang="en-US" altLang="ko-KR" dirty="0"/>
              <a:t>200</a:t>
            </a:r>
            <a:r>
              <a:rPr lang="ko-KR" altLang="en-US" dirty="0"/>
              <a:t>자까지 가능</a:t>
            </a:r>
          </a:p>
          <a:p>
            <a:pPr lvl="1"/>
            <a:r>
              <a:rPr lang="ko-KR" altLang="en-US" dirty="0" err="1"/>
              <a:t>인용부호를</a:t>
            </a:r>
            <a:r>
              <a:rPr lang="ko-KR" altLang="en-US" dirty="0"/>
              <a:t> 이용하여 지정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1. IF NAME = ‘TOM’ THEN DELETE;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2. NAME = ‘</a:t>
            </a:r>
            <a:r>
              <a:rPr lang="en-US" altLang="ko-KR" dirty="0" err="1"/>
              <a:t>Tom’’s</a:t>
            </a:r>
            <a:r>
              <a:rPr lang="en-US" altLang="ko-KR" dirty="0"/>
              <a:t>’ (Tom’s)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3. NAME = “Tom’s”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9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  <a:r>
              <a:rPr lang="ko-KR" altLang="en-US" dirty="0"/>
              <a:t>의 표현 규칙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 err="1"/>
              <a:t>시간형</a:t>
            </a:r>
            <a:r>
              <a:rPr lang="ko-KR" altLang="en-US" dirty="0"/>
              <a:t> 변수</a:t>
            </a:r>
          </a:p>
          <a:p>
            <a:pPr lvl="1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시간을 나타내고자 하는 경우</a:t>
            </a:r>
          </a:p>
          <a:p>
            <a:pPr lvl="1"/>
            <a:r>
              <a:rPr lang="ko-KR" altLang="en-US" dirty="0" err="1"/>
              <a:t>인용부호</a:t>
            </a:r>
            <a:r>
              <a:rPr lang="ko-KR" altLang="en-US" dirty="0"/>
              <a:t> 다음에 </a:t>
            </a:r>
            <a:r>
              <a:rPr lang="en-US" altLang="ko-KR" dirty="0"/>
              <a:t>D(Date, </a:t>
            </a:r>
            <a:r>
              <a:rPr lang="ko-KR" altLang="en-US" dirty="0"/>
              <a:t>날짜</a:t>
            </a:r>
            <a:r>
              <a:rPr lang="en-US" altLang="ko-KR" dirty="0"/>
              <a:t>), T(Time, </a:t>
            </a:r>
            <a:r>
              <a:rPr lang="ko-KR" altLang="en-US" dirty="0"/>
              <a:t>시간</a:t>
            </a:r>
            <a:r>
              <a:rPr lang="en-US" altLang="ko-KR" dirty="0"/>
              <a:t>), DT(</a:t>
            </a:r>
            <a:r>
              <a:rPr lang="en-US" altLang="ko-KR" dirty="0" err="1"/>
              <a:t>Datetime</a:t>
            </a:r>
            <a:r>
              <a:rPr lang="en-US" altLang="ko-KR" dirty="0"/>
              <a:t>)</a:t>
            </a:r>
            <a:r>
              <a:rPr lang="ko-KR" altLang="en-US" dirty="0"/>
              <a:t>을 붙여 사용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. X = ‘</a:t>
            </a:r>
            <a:r>
              <a:rPr lang="en-US" altLang="ko-KR" dirty="0" err="1"/>
              <a:t>1JAN1980’D</a:t>
            </a:r>
            <a:r>
              <a:rPr lang="en-US" altLang="ko-KR" dirty="0"/>
              <a:t> , X=‘</a:t>
            </a:r>
            <a:r>
              <a:rPr lang="en-US" altLang="ko-KR" dirty="0" err="1"/>
              <a:t>9:25’T</a:t>
            </a:r>
            <a:r>
              <a:rPr lang="en-US" altLang="ko-KR" dirty="0"/>
              <a:t>, X = ‘</a:t>
            </a:r>
            <a:r>
              <a:rPr lang="en-US" altLang="ko-KR" dirty="0" err="1"/>
              <a:t>9:25:19’T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X = ‘</a:t>
            </a:r>
            <a:r>
              <a:rPr lang="en-US" altLang="ko-KR" dirty="0" err="1"/>
              <a:t>8JAN1990:9:25:09’DT</a:t>
            </a:r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ko-KR" altLang="en-US" dirty="0" err="1"/>
              <a:t>문자형</a:t>
            </a:r>
            <a:r>
              <a:rPr lang="ko-KR" altLang="en-US" dirty="0"/>
              <a:t> 변수</a:t>
            </a:r>
          </a:p>
          <a:p>
            <a:pPr lvl="1"/>
            <a:r>
              <a:rPr lang="ko-KR" altLang="en-US" dirty="0" err="1"/>
              <a:t>인용부호</a:t>
            </a:r>
            <a:r>
              <a:rPr lang="ko-KR" altLang="en-US" dirty="0"/>
              <a:t> 사이에 </a:t>
            </a:r>
            <a:r>
              <a:rPr lang="ko-KR" altLang="en-US" dirty="0" err="1"/>
              <a:t>짝수개의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ko-KR" altLang="en-US" dirty="0" err="1"/>
              <a:t>문자상수를</a:t>
            </a:r>
            <a:r>
              <a:rPr lang="ko-KR" altLang="en-US" dirty="0"/>
              <a:t> 적고 다음에 </a:t>
            </a:r>
            <a:r>
              <a:rPr lang="en-US" altLang="ko-KR" dirty="0"/>
              <a:t>X</a:t>
            </a:r>
            <a:r>
              <a:rPr lang="ko-KR" altLang="en-US" dirty="0"/>
              <a:t>를 적음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. X = ‘</a:t>
            </a:r>
            <a:r>
              <a:rPr lang="en-US" altLang="ko-KR" dirty="0" err="1"/>
              <a:t>534153’X</a:t>
            </a:r>
            <a:endParaRPr lang="en-US" altLang="ko-KR" dirty="0"/>
          </a:p>
          <a:p>
            <a:pPr lvl="2"/>
            <a:r>
              <a:rPr lang="en-US" altLang="ko-KR" dirty="0"/>
              <a:t>X = ‘</a:t>
            </a:r>
            <a:r>
              <a:rPr lang="en-US" altLang="ko-KR" dirty="0" err="1"/>
              <a:t>F3E2’X</a:t>
            </a:r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ko-KR" altLang="en-US" dirty="0" err="1"/>
              <a:t>숫자형</a:t>
            </a:r>
            <a:r>
              <a:rPr lang="ko-KR" altLang="en-US" dirty="0"/>
              <a:t> 변수</a:t>
            </a:r>
          </a:p>
          <a:p>
            <a:pPr lvl="1"/>
            <a:r>
              <a:rPr lang="ko-KR" altLang="en-US" dirty="0"/>
              <a:t>숫자로 시작하여 </a:t>
            </a:r>
            <a:r>
              <a:rPr lang="en-US" altLang="ko-KR" dirty="0"/>
              <a:t>X</a:t>
            </a:r>
            <a:r>
              <a:rPr lang="ko-KR" altLang="en-US" dirty="0"/>
              <a:t>로 끝남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. X = </a:t>
            </a:r>
            <a:r>
              <a:rPr lang="en-US" altLang="ko-KR" dirty="0" err="1"/>
              <a:t>532153X</a:t>
            </a:r>
            <a:endParaRPr lang="en-US" altLang="ko-KR" dirty="0"/>
          </a:p>
          <a:p>
            <a:pPr lvl="2"/>
            <a:r>
              <a:rPr lang="en-US" altLang="ko-KR" dirty="0"/>
              <a:t>X = </a:t>
            </a:r>
            <a:r>
              <a:rPr lang="en-US" altLang="ko-KR" dirty="0" err="1"/>
              <a:t>0F32X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  <a:r>
              <a:rPr lang="ko-KR" altLang="en-US" dirty="0"/>
              <a:t>의 표현 규칙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주석문</a:t>
            </a:r>
            <a:endParaRPr lang="ko-KR" altLang="en-US" dirty="0"/>
          </a:p>
          <a:p>
            <a:pPr lvl="1"/>
            <a:r>
              <a:rPr lang="ko-KR" altLang="en-US" dirty="0"/>
              <a:t>형식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7" y="1916832"/>
            <a:ext cx="799105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1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  <a:r>
              <a:rPr lang="ko-KR" altLang="en-US" dirty="0"/>
              <a:t>의 표현 규칙의 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898525"/>
            <a:ext cx="7596336" cy="51228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예제 프로그램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 */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 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 = ‘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변수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1’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 = ‘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변수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2’ 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2 4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3 6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‘예제 프로그램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2 </a:t>
            </a:r>
            <a:r>
              <a:rPr lang="ko-KR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데이타셋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’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6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  <a:r>
              <a:rPr lang="ko-KR" altLang="en-US" dirty="0"/>
              <a:t>의 연산자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산술연산자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비교 연산자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556792"/>
            <a:ext cx="8640960" cy="172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98" y="3645024"/>
            <a:ext cx="8625890" cy="23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2653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9871</TotalTime>
  <Words>954</Words>
  <Application>Microsoft Macintosh PowerPoint</Application>
  <PresentationFormat>화면 슬라이드 쇼(4:3)</PresentationFormat>
  <Paragraphs>231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-윤고딕110</vt:lpstr>
      <vt:lpstr>-윤고딕120</vt:lpstr>
      <vt:lpstr>굴림</vt:lpstr>
      <vt:lpstr>맑은 고딕</vt:lpstr>
      <vt:lpstr>Arial Unicode MS</vt:lpstr>
      <vt:lpstr>Arial</vt:lpstr>
      <vt:lpstr>Calibri</vt:lpstr>
      <vt:lpstr>Courier New</vt:lpstr>
      <vt:lpstr>Times New Roman</vt:lpstr>
      <vt:lpstr>Wingdings</vt:lpstr>
      <vt:lpstr>기본 디자인</vt:lpstr>
      <vt:lpstr>PowerPoint 프레젠테이션</vt:lpstr>
      <vt:lpstr>SAS 프로그램의 구조</vt:lpstr>
      <vt:lpstr>SAS의 표현 규칙</vt:lpstr>
      <vt:lpstr>SAS의 표현 규칙</vt:lpstr>
      <vt:lpstr>SAS의 표현 규칙</vt:lpstr>
      <vt:lpstr>SAS의 표현 규칙</vt:lpstr>
      <vt:lpstr>SAS의 표현 규칙</vt:lpstr>
      <vt:lpstr>SAS의 표현 규칙의 예</vt:lpstr>
      <vt:lpstr>SAS의 연산자</vt:lpstr>
      <vt:lpstr>SAS의 연산자</vt:lpstr>
      <vt:lpstr>Example: SAS의 연산자</vt:lpstr>
      <vt:lpstr>Data Step의 기본 형태</vt:lpstr>
      <vt:lpstr>Data 문</vt:lpstr>
      <vt:lpstr>Data 문</vt:lpstr>
      <vt:lpstr>Data 문</vt:lpstr>
      <vt:lpstr>Example: Data 문</vt:lpstr>
      <vt:lpstr>Example: Data 문</vt:lpstr>
      <vt:lpstr>Example: Data 문</vt:lpstr>
      <vt:lpstr>Data 문</vt:lpstr>
      <vt:lpstr>Example: Data 문</vt:lpstr>
      <vt:lpstr>Example: Data 문</vt:lpstr>
      <vt:lpstr>Example: Data 문</vt:lpstr>
      <vt:lpstr>Data 문</vt:lpstr>
      <vt:lpstr>CARDS 문 </vt:lpstr>
      <vt:lpstr>PROC PRINT 문</vt:lpstr>
      <vt:lpstr>OPTIONS 문</vt:lpstr>
      <vt:lpstr>OPTIONS 문</vt:lpstr>
      <vt:lpstr>OPTIONS 문</vt:lpstr>
      <vt:lpstr>PowerPoint 프레젠테이션</vt:lpstr>
      <vt:lpstr>TITLE 문</vt:lpstr>
      <vt:lpstr>Example</vt:lpstr>
      <vt:lpstr>PowerPoint 프레젠테이션</vt:lpstr>
    </vt:vector>
  </TitlesOfParts>
  <Company>WinXP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jeicy@kmu.ac.kr</cp:lastModifiedBy>
  <cp:revision>1317</cp:revision>
  <cp:lastPrinted>2016-11-25T01:47:52Z</cp:lastPrinted>
  <dcterms:created xsi:type="dcterms:W3CDTF">2007-03-18T16:50:37Z</dcterms:created>
  <dcterms:modified xsi:type="dcterms:W3CDTF">2019-04-22T08:35:18Z</dcterms:modified>
</cp:coreProperties>
</file>