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9"/>
  </p:notesMasterIdLst>
  <p:sldIdLst>
    <p:sldId id="792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6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307" r:id="rId21"/>
    <p:sldId id="309" r:id="rId22"/>
    <p:sldId id="308" r:id="rId23"/>
    <p:sldId id="311" r:id="rId24"/>
    <p:sldId id="312" r:id="rId25"/>
    <p:sldId id="313" r:id="rId26"/>
    <p:sldId id="314" r:id="rId27"/>
    <p:sldId id="316" r:id="rId28"/>
    <p:sldId id="315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75">
          <p15:clr>
            <a:srgbClr val="A4A3A4"/>
          </p15:clr>
        </p15:guide>
        <p15:guide id="4" pos="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99FF"/>
    <a:srgbClr val="AFC2FF"/>
    <a:srgbClr val="85C2FF"/>
    <a:srgbClr val="B7E7FF"/>
    <a:srgbClr val="0099CC"/>
    <a:srgbClr val="FF9900"/>
    <a:srgbClr val="C6F0AE"/>
    <a:srgbClr val="5BADFF"/>
    <a:srgbClr val="F8A884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644"/>
  </p:normalViewPr>
  <p:slideViewPr>
    <p:cSldViewPr>
      <p:cViewPr varScale="1">
        <p:scale>
          <a:sx n="124" d="100"/>
          <a:sy n="124" d="100"/>
        </p:scale>
        <p:origin x="2200" y="168"/>
      </p:cViewPr>
      <p:guideLst>
        <p:guide orient="horz" pos="2160"/>
        <p:guide pos="2880"/>
        <p:guide orient="horz" pos="3475"/>
        <p:guide pos="9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FigureOut">
              <a:rPr lang="en-US"/>
              <a:pPr>
                <a:defRPr/>
              </a:pPr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BF3985-970C-4048-8144-5813D5AD1F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829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F3985-970C-4048-8144-5813D5AD1FF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45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F3985-970C-4048-8144-5813D5AD1FF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64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F3985-970C-4048-8144-5813D5AD1FF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80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F3985-970C-4048-8144-5813D5AD1FF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15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F3985-970C-4048-8144-5813D5AD1FF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913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F3985-970C-4048-8144-5813D5AD1FF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1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F3985-970C-4048-8144-5813D5AD1FF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01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-6350" y="620713"/>
            <a:ext cx="9150350" cy="144462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 flipH="1">
            <a:off x="-6350" y="6165850"/>
            <a:ext cx="9150350" cy="142875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6360732"/>
            <a:ext cx="1798204" cy="4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9050" y="188913"/>
            <a:ext cx="2111375" cy="5832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" y="188913"/>
            <a:ext cx="6181725" cy="5832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7921451" cy="41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98525"/>
            <a:ext cx="9108504" cy="5122863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n-ea"/>
                <a:ea typeface="+mn-ea"/>
              </a:defRPr>
            </a:lvl1pPr>
            <a:lvl2pPr>
              <a:lnSpc>
                <a:spcPct val="120000"/>
              </a:lnSpc>
              <a:defRPr sz="1800">
                <a:latin typeface="+mn-ea"/>
                <a:ea typeface="+mn-ea"/>
              </a:defRPr>
            </a:lvl2pPr>
            <a:lvl3pPr marL="1257300" indent="-342900">
              <a:lnSpc>
                <a:spcPct val="120000"/>
              </a:lnSpc>
              <a:buFont typeface="굴림" panose="020B0600000101010101" pitchFamily="50" charset="-127"/>
              <a:buChar char="＞"/>
              <a:defRPr sz="1600" baseline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0000"/>
              </a:lnSpc>
              <a:defRPr sz="14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8985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1825" y="8985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-6350" y="620713"/>
            <a:ext cx="9150350" cy="144462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 flipH="1">
            <a:off x="-6350" y="6165850"/>
            <a:ext cx="9150350" cy="142875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028384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</a:t>
            </a: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813747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98525"/>
            <a:ext cx="8229600" cy="51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6360732"/>
            <a:ext cx="1798204" cy="472029"/>
          </a:xfrm>
          <a:prstGeom prst="rect">
            <a:avLst/>
          </a:prstGeom>
        </p:spPr>
      </p:pic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6084168" y="6396746"/>
            <a:ext cx="22715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>
                <a:solidFill>
                  <a:srgbClr val="4D81BF"/>
                </a:solidFill>
                <a:ea typeface="-윤고딕110" pitchFamily="18" charset="-127"/>
              </a:rPr>
              <a:t>  </a:t>
            </a:r>
            <a:r>
              <a:rPr lang="en-US" altLang="ko-KR" sz="1600" b="0" baseline="0" dirty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SAS</a:t>
            </a:r>
            <a:r>
              <a:rPr lang="ko-KR" altLang="en-US" sz="1600" b="0" baseline="0" dirty="0" err="1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자료분석실습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rgbClr val="6591C7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16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1331467" y="3009007"/>
            <a:ext cx="6552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 panose="020B0600000101010101" pitchFamily="50" charset="-127"/>
              <a:buChar char="＞"/>
              <a:defRPr kumimoji="1" sz="2000" b="1">
                <a:solidFill>
                  <a:srgbClr val="6591C7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3</a:t>
            </a:r>
            <a:r>
              <a:rPr lang="ko-KR" altLang="en-US" sz="4000" b="1" dirty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장 </a:t>
            </a:r>
            <a:r>
              <a:rPr lang="en-US" altLang="ko-KR" sz="4000" b="1" dirty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SAS </a:t>
            </a:r>
            <a:r>
              <a:rPr lang="ko-KR" altLang="en-US" sz="4000" b="1" dirty="0" err="1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데이터셋</a:t>
            </a:r>
            <a:r>
              <a:rPr lang="ko-KR" altLang="en-US" sz="4000" b="1" dirty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 생성하기</a:t>
            </a:r>
            <a:r>
              <a:rPr lang="en-US" altLang="ko-KR" sz="4000" b="1" dirty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4369643"/>
      </p:ext>
    </p:extLst>
  </p:cSld>
  <p:clrMapOvr>
    <a:masterClrMapping/>
  </p:clrMapOvr>
  <p:transition spd="slow" advTm="252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001571" cy="417512"/>
          </a:xfrm>
        </p:spPr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열 지정 입력 방식 </a:t>
            </a:r>
            <a:r>
              <a:rPr lang="en-US" altLang="ko-KR" dirty="0"/>
              <a:t>–</a:t>
            </a:r>
            <a:r>
              <a:rPr lang="ko-KR" altLang="en-US" dirty="0"/>
              <a:t> 변수 순서 바꾸기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98525"/>
            <a:ext cx="8604448" cy="5338787"/>
          </a:xfrm>
        </p:spPr>
        <p:txBody>
          <a:bodyPr/>
          <a:lstStyle/>
          <a:p>
            <a:r>
              <a:rPr lang="ko-KR" altLang="en-US" dirty="0"/>
              <a:t>변수 순서 바꾸기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team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22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1023 David  red    189 165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1049 Amelia yellow 145 124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1219 Alan   red    210 192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1246 Ravi   yellow 194 177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1078 Ashley red    127 118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1221 Jim    yellow 220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780928"/>
            <a:ext cx="3350577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8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혼합 형식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1" t="10038" r="8519" b="12652"/>
          <a:stretch/>
        </p:blipFill>
        <p:spPr>
          <a:xfrm>
            <a:off x="539552" y="836712"/>
            <a:ext cx="7776864" cy="53465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2160" y="2537900"/>
            <a:ext cx="289171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을 이용하여 관찰값 읽기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공백을 무시하고 값이 처음으로 나타나는 위치부터 </a:t>
            </a:r>
            <a:r>
              <a:rPr lang="ko-KR" altLang="en-US" dirty="0" err="1"/>
              <a:t>관찰값으로</a:t>
            </a:r>
            <a:r>
              <a:rPr lang="ko-KR" altLang="en-US" dirty="0"/>
              <a:t> 읽음 </a:t>
            </a:r>
            <a:endParaRPr lang="en-US" altLang="ko-KR" dirty="0"/>
          </a:p>
          <a:p>
            <a:pPr lvl="1"/>
            <a:r>
              <a:rPr lang="ko-KR" altLang="en-US" dirty="0"/>
              <a:t>공백이 나타날 때까지 </a:t>
            </a:r>
            <a:r>
              <a:rPr lang="ko-KR" altLang="en-US" dirty="0" err="1"/>
              <a:t>관찰값으로</a:t>
            </a:r>
            <a:r>
              <a:rPr lang="ko-KR" altLang="en-US" dirty="0"/>
              <a:t> 읽음</a:t>
            </a:r>
            <a:endParaRPr lang="en-US" altLang="ko-KR" dirty="0"/>
          </a:p>
          <a:p>
            <a:pPr lvl="1"/>
            <a:r>
              <a:rPr lang="ko-KR" altLang="en-US" dirty="0"/>
              <a:t>지정한 자릿수만큼 유효자리로 인정</a:t>
            </a:r>
          </a:p>
          <a:p>
            <a:pPr lvl="1"/>
            <a:r>
              <a:rPr lang="ko-KR" altLang="en-US" dirty="0"/>
              <a:t>관찰값보다 자릿수가 작게 지정된 경우 왼쪽부터 해당 자릿수만큼 읽음</a:t>
            </a:r>
            <a:endParaRPr lang="en-US" altLang="ko-KR" dirty="0"/>
          </a:p>
          <a:p>
            <a:pPr lvl="1"/>
            <a:r>
              <a:rPr lang="ko-KR" altLang="en-US" dirty="0"/>
              <a:t>해당 변수 값과 공백</a:t>
            </a:r>
            <a:r>
              <a:rPr lang="en-US" altLang="ko-KR" dirty="0"/>
              <a:t>(1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  <a:r>
              <a:rPr lang="ko-KR" altLang="en-US" dirty="0"/>
              <a:t> 이후부터 다음 변수로 읽음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8800" r="14563" b="72286"/>
          <a:stretch/>
        </p:blipFill>
        <p:spPr>
          <a:xfrm>
            <a:off x="395536" y="1556792"/>
            <a:ext cx="801089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3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을 이용하여 </a:t>
            </a:r>
            <a:r>
              <a:rPr lang="ko-KR" altLang="en-US" dirty="0" err="1"/>
              <a:t>관찰값</a:t>
            </a:r>
            <a:r>
              <a:rPr lang="ko-KR" altLang="en-US" dirty="0"/>
              <a:t> 읽기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898525"/>
            <a:ext cx="8100392" cy="5122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a6_2;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item :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$10.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amount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comma5.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trucks          1,382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jeeps           1,235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landrovers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2,391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amount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dollar9.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564904"/>
            <a:ext cx="309391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1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을 이용하여 </a:t>
            </a:r>
            <a:r>
              <a:rPr lang="ko-KR" altLang="en-US" dirty="0" err="1"/>
              <a:t>관찰값</a:t>
            </a:r>
            <a:r>
              <a:rPr lang="ko-KR" altLang="en-US" dirty="0"/>
              <a:t> 읽기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898525"/>
            <a:ext cx="8100392" cy="5122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a7;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item :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$10.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amount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comma5.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trucks 1,382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jeeps 1,235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landrovers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2,391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amount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dollar9.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5854" y="2924944"/>
            <a:ext cx="380333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1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8713539" cy="417512"/>
          </a:xfrm>
        </p:spPr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&amp;(ampersand)</a:t>
            </a:r>
            <a:r>
              <a:rPr lang="ko-KR" altLang="en-US" dirty="0"/>
              <a:t>을 이용하여 관찰값 읽기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관찰값 내에 </a:t>
            </a:r>
            <a:r>
              <a:rPr lang="en-US" altLang="ko-KR" dirty="0"/>
              <a:t>1</a:t>
            </a:r>
            <a:r>
              <a:rPr lang="ko-KR" altLang="en-US" dirty="0"/>
              <a:t>개 이하의 공백을 포함하면서 시작 컬럼을 지정하지 않고 관찰값을 읽을 때 </a:t>
            </a:r>
            <a:endParaRPr lang="en-US" altLang="ko-KR" dirty="0"/>
          </a:p>
          <a:p>
            <a:pPr lvl="1"/>
            <a:r>
              <a:rPr lang="ko-KR" altLang="en-US" dirty="0"/>
              <a:t>관찰값과 관찰값 사이는 </a:t>
            </a:r>
            <a:r>
              <a:rPr lang="en-US" altLang="ko-KR" dirty="0"/>
              <a:t>2</a:t>
            </a:r>
            <a:r>
              <a:rPr lang="ko-KR" altLang="en-US" dirty="0"/>
              <a:t>개 이상의 공백으로 구분되어 있는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개 이상의 공백 다음에 오는 값 전까지 인식함</a:t>
            </a:r>
          </a:p>
          <a:p>
            <a:pPr lvl="1"/>
            <a:r>
              <a:rPr lang="en-US" altLang="ko-KR" dirty="0"/>
              <a:t>&amp; </a:t>
            </a:r>
            <a:r>
              <a:rPr lang="ko-KR" altLang="en-US" dirty="0"/>
              <a:t>다음에 자릿수를 지정하면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공백까지 값을 읽은 후 자릿수만큼 유효 자리로 인정함</a:t>
            </a:r>
          </a:p>
          <a:p>
            <a:pPr lvl="1"/>
            <a:r>
              <a:rPr lang="ko-KR" altLang="en-US" dirty="0"/>
              <a:t>관찰값보다 자릿수가 적은 경우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왼쪽 부터 해당 자릿수만큼 </a:t>
            </a:r>
            <a:r>
              <a:rPr lang="ko-KR" altLang="en-US" dirty="0" err="1"/>
              <a:t>관찰값으로</a:t>
            </a:r>
            <a:r>
              <a:rPr lang="ko-KR" altLang="en-US" dirty="0"/>
              <a:t> 읽음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t="18800" r="12201" b="72286"/>
          <a:stretch/>
        </p:blipFill>
        <p:spPr>
          <a:xfrm>
            <a:off x="467544" y="1556792"/>
            <a:ext cx="828092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5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8785547" cy="417512"/>
          </a:xfrm>
        </p:spPr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&amp;(ampersand)</a:t>
            </a:r>
            <a:r>
              <a:rPr lang="ko-KR" altLang="en-US" dirty="0"/>
              <a:t>을 이용하여 </a:t>
            </a:r>
            <a:r>
              <a:rPr lang="ko-KR" altLang="en-US" dirty="0" err="1"/>
              <a:t>관찰값</a:t>
            </a:r>
            <a:r>
              <a:rPr lang="ko-KR" altLang="en-US" dirty="0"/>
              <a:t> 읽기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898525"/>
            <a:ext cx="8100392" cy="5122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a8;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idno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 &amp;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$18.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team $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1023 David Shaw   red 189 165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1049 Amelia Serrano  yellow 145 124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1219 Alan Nance  red 210 192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1246 Ravi Sinha  yellow 194 177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1078 Ashley McKnight  red 127 118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1221 Jim Brown  yellow 220 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6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8641531" cy="417512"/>
          </a:xfrm>
        </p:spPr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&amp;(ampersand)</a:t>
            </a:r>
            <a:r>
              <a:rPr lang="ko-KR" altLang="en-US" dirty="0"/>
              <a:t>을 이용하여 </a:t>
            </a:r>
            <a:r>
              <a:rPr lang="ko-KR" altLang="en-US" dirty="0" err="1"/>
              <a:t>관찰값</a:t>
            </a:r>
            <a:r>
              <a:rPr lang="ko-KR" altLang="en-US" dirty="0"/>
              <a:t> 읽기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552" y="1484784"/>
            <a:ext cx="7936718" cy="40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3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ko-KR" altLang="en-US" dirty="0"/>
              <a:t>을 이용하여 </a:t>
            </a:r>
            <a:r>
              <a:rPr lang="ko-KR" altLang="en-US" dirty="0" err="1"/>
              <a:t>관찰값</a:t>
            </a:r>
            <a:r>
              <a:rPr lang="ko-KR" altLang="en-US" dirty="0"/>
              <a:t> 읽기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ko-KR" altLang="en-US" dirty="0"/>
              <a:t>을 이용 형식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 : </a:t>
            </a:r>
            <a:r>
              <a:rPr lang="ko-KR" altLang="en-US" dirty="0"/>
              <a:t>줄 포인터의 위치를 정지시키거나 이동을 보류하는 역할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INPUT</a:t>
            </a:r>
            <a:r>
              <a:rPr lang="ko-KR" altLang="en-US" dirty="0"/>
              <a:t>문이 나올 때까지 기다리는 역할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8800" r="13775" b="72286"/>
          <a:stretch/>
        </p:blipFill>
        <p:spPr>
          <a:xfrm>
            <a:off x="467544" y="1412776"/>
            <a:ext cx="810090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ko-KR" altLang="en-US" dirty="0"/>
              <a:t>을 이용하여 </a:t>
            </a:r>
            <a:r>
              <a:rPr lang="ko-KR" altLang="en-US" dirty="0" err="1"/>
              <a:t>관찰값</a:t>
            </a:r>
            <a:r>
              <a:rPr lang="ko-KR" altLang="en-US" dirty="0"/>
              <a:t> 읽기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898525"/>
            <a:ext cx="8100392" cy="5122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a9;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team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@;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team=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idno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1023 David  red    189 165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1049 Amelia yellow 145 124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1219 Alan   red    210 192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1246 Ravi   yellow 194 177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1078 Ashley red    127 118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1221 Jim    yellow 220 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2168" y="4096932"/>
            <a:ext cx="395509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2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8208912" cy="42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97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ko-KR" altLang="en-US" dirty="0"/>
              <a:t>문</a:t>
            </a:r>
            <a:r>
              <a:rPr lang="en-US" altLang="ko-KR" dirty="0"/>
              <a:t> -</a:t>
            </a:r>
            <a:r>
              <a:rPr lang="ko-KR" altLang="en-US" dirty="0"/>
              <a:t> 자릿수 지정하기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지정 자릿수만큼 공백을 포함하여 읽음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를 이용한 포인터의 이동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+</a:t>
            </a:r>
            <a:r>
              <a:rPr lang="ko-KR" altLang="en-US" dirty="0"/>
              <a:t>자릿수 </a:t>
            </a:r>
            <a:r>
              <a:rPr lang="en-US" altLang="ko-KR" dirty="0"/>
              <a:t>: </a:t>
            </a:r>
            <a:r>
              <a:rPr lang="ko-KR" altLang="en-US" dirty="0"/>
              <a:t>현재 위치에서 해당 자릿수만큼 포인터의 위치를 오른쪽으로 이동시켜줌</a:t>
            </a:r>
          </a:p>
          <a:p>
            <a:pPr lvl="1"/>
            <a:r>
              <a:rPr lang="ko-KR" altLang="en-US" dirty="0"/>
              <a:t>특정 컬럼을 제외할 경우 이동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1" t="18472" r="13486" b="73094"/>
          <a:stretch/>
        </p:blipFill>
        <p:spPr bwMode="auto">
          <a:xfrm>
            <a:off x="323528" y="1568793"/>
            <a:ext cx="8496944" cy="70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8800" r="13775" b="72286"/>
          <a:stretch/>
        </p:blipFill>
        <p:spPr>
          <a:xfrm>
            <a:off x="381432" y="3933056"/>
            <a:ext cx="8295024" cy="73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9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</a:t>
            </a:r>
            <a:r>
              <a:rPr lang="en-US" altLang="ko-KR" dirty="0"/>
              <a:t> -</a:t>
            </a:r>
            <a:r>
              <a:rPr lang="ko-KR" altLang="en-US" dirty="0"/>
              <a:t> 자릿수 지정하기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9592" y="898525"/>
            <a:ext cx="8244408" cy="5122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a10;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idno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$18.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team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1023 David Shaw          red    189 165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1049 Amelia Serrano      yellow 145 124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1219 Alan Nance          red    210 192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1246 Ravi Sinha          yellow 194 177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1078 Ashley McKnight     red    127 118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1221 Jim Brown           yellow 220 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9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</a:t>
            </a:r>
            <a:r>
              <a:rPr lang="en-US" altLang="ko-KR" dirty="0"/>
              <a:t> -</a:t>
            </a:r>
            <a:r>
              <a:rPr lang="ko-KR" altLang="en-US" dirty="0"/>
              <a:t> 자릿수 지정하기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1123" y="1654658"/>
            <a:ext cx="6560715" cy="36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37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</a:t>
            </a:r>
            <a:r>
              <a:rPr lang="en-US" altLang="ko-KR" dirty="0"/>
              <a:t> –</a:t>
            </a:r>
            <a:r>
              <a:rPr lang="ko-KR" altLang="en-US" dirty="0"/>
              <a:t> 포인터 이동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898525"/>
            <a:ext cx="8100392" cy="5122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a11_1;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team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$6.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points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----+----1----+----2 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red        18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Yellow     14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red        21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yellow     19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red        12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yellow     22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8317" y="2492896"/>
            <a:ext cx="251805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8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ko-KR" altLang="en-US" sz="1800" dirty="0" smtClean="0"/>
              <a:t>열 지정 입력 방식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898525"/>
            <a:ext cx="8100392" cy="5122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a11_2;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team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points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----+----1----+----2 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red        18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Yellow     14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red        21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yellow     19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red        12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yellow     22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8317" y="2492896"/>
            <a:ext cx="251805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7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ko-KR" altLang="en-US" sz="1800" dirty="0" smtClean="0"/>
              <a:t>자유 입력 방식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898525"/>
            <a:ext cx="8100392" cy="5122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a11_3;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team $ points 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red 18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Yellow 14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red 21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yellow 19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red 12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yellow 22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8317" y="2492896"/>
            <a:ext cx="251805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2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en-US" altLang="ko-KR" dirty="0"/>
              <a:t>@@</a:t>
            </a:r>
            <a:r>
              <a:rPr lang="ko-KR" altLang="en-US" dirty="0"/>
              <a:t>를 사용하여 관찰값 읽기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@@ : </a:t>
            </a:r>
            <a:r>
              <a:rPr lang="ko-KR" altLang="en-US" dirty="0"/>
              <a:t>한 줄에 존재하는 관찰값들을 전부 읽을 때 까지 줄포인터의 이동을 보류</a:t>
            </a:r>
          </a:p>
          <a:p>
            <a:pPr lvl="1"/>
            <a:r>
              <a:rPr lang="ko-KR" altLang="en-US" dirty="0"/>
              <a:t>입력되는 변수의 수가 적고 관찰값을 </a:t>
            </a:r>
            <a:r>
              <a:rPr lang="en-US" altLang="ko-KR" dirty="0"/>
              <a:t>input</a:t>
            </a:r>
            <a:r>
              <a:rPr lang="ko-KR" altLang="en-US" dirty="0"/>
              <a:t>문에서 제시된 변수의 수보다 많이 나열할 경우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8800" r="13775" b="72286"/>
          <a:stretch/>
        </p:blipFill>
        <p:spPr>
          <a:xfrm>
            <a:off x="539552" y="1556792"/>
            <a:ext cx="8208912" cy="7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53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en-US" altLang="ko-KR" dirty="0"/>
              <a:t>@@</a:t>
            </a:r>
            <a:r>
              <a:rPr lang="ko-KR" altLang="en-US" dirty="0" err="1"/>
              <a:t>를</a:t>
            </a:r>
            <a:r>
              <a:rPr lang="ko-KR" altLang="en-US" dirty="0"/>
              <a:t> 사용하여 </a:t>
            </a:r>
            <a:r>
              <a:rPr lang="ko-KR" altLang="en-US" dirty="0" err="1"/>
              <a:t>관찰값</a:t>
            </a:r>
            <a:r>
              <a:rPr lang="ko-KR" altLang="en-US" dirty="0"/>
              <a:t> 읽기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898525"/>
            <a:ext cx="8100392" cy="51228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a12;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score @@;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68 75 46 95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7984" y="1772816"/>
            <a:ext cx="2187873" cy="25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13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en-US" altLang="ko-KR" dirty="0"/>
              <a:t>@@</a:t>
            </a:r>
            <a:r>
              <a:rPr lang="ko-KR" altLang="en-US" dirty="0" err="1"/>
              <a:t>를</a:t>
            </a:r>
            <a:r>
              <a:rPr lang="ko-KR" altLang="en-US" dirty="0"/>
              <a:t> 사용하여 </a:t>
            </a:r>
            <a:r>
              <a:rPr lang="ko-KR" altLang="en-US" dirty="0" err="1"/>
              <a:t>관찰값</a:t>
            </a:r>
            <a:r>
              <a:rPr lang="ko-KR" altLang="en-US" dirty="0"/>
              <a:t> 읽기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898525"/>
            <a:ext cx="8100392" cy="51228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a13;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 $ score @@;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KIM 68 LEE 75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PARK 46 CHOI 95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6016" y="2204864"/>
            <a:ext cx="301524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9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</a:t>
            </a:r>
            <a:r>
              <a:rPr lang="en-US" altLang="ko-KR" dirty="0"/>
              <a:t> –</a:t>
            </a:r>
            <a:r>
              <a:rPr lang="ko-KR" altLang="en-US" dirty="0"/>
              <a:t> 하나의 관찰값이 여러행에 입력이 된 경우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pPr marL="0" indent="0"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1023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David Shaw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189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165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1049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Amelia Serrano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yellow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145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124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1219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Alan Nance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210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2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자유 입력 방식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98525"/>
            <a:ext cx="8748464" cy="5122863"/>
          </a:xfrm>
        </p:spPr>
        <p:txBody>
          <a:bodyPr/>
          <a:lstStyle/>
          <a:p>
            <a:r>
              <a:rPr lang="ko-KR" altLang="en-US" dirty="0" err="1"/>
              <a:t>관찰값</a:t>
            </a:r>
            <a:r>
              <a:rPr lang="ko-KR" altLang="en-US" dirty="0"/>
              <a:t> 내 변수들이 공백으로 분리된 경우</a:t>
            </a:r>
            <a:r>
              <a:rPr lang="en-US" altLang="ko-KR" dirty="0"/>
              <a:t>: free format </a:t>
            </a:r>
            <a:r>
              <a:rPr lang="ko-KR" altLang="en-US" dirty="0"/>
              <a:t>형식</a:t>
            </a:r>
            <a:endParaRPr lang="en-US" altLang="ko-KR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SEX $ WEIGHT HEIGHT;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f 56.3 167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m 45.6 156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f 76.3 180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640"/>
          <a:stretch/>
        </p:blipFill>
        <p:spPr>
          <a:xfrm>
            <a:off x="4788024" y="3140968"/>
            <a:ext cx="3528392" cy="18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4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</a:t>
            </a:r>
            <a:r>
              <a:rPr lang="en-US" altLang="ko-KR" dirty="0"/>
              <a:t> –</a:t>
            </a:r>
            <a:r>
              <a:rPr lang="ko-KR" altLang="en-US" dirty="0"/>
              <a:t> 여러 개의 </a:t>
            </a:r>
            <a:r>
              <a:rPr lang="en-US" altLang="ko-KR" dirty="0"/>
              <a:t>INPUT</a:t>
            </a:r>
            <a:r>
              <a:rPr lang="ko-KR" altLang="en-US" dirty="0"/>
              <a:t>문 사용하기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5122863"/>
          </a:xfrm>
        </p:spPr>
        <p:txBody>
          <a:bodyPr/>
          <a:lstStyle/>
          <a:p>
            <a:pPr lvl="1"/>
            <a:r>
              <a:rPr lang="en-US" altLang="ko-KR" dirty="0"/>
              <a:t>INPUT </a:t>
            </a:r>
            <a:r>
              <a:rPr lang="ko-KR" altLang="en-US" dirty="0"/>
              <a:t>문 끝인 </a:t>
            </a:r>
            <a:r>
              <a:rPr lang="en-US" altLang="ko-KR" dirty="0"/>
              <a:t>; </a:t>
            </a:r>
            <a:r>
              <a:rPr lang="ko-KR" altLang="en-US" dirty="0"/>
              <a:t>을 지나면서 줄 포인터는 다음 행으로 옮겨짐</a:t>
            </a:r>
          </a:p>
          <a:p>
            <a:pPr lvl="1"/>
            <a:r>
              <a:rPr lang="ko-KR" altLang="en-US" dirty="0"/>
              <a:t>하나의 관찰값</a:t>
            </a:r>
            <a:r>
              <a:rPr lang="en-US" altLang="ko-KR" dirty="0"/>
              <a:t>(</a:t>
            </a:r>
            <a:r>
              <a:rPr lang="en-US" altLang="ko-KR" dirty="0" err="1"/>
              <a:t>obs</a:t>
            </a:r>
            <a:r>
              <a:rPr lang="en-US" altLang="ko-KR" dirty="0"/>
              <a:t>)</a:t>
            </a:r>
            <a:r>
              <a:rPr lang="ko-KR" altLang="en-US" dirty="0"/>
              <a:t>에 해당하는 행만큼 </a:t>
            </a:r>
            <a:r>
              <a:rPr lang="en-US" altLang="ko-KR" dirty="0"/>
              <a:t>INPUT</a:t>
            </a:r>
            <a:r>
              <a:rPr lang="ko-KR" altLang="en-US" dirty="0"/>
              <a:t>문 사용할 수 있음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a14;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idno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1023 David Shaw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189 165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7171" y="4077072"/>
            <a:ext cx="3461046" cy="13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22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/(slash)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/ : </a:t>
            </a:r>
            <a:r>
              <a:rPr lang="ko-KR" altLang="en-US" dirty="0"/>
              <a:t>현재 행에서 바로 다음 행의 처음으로 옮기는 기능</a:t>
            </a:r>
            <a:endParaRPr lang="en-US" altLang="ko-KR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a15;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idno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/ /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1023 David Shaw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189 165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39952" y="3717032"/>
            <a:ext cx="4010911" cy="16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61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#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# : </a:t>
            </a:r>
            <a:r>
              <a:rPr lang="ko-KR" altLang="en-US" dirty="0"/>
              <a:t>줄포인터로서 현재 행에서 바로 다음 행의 처음으로 옮기는 기능</a:t>
            </a:r>
          </a:p>
          <a:p>
            <a:pPr lvl="1"/>
            <a:r>
              <a:rPr lang="en-US" altLang="ko-KR" dirty="0"/>
              <a:t>#</a:t>
            </a:r>
            <a:r>
              <a:rPr lang="ko-KR" altLang="en-US" dirty="0"/>
              <a:t>다음의 숫자</a:t>
            </a:r>
            <a:r>
              <a:rPr lang="en-US" altLang="ko-KR" dirty="0"/>
              <a:t>n</a:t>
            </a:r>
            <a:r>
              <a:rPr lang="ko-KR" altLang="en-US" dirty="0"/>
              <a:t>은 해당하는 행으로 이동하는 역할을 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8800" r="13775" b="72286"/>
          <a:stretch/>
        </p:blipFill>
        <p:spPr>
          <a:xfrm>
            <a:off x="539552" y="1556792"/>
            <a:ext cx="8280920" cy="7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65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#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898525"/>
            <a:ext cx="8532440" cy="5122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a16;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#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team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#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idno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#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1023 David Shaw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189 165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1049 Amelia Serrano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yellow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145 124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9872" y="4077072"/>
            <a:ext cx="545142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3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-</a:t>
            </a:r>
            <a:r>
              <a:rPr lang="ko-KR" altLang="en-US" dirty="0"/>
              <a:t> 컬럼포인터 </a:t>
            </a:r>
            <a:r>
              <a:rPr lang="en-US" altLang="ko-KR" dirty="0"/>
              <a:t>@n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 : </a:t>
            </a:r>
            <a:r>
              <a:rPr lang="ko-KR" altLang="en-US" dirty="0"/>
              <a:t>컬럼포인터로서 해당 컬럼으로 포인터를 이동</a:t>
            </a:r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. INPUT test1 2. @5 test2 5. ;</a:t>
            </a:r>
          </a:p>
          <a:p>
            <a:pPr marL="457200" lvl="1" indent="0">
              <a:buNone/>
            </a:pPr>
            <a:r>
              <a:rPr lang="ko-KR" altLang="en-US" dirty="0"/>
              <a:t>   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첫번째 관찰값은 </a:t>
            </a:r>
            <a:r>
              <a:rPr lang="en-US" altLang="ko-KR" dirty="0"/>
              <a:t>2</a:t>
            </a:r>
            <a:r>
              <a:rPr lang="ko-KR" altLang="en-US" dirty="0"/>
              <a:t>자리로 </a:t>
            </a:r>
            <a:r>
              <a:rPr lang="en-US" altLang="ko-KR" dirty="0"/>
              <a:t>test1</a:t>
            </a:r>
            <a:r>
              <a:rPr lang="ko-KR" altLang="en-US" dirty="0"/>
              <a:t>변수에 입력되고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 5</a:t>
            </a:r>
            <a:r>
              <a:rPr lang="ko-KR" altLang="en-US" dirty="0"/>
              <a:t>번째 컬럼으로 포인터를 이동하여 </a:t>
            </a:r>
            <a:r>
              <a:rPr lang="en-US" altLang="ko-KR" dirty="0"/>
              <a:t>5</a:t>
            </a:r>
            <a:r>
              <a:rPr lang="ko-KR" altLang="en-US" dirty="0"/>
              <a:t>자리의 자료를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en-US" altLang="ko-KR" dirty="0"/>
              <a:t>test2 </a:t>
            </a:r>
            <a:r>
              <a:rPr lang="ko-KR" altLang="en-US" dirty="0"/>
              <a:t>변수의 관찰값으로 읽음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7" t="18800" r="13775" b="72286"/>
          <a:stretch/>
        </p:blipFill>
        <p:spPr>
          <a:xfrm>
            <a:off x="539552" y="1556792"/>
            <a:ext cx="8424936" cy="7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5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컬럼포인터</a:t>
            </a:r>
            <a:r>
              <a:rPr lang="ko-KR" altLang="en-US" dirty="0"/>
              <a:t> </a:t>
            </a:r>
            <a:r>
              <a:rPr lang="en-US" altLang="ko-KR" dirty="0"/>
              <a:t>@n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898525"/>
            <a:ext cx="8532440" cy="5122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a16;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idno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4.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@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3.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@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3.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----+----1----+----2----+----3----+----4----+ 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1023   189   165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1049   145   124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1219   210   192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1246   194   177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1078   127   118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3968" y="2996952"/>
            <a:ext cx="3448165" cy="273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62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-</a:t>
            </a:r>
            <a:r>
              <a:rPr lang="ko-KR" altLang="en-US" dirty="0"/>
              <a:t> 간편한 자료 값 입력 형식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898525"/>
            <a:ext cx="8532440" cy="5122863"/>
          </a:xfrm>
        </p:spPr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. INPUT (x1-x3) (2*3. 4. ) ;</a:t>
            </a:r>
          </a:p>
          <a:p>
            <a:pPr lvl="1"/>
            <a:r>
              <a:rPr lang="en-US" altLang="ko-KR" dirty="0"/>
              <a:t>x1, x2 </a:t>
            </a:r>
            <a:r>
              <a:rPr lang="ko-KR" altLang="en-US" dirty="0"/>
              <a:t>변수는 </a:t>
            </a:r>
            <a:r>
              <a:rPr lang="en-US" altLang="ko-KR" dirty="0"/>
              <a:t>3</a:t>
            </a:r>
            <a:r>
              <a:rPr lang="ko-KR" altLang="en-US" dirty="0"/>
              <a:t>칸을 차지하고 </a:t>
            </a:r>
            <a:r>
              <a:rPr lang="en-US" altLang="ko-KR" dirty="0"/>
              <a:t>x3</a:t>
            </a:r>
            <a:r>
              <a:rPr lang="ko-KR" altLang="en-US" dirty="0"/>
              <a:t>변수는 </a:t>
            </a:r>
            <a:r>
              <a:rPr lang="en-US" altLang="ko-KR" dirty="0"/>
              <a:t>4</a:t>
            </a:r>
            <a:r>
              <a:rPr lang="ko-KR" altLang="en-US" dirty="0"/>
              <a:t>칸을 차지함</a:t>
            </a:r>
            <a:endParaRPr lang="en-US" altLang="ko-KR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a17;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(x1-x3)(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5.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3.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1023  189 165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1049  145 124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1219  210 192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1246  194 177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1078  127 118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rcRect t="3568"/>
          <a:stretch/>
        </p:blipFill>
        <p:spPr>
          <a:xfrm>
            <a:off x="5148064" y="2276872"/>
            <a:ext cx="2952328" cy="29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69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-</a:t>
            </a:r>
            <a:r>
              <a:rPr lang="ko-KR" altLang="en-US" dirty="0"/>
              <a:t> 소수점 있는 자료 읽기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소수점이 생략된 자료를 소수점을 반영하여 읽을 경우</a:t>
            </a:r>
            <a:endParaRPr lang="en-US" altLang="ko-KR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a18;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sex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weight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.1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F 56.1 165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F 45.6 156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M 76.2 176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M 64.6 187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F 48.2 162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6056" y="2996952"/>
            <a:ext cx="3179653" cy="27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4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열 지정 입력 방식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98525"/>
            <a:ext cx="8820472" cy="5122863"/>
          </a:xfrm>
        </p:spPr>
        <p:txBody>
          <a:bodyPr/>
          <a:lstStyle/>
          <a:p>
            <a:r>
              <a:rPr lang="ko-KR" altLang="en-US" dirty="0"/>
              <a:t>변수가 차지하는 위치 지정</a:t>
            </a:r>
            <a:endParaRPr lang="en-US" altLang="ko-KR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SEX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WEIGHT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HEIGHT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----+----1----+----2----+----3----+ 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 56.3 167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 45.6 156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 76.3 180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313"/>
          <a:stretch/>
        </p:blipFill>
        <p:spPr>
          <a:xfrm>
            <a:off x="4427984" y="3933056"/>
            <a:ext cx="3816424" cy="18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4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열 지정 입력 방식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결측값</a:t>
            </a:r>
            <a:r>
              <a:rPr lang="ko-KR" altLang="en-US" dirty="0"/>
              <a:t> 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98525"/>
            <a:ext cx="8748464" cy="5122863"/>
          </a:xfrm>
        </p:spPr>
        <p:txBody>
          <a:bodyPr/>
          <a:lstStyle/>
          <a:p>
            <a:r>
              <a:rPr lang="ko-KR" altLang="en-US" dirty="0" err="1"/>
              <a:t>결측값이</a:t>
            </a:r>
            <a:r>
              <a:rPr lang="ko-KR" altLang="en-US" dirty="0"/>
              <a:t> 있는 경우</a:t>
            </a:r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문에서 </a:t>
            </a:r>
            <a:r>
              <a:rPr lang="ko-KR" altLang="en-US" dirty="0" err="1"/>
              <a:t>컬럼을</a:t>
            </a:r>
            <a:r>
              <a:rPr lang="ko-KR" altLang="en-US" dirty="0"/>
              <a:t> 지정하지 않으면 </a:t>
            </a:r>
            <a:r>
              <a:rPr lang="en-US" altLang="ko-KR" dirty="0"/>
              <a:t>. </a:t>
            </a:r>
            <a:r>
              <a:rPr lang="ko-KR" altLang="en-US" dirty="0"/>
              <a:t>으로 </a:t>
            </a:r>
            <a:r>
              <a:rPr lang="ko-KR" altLang="en-US" dirty="0" err="1"/>
              <a:t>결측값을</a:t>
            </a:r>
            <a:r>
              <a:rPr lang="ko-KR" altLang="en-US" dirty="0"/>
              <a:t> 표시</a:t>
            </a:r>
          </a:p>
          <a:p>
            <a:pPr lvl="1"/>
            <a:r>
              <a:rPr lang="ko-KR" altLang="en-US" dirty="0" err="1"/>
              <a:t>컬럼을</a:t>
            </a:r>
            <a:r>
              <a:rPr lang="ko-KR" altLang="en-US" dirty="0"/>
              <a:t> 지정하고 그 자리를 빈 공백을 둠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idno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 $ team $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1023 David red 189 165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1049 Amelia yellow 145 124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1219 Alan red 210 192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1246 Ravi yellow 194 177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1078 Ashley red 127 118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1221 Jim yellow 220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352"/>
          <a:stretch/>
        </p:blipFill>
        <p:spPr>
          <a:xfrm>
            <a:off x="4788024" y="3645024"/>
            <a:ext cx="3887131" cy="19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4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열 지정 입력 방식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결측값</a:t>
            </a:r>
            <a:r>
              <a:rPr lang="ko-KR" altLang="en-US" dirty="0"/>
              <a:t> 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98525"/>
            <a:ext cx="8676456" cy="5122863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/>
              <a:t>54   data </a:t>
            </a:r>
            <a:r>
              <a:rPr lang="en-US" sz="1500" dirty="0" err="1"/>
              <a:t>a3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55   input </a:t>
            </a:r>
            <a:r>
              <a:rPr lang="en-US" sz="1500" dirty="0" err="1"/>
              <a:t>idno</a:t>
            </a:r>
            <a:r>
              <a:rPr lang="en-US" sz="1500" dirty="0"/>
              <a:t> name $ team $ </a:t>
            </a:r>
            <a:r>
              <a:rPr lang="en-US" sz="1500" dirty="0" err="1"/>
              <a:t>strtwght</a:t>
            </a:r>
            <a:r>
              <a:rPr lang="en-US" sz="1500" dirty="0"/>
              <a:t> </a:t>
            </a:r>
            <a:r>
              <a:rPr lang="en-US" sz="1500" dirty="0" err="1"/>
              <a:t>endwght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56   cards;</a:t>
            </a:r>
          </a:p>
          <a:p>
            <a:pPr marL="0" indent="0">
              <a:buNone/>
            </a:pPr>
            <a:r>
              <a:rPr lang="en-US" sz="1500" dirty="0"/>
              <a:t>NOTE: LOST CARD.</a:t>
            </a:r>
          </a:p>
          <a:p>
            <a:pPr marL="0" indent="0">
              <a:buNone/>
            </a:pPr>
            <a:r>
              <a:rPr lang="en-US" sz="1500" dirty="0"/>
              <a:t>RULE:      ----+----1----+----2----+----3----+----4----+----5----+----6-</a:t>
            </a:r>
          </a:p>
          <a:p>
            <a:pPr marL="0" indent="0">
              <a:buNone/>
            </a:pPr>
            <a:r>
              <a:rPr lang="en-US" sz="1500" dirty="0"/>
              <a:t>63         run;</a:t>
            </a:r>
          </a:p>
          <a:p>
            <a:pPr marL="0" indent="0">
              <a:buNone/>
            </a:pPr>
            <a:r>
              <a:rPr lang="en-US" sz="1500" dirty="0" err="1"/>
              <a:t>idno</a:t>
            </a:r>
            <a:r>
              <a:rPr lang="en-US" sz="1500" dirty="0"/>
              <a:t>=1221 name=Jim team=yellow </a:t>
            </a:r>
            <a:r>
              <a:rPr lang="en-US" sz="1500" dirty="0" err="1"/>
              <a:t>strtwght</a:t>
            </a:r>
            <a:r>
              <a:rPr lang="en-US" sz="1500" dirty="0"/>
              <a:t>=220 </a:t>
            </a:r>
            <a:r>
              <a:rPr lang="en-US" sz="1500" dirty="0" err="1"/>
              <a:t>endwght</a:t>
            </a:r>
            <a:r>
              <a:rPr lang="en-US" sz="1500" dirty="0"/>
              <a:t>=. _ERROR_=1 _N_=6</a:t>
            </a:r>
          </a:p>
          <a:p>
            <a:pPr marL="0" indent="0">
              <a:buNone/>
            </a:pPr>
            <a:r>
              <a:rPr lang="en-US" altLang="ko-KR" sz="1500" dirty="0"/>
              <a:t>NOTE: INPUT </a:t>
            </a:r>
            <a:r>
              <a:rPr lang="ko-KR" altLang="en-US" sz="1500" dirty="0"/>
              <a:t>문장이 행의 끝에 도달했을 때 </a:t>
            </a:r>
            <a:r>
              <a:rPr lang="en-US" altLang="ko-KR" sz="1500" dirty="0"/>
              <a:t>SAS</a:t>
            </a:r>
            <a:r>
              <a:rPr lang="ko-KR" altLang="en-US" sz="1500" dirty="0"/>
              <a:t>는 다음 행으로 이동합니다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NOTE: </a:t>
            </a:r>
            <a:r>
              <a:rPr lang="ko-KR" altLang="en-US" sz="1500" dirty="0" err="1"/>
              <a:t>데이터셋</a:t>
            </a:r>
            <a:r>
              <a:rPr lang="ko-KR" altLang="en-US" sz="1500" dirty="0"/>
              <a:t> </a:t>
            </a:r>
            <a:r>
              <a:rPr lang="en-US" altLang="ko-KR" sz="1500" dirty="0" err="1"/>
              <a:t>WORK.A3</a:t>
            </a:r>
            <a:r>
              <a:rPr lang="ko-KR" altLang="en-US" sz="1500" dirty="0"/>
              <a:t>은</a:t>
            </a:r>
            <a:r>
              <a:rPr lang="en-US" altLang="ko-KR" sz="1500" dirty="0"/>
              <a:t>(</a:t>
            </a:r>
            <a:r>
              <a:rPr lang="ko-KR" altLang="en-US" sz="1500" dirty="0"/>
              <a:t>는</a:t>
            </a:r>
            <a:r>
              <a:rPr lang="en-US" altLang="ko-KR" sz="1500" dirty="0"/>
              <a:t>) 5</a:t>
            </a:r>
            <a:r>
              <a:rPr lang="ko-KR" altLang="en-US" sz="1500" dirty="0"/>
              <a:t>개의 관측치와 </a:t>
            </a:r>
            <a:r>
              <a:rPr lang="en-US" altLang="ko-KR" sz="1500" dirty="0"/>
              <a:t>5</a:t>
            </a:r>
            <a:r>
              <a:rPr lang="ko-KR" altLang="en-US" sz="1500" dirty="0"/>
              <a:t>개의 변수를 가지고</a:t>
            </a:r>
          </a:p>
          <a:p>
            <a:pPr marL="0" indent="0">
              <a:buNone/>
            </a:pPr>
            <a:r>
              <a:rPr lang="ko-KR" altLang="en-US" sz="1500" dirty="0"/>
              <a:t>      있습니다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NOTE: DATA </a:t>
            </a:r>
            <a:r>
              <a:rPr lang="ko-KR" altLang="en-US" sz="1500" dirty="0"/>
              <a:t>문장 실행</a:t>
            </a:r>
            <a:r>
              <a:rPr lang="en-US" altLang="ko-KR" sz="1500" dirty="0"/>
              <a:t>(</a:t>
            </a:r>
            <a:r>
              <a:rPr lang="ko-KR" altLang="en-US" sz="1500" dirty="0"/>
              <a:t>총 프로세스 시간</a:t>
            </a:r>
            <a:r>
              <a:rPr lang="en-US" altLang="ko-KR" sz="1500" dirty="0"/>
              <a:t>):</a:t>
            </a:r>
          </a:p>
          <a:p>
            <a:pPr marL="0" indent="0">
              <a:buNone/>
            </a:pPr>
            <a:r>
              <a:rPr lang="ko-KR" altLang="en-US" sz="1500" dirty="0"/>
              <a:t>      실행 시간           </a:t>
            </a:r>
            <a:r>
              <a:rPr lang="en-US" altLang="ko-KR" sz="1500" dirty="0"/>
              <a:t>0.07 </a:t>
            </a:r>
            <a:r>
              <a:rPr lang="ko-KR" altLang="en-US" sz="1500" dirty="0"/>
              <a:t>초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cpu</a:t>
            </a:r>
            <a:r>
              <a:rPr lang="en-US" sz="1500" dirty="0"/>
              <a:t> </a:t>
            </a:r>
            <a:r>
              <a:rPr lang="ko-KR" altLang="en-US" sz="1500" dirty="0"/>
              <a:t>시간            </a:t>
            </a:r>
            <a:r>
              <a:rPr lang="en-US" altLang="ko-KR" sz="1500" dirty="0"/>
              <a:t>0.01 </a:t>
            </a:r>
            <a:r>
              <a:rPr lang="ko-KR" altLang="en-US" sz="1500" dirty="0"/>
              <a:t>초</a:t>
            </a:r>
          </a:p>
          <a:p>
            <a:pPr marL="0" indent="0">
              <a:buNone/>
            </a:pPr>
            <a:r>
              <a:rPr lang="en-US" sz="1500" dirty="0"/>
              <a:t>63   run;</a:t>
            </a:r>
          </a:p>
          <a:p>
            <a:pPr marL="0" indent="0">
              <a:buNone/>
            </a:pPr>
            <a:r>
              <a:rPr lang="en-US" sz="1500" dirty="0"/>
              <a:t>64   </a:t>
            </a:r>
            <a:r>
              <a:rPr lang="en-US" sz="1500" dirty="0" err="1"/>
              <a:t>proc</a:t>
            </a:r>
            <a:r>
              <a:rPr lang="en-US" sz="1500" dirty="0"/>
              <a:t> print;</a:t>
            </a:r>
          </a:p>
          <a:p>
            <a:pPr marL="0" indent="0">
              <a:buNone/>
            </a:pPr>
            <a:r>
              <a:rPr lang="en-US" sz="1500" dirty="0"/>
              <a:t>65   run;</a:t>
            </a:r>
          </a:p>
        </p:txBody>
      </p:sp>
    </p:spTree>
    <p:extLst>
      <p:ext uri="{BB962C8B-B14F-4D97-AF65-F5344CB8AC3E}">
        <p14:creationId xmlns:p14="http://schemas.microsoft.com/office/powerpoint/2010/main" val="261569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sz="1200" dirty="0" smtClean="0"/>
              <a:t>열 지정 입력 방식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결측값</a:t>
            </a:r>
            <a:r>
              <a:rPr lang="ko-KR" altLang="en-US" dirty="0"/>
              <a:t> 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898525"/>
            <a:ext cx="8532440" cy="51228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오류 수정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1: . 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으로 지정 *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idno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 $ team $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1023 David red 189 165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1049 Amelia yellow 145 124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1219 Alan red 210 192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1246 Ravi yellow 194 177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1078 Ashley red 127 118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1221 Jim yellow 220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158"/>
          <a:stretch/>
        </p:blipFill>
        <p:spPr>
          <a:xfrm>
            <a:off x="4860032" y="3573016"/>
            <a:ext cx="393200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열 지정 입력 방식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결측값</a:t>
            </a:r>
            <a:r>
              <a:rPr lang="ko-KR" altLang="en-US" dirty="0"/>
              <a:t> 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898525"/>
            <a:ext cx="8532440" cy="51228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오류 수정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2: 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변수 위치 지정 *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----+----1----+----2----+----3----+ 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idno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team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18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endwght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1023 David  red    189 165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1049 Amelia yellow 145 124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1219 Alan   red    210 192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1246 Ravi   yellow 194 177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1078 Ashley red    127 118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1221 Jim    yellow 220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057"/>
          <a:stretch/>
        </p:blipFill>
        <p:spPr>
          <a:xfrm>
            <a:off x="5076056" y="3645024"/>
            <a:ext cx="3785479" cy="220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0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8713539" cy="417512"/>
          </a:xfrm>
        </p:spPr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열 지정 입력 방식 </a:t>
            </a:r>
            <a:r>
              <a:rPr lang="en-US" altLang="ko-KR" dirty="0"/>
              <a:t>–</a:t>
            </a:r>
            <a:r>
              <a:rPr lang="ko-KR" altLang="en-US" dirty="0"/>
              <a:t> 공백 포함된 </a:t>
            </a:r>
            <a:r>
              <a:rPr lang="ko-KR" altLang="en-US" dirty="0" err="1"/>
              <a:t>관찰값</a:t>
            </a:r>
            <a:r>
              <a:rPr lang="ko-KR" altLang="en-US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98525"/>
            <a:ext cx="8748464" cy="5338787"/>
          </a:xfrm>
        </p:spPr>
        <p:txBody>
          <a:bodyPr/>
          <a:lstStyle/>
          <a:p>
            <a:r>
              <a:rPr lang="ko-KR" altLang="en-US" dirty="0" err="1"/>
              <a:t>관찰값</a:t>
            </a:r>
            <a:r>
              <a:rPr lang="ko-KR" altLang="en-US" dirty="0"/>
              <a:t> 내 공백이 있는 경우</a:t>
            </a:r>
            <a:endParaRPr lang="en-US" altLang="ko-KR" dirty="0"/>
          </a:p>
          <a:p>
            <a:pPr lvl="4"/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ID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ADD $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A1001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BOJUNG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SEOUL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A2001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JUHEE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BUSAN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A1351 FARR,SUE      1623 N. AVON P1.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A161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COX,KEY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     15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GREEENWOOD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212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MOORE,RON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442 GLENWOOD AVE.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2521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RUTH,G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      2491 BRADY STREET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250"/>
          <a:stretch/>
        </p:blipFill>
        <p:spPr>
          <a:xfrm>
            <a:off x="6228184" y="2708920"/>
            <a:ext cx="278720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8400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9928</TotalTime>
  <Words>1570</Words>
  <Application>Microsoft Macintosh PowerPoint</Application>
  <PresentationFormat>On-screen Show (4:3)</PresentationFormat>
  <Paragraphs>402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-윤고딕110</vt:lpstr>
      <vt:lpstr>-윤고딕120</vt:lpstr>
      <vt:lpstr>Arial</vt:lpstr>
      <vt:lpstr>Arial Unicode MS</vt:lpstr>
      <vt:lpstr>Calibri</vt:lpstr>
      <vt:lpstr>Courier New</vt:lpstr>
      <vt:lpstr>Times New Roman</vt:lpstr>
      <vt:lpstr>Wingdings</vt:lpstr>
      <vt:lpstr>굴림</vt:lpstr>
      <vt:lpstr>맑은 고딕</vt:lpstr>
      <vt:lpstr>기본 디자인</vt:lpstr>
      <vt:lpstr>PowerPoint Presentation</vt:lpstr>
      <vt:lpstr>INPUT 문</vt:lpstr>
      <vt:lpstr>INPUT 문 – 자유 입력 방식</vt:lpstr>
      <vt:lpstr>INPUT 문 – 열 지정 입력 방식</vt:lpstr>
      <vt:lpstr>INPUT 문 – 열 지정 입력 방식 – 결측값 처리</vt:lpstr>
      <vt:lpstr>INPUT 문 – 열 지정 입력 방식 – 결측값 처리</vt:lpstr>
      <vt:lpstr>INPUT 문 – 열 지정 입력 방식 – 결측값 처리</vt:lpstr>
      <vt:lpstr>INPUT 문 – 열 지정 입력 방식 – 결측값 처리</vt:lpstr>
      <vt:lpstr>INPUT 문 – 열 지정 입력 방식 – 공백 포함된 관찰값  </vt:lpstr>
      <vt:lpstr>INPUT 문 – 열 지정 입력 방식 – 변수 순서 바꾸기</vt:lpstr>
      <vt:lpstr>INPUT 문 – 혼합 형식</vt:lpstr>
      <vt:lpstr>INPUT 문 – : 을 이용하여 관찰값 읽기</vt:lpstr>
      <vt:lpstr>INPUT 문 – : 을 이용하여 관찰값 읽기</vt:lpstr>
      <vt:lpstr>INPUT 문 – : 을 이용하여 관찰값 읽기</vt:lpstr>
      <vt:lpstr>INPUT 문 – &amp;(ampersand)을 이용하여 관찰값 읽기</vt:lpstr>
      <vt:lpstr>INPUT 문 – &amp;(ampersand)을 이용하여 관찰값 읽기</vt:lpstr>
      <vt:lpstr>INPUT 문 – &amp;(ampersand)을 이용하여 관찰값 읽기</vt:lpstr>
      <vt:lpstr>INPUT 문 – @을 이용하여 관찰값 읽기</vt:lpstr>
      <vt:lpstr>INPUT 문 – @을 이용하여 관찰값 읽기</vt:lpstr>
      <vt:lpstr>INPUT 문 - 자릿수 지정하기</vt:lpstr>
      <vt:lpstr>INPUT 문 - 자릿수 지정하기</vt:lpstr>
      <vt:lpstr>INPUT 문 - 자릿수 지정하기</vt:lpstr>
      <vt:lpstr>INPUT 문 – 포인터 이동</vt:lpstr>
      <vt:lpstr>INPUT 문 – 열 지정 입력 방식</vt:lpstr>
      <vt:lpstr>INPUT 문 – 자유 입력 방식</vt:lpstr>
      <vt:lpstr>INPUT 문 – @@를 사용하여 관찰값 읽기</vt:lpstr>
      <vt:lpstr>INPUT 문 – @@를 사용하여 관찰값 읽기</vt:lpstr>
      <vt:lpstr>INPUT 문 – @@를 사용하여 관찰값 읽기</vt:lpstr>
      <vt:lpstr>INPUT 문 – 하나의 관찰값이 여러행에 입력이 된 경우</vt:lpstr>
      <vt:lpstr>INPUT 문 – 여러 개의 INPUT문 사용하기</vt:lpstr>
      <vt:lpstr>INPUT 문 - /(slash) 사용하기</vt:lpstr>
      <vt:lpstr>INPUT 문 - # 사용하기</vt:lpstr>
      <vt:lpstr>INPUT 문 - # 사용하기</vt:lpstr>
      <vt:lpstr>INPUT 문 - 컬럼포인터 @n 사용하기</vt:lpstr>
      <vt:lpstr>INPUT 문 - 컬럼포인터 @n 사용하기</vt:lpstr>
      <vt:lpstr>INPUT 문 - 간편한 자료 값 입력 형식</vt:lpstr>
      <vt:lpstr>INPUT 문 - 소수점 있는 자료 읽기</vt:lpstr>
    </vt:vector>
  </TitlesOfParts>
  <Company>WinXP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Microsoft Office User</cp:lastModifiedBy>
  <cp:revision>1321</cp:revision>
  <cp:lastPrinted>2016-11-25T01:47:52Z</cp:lastPrinted>
  <dcterms:created xsi:type="dcterms:W3CDTF">2007-03-18T16:50:37Z</dcterms:created>
  <dcterms:modified xsi:type="dcterms:W3CDTF">2019-04-24T13:06:09Z</dcterms:modified>
</cp:coreProperties>
</file>