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1"/>
  </p:notesMasterIdLst>
  <p:sldIdLst>
    <p:sldId id="792" r:id="rId2"/>
    <p:sldId id="326" r:id="rId3"/>
    <p:sldId id="327" r:id="rId4"/>
    <p:sldId id="328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29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75">
          <p15:clr>
            <a:srgbClr val="A4A3A4"/>
          </p15:clr>
        </p15:guide>
        <p15:guide id="4" pos="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9FF"/>
    <a:srgbClr val="AFC2FF"/>
    <a:srgbClr val="85C2FF"/>
    <a:srgbClr val="B7E7FF"/>
    <a:srgbClr val="0099CC"/>
    <a:srgbClr val="FF9900"/>
    <a:srgbClr val="C6F0AE"/>
    <a:srgbClr val="5BADFF"/>
    <a:srgbClr val="F8A884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4" autoAdjust="0"/>
    <p:restoredTop sz="94660"/>
  </p:normalViewPr>
  <p:slideViewPr>
    <p:cSldViewPr>
      <p:cViewPr varScale="1">
        <p:scale>
          <a:sx n="68" d="100"/>
          <a:sy n="68" d="100"/>
        </p:scale>
        <p:origin x="1452" y="78"/>
      </p:cViewPr>
      <p:guideLst>
        <p:guide orient="horz" pos="2160"/>
        <p:guide pos="2880"/>
        <p:guide orient="horz" pos="3475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FigureOut">
              <a:rPr lang="en-US"/>
              <a:pPr>
                <a:defRPr/>
              </a:pPr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BF3985-970C-4048-8144-5813D5AD1F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829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F3985-970C-4048-8144-5813D5AD1FF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5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-6350" y="620713"/>
            <a:ext cx="9150350" cy="144462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 flipH="1">
            <a:off x="-6350" y="6165850"/>
            <a:ext cx="9150350" cy="142875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6360732"/>
            <a:ext cx="1798204" cy="4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050" y="188913"/>
            <a:ext cx="2111375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" y="188913"/>
            <a:ext cx="61817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88913"/>
            <a:ext cx="7921451" cy="4175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98525"/>
            <a:ext cx="9108504" cy="5122863"/>
          </a:xfrm>
        </p:spPr>
        <p:txBody>
          <a:bodyPr/>
          <a:lstStyle>
            <a:lvl1pPr>
              <a:lnSpc>
                <a:spcPct val="120000"/>
              </a:lnSpc>
              <a:defRPr sz="2000">
                <a:latin typeface="+mn-ea"/>
                <a:ea typeface="+mn-ea"/>
              </a:defRPr>
            </a:lvl1pPr>
            <a:lvl2pPr>
              <a:lnSpc>
                <a:spcPct val="120000"/>
              </a:lnSpc>
              <a:defRPr sz="1800">
                <a:latin typeface="+mn-ea"/>
                <a:ea typeface="+mn-ea"/>
              </a:defRPr>
            </a:lvl2pPr>
            <a:lvl3pPr marL="1257300" indent="-342900">
              <a:lnSpc>
                <a:spcPct val="120000"/>
              </a:lnSpc>
              <a:buFont typeface="굴림" panose="020B0600000101010101" pitchFamily="50" charset="-127"/>
              <a:buChar char="＞"/>
              <a:defRPr sz="1600" baseline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0000"/>
              </a:lnSpc>
              <a:defRPr sz="14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898525"/>
            <a:ext cx="4038600" cy="5122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1825" y="898525"/>
            <a:ext cx="4038600" cy="5122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-6350" y="620713"/>
            <a:ext cx="9150350" cy="144462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 flipH="1">
            <a:off x="-6350" y="6165850"/>
            <a:ext cx="9150350" cy="142875"/>
          </a:xfrm>
          <a:prstGeom prst="rect">
            <a:avLst/>
          </a:prstGeom>
          <a:gradFill rotWithShape="1">
            <a:gsLst>
              <a:gs pos="0">
                <a:srgbClr val="4D81BF"/>
              </a:gs>
              <a:gs pos="100000">
                <a:srgbClr val="9FBBDD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028384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 smtClean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 smtClean="0">
                <a:solidFill>
                  <a:srgbClr val="4D81BF"/>
                </a:solidFill>
                <a:ea typeface="-윤고딕110" pitchFamily="18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813747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제목을 입력하세요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98525"/>
            <a:ext cx="8229600" cy="51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" y="6360732"/>
            <a:ext cx="1798204" cy="472029"/>
          </a:xfrm>
          <a:prstGeom prst="rect">
            <a:avLst/>
          </a:prstGeom>
        </p:spPr>
      </p:pic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6084168" y="6396746"/>
            <a:ext cx="2271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 smtClean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 smtClean="0">
                <a:solidFill>
                  <a:srgbClr val="4D81BF"/>
                </a:solidFill>
                <a:ea typeface="-윤고딕110" pitchFamily="18" charset="-127"/>
              </a:rPr>
              <a:t>  </a:t>
            </a:r>
            <a:r>
              <a:rPr lang="en-US" altLang="ko-KR" sz="1600" b="0" baseline="0" dirty="0" smtClean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SAS</a:t>
            </a:r>
            <a:r>
              <a:rPr lang="ko-KR" altLang="en-US" sz="1600" b="0" baseline="0" dirty="0" err="1" smtClean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자료분석실습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rgbClr val="6591C7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16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1331467" y="3009007"/>
            <a:ext cx="6552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 panose="020B0600000101010101" pitchFamily="50" charset="-127"/>
              <a:buChar char="＞"/>
              <a:defRPr kumimoji="1" sz="2000" b="1">
                <a:solidFill>
                  <a:srgbClr val="6591C7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3</a:t>
            </a:r>
            <a:r>
              <a:rPr lang="ko-KR" altLang="en-US" sz="4000" b="1" dirty="0" smtClean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장 </a:t>
            </a:r>
            <a:r>
              <a:rPr lang="en-US" altLang="ko-KR" sz="4000" b="1" dirty="0" smtClean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SAS </a:t>
            </a:r>
            <a:r>
              <a:rPr lang="ko-KR" altLang="en-US" sz="4000" b="1" dirty="0" err="1" smtClean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데이터셋</a:t>
            </a:r>
            <a:r>
              <a:rPr lang="ko-KR" altLang="en-US" sz="4000" b="1" dirty="0" smtClean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 생성하기</a:t>
            </a:r>
            <a:r>
              <a:rPr lang="en-US" altLang="ko-KR" sz="4000" b="1" dirty="0" smtClean="0">
                <a:solidFill>
                  <a:srgbClr val="6591C7"/>
                </a:solidFill>
                <a:ea typeface="-윤고딕120" pitchFamily="18" charset="-127"/>
                <a:cs typeface="Arial Unicode MS" panose="020B0604020202020204" pitchFamily="50" charset="-127"/>
              </a:rPr>
              <a:t>2</a:t>
            </a:r>
            <a:endParaRPr lang="en-US" altLang="ko-KR" sz="4000" b="1" dirty="0">
              <a:solidFill>
                <a:srgbClr val="6591C7"/>
              </a:solidFill>
              <a:ea typeface="-윤고딕120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369643"/>
      </p:ext>
    </p:extLst>
  </p:cSld>
  <p:clrMapOvr>
    <a:masterClrMapping/>
  </p:clrMapOvr>
  <p:transition spd="slow" advTm="252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단계 </a:t>
            </a:r>
            <a:r>
              <a:rPr lang="en-US" altLang="ko-KR" dirty="0"/>
              <a:t>: Import Wizard</a:t>
            </a:r>
            <a:r>
              <a:rPr lang="ko-KR" altLang="en-US" dirty="0"/>
              <a:t>창에서 </a:t>
            </a:r>
            <a:r>
              <a:rPr lang="en-US" altLang="ko-KR" dirty="0"/>
              <a:t>[Options]</a:t>
            </a:r>
            <a:r>
              <a:rPr lang="ko-KR" altLang="en-US" dirty="0"/>
              <a:t>버튼을 클릭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2816"/>
            <a:ext cx="5699178" cy="33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단계 </a:t>
            </a:r>
            <a:r>
              <a:rPr lang="en-US" altLang="ko-KR" dirty="0"/>
              <a:t>: Import Wizard</a:t>
            </a:r>
            <a:r>
              <a:rPr lang="ko-KR" altLang="en-US" dirty="0"/>
              <a:t>창에서 </a:t>
            </a:r>
            <a:r>
              <a:rPr lang="en-US" altLang="ko-KR" dirty="0"/>
              <a:t>dataset </a:t>
            </a:r>
            <a:r>
              <a:rPr lang="ko-KR" altLang="en-US" dirty="0"/>
              <a:t>이름을 지정하고 </a:t>
            </a:r>
            <a:r>
              <a:rPr lang="en-US" altLang="ko-KR" dirty="0"/>
              <a:t>[Next]</a:t>
            </a:r>
            <a:r>
              <a:rPr lang="ko-KR" altLang="en-US" dirty="0"/>
              <a:t>버튼을 클릭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381534" cy="40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단계 </a:t>
            </a:r>
            <a:r>
              <a:rPr lang="en-US" altLang="ko-KR" dirty="0"/>
              <a:t>: Import Wizard</a:t>
            </a:r>
            <a:r>
              <a:rPr lang="ko-KR" altLang="en-US" dirty="0"/>
              <a:t>창에서 </a:t>
            </a:r>
            <a:r>
              <a:rPr lang="en-US" altLang="ko-KR" dirty="0"/>
              <a:t>[Browse] </a:t>
            </a:r>
            <a:r>
              <a:rPr lang="ko-KR" altLang="en-US" dirty="0"/>
              <a:t>버튼을 클릭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84784"/>
            <a:ext cx="6363562" cy="408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저장하고자 하는 </a:t>
            </a:r>
            <a:r>
              <a:rPr lang="en-US" altLang="ko-KR" dirty="0"/>
              <a:t>SAS </a:t>
            </a:r>
            <a:r>
              <a:rPr lang="ko-KR" altLang="en-US" dirty="0"/>
              <a:t>파일경로와 이름을 지정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6176541" cy="42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단계 </a:t>
            </a:r>
            <a:r>
              <a:rPr lang="en-US" altLang="ko-KR" dirty="0"/>
              <a:t>: Import Wizard</a:t>
            </a:r>
            <a:r>
              <a:rPr lang="ko-KR" altLang="en-US" dirty="0"/>
              <a:t>창에서 </a:t>
            </a:r>
            <a:r>
              <a:rPr lang="en-US" altLang="ko-KR" dirty="0"/>
              <a:t>[Finish] </a:t>
            </a:r>
            <a:r>
              <a:rPr lang="ko-KR" altLang="en-US" dirty="0"/>
              <a:t>버튼을 클릭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6248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단계 </a:t>
            </a:r>
            <a:r>
              <a:rPr lang="en-US" altLang="ko-KR" dirty="0"/>
              <a:t>: SAS dataset </a:t>
            </a:r>
            <a:r>
              <a:rPr lang="ko-KR" altLang="en-US" dirty="0"/>
              <a:t>확인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88840"/>
            <a:ext cx="787563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0554"/>
          <a:stretch/>
        </p:blipFill>
        <p:spPr>
          <a:xfrm>
            <a:off x="251520" y="1559718"/>
            <a:ext cx="8354144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98525"/>
            <a:ext cx="8676456" cy="5122863"/>
          </a:xfrm>
        </p:spPr>
        <p:txBody>
          <a:bodyPr/>
          <a:lstStyle/>
          <a:p>
            <a:r>
              <a:rPr lang="en-US" dirty="0" err="1" smtClean="0"/>
              <a:t>import_test.sas</a:t>
            </a:r>
            <a:r>
              <a:rPr lang="ko-KR" altLang="en-US" dirty="0" smtClean="0"/>
              <a:t> </a:t>
            </a:r>
            <a:r>
              <a:rPr lang="ko-KR" altLang="en-US" dirty="0"/>
              <a:t>파일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WORK.B2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"D:\sas_test\car.xlsx"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DBMS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=EXCEL REPLACE;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"car$"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GETNAMES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=YES;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MIXED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=NO;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SCANTEXT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=YES;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USEDATE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=YES;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SCANTIME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=YES;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내보내기 </a:t>
            </a:r>
            <a:r>
              <a:rPr lang="en-US" altLang="ko-KR" dirty="0" smtClean="0"/>
              <a:t>– FILE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PUT</a:t>
            </a:r>
            <a:r>
              <a:rPr lang="ko-KR" altLang="en-US" dirty="0" smtClean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FILE</a:t>
            </a:r>
            <a:r>
              <a:rPr lang="ko-KR" altLang="en-US" dirty="0"/>
              <a:t>문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dataset</a:t>
            </a:r>
            <a:r>
              <a:rPr lang="ko-KR" altLang="en-US" dirty="0"/>
              <a:t>에서 </a:t>
            </a:r>
            <a:r>
              <a:rPr lang="en-US" altLang="ko-KR" dirty="0"/>
              <a:t>put</a:t>
            </a:r>
            <a:r>
              <a:rPr lang="ko-KR" altLang="en-US" dirty="0"/>
              <a:t>문에 의해 생긴 파일을 저장</a:t>
            </a:r>
          </a:p>
          <a:p>
            <a:pPr lvl="1"/>
            <a:r>
              <a:rPr lang="en-US" altLang="ko-KR" dirty="0"/>
              <a:t>INFILE</a:t>
            </a:r>
            <a:r>
              <a:rPr lang="ko-KR" altLang="en-US" dirty="0"/>
              <a:t>의 </a:t>
            </a:r>
            <a:r>
              <a:rPr lang="ko-KR" altLang="en-US" dirty="0" smtClean="0"/>
              <a:t>반대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en-US" altLang="ko-KR" dirty="0"/>
              <a:t>PUT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dirty="0"/>
              <a:t>SAS log, OUTPUT </a:t>
            </a:r>
            <a:r>
              <a:rPr lang="ko-KR" altLang="en-US" dirty="0"/>
              <a:t>파일 또는 </a:t>
            </a:r>
            <a:r>
              <a:rPr lang="en-US" altLang="ko-KR" dirty="0"/>
              <a:t>FILE</a:t>
            </a:r>
            <a:r>
              <a:rPr lang="ko-KR" altLang="en-US" dirty="0"/>
              <a:t>문에 의해 지정된 외부 파일에 내용을 기록하고자 할 때 사용</a:t>
            </a:r>
          </a:p>
          <a:p>
            <a:pPr lvl="1"/>
            <a:r>
              <a:rPr lang="en-US" altLang="ko-KR" dirty="0"/>
              <a:t>PUT</a:t>
            </a:r>
            <a:r>
              <a:rPr lang="ko-KR" altLang="en-US" dirty="0"/>
              <a:t>문 앞에 </a:t>
            </a:r>
            <a:r>
              <a:rPr lang="en-US" altLang="ko-KR" dirty="0"/>
              <a:t>FILE</a:t>
            </a:r>
            <a:r>
              <a:rPr lang="ko-KR" altLang="en-US" dirty="0"/>
              <a:t>문이 없으면 결과는 </a:t>
            </a:r>
            <a:r>
              <a:rPr lang="en-US" altLang="ko-KR" dirty="0"/>
              <a:t>SAS log</a:t>
            </a:r>
            <a:r>
              <a:rPr lang="ko-KR" altLang="en-US" dirty="0"/>
              <a:t>에 기록된다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문의 반대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496" y="898525"/>
            <a:ext cx="9108504" cy="51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1600" b="1" kern="1200" baseline="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FILE</a:t>
            </a:r>
            <a:r>
              <a:rPr lang="ko-KR" altLang="en-US" dirty="0" smtClean="0"/>
              <a:t>문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file-spec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파일명’ </a:t>
            </a:r>
            <a:r>
              <a:rPr lang="en-US" altLang="ko-KR" dirty="0"/>
              <a:t>| </a:t>
            </a:r>
            <a:r>
              <a:rPr lang="en-US" altLang="ko-KR" dirty="0" smtClean="0"/>
              <a:t>LOG </a:t>
            </a:r>
            <a:r>
              <a:rPr lang="en-US" altLang="ko-KR" dirty="0"/>
              <a:t>| </a:t>
            </a:r>
            <a:r>
              <a:rPr lang="en-US" altLang="ko-KR" dirty="0" smtClean="0"/>
              <a:t>PRINT</a:t>
            </a:r>
            <a:endParaRPr lang="en-US" altLang="ko-KR" dirty="0"/>
          </a:p>
          <a:p>
            <a:pPr lvl="1"/>
            <a:r>
              <a:rPr lang="en-US" altLang="ko-KR" dirty="0"/>
              <a:t>option</a:t>
            </a:r>
            <a:r>
              <a:rPr lang="ko-KR" altLang="en-US" dirty="0"/>
              <a:t>들</a:t>
            </a:r>
          </a:p>
          <a:p>
            <a:pPr lvl="2"/>
            <a:r>
              <a:rPr lang="en-US" altLang="ko-KR" dirty="0"/>
              <a:t>LINESIZE = </a:t>
            </a:r>
            <a:r>
              <a:rPr lang="ko-KR" altLang="en-US" dirty="0"/>
              <a:t>라인수 </a:t>
            </a:r>
            <a:r>
              <a:rPr lang="en-US" altLang="ko-KR" dirty="0"/>
              <a:t>(1</a:t>
            </a:r>
            <a:r>
              <a:rPr lang="ko-KR" altLang="en-US" dirty="0"/>
              <a:t>행에 프린트할 문자수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PAGESIZE=value (</a:t>
            </a:r>
            <a:r>
              <a:rPr lang="ko-KR" altLang="en-US" dirty="0"/>
              <a:t>한 페이지에 인쇄하고자하는 행의수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NOTITLES</a:t>
            </a:r>
          </a:p>
          <a:p>
            <a:r>
              <a:rPr lang="en-US" altLang="ko-KR" dirty="0" smtClean="0"/>
              <a:t>PUT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INPUT </a:t>
            </a:r>
            <a:r>
              <a:rPr lang="ko-KR" altLang="en-US" dirty="0" smtClean="0"/>
              <a:t>문과 형식 동일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내보내기 </a:t>
            </a:r>
            <a:r>
              <a:rPr lang="en-US" altLang="ko-KR" dirty="0" smtClean="0"/>
              <a:t>– FILE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PUT</a:t>
            </a:r>
            <a:r>
              <a:rPr lang="ko-KR" altLang="en-US" dirty="0" smtClean="0"/>
              <a:t>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4" t="18472" r="15473" b="70283"/>
          <a:stretch/>
        </p:blipFill>
        <p:spPr>
          <a:xfrm>
            <a:off x="859116" y="1316058"/>
            <a:ext cx="7776866" cy="8640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5" t="18799" r="16138" b="71172"/>
          <a:stretch/>
        </p:blipFill>
        <p:spPr>
          <a:xfrm>
            <a:off x="827584" y="4684668"/>
            <a:ext cx="783287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외부파일을 이용한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생성과 저장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INFILE </a:t>
            </a:r>
            <a:r>
              <a:rPr lang="ko-KR" altLang="en-US" dirty="0"/>
              <a:t>문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ko-KR" altLang="en-US" dirty="0"/>
              <a:t>외부파일이 텍스트 파일로 </a:t>
            </a:r>
            <a:r>
              <a:rPr lang="ko-KR" altLang="en-US" dirty="0" smtClean="0"/>
              <a:t>되어있는 경우</a:t>
            </a:r>
          </a:p>
          <a:p>
            <a:pPr lvl="1"/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INFILE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'd:\</a:t>
            </a:r>
            <a:r>
              <a:rPr lang="en-US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sas_data</a:t>
            </a:r>
            <a:r>
              <a:rPr lang="en-US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\sample1.dat'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18800" r="13775" b="72286"/>
          <a:stretch/>
        </p:blipFill>
        <p:spPr>
          <a:xfrm>
            <a:off x="467544" y="1484784"/>
            <a:ext cx="8352928" cy="7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내보내기 </a:t>
            </a:r>
            <a:r>
              <a:rPr lang="en-US" altLang="ko-KR" dirty="0"/>
              <a:t>– FILE</a:t>
            </a:r>
            <a:r>
              <a:rPr lang="ko-KR" altLang="en-US" dirty="0"/>
              <a:t>문과 </a:t>
            </a:r>
            <a:r>
              <a:rPr lang="en-US" altLang="ko-KR" dirty="0"/>
              <a:t>PUT</a:t>
            </a:r>
            <a:r>
              <a:rPr lang="ko-KR" altLang="en-US" dirty="0"/>
              <a:t>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898525"/>
            <a:ext cx="8532440" cy="5122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b3;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 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1 3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4 6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b4;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b3;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x * y;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'd:\</a:t>
            </a: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sas_test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\test2.dat'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3.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5.2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내보내기 </a:t>
            </a:r>
            <a:r>
              <a:rPr lang="en-US" altLang="ko-KR" dirty="0"/>
              <a:t>– </a:t>
            </a:r>
            <a:r>
              <a:rPr lang="ko-KR" altLang="en-US" dirty="0" smtClean="0"/>
              <a:t>엑셀파일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 smtClean="0"/>
              <a:t>데이터내보내기</a:t>
            </a:r>
            <a:r>
              <a:rPr lang="en-US" altLang="ko-KR" dirty="0" smtClean="0"/>
              <a:t>(R)]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201459" cy="39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내보내기 </a:t>
            </a:r>
            <a:r>
              <a:rPr lang="en-US" altLang="ko-KR" dirty="0"/>
              <a:t>– </a:t>
            </a:r>
            <a:r>
              <a:rPr lang="ko-KR" altLang="en-US" dirty="0" smtClean="0"/>
              <a:t>엑셀파일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내보내고자 하는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선택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6258433" cy="400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내보내기 </a:t>
            </a:r>
            <a:r>
              <a:rPr lang="en-US" altLang="ko-KR" dirty="0"/>
              <a:t>– </a:t>
            </a:r>
            <a:r>
              <a:rPr lang="ko-KR" altLang="en-US" dirty="0" smtClean="0"/>
              <a:t>엑셀파일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내보내고자 하는 양식 선택 </a:t>
            </a:r>
            <a:r>
              <a:rPr lang="en-US" altLang="ko-KR" dirty="0" smtClean="0"/>
              <a:t>(Excel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576387"/>
            <a:ext cx="57816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내보내기 </a:t>
            </a:r>
            <a:r>
              <a:rPr lang="en-US" altLang="ko-KR" dirty="0"/>
              <a:t>– </a:t>
            </a:r>
            <a:r>
              <a:rPr lang="ko-KR" altLang="en-US" dirty="0" smtClean="0"/>
              <a:t>엑셀파일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저장 위치 및 파일 이름 입력 </a:t>
            </a:r>
            <a:r>
              <a:rPr lang="en-US" altLang="ko-KR" dirty="0" smtClean="0"/>
              <a:t>(Browse </a:t>
            </a:r>
            <a:r>
              <a:rPr lang="ko-KR" altLang="en-US" dirty="0" smtClean="0"/>
              <a:t>버튼 클릭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76872"/>
            <a:ext cx="5567271" cy="21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내보내기 </a:t>
            </a:r>
            <a:r>
              <a:rPr lang="en-US" altLang="ko-KR" dirty="0"/>
              <a:t>– </a:t>
            </a:r>
            <a:r>
              <a:rPr lang="ko-KR" altLang="en-US" dirty="0" smtClean="0"/>
              <a:t>엑셀파일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저장 위치 및 파일 이름 입력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xlsx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확장자 선택 및 이름 입력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76872"/>
            <a:ext cx="5707651" cy="225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내보내기 </a:t>
            </a:r>
            <a:r>
              <a:rPr lang="en-US" altLang="ko-KR" dirty="0"/>
              <a:t>– </a:t>
            </a:r>
            <a:r>
              <a:rPr lang="ko-KR" altLang="en-US" dirty="0" smtClean="0"/>
              <a:t>엑셀파일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내보내는 테이블의 이름 설정 </a:t>
            </a:r>
            <a:r>
              <a:rPr lang="en-US" altLang="ko-KR" dirty="0" smtClean="0"/>
              <a:t>(WORK SHEET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581150"/>
            <a:ext cx="5753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내보내기 </a:t>
            </a:r>
            <a:r>
              <a:rPr lang="en-US" altLang="ko-KR" dirty="0"/>
              <a:t>– </a:t>
            </a:r>
            <a:r>
              <a:rPr lang="ko-KR" altLang="en-US" dirty="0" smtClean="0"/>
              <a:t>엑셀파일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단계 </a:t>
            </a:r>
            <a:r>
              <a:rPr lang="en-US" altLang="ko-KR" dirty="0"/>
              <a:t>: </a:t>
            </a:r>
            <a:r>
              <a:rPr lang="en-US" altLang="ko-KR" dirty="0" smtClean="0"/>
              <a:t>PROC EXPORT Code </a:t>
            </a:r>
            <a:r>
              <a:rPr lang="ko-KR" altLang="en-US" dirty="0" smtClean="0"/>
              <a:t>생성 및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후 종료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00808"/>
            <a:ext cx="57816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내보내기 </a:t>
            </a:r>
            <a:r>
              <a:rPr lang="en-US" altLang="ko-KR" dirty="0"/>
              <a:t>– </a:t>
            </a:r>
            <a:r>
              <a:rPr lang="ko-KR" altLang="en-US" dirty="0" smtClean="0"/>
              <a:t>엑셀파일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83468"/>
            <a:ext cx="64579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내보내기 </a:t>
            </a:r>
            <a:r>
              <a:rPr lang="en-US" altLang="ko-KR" dirty="0"/>
              <a:t>– </a:t>
            </a:r>
            <a:r>
              <a:rPr lang="ko-KR" altLang="en-US" dirty="0" smtClean="0"/>
              <a:t>엑셀파일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98525"/>
            <a:ext cx="8676456" cy="5122863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WORK.B4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"D:\sas_test\test.xlsx"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DBMS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=EXCEL LABEL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REPLACE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SHEET=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898525"/>
            <a:ext cx="7668344" cy="5122863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b1;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'd:\</a:t>
            </a: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sas_test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\simple1.dat'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x 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x2 = x**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lx = LOG(x);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x y x2 lx;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49453"/>
              </p:ext>
            </p:extLst>
          </p:nvPr>
        </p:nvGraphicFramePr>
        <p:xfrm>
          <a:off x="5508104" y="3429000"/>
          <a:ext cx="1651868" cy="147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7066" y="291361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simple1.dat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가져오기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엑셀파일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/>
              <a:t>데이터가져오기</a:t>
            </a:r>
            <a:r>
              <a:rPr lang="en-US" altLang="ko-KR" dirty="0"/>
              <a:t>(I)]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65" y="1628800"/>
            <a:ext cx="6082155" cy="39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Import Wizard </a:t>
            </a:r>
            <a:r>
              <a:rPr lang="ko-KR" altLang="en-US" dirty="0"/>
              <a:t>다이얼로그 창에서 엑셀 파일 형식을 지정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643646" cy="41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Connect to MS Excel </a:t>
            </a:r>
            <a:r>
              <a:rPr lang="ko-KR" altLang="en-US" dirty="0"/>
              <a:t>창에서 </a:t>
            </a:r>
            <a:r>
              <a:rPr lang="en-US" altLang="ko-KR" dirty="0"/>
              <a:t>[Browse] </a:t>
            </a:r>
            <a:r>
              <a:rPr lang="ko-KR" altLang="en-US" dirty="0"/>
              <a:t>버튼을 클릭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91" y="2348880"/>
            <a:ext cx="535531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파일 열기 대화상자에서 읽고자 하는 엑셀파일 선택한다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00808"/>
            <a:ext cx="5248631" cy="35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Connect to MS Excel </a:t>
            </a:r>
            <a:r>
              <a:rPr lang="ko-KR" altLang="en-US" dirty="0"/>
              <a:t>창에서 </a:t>
            </a:r>
            <a:r>
              <a:rPr lang="en-US" altLang="ko-KR" dirty="0"/>
              <a:t>[OK] </a:t>
            </a:r>
            <a:r>
              <a:rPr lang="ko-KR" altLang="en-US" dirty="0"/>
              <a:t>버튼을 클릭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88840"/>
            <a:ext cx="6285402" cy="21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가져오기</a:t>
            </a:r>
            <a:r>
              <a:rPr lang="en-US" altLang="ko-KR" dirty="0"/>
              <a:t>(</a:t>
            </a:r>
            <a:r>
              <a:rPr lang="ko-KR" altLang="en-US" dirty="0"/>
              <a:t>엑셀파일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Import Wizard</a:t>
            </a:r>
            <a:r>
              <a:rPr lang="ko-KR" altLang="en-US" dirty="0"/>
              <a:t>창에서 원하는 엑셀의 </a:t>
            </a:r>
            <a:r>
              <a:rPr lang="en-US" altLang="ko-KR" dirty="0"/>
              <a:t>sheet</a:t>
            </a:r>
            <a:r>
              <a:rPr lang="ko-KR" altLang="en-US" dirty="0"/>
              <a:t>를 지정하고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[</a:t>
            </a:r>
            <a:r>
              <a:rPr lang="en-US" altLang="ko-KR" dirty="0"/>
              <a:t>Next]</a:t>
            </a:r>
            <a:r>
              <a:rPr lang="ko-KR" altLang="en-US" dirty="0"/>
              <a:t>버튼을 클릭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19" y="1874044"/>
            <a:ext cx="6472857" cy="41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9874</TotalTime>
  <Words>627</Words>
  <Application>Microsoft Office PowerPoint</Application>
  <PresentationFormat>화면 슬라이드 쇼(4:3)</PresentationFormat>
  <Paragraphs>128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Arial Unicode MS</vt:lpstr>
      <vt:lpstr>굴림</vt:lpstr>
      <vt:lpstr>맑은 고딕</vt:lpstr>
      <vt:lpstr>-윤고딕110</vt:lpstr>
      <vt:lpstr>-윤고딕120</vt:lpstr>
      <vt:lpstr>Arial</vt:lpstr>
      <vt:lpstr>Calibri</vt:lpstr>
      <vt:lpstr>Courier New</vt:lpstr>
      <vt:lpstr>Times New Roman</vt:lpstr>
      <vt:lpstr>Wingdings</vt:lpstr>
      <vt:lpstr>기본 디자인</vt:lpstr>
      <vt:lpstr>PowerPoint 프레젠테이션</vt:lpstr>
      <vt:lpstr>외부파일을 이용한 dataset 생성과 저장</vt:lpstr>
      <vt:lpstr>예제</vt:lpstr>
      <vt:lpstr>데이터 가져오기(엑셀파일)</vt:lpstr>
      <vt:lpstr>데이터 가져오기(엑셀파일)</vt:lpstr>
      <vt:lpstr>데이터 가져오기(엑셀파일)</vt:lpstr>
      <vt:lpstr>데이터 가져오기(엑셀파일)</vt:lpstr>
      <vt:lpstr>데이터 가져오기(엑셀파일)</vt:lpstr>
      <vt:lpstr>데이터 가져오기(엑셀파일)</vt:lpstr>
      <vt:lpstr>데이터 가져오기(엑셀파일)</vt:lpstr>
      <vt:lpstr>데이터 가져오기(엑셀파일)</vt:lpstr>
      <vt:lpstr>데이터 가져오기(엑셀파일)</vt:lpstr>
      <vt:lpstr>데이터 가져오기(엑셀파일)</vt:lpstr>
      <vt:lpstr>데이터 가져오기(엑셀파일)</vt:lpstr>
      <vt:lpstr>데이터 가져오기(엑셀파일)</vt:lpstr>
      <vt:lpstr>데이터 가져오기(엑셀파일)</vt:lpstr>
      <vt:lpstr>데이터 가져오기(엑셀파일)</vt:lpstr>
      <vt:lpstr>데이터 내보내기 – FILE문과 PUT문</vt:lpstr>
      <vt:lpstr>데이터 내보내기 – FILE문과 PUT문</vt:lpstr>
      <vt:lpstr>데이터 내보내기 – FILE문과 PUT문</vt:lpstr>
      <vt:lpstr>데이터 내보내기 – 엑셀파일</vt:lpstr>
      <vt:lpstr>데이터 내보내기 – 엑셀파일</vt:lpstr>
      <vt:lpstr>데이터 내보내기 – 엑셀파일</vt:lpstr>
      <vt:lpstr>데이터 내보내기 – 엑셀파일</vt:lpstr>
      <vt:lpstr>데이터 내보내기 – 엑셀파일</vt:lpstr>
      <vt:lpstr>데이터 내보내기 – 엑셀파일</vt:lpstr>
      <vt:lpstr>데이터 내보내기 – 엑셀파일</vt:lpstr>
      <vt:lpstr>데이터 내보내기 – 엑셀파일</vt:lpstr>
      <vt:lpstr>데이터 내보내기 – 엑셀파일</vt:lpstr>
    </vt:vector>
  </TitlesOfParts>
  <Company>WinXP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use</cp:lastModifiedBy>
  <cp:revision>1318</cp:revision>
  <cp:lastPrinted>2016-11-25T01:47:52Z</cp:lastPrinted>
  <dcterms:created xsi:type="dcterms:W3CDTF">2007-03-18T16:50:37Z</dcterms:created>
  <dcterms:modified xsi:type="dcterms:W3CDTF">2019-03-26T06:28:02Z</dcterms:modified>
</cp:coreProperties>
</file>