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1"/>
  </p:notesMasterIdLst>
  <p:sldIdLst>
    <p:sldId id="441" r:id="rId2"/>
    <p:sldId id="442" r:id="rId3"/>
    <p:sldId id="446" r:id="rId4"/>
    <p:sldId id="443" r:id="rId5"/>
    <p:sldId id="444" r:id="rId6"/>
    <p:sldId id="445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9" r:id="rId19"/>
    <p:sldId id="460" r:id="rId20"/>
    <p:sldId id="461" r:id="rId21"/>
    <p:sldId id="462" r:id="rId22"/>
    <p:sldId id="464" r:id="rId23"/>
    <p:sldId id="463" r:id="rId24"/>
    <p:sldId id="465" r:id="rId25"/>
    <p:sldId id="466" r:id="rId26"/>
    <p:sldId id="467" r:id="rId27"/>
    <p:sldId id="468" r:id="rId28"/>
    <p:sldId id="470" r:id="rId29"/>
    <p:sldId id="469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75">
          <p15:clr>
            <a:srgbClr val="A4A3A4"/>
          </p15:clr>
        </p15:guide>
        <p15:guide id="4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9FF"/>
    <a:srgbClr val="AFC2FF"/>
    <a:srgbClr val="85C2FF"/>
    <a:srgbClr val="B7E7FF"/>
    <a:srgbClr val="0099CC"/>
    <a:srgbClr val="FF9900"/>
    <a:srgbClr val="C6F0AE"/>
    <a:srgbClr val="5BADFF"/>
    <a:srgbClr val="F8A88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4" autoAdjust="0"/>
    <p:restoredTop sz="96247" autoAdjust="0"/>
  </p:normalViewPr>
  <p:slideViewPr>
    <p:cSldViewPr>
      <p:cViewPr varScale="1">
        <p:scale>
          <a:sx n="61" d="100"/>
          <a:sy n="61" d="100"/>
        </p:scale>
        <p:origin x="84" y="180"/>
      </p:cViewPr>
      <p:guideLst>
        <p:guide orient="horz" pos="2160"/>
        <p:guide pos="2880"/>
        <p:guide orient="horz" pos="3475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FigureOut">
              <a:rPr lang="en-US"/>
              <a:pPr>
                <a:defRPr/>
              </a:pPr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BF3985-970C-4048-8144-5813D5AD1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29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188913"/>
            <a:ext cx="2111375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188913"/>
            <a:ext cx="61817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7921451" cy="4175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525"/>
            <a:ext cx="9108504" cy="5122863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20000"/>
              </a:lnSpc>
              <a:defRPr sz="1800">
                <a:latin typeface="+mn-ea"/>
                <a:ea typeface="+mn-ea"/>
              </a:defRPr>
            </a:lvl2pPr>
            <a:lvl3pPr marL="1257300" indent="-342900">
              <a:lnSpc>
                <a:spcPct val="120000"/>
              </a:lnSpc>
              <a:buFont typeface="굴림" panose="020B0600000101010101" pitchFamily="50" charset="-127"/>
              <a:buChar char="＞"/>
              <a:defRPr sz="1600" baseline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0000"/>
              </a:lnSpc>
              <a:defRPr sz="14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98525"/>
            <a:ext cx="4038600" cy="512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898525"/>
            <a:ext cx="4038600" cy="512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028384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 smtClean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 smtClean="0">
                <a:solidFill>
                  <a:srgbClr val="4D81BF"/>
                </a:solidFill>
                <a:ea typeface="-윤고딕110" pitchFamily="18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81374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제목을 입력하세요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98525"/>
            <a:ext cx="82296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6084168" y="6396746"/>
            <a:ext cx="2271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 smtClean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 smtClean="0">
                <a:solidFill>
                  <a:srgbClr val="4D81BF"/>
                </a:solidFill>
                <a:ea typeface="-윤고딕110" pitchFamily="18" charset="-127"/>
              </a:rPr>
              <a:t>  </a:t>
            </a:r>
            <a:r>
              <a:rPr lang="en-US" altLang="ko-KR" sz="1600" b="0" baseline="0" dirty="0" smtClean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SAS</a:t>
            </a:r>
            <a:r>
              <a:rPr lang="ko-KR" altLang="en-US" sz="1600" b="0" baseline="0" dirty="0" err="1" smtClean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자료분석실습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rgbClr val="6591C7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16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920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 panose="020B0600000101010101" pitchFamily="50" charset="-127"/>
              <a:buChar char="＞"/>
              <a:defRPr kumimoji="1" sz="2000" b="1">
                <a:solidFill>
                  <a:srgbClr val="6591C7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6</a:t>
            </a:r>
            <a:r>
              <a:rPr lang="ko-KR" altLang="en-US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장 기본</a:t>
            </a: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PROC </a:t>
            </a:r>
            <a:r>
              <a:rPr lang="ko-KR" altLang="en-US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문</a:t>
            </a:r>
            <a:endParaRPr lang="en-US" altLang="ko-KR" sz="4000" b="1" dirty="0">
              <a:solidFill>
                <a:srgbClr val="6591C7"/>
              </a:solidFill>
              <a:ea typeface="-윤고딕120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8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196752"/>
            <a:ext cx="3843823" cy="446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8360" y="1196752"/>
            <a:ext cx="443983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FORMAT </a:t>
            </a:r>
          </a:p>
          <a:p>
            <a:pPr lvl="1"/>
            <a:r>
              <a:rPr lang="ko-KR" altLang="en-US" dirty="0" smtClean="0"/>
              <a:t>출력되는 변수의 형식을 지정하고자 할 경우 사용된다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chemeClr val="accent2"/>
                </a:solidFill>
              </a:rPr>
              <a:t>변수</a:t>
            </a:r>
            <a:r>
              <a:rPr lang="en-US" altLang="ko-KR" b="1" dirty="0" smtClean="0">
                <a:solidFill>
                  <a:schemeClr val="accent2"/>
                </a:solidFill>
              </a:rPr>
              <a:t>1</a:t>
            </a:r>
            <a:r>
              <a:rPr lang="ko-KR" altLang="en-US" b="1" dirty="0" smtClean="0">
                <a:solidFill>
                  <a:schemeClr val="accent2"/>
                </a:solidFill>
              </a:rPr>
              <a:t> 출력형식</a:t>
            </a:r>
            <a:r>
              <a:rPr lang="en-US" altLang="ko-KR" b="1" dirty="0">
                <a:solidFill>
                  <a:schemeClr val="accent2"/>
                </a:solidFill>
              </a:rPr>
              <a:t>1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변수</a:t>
            </a:r>
            <a:r>
              <a:rPr lang="en-US" altLang="ko-KR" b="1" dirty="0" smtClean="0">
                <a:solidFill>
                  <a:schemeClr val="accent2"/>
                </a:solidFill>
              </a:rPr>
              <a:t>2 </a:t>
            </a:r>
            <a:r>
              <a:rPr lang="ko-KR" altLang="en-US" b="1" dirty="0" smtClean="0">
                <a:solidFill>
                  <a:schemeClr val="accent2"/>
                </a:solidFill>
              </a:rPr>
              <a:t>출력형식</a:t>
            </a:r>
            <a:r>
              <a:rPr lang="en-US" altLang="ko-KR" b="1" dirty="0" smtClean="0">
                <a:solidFill>
                  <a:schemeClr val="accent2"/>
                </a:solidFill>
              </a:rPr>
              <a:t>2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87624" y="2492996"/>
            <a:ext cx="7200800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a1;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test123;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 = mean(of q11-q14);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(of q11-q14);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it-IT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it-IT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it-IT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a1 </a:t>
            </a:r>
            <a:r>
              <a:rPr lang="it-IT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it-IT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791" y="1124744"/>
            <a:ext cx="8673914" cy="44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변수의 변수값에 대한 이름을 설정하기 위하여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레이블이름 앞에 </a:t>
            </a:r>
            <a:r>
              <a:rPr lang="en-US" altLang="ko-KR" dirty="0" smtClean="0"/>
              <a:t>$</a:t>
            </a:r>
            <a:r>
              <a:rPr lang="ko-KR" altLang="en-US" dirty="0" smtClean="0"/>
              <a:t>를 붙일 경우 문자형 변수의 변수값에 대한 레이블 등록한다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출력을 지정하는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문에서 사용시 레이블이름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입력해야 함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484784"/>
            <a:ext cx="7272808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PROC FORMAT;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VALUE  [$]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레이블이름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변수값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= ‘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레이블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= 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레이블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lang="en-US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             ...</a:t>
            </a:r>
          </a:p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</a:t>
            </a: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[$]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레이블이름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= ‘</a:t>
            </a:r>
            <a:r>
              <a:rPr lang="ko-KR" alt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레이블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</a:t>
            </a:r>
            <a:r>
              <a:rPr lang="ko-KR" alt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= ‘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변수값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lang="en-US" b="1" dirty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endParaRPr lang="en-US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/>
            <a:r>
              <a:rPr lang="en-US" b="1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    </a:t>
            </a:r>
            <a:r>
              <a:rPr lang="en-US" b="1" dirty="0" smtClean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...</a:t>
            </a:r>
            <a:endParaRPr lang="en-US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8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PROC PRINT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FORMAT</a:t>
            </a:r>
          </a:p>
          <a:p>
            <a:pPr lvl="1"/>
            <a:r>
              <a:rPr lang="ko-KR" altLang="en-US" dirty="0" smtClean="0"/>
              <a:t>동일하게 출력 형식을 지정하게 되나 </a:t>
            </a:r>
            <a:r>
              <a:rPr lang="en-US" altLang="ko-KR" dirty="0" smtClean="0"/>
              <a:t>PROC PRINT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  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옵션보다 우선된다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87624" y="2492896"/>
            <a:ext cx="7200800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d62;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test123;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_N_ &gt;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q21-q24 q31-q34;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 = mean(of q11-q14);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(of q11-q14);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 =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(of q11-q14);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f3.1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=d62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1319783"/>
            <a:ext cx="6786878" cy="46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87624" y="1484784"/>
            <a:ext cx="7200800" cy="4536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f_age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'20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'40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f_gender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f_residence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2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</a:t>
            </a:r>
            <a:r>
              <a:rPr lang="en-US" altLang="ko-KR" sz="2400" b="1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ko-KR" alt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=d62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s v;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f6.4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f_gender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f_age</a:t>
            </a:r>
            <a:r>
              <a:rPr lang="en-US" sz="24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residence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f_residence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8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1191704"/>
            <a:ext cx="7200800" cy="4536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d63;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d62;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f6.2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f6.3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f_gender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f_age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 </a:t>
            </a:r>
            <a:r>
              <a:rPr lang="en-US" sz="240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f_residence</a:t>
            </a:r>
            <a:r>
              <a:rPr lang="en-US" sz="2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=d63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s v;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2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1124744"/>
            <a:ext cx="4925702" cy="46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SAS dataset</a:t>
            </a:r>
            <a:r>
              <a:rPr lang="ko-KR" altLang="en-US" dirty="0" smtClean="0"/>
              <a:t>의 관측값의 순서를 정렬하고자 할 때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오름차순으로 정렬할 경우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숫자형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결측값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음수 </a:t>
            </a:r>
            <a:r>
              <a:rPr lang="en-US" altLang="ko-KR" dirty="0" smtClean="0"/>
              <a:t>-&gt; 0 -&gt; </a:t>
            </a:r>
            <a:r>
              <a:rPr lang="ko-KR" altLang="en-US" dirty="0" smtClean="0"/>
              <a:t>양수 의 순으로 정렬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문자형 변수</a:t>
            </a:r>
            <a:r>
              <a:rPr lang="en-US" altLang="ko-KR" dirty="0" smtClean="0"/>
              <a:t>: ASCII </a:t>
            </a:r>
            <a:r>
              <a:rPr lang="ko-KR" altLang="en-US" dirty="0" smtClean="0"/>
              <a:t>코드에 표시된 값에 따라 오름차순으로 정렬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영문은 대문자가 소문자보다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코드가 작아서 먼저 나타난다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내림차순으로 정렬할 경우 변수 앞에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내림차순의 경우 오름차순에서 적용된 순서가 반대로 적용된다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484784"/>
            <a:ext cx="7272808" cy="12241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PROC SORT Options;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BY [DESCENDING]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[DESCENDING]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... ;</a:t>
            </a: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endParaRPr lang="en-US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PROC </a:t>
            </a:r>
            <a:r>
              <a:rPr lang="ko-KR" altLang="en-US" dirty="0" smtClean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 (procedure): </a:t>
            </a:r>
            <a:r>
              <a:rPr lang="ko-KR" altLang="en-US" dirty="0" smtClean="0"/>
              <a:t>자료에 대한 처리 및 통계분석을 담당하는 절차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 PRINT</a:t>
            </a:r>
          </a:p>
          <a:p>
            <a:r>
              <a:rPr lang="en-US" dirty="0" smtClean="0"/>
              <a:t>PROC FORMAT</a:t>
            </a:r>
          </a:p>
          <a:p>
            <a:r>
              <a:rPr lang="en-US" dirty="0" smtClean="0"/>
              <a:t>PROC SORT</a:t>
            </a:r>
          </a:p>
          <a:p>
            <a:r>
              <a:rPr lang="en-US" dirty="0" smtClean="0"/>
              <a:t>PROC RANK</a:t>
            </a:r>
          </a:p>
          <a:p>
            <a:r>
              <a:rPr lang="en-US" dirty="0" smtClean="0"/>
              <a:t>PROC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Data </a:t>
            </a:r>
            <a:r>
              <a:rPr lang="ko-KR" altLang="en-US" dirty="0" smtClean="0"/>
              <a:t>옵션 생략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최근에 생성된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proc sort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</a:t>
            </a:r>
            <a:r>
              <a:rPr lang="ko-KR" altLang="en-US" dirty="0" smtClean="0"/>
              <a:t>을 생략할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정렬하고자 하는 </a:t>
            </a:r>
            <a:r>
              <a:rPr lang="en-US" altLang="ko-KR" dirty="0" smtClean="0"/>
              <a:t>SAS dataset</a:t>
            </a:r>
            <a:r>
              <a:rPr lang="ko-KR" altLang="en-US" dirty="0" smtClean="0"/>
              <a:t>이 정렬된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으로 대체</a:t>
            </a:r>
            <a:endParaRPr lang="en-US" altLang="ko-KR" dirty="0" smtClean="0"/>
          </a:p>
          <a:p>
            <a:r>
              <a:rPr lang="en-US" altLang="ko-KR" dirty="0" smtClean="0"/>
              <a:t>BY</a:t>
            </a:r>
          </a:p>
          <a:p>
            <a:pPr lvl="1"/>
            <a:r>
              <a:rPr lang="en-US" altLang="ko-KR" dirty="0" smtClean="0"/>
              <a:t>BY</a:t>
            </a:r>
            <a:r>
              <a:rPr lang="ko-KR" altLang="en-US" dirty="0" smtClean="0"/>
              <a:t>에서 지정한 변수들이 정렬의 기준이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개 이상의 변수 지정시</a:t>
            </a:r>
            <a:r>
              <a:rPr lang="en-US" altLang="ko-KR" dirty="0" smtClean="0"/>
              <a:t>, BY</a:t>
            </a:r>
            <a:r>
              <a:rPr lang="ko-KR" altLang="en-US" dirty="0" smtClean="0"/>
              <a:t>에 나타난 순서대로 먼저 정렬한다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첫 번째 변수 정렬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변수값이 같은 관측값들을 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대해서 정렬</a:t>
            </a:r>
            <a:r>
              <a:rPr lang="en-US" altLang="ko-KR" dirty="0" smtClean="0"/>
              <a:t>)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5536" y="1484784"/>
            <a:ext cx="8568952" cy="115212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1) DATA = SAS dataset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정렬하고자 하는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SAS dataset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2) OUT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정렬된 자료를 저장하고자 하는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SAS dataset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3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1191704"/>
            <a:ext cx="7200800" cy="4536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=d63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=d64;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=d64;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s v;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1412776"/>
            <a:ext cx="4410744" cy="39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1191704"/>
            <a:ext cx="7200800" cy="4536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=d63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=d65;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age;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s v;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residence m s v;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age;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84784"/>
            <a:ext cx="4404601" cy="3960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1052736"/>
            <a:ext cx="3171737" cy="49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관측값의 크기에 따른 순위를 계산하는 절차</a:t>
            </a:r>
            <a:endParaRPr lang="en-US" altLang="ko-KR" dirty="0" smtClean="0"/>
          </a:p>
          <a:p>
            <a:pPr lvl="1"/>
            <a:r>
              <a:rPr lang="en-US" dirty="0" smtClean="0"/>
              <a:t>PROC SORT</a:t>
            </a:r>
            <a:r>
              <a:rPr lang="ko-KR" altLang="en-US" dirty="0" smtClean="0"/>
              <a:t>와 마찬가지로 결과를 따로 출력하지 않는다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628800"/>
            <a:ext cx="7272808" cy="12241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PROC RANK Options;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RANKS &lt;VAR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변수목록의 순서에 대응하는 순위변수목록</a:t>
            </a: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BY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;</a:t>
            </a: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endParaRPr lang="en-US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5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MEAN : </a:t>
            </a:r>
            <a:r>
              <a:rPr lang="ko-KR" altLang="en-US" dirty="0" smtClean="0"/>
              <a:t>평균 순위값 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: </a:t>
            </a:r>
            <a:r>
              <a:rPr lang="ko-KR" altLang="en-US" dirty="0" smtClean="0"/>
              <a:t>순위의 최댓값 할당</a:t>
            </a:r>
            <a:endParaRPr lang="en-US" altLang="ko-KR" dirty="0"/>
          </a:p>
          <a:p>
            <a:pPr lvl="1"/>
            <a:r>
              <a:rPr lang="en-US" altLang="ko-KR" dirty="0" smtClean="0"/>
              <a:t>LOW :  </a:t>
            </a:r>
            <a:r>
              <a:rPr lang="ko-KR" altLang="en-US" dirty="0" smtClean="0"/>
              <a:t>순위의 최솟값 할당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95536" y="1484784"/>
            <a:ext cx="8568952" cy="21602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1) DATA = SAS dataset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RANK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계산하고자 하는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SAS dataset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2) OUT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실행 결과를 저장하고자 하는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SAS dataset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3) TIES = [ MEAN | HIGH | LOW ]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같은 크기의 관측값에 대한 순위 할당법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4) DESCENDING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큰 값을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순위로 할당하고자 할 때 사용된다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(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기본설정은 가장 작은 값을 순위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할당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</a:t>
            </a:r>
          </a:p>
          <a:p>
            <a:pPr lvl="1"/>
            <a:r>
              <a:rPr lang="ko-KR" altLang="en-US" dirty="0" smtClean="0"/>
              <a:t>순위를 매기고자 하는 숫자형 변수를 지정한다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생략할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변수에 대하여 순위를 계산한다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89348" y="2636912"/>
            <a:ext cx="7200800" cy="338437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rank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=d63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=d66;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=d66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s v;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7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648" y="1093262"/>
            <a:ext cx="5976664" cy="49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RANKS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변수에 순위를 저장하지 않고 새로운 변수에 순위를 저장할 경우에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</a:t>
            </a:r>
            <a:r>
              <a:rPr lang="ko-KR" altLang="en-US" dirty="0" smtClean="0"/>
              <a:t>에 입력된 순서대로 새로운 변수를 지정하여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기존의 변수와 변수명이 중복을 피해야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89348" y="2636912"/>
            <a:ext cx="7200800" cy="338437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rank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=d63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=d67;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s;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ranks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=d67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pt-B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m_r s s_r;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2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실습전 준비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" y="764705"/>
            <a:ext cx="9109075" cy="525668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000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test123;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'd:/survey123.txt'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 gender residence age q11-q14 q21-q24 q31-q34;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gender=</a:t>
            </a:r>
            <a:r>
              <a:rPr lang="en-US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성별</a:t>
            </a:r>
            <a:r>
              <a:rPr lang="en-US" altLang="ko-KR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(1),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 */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residence=</a:t>
            </a:r>
            <a:r>
              <a:rPr lang="en-US" altLang="ko-KR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거주지</a:t>
            </a:r>
            <a:r>
              <a:rPr lang="en-US" altLang="ko-KR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A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(1),B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(2),C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(3),D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(4) */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age=</a:t>
            </a:r>
            <a:r>
              <a:rPr lang="en-US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</a:t>
            </a:r>
            <a:r>
              <a:rPr lang="en-US" altLang="ko-KR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20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(1),30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(2),40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 */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test123;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8246" y="1157953"/>
            <a:ext cx="5843003" cy="46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 </a:t>
            </a:r>
            <a:r>
              <a:rPr lang="ko-KR" altLang="en-US" dirty="0" smtClean="0"/>
              <a:t>문에서 명시한 변수의 값에 따라서 </a:t>
            </a:r>
            <a:r>
              <a:rPr lang="en-US" altLang="ko-KR" dirty="0" smtClean="0"/>
              <a:t>PROC RANK</a:t>
            </a:r>
            <a:r>
              <a:rPr lang="ko-KR" altLang="en-US" dirty="0" smtClean="0"/>
              <a:t>를 독립적으로 적용한다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BY </a:t>
            </a:r>
            <a:r>
              <a:rPr lang="ko-KR" altLang="en-US" dirty="0" smtClean="0"/>
              <a:t>문은 항상 적용하기 전에 </a:t>
            </a:r>
            <a:r>
              <a:rPr lang="en-US" altLang="ko-KR" dirty="0" smtClean="0"/>
              <a:t>PROC SORT</a:t>
            </a:r>
            <a:r>
              <a:rPr lang="ko-KR" altLang="en-US" dirty="0" smtClean="0"/>
              <a:t>에 의해 정렬이 되어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87624" y="2204864"/>
            <a:ext cx="7200800" cy="36724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=d63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=d68;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 </a:t>
            </a:r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rank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=d68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=d69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ties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=low;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s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ranks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=d69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pt-B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 residence age m m_r s s_r;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418" y="908720"/>
            <a:ext cx="4896830" cy="51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라이브러리 내에 존재하는 </a:t>
            </a:r>
            <a:r>
              <a:rPr lang="en-US" altLang="ko-KR" dirty="0" smtClean="0"/>
              <a:t>SAS dataset</a:t>
            </a:r>
            <a:r>
              <a:rPr lang="ko-KR" altLang="en-US" dirty="0" smtClean="0"/>
              <a:t>에 대한 정보를 확인할 때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제공하는 정보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파일이름과 크기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속성과 리스트 등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LIBRARY :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or LIBNAME</a:t>
            </a:r>
            <a:r>
              <a:rPr lang="ko-KR" altLang="en-US" dirty="0" smtClean="0"/>
              <a:t>에서 지정된 외부 라이브러리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TABLE_NAME</a:t>
            </a:r>
            <a:r>
              <a:rPr lang="ko-KR" altLang="en-US" dirty="0"/>
              <a:t> </a:t>
            </a:r>
            <a:r>
              <a:rPr lang="en-US" altLang="ko-KR" dirty="0" smtClean="0"/>
              <a:t>: SAS dataset </a:t>
            </a:r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628800"/>
            <a:ext cx="7272808" cy="12241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PROC CONTENTS DATA = LIBRARY.TABLE_NAME</a:t>
            </a:r>
            <a:endParaRPr lang="en-US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2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LIBNAME </a:t>
            </a:r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1052736"/>
            <a:ext cx="9001000" cy="51845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test123;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'd:/survey123.txt'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 gender residence age q11-q14 q21-q24 q31-q34;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libname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 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'd:/</a:t>
            </a:r>
            <a:r>
              <a:rPr lang="en-US" sz="2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sas_test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ex.male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ex.female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test123;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gender=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ex.male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ex.female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ex.male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ex.female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 </a:t>
            </a:r>
            <a:r>
              <a:rPr lang="en-US" sz="2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2400" b="1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755576" y="1700808"/>
            <a:ext cx="5832648" cy="23762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libname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save 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'd:/</a:t>
            </a:r>
            <a:r>
              <a:rPr lang="en-US" sz="2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sas_test</a:t>
            </a:r>
            <a:r>
              <a:rPr lang="en-US" sz="2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save._ALL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contents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save.female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5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1196752"/>
            <a:ext cx="5832648" cy="43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309" y="1355997"/>
            <a:ext cx="7380877" cy="42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1772816"/>
            <a:ext cx="6480721" cy="37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964785"/>
            <a:ext cx="2808312" cy="49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입력된 자료를 출력하기 위해 사용된다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여러 옵션을 통하여 출력 형식 및 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구분하여 출력 등이 가능하다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53344" y="1484784"/>
            <a:ext cx="7272808" cy="21602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PROC PRINT Options;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 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BY  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SUM   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변수목록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eaLnBrk="1" latinLnBrk="1" hangingPunct="1"/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형식지정  변수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형식지정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 ;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9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endParaRPr lang="en-US" dirty="0"/>
          </a:p>
          <a:p>
            <a:endParaRPr 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출력하고자 하는 변수 목록을 인수로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생략할 경우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모든 변수 출력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95536" y="1484784"/>
            <a:ext cx="8568952" cy="28803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1) DATA = SAS dataset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출력하고자 하는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SAS dataset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2) N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관측값의 총개수를 마지막에 출력 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3) UNIFORM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출력되는 페이지마다 각 변수의 자료들을 같은 열에 출력</a:t>
            </a:r>
            <a:endParaRPr lang="en-US" altLang="ko-KR" b="1" dirty="0" smtClean="0">
              <a:solidFill>
                <a:srgbClr val="00206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4) DOUBLE (or D)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출력결과가 한 행씩 간격을 두어 출력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(double space)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5) NOOBS :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출력되는 자료들의 관측번호를 생략한다</a:t>
            </a:r>
            <a:r>
              <a:rPr lang="en-US" altLang="ko-KR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6) LABEL : LABEL </a:t>
            </a:r>
            <a:r>
              <a:rPr lang="ko-KR" altLang="en-US" b="1" dirty="0" smtClean="0">
                <a:solidFill>
                  <a:srgbClr val="00206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문에서 지정한 변수의 레이블을 해당 변수 이름대신 출력</a:t>
            </a:r>
            <a:endParaRPr lang="en-US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0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pPr lvl="1"/>
            <a:r>
              <a:rPr lang="ko-KR" altLang="en-US" dirty="0" smtClean="0"/>
              <a:t>보통 관측값을 식별하기 위한 변수를 지정한다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지정할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출력시 가장 먼저 출력되며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미지정 시 관측값의 순서번호가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89348" y="3284984"/>
            <a:ext cx="7200800" cy="25922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test123 n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q11-q14 age;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pPr lvl="1"/>
            <a:r>
              <a:rPr lang="ko-KR" altLang="en-US" dirty="0" smtClean="0"/>
              <a:t>지정된 변수값에 따라 자료를 분할하여 출력하고자 할 때</a:t>
            </a:r>
            <a:r>
              <a:rPr lang="en-US" altLang="ko-KR" dirty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지정하고자 하는 변수에 대해 </a:t>
            </a:r>
            <a:r>
              <a:rPr lang="en-US" altLang="ko-KR" dirty="0" smtClean="0"/>
              <a:t>PROC SORT</a:t>
            </a:r>
            <a:r>
              <a:rPr lang="ko-KR" altLang="en-US" dirty="0" smtClean="0"/>
              <a:t>로 정렬하여야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89348" y="2549138"/>
            <a:ext cx="7200800" cy="352839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d61;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test123;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_N_ &gt; </a:t>
            </a:r>
            <a:r>
              <a:rPr lang="en-US" sz="2400" b="1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=d61;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d61;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q11-q14 age;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9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1628800"/>
            <a:ext cx="4749986" cy="40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</a:t>
            </a:r>
          </a:p>
          <a:p>
            <a:pPr lvl="1"/>
            <a:r>
              <a:rPr lang="ko-KR" altLang="en-US" dirty="0" smtClean="0"/>
              <a:t>지정된 변수의 총합을 마지막에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</a:t>
            </a:r>
            <a:r>
              <a:rPr lang="ko-KR" altLang="en-US" dirty="0" smtClean="0"/>
              <a:t>와 함께 사용시 </a:t>
            </a:r>
            <a:r>
              <a:rPr lang="en-US" altLang="ko-KR" dirty="0" smtClean="0"/>
              <a:t>BY</a:t>
            </a:r>
            <a:r>
              <a:rPr lang="ko-KR" altLang="en-US" dirty="0" smtClean="0"/>
              <a:t>변수에 대한 합계가 전체합계 이전에 출력된다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187624" y="2492996"/>
            <a:ext cx="7200800" cy="35283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test123;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q11-q14 age;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q11-q14;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d61;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q11-q14 age;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gender;</a:t>
            </a:r>
          </a:p>
          <a:p>
            <a:r>
              <a:rPr lang="en-US" sz="2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q11-q14;</a:t>
            </a:r>
          </a:p>
          <a:p>
            <a:r>
              <a:rPr lang="en-US" sz="2400" b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sz="2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4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9809</TotalTime>
  <Words>1480</Words>
  <Application>Microsoft Office PowerPoint</Application>
  <PresentationFormat>화면 슬라이드 쇼(4:3)</PresentationFormat>
  <Paragraphs>346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Arial Unicode MS</vt:lpstr>
      <vt:lpstr>굴림</vt:lpstr>
      <vt:lpstr>굴림체</vt:lpstr>
      <vt:lpstr>돋움체</vt:lpstr>
      <vt:lpstr>맑은 고딕</vt:lpstr>
      <vt:lpstr>-윤고딕110</vt:lpstr>
      <vt:lpstr>-윤고딕120</vt:lpstr>
      <vt:lpstr>Arial</vt:lpstr>
      <vt:lpstr>Calibri</vt:lpstr>
      <vt:lpstr>Courier New</vt:lpstr>
      <vt:lpstr>Times New Roman</vt:lpstr>
      <vt:lpstr>Wingdings</vt:lpstr>
      <vt:lpstr>기본 디자인</vt:lpstr>
      <vt:lpstr>PowerPoint 프레젠테이션</vt:lpstr>
      <vt:lpstr>기본 PROC 문</vt:lpstr>
      <vt:lpstr>실습전 준비</vt:lpstr>
      <vt:lpstr>PROC PRINT</vt:lpstr>
      <vt:lpstr>PROC PRINT</vt:lpstr>
      <vt:lpstr>PROC PRINT</vt:lpstr>
      <vt:lpstr>PROC PRINT</vt:lpstr>
      <vt:lpstr>PROC PRINT</vt:lpstr>
      <vt:lpstr>PROC PRINT</vt:lpstr>
      <vt:lpstr>PROC PRINT</vt:lpstr>
      <vt:lpstr>PROC PRINT</vt:lpstr>
      <vt:lpstr>PROC PRINT</vt:lpstr>
      <vt:lpstr>PROC FORMAT</vt:lpstr>
      <vt:lpstr>PROC FORMAT</vt:lpstr>
      <vt:lpstr>PROC FORMAT</vt:lpstr>
      <vt:lpstr>PROC FORMAT</vt:lpstr>
      <vt:lpstr>PROC FORMAT</vt:lpstr>
      <vt:lpstr>PROC FORMAT</vt:lpstr>
      <vt:lpstr>PROC SORT</vt:lpstr>
      <vt:lpstr>PROC SORT</vt:lpstr>
      <vt:lpstr>PROC SORT</vt:lpstr>
      <vt:lpstr>PROC SORT</vt:lpstr>
      <vt:lpstr>PROC SORT</vt:lpstr>
      <vt:lpstr>PROC SORT</vt:lpstr>
      <vt:lpstr>PROC RANK</vt:lpstr>
      <vt:lpstr>PROC RANK</vt:lpstr>
      <vt:lpstr>PROC RANK</vt:lpstr>
      <vt:lpstr>PROC RANK</vt:lpstr>
      <vt:lpstr>PROC RANK</vt:lpstr>
      <vt:lpstr>PROC RANK</vt:lpstr>
      <vt:lpstr>PROC RANK</vt:lpstr>
      <vt:lpstr>PROC RANK</vt:lpstr>
      <vt:lpstr>PROC CONTENTS</vt:lpstr>
      <vt:lpstr>PROC CONTENTS</vt:lpstr>
      <vt:lpstr>PROC CONTENTS</vt:lpstr>
      <vt:lpstr>PROC CONTENTS</vt:lpstr>
      <vt:lpstr>PROC CONTENTS</vt:lpstr>
      <vt:lpstr>PROC CONTENTS</vt:lpstr>
      <vt:lpstr>PROC CONTENTS</vt:lpstr>
    </vt:vector>
  </TitlesOfParts>
  <Company>WinXP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use</cp:lastModifiedBy>
  <cp:revision>1319</cp:revision>
  <cp:lastPrinted>2016-11-25T01:47:52Z</cp:lastPrinted>
  <dcterms:created xsi:type="dcterms:W3CDTF">2007-03-18T16:50:37Z</dcterms:created>
  <dcterms:modified xsi:type="dcterms:W3CDTF">2019-04-16T07:38:48Z</dcterms:modified>
</cp:coreProperties>
</file>