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8"/>
  </p:notesMasterIdLst>
  <p:sldIdLst>
    <p:sldId id="482" r:id="rId2"/>
    <p:sldId id="484" r:id="rId3"/>
    <p:sldId id="483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2" r:id="rId31"/>
    <p:sldId id="511" r:id="rId32"/>
    <p:sldId id="513" r:id="rId33"/>
    <p:sldId id="514" r:id="rId34"/>
    <p:sldId id="516" r:id="rId35"/>
    <p:sldId id="517" r:id="rId36"/>
    <p:sldId id="515" r:id="rId37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75">
          <p15:clr>
            <a:srgbClr val="A4A3A4"/>
          </p15:clr>
        </p15:guide>
        <p15:guide id="4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9FF"/>
    <a:srgbClr val="AFC2FF"/>
    <a:srgbClr val="85C2FF"/>
    <a:srgbClr val="B7E7FF"/>
    <a:srgbClr val="0099CC"/>
    <a:srgbClr val="FF9900"/>
    <a:srgbClr val="C6F0AE"/>
    <a:srgbClr val="5BADFF"/>
    <a:srgbClr val="F8A88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44"/>
  </p:normalViewPr>
  <p:slideViewPr>
    <p:cSldViewPr>
      <p:cViewPr varScale="1">
        <p:scale>
          <a:sx n="124" d="100"/>
          <a:sy n="124" d="100"/>
        </p:scale>
        <p:origin x="2200" y="168"/>
      </p:cViewPr>
      <p:guideLst>
        <p:guide orient="horz" pos="2160"/>
        <p:guide pos="2880"/>
        <p:guide orient="horz" pos="3475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FigureOut">
              <a:rPr lang="en-US"/>
              <a:pPr>
                <a:defRPr/>
              </a:pPr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BF3985-970C-4048-8144-5813D5AD1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29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188913"/>
            <a:ext cx="2111375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188913"/>
            <a:ext cx="61817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7921451" cy="4175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525"/>
            <a:ext cx="9108504" cy="5122863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20000"/>
              </a:lnSpc>
              <a:defRPr sz="1800">
                <a:latin typeface="+mn-ea"/>
                <a:ea typeface="+mn-ea"/>
              </a:defRPr>
            </a:lvl2pPr>
            <a:lvl3pPr marL="1257300" indent="-342900">
              <a:lnSpc>
                <a:spcPct val="120000"/>
              </a:lnSpc>
              <a:buFont typeface="굴림" panose="020B0600000101010101" pitchFamily="50" charset="-127"/>
              <a:buChar char="＞"/>
              <a:defRPr sz="1600" baseline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0000"/>
              </a:lnSpc>
              <a:defRPr sz="14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98525"/>
            <a:ext cx="4038600" cy="5122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1825" y="898525"/>
            <a:ext cx="4038600" cy="5122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028384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 smtClean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 smtClean="0">
                <a:solidFill>
                  <a:srgbClr val="4D81BF"/>
                </a:solidFill>
                <a:ea typeface="-윤고딕110" pitchFamily="18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81374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제목을 입력하세요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98525"/>
            <a:ext cx="8229600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6084168" y="6396746"/>
            <a:ext cx="2271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 smtClean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 smtClean="0">
                <a:solidFill>
                  <a:srgbClr val="4D81BF"/>
                </a:solidFill>
                <a:ea typeface="-윤고딕110" pitchFamily="18" charset="-127"/>
              </a:rPr>
              <a:t>  </a:t>
            </a:r>
            <a:r>
              <a:rPr lang="en-US" altLang="ko-KR" sz="1600" b="0" baseline="0" dirty="0" smtClean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SAS</a:t>
            </a:r>
            <a:r>
              <a:rPr lang="ko-KR" altLang="en-US" sz="1600" b="0" baseline="0" dirty="0" err="1" smtClean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자료분석실습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rgbClr val="6591C7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16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9208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 panose="020B0600000101010101" pitchFamily="50" charset="-127"/>
              <a:buChar char="＞"/>
              <a:defRPr kumimoji="1" sz="2000" b="1">
                <a:solidFill>
                  <a:srgbClr val="6591C7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7</a:t>
            </a:r>
            <a:r>
              <a:rPr lang="ko-KR" altLang="en-US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장 그래프 그리기</a:t>
            </a:r>
            <a:endParaRPr lang="en-US" altLang="ko-KR" sz="4000" b="1" dirty="0">
              <a:solidFill>
                <a:srgbClr val="6591C7"/>
              </a:solidFill>
              <a:ea typeface="-윤고딕120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GCHART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898525"/>
            <a:ext cx="2105025" cy="3248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5616" y="4026945"/>
            <a:ext cx="7381875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5347" y="771121"/>
            <a:ext cx="2943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PROC GCHART-OPTIONS(VBAR</a:t>
            </a:r>
            <a:r>
              <a:rPr lang="en-US" dirty="0"/>
              <a:t>, </a:t>
            </a:r>
            <a:r>
              <a:rPr lang="en-US" dirty="0" smtClean="0"/>
              <a:t>HBAR</a:t>
            </a:r>
            <a:r>
              <a:rPr lang="ko-KR" altLang="en-US" dirty="0" smtClean="0"/>
              <a:t>의 </a:t>
            </a:r>
            <a:r>
              <a:rPr lang="ko-KR" altLang="en-US" dirty="0"/>
              <a:t>추가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425"/>
            <a:ext cx="9108504" cy="5122863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ASCENDING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오름차순으로 도표를 출력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DESCENDING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내림차순으로 도표를 출력</a:t>
            </a:r>
            <a:r>
              <a:rPr lang="en-US" altLang="ko-KR" dirty="0" smtClean="0"/>
              <a:t>;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REF =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수평축</a:t>
            </a:r>
            <a:r>
              <a:rPr lang="en-US" altLang="ko-KR" dirty="0" smtClean="0"/>
              <a:t>(HBAR</a:t>
            </a:r>
            <a:r>
              <a:rPr lang="ko-KR" altLang="en-US" dirty="0" smtClean="0"/>
              <a:t>에서는 수직축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평행인 단일 참조선을 그려준다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4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/>
              <a:t>PROC GCHART-OPTIONS(VBAR, HBAR</a:t>
            </a:r>
            <a:r>
              <a:rPr lang="ko-KR" altLang="en-US" dirty="0"/>
              <a:t>의 추가 옵션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9001000" cy="5400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hbar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age/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ascending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vbar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age/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descending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block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gender/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=q1m;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star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age/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=q1m;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vbar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q1m/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midpoints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</a:p>
          <a:p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0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GCHART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512" y="620688"/>
            <a:ext cx="7620000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33"/>
          <a:stretch/>
        </p:blipFill>
        <p:spPr>
          <a:xfrm>
            <a:off x="-64978" y="1676394"/>
            <a:ext cx="1647825" cy="4344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728" y="2722045"/>
            <a:ext cx="2520280" cy="3379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3279" y="2822738"/>
            <a:ext cx="284467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GCHART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776" y="1052736"/>
            <a:ext cx="3744416" cy="48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OPTIONS(VBAR</a:t>
            </a:r>
            <a:r>
              <a:rPr lang="en-US" dirty="0"/>
              <a:t>, </a:t>
            </a:r>
            <a:r>
              <a:rPr lang="en-US" dirty="0" smtClean="0"/>
              <a:t>HBAR, BLOCK</a:t>
            </a:r>
            <a:r>
              <a:rPr lang="ko-KR" altLang="en-US" dirty="0" smtClean="0"/>
              <a:t>의 </a:t>
            </a:r>
            <a:r>
              <a:rPr lang="ko-KR" altLang="en-US" dirty="0"/>
              <a:t>추가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425"/>
            <a:ext cx="9108504" cy="5122863"/>
          </a:xfrm>
        </p:spPr>
        <p:txBody>
          <a:bodyPr/>
          <a:lstStyle/>
          <a:p>
            <a:pPr lvl="2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GROUP = </a:t>
            </a:r>
            <a:r>
              <a:rPr lang="ko-KR" altLang="en-US" dirty="0" smtClean="0"/>
              <a:t>변수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GROUP </a:t>
            </a:r>
            <a:r>
              <a:rPr lang="ko-KR" altLang="en-US" dirty="0" smtClean="0"/>
              <a:t>옵션에 지정한 변수에 따라 집단화하여 도표를 출력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SUBGROUP =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SUBGROUP</a:t>
            </a:r>
            <a:r>
              <a:rPr lang="ko-KR" altLang="en-US" dirty="0" smtClean="0"/>
              <a:t>에 지정한 변수의 각 값의 비율에 따라 막대를 분할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2420888"/>
            <a:ext cx="9001000" cy="38164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vbar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residence 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gender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hbar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subgroup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residence;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6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GCHART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6512" y="1559718"/>
            <a:ext cx="3876675" cy="380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7904" y="2102718"/>
            <a:ext cx="5257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GCHART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425"/>
            <a:ext cx="9108504" cy="51228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BY  = </a:t>
            </a:r>
            <a:r>
              <a:rPr lang="ko-KR" altLang="en-US" dirty="0" smtClean="0"/>
              <a:t>변수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GROUP </a:t>
            </a:r>
            <a:r>
              <a:rPr lang="ko-KR" altLang="en-US" dirty="0" smtClean="0"/>
              <a:t>옵션에서는 하나의 도표에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따라 구분하여 도표를 출력하나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옵션을 사용한 경우에는 도표를 각각 그려준다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PROC SORT </a:t>
            </a:r>
            <a:r>
              <a:rPr lang="ko-KR" altLang="en-US" dirty="0" smtClean="0"/>
              <a:t>절차는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문 이전에 선행되어야 한다</a:t>
            </a:r>
            <a:r>
              <a:rPr lang="en-US" altLang="ko-KR" dirty="0" smtClean="0"/>
              <a:t>. </a:t>
            </a:r>
            <a:endParaRPr lang="en-US" dirty="0" smtClean="0"/>
          </a:p>
          <a:p>
            <a:pPr lvl="1">
              <a:lnSpc>
                <a:spcPct val="140000"/>
              </a:lnSpc>
            </a:pP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67544" y="2636912"/>
            <a:ext cx="8280920" cy="36763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s_test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s_test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q3m 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midpoints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3.8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0.3</a:t>
            </a:r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0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GCHART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1640" y="980728"/>
            <a:ext cx="6126387" cy="5050755"/>
            <a:chOff x="1331640" y="980728"/>
            <a:chExt cx="6126387" cy="50507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31640" y="980728"/>
              <a:ext cx="2736304" cy="49441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4048" y="1052736"/>
              <a:ext cx="2453979" cy="497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0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두 변수 사이의 관계를 알아보기 위한 산점도를 그리기 위한 절차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산점도의 표시기호 및 선 등을 지정하기 위하여 </a:t>
            </a:r>
            <a:r>
              <a:rPr lang="en-US" altLang="ko-KR" dirty="0" smtClean="0"/>
              <a:t>SYMBOL</a:t>
            </a:r>
            <a:r>
              <a:rPr lang="ko-KR" altLang="en-US" dirty="0" smtClean="0"/>
              <a:t>문에서 설정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기본적인 </a:t>
            </a:r>
            <a:r>
              <a:rPr lang="en-US" altLang="ko-KR" dirty="0" smtClean="0"/>
              <a:t>request-list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수직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수직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* 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= n  </a:t>
            </a:r>
            <a:r>
              <a:rPr lang="en-US" altLang="ko-KR" dirty="0" smtClean="0">
                <a:solidFill>
                  <a:srgbClr val="00B050"/>
                </a:solidFill>
              </a:rPr>
              <a:t>/* SYMBOL&lt;n&gt;</a:t>
            </a:r>
            <a:r>
              <a:rPr lang="ko-KR" altLang="en-US" dirty="0" smtClean="0">
                <a:solidFill>
                  <a:srgbClr val="00B050"/>
                </a:solidFill>
              </a:rPr>
              <a:t>에서 지정한 형식 적용 </a:t>
            </a:r>
            <a:r>
              <a:rPr lang="en-US" altLang="ko-KR" dirty="0" smtClean="0">
                <a:solidFill>
                  <a:srgbClr val="00B050"/>
                </a:solidFill>
              </a:rPr>
              <a:t>*/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53344" y="1556792"/>
            <a:ext cx="7272808" cy="18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SYMBOL&lt;n&gt;  Options; </a:t>
            </a:r>
          </a:p>
          <a:p>
            <a:pPr eaLnBrk="1" latinLnBrk="1" hangingPunct="1">
              <a:lnSpc>
                <a:spcPct val="13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 GPLOT Options1;</a:t>
            </a: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PLOT request-list / Options2;</a:t>
            </a:r>
            <a:endParaRPr lang="en-US" altLang="ko-KR" b="1" dirty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BY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b="1" dirty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준비사항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908720"/>
            <a:ext cx="9001000" cy="51845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'20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'40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f_g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f_rsd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survey123;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'd:/survey123.txt'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 gender residence age q11-q14 q21-q24 q31-q34;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residence=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거주지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6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altLang="ko-KR" dirty="0"/>
          </a:p>
          <a:p>
            <a:r>
              <a:rPr lang="en-US" altLang="ko-KR" dirty="0" smtClean="0"/>
              <a:t>V = symbol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53344" y="1196752"/>
            <a:ext cx="7272808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SYMBOL&lt;n&gt;  Options;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01160"/>
              </p:ext>
            </p:extLst>
          </p:nvPr>
        </p:nvGraphicFramePr>
        <p:xfrm>
          <a:off x="2267744" y="2780928"/>
          <a:ext cx="4392488" cy="2951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특수문자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키워드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PLUS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altLang="ko-KR" dirty="0" smtClean="0"/>
                        <a:t>STAR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altLang="ko-KR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DOT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CIRCLE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TRIANGLE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 = font</a:t>
            </a:r>
          </a:p>
          <a:p>
            <a:pPr lvl="1"/>
            <a:r>
              <a:rPr lang="ko-KR" altLang="en-US" dirty="0" smtClean="0"/>
              <a:t>점을 표시하는 부호의 글꼴을 지정</a:t>
            </a:r>
            <a:endParaRPr lang="en-US" altLang="ko-KR" dirty="0" smtClean="0"/>
          </a:p>
          <a:p>
            <a:r>
              <a:rPr lang="en-US" altLang="ko-KR" dirty="0" smtClean="0"/>
              <a:t>H = height</a:t>
            </a:r>
          </a:p>
          <a:p>
            <a:pPr lvl="1"/>
            <a:r>
              <a:rPr lang="ko-KR" altLang="en-US" dirty="0" smtClean="0"/>
              <a:t>점을 표시하는 부호의 크기 지정</a:t>
            </a:r>
            <a:endParaRPr lang="en-US" altLang="ko-KR" dirty="0" smtClean="0"/>
          </a:p>
          <a:p>
            <a:r>
              <a:rPr lang="en-US" altLang="ko-KR" dirty="0" smtClean="0"/>
              <a:t>I = interpolation</a:t>
            </a:r>
          </a:p>
          <a:p>
            <a:pPr lvl="1"/>
            <a:r>
              <a:rPr lang="ko-KR" altLang="en-US" dirty="0" smtClean="0"/>
              <a:t>산점도의 점들을 연결하는 방법을 지정</a:t>
            </a:r>
            <a:endParaRPr lang="en-US" altLang="ko-KR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50615"/>
              </p:ext>
            </p:extLst>
          </p:nvPr>
        </p:nvGraphicFramePr>
        <p:xfrm>
          <a:off x="323528" y="3573016"/>
          <a:ext cx="8568952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3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interpolation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설   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점들을 연결하지 않음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JOIN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점들을 직선으로 연결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NEEDLE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수평축과 점들을 바늘 모양으로 연결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점들을 계단함수로 연결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이산형 </a:t>
                      </a:r>
                      <a:r>
                        <a:rPr lang="en-US" altLang="ko-KR" dirty="0" smtClean="0"/>
                        <a:t>CDF </a:t>
                      </a:r>
                      <a:r>
                        <a:rPr lang="ko-KR" altLang="en-US" dirty="0" smtClean="0"/>
                        <a:t>형태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BOX</a:t>
                      </a:r>
                      <a:r>
                        <a:rPr lang="en-US" baseline="0" dirty="0" smtClean="0"/>
                        <a:t> 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 = width</a:t>
            </a:r>
          </a:p>
          <a:p>
            <a:pPr lvl="1"/>
            <a:r>
              <a:rPr lang="ko-KR" altLang="en-US" dirty="0" smtClean="0"/>
              <a:t>연결선의 굵기를 지정</a:t>
            </a:r>
            <a:endParaRPr lang="en-US" altLang="ko-KR" dirty="0" smtClean="0"/>
          </a:p>
          <a:p>
            <a:r>
              <a:rPr lang="en-US" altLang="ko-KR" dirty="0" smtClean="0"/>
              <a:t>L = </a:t>
            </a:r>
            <a:r>
              <a:rPr lang="en-US" altLang="ko-KR" dirty="0" err="1" smtClean="0"/>
              <a:t>linetype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연결선의 종류를 지정 </a:t>
            </a:r>
            <a:r>
              <a:rPr lang="en-US" altLang="ko-KR" dirty="0" smtClean="0"/>
              <a:t>(1-46</a:t>
            </a:r>
            <a:r>
              <a:rPr lang="ko-KR" altLang="en-US" dirty="0" smtClean="0"/>
              <a:t>까지의 정수를 지정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 = color </a:t>
            </a:r>
          </a:p>
          <a:p>
            <a:pPr lvl="1"/>
            <a:r>
              <a:rPr lang="ko-KR" altLang="en-US" dirty="0" smtClean="0"/>
              <a:t>점과 연결선의 색상 지정</a:t>
            </a:r>
            <a:endParaRPr lang="en-US" altLang="ko-KR" dirty="0" smtClean="0"/>
          </a:p>
          <a:p>
            <a:r>
              <a:rPr lang="en-US" altLang="ko-KR" dirty="0" smtClean="0"/>
              <a:t>CV = color</a:t>
            </a:r>
          </a:p>
          <a:p>
            <a:pPr lvl="1"/>
            <a:r>
              <a:rPr lang="ko-KR" altLang="en-US" dirty="0" smtClean="0"/>
              <a:t>점의 색상 결정</a:t>
            </a:r>
            <a:endParaRPr lang="en-US" altLang="ko-KR" dirty="0" smtClean="0"/>
          </a:p>
          <a:p>
            <a:r>
              <a:rPr lang="en-US" altLang="ko-KR" dirty="0" smtClean="0"/>
              <a:t>CI = color</a:t>
            </a:r>
          </a:p>
          <a:p>
            <a:pPr lvl="1"/>
            <a:r>
              <a:rPr lang="ko-KR" altLang="en-US" dirty="0" smtClean="0"/>
              <a:t>연결선의 색상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10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SYMBOL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9001000" cy="5400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sym1;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id&gt;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run;</a:t>
            </a:r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=dot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=red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=join;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=circle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=needle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=red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=blue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sym1;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q1m*id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q2m*id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1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SYMBOL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933" y="1967858"/>
            <a:ext cx="4465067" cy="3189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4007" y="2060848"/>
            <a:ext cx="4358223" cy="30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SYMBOL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951700"/>
            <a:ext cx="9001000" cy="5400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=plus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=black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symbol2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=box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cv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=red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=blue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pl-PL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pl-PL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pl-PL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=diamond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=step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=red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=black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sym1;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q1m*id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q2m*age 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haxis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=sym1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=s2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q3m;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s2;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s2;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 = _N_;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=s2;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q3m*t=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0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SYMBOL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750190"/>
            <a:ext cx="3643070" cy="2651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8024" y="780125"/>
            <a:ext cx="3600400" cy="2614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783" y="3356992"/>
            <a:ext cx="386401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Option1</a:t>
            </a:r>
          </a:p>
          <a:p>
            <a:pPr lvl="1"/>
            <a:r>
              <a:rPr lang="en-US" altLang="ko-KR" dirty="0" smtClean="0"/>
              <a:t>Data = SAS dataset</a:t>
            </a:r>
          </a:p>
          <a:p>
            <a:pPr lvl="2"/>
            <a:r>
              <a:rPr lang="en-US" altLang="ko-KR" dirty="0" smtClean="0"/>
              <a:t>GPLOT</a:t>
            </a:r>
            <a:r>
              <a:rPr lang="ko-KR" altLang="en-US" dirty="0"/>
              <a:t> </a:t>
            </a:r>
            <a:r>
              <a:rPr lang="ko-KR" altLang="en-US" dirty="0" smtClean="0"/>
              <a:t>절차를 실행하고자 하는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이름을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Uniform </a:t>
            </a:r>
          </a:p>
          <a:p>
            <a:pPr lvl="2"/>
            <a:r>
              <a:rPr lang="en-US" altLang="ko-KR" dirty="0" smtClean="0"/>
              <a:t>By </a:t>
            </a:r>
            <a:r>
              <a:rPr lang="ko-KR" altLang="en-US" dirty="0" smtClean="0"/>
              <a:t>문이 </a:t>
            </a:r>
            <a:r>
              <a:rPr lang="en-US" altLang="ko-KR" dirty="0" err="1" smtClean="0"/>
              <a:t>gplot</a:t>
            </a:r>
            <a:r>
              <a:rPr lang="ko-KR" altLang="en-US" dirty="0" smtClean="0"/>
              <a:t>에 적용 될 경우</a:t>
            </a:r>
            <a:r>
              <a:rPr lang="en-US" altLang="ko-KR" dirty="0" smtClean="0"/>
              <a:t>, By</a:t>
            </a:r>
            <a:r>
              <a:rPr lang="ko-KR" altLang="en-US" dirty="0" smtClean="0"/>
              <a:t>에 사용된 변수의 각 수준마다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산점도의 </a:t>
            </a:r>
            <a:r>
              <a:rPr lang="en-US" altLang="ko-KR" dirty="0" smtClean="0"/>
              <a:t>scale</a:t>
            </a:r>
            <a:r>
              <a:rPr lang="ko-KR" altLang="en-US" dirty="0" smtClean="0"/>
              <a:t>을 동일하게 유지하여 출력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53344" y="1556792"/>
            <a:ext cx="7272808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 GPLOT Options1;</a:t>
            </a: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PLOT request-list / Options2;</a:t>
            </a:r>
            <a:endParaRPr lang="en-US" altLang="ko-KR" b="1" dirty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BY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b="1" dirty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3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</a:t>
            </a:r>
            <a:r>
              <a:rPr lang="ko-KR" altLang="en-US" dirty="0"/>
              <a:t> 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request-list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)*(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Plot (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)*(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) /*</a:t>
            </a:r>
            <a:r>
              <a:rPr lang="ko-KR" altLang="en-US" dirty="0" smtClean="0"/>
              <a:t>수직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수평 변수를 이용 도표 그림 출력</a:t>
            </a:r>
            <a:r>
              <a:rPr lang="en-US" altLang="ko-KR" dirty="0" smtClean="0"/>
              <a:t>*/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수직</a:t>
            </a:r>
            <a:r>
              <a:rPr lang="en-US" altLang="ko-KR" dirty="0"/>
              <a:t>)*(</a:t>
            </a:r>
            <a:r>
              <a:rPr lang="ko-KR" altLang="en-US" dirty="0"/>
              <a:t>수평</a:t>
            </a:r>
            <a:r>
              <a:rPr lang="en-US" altLang="ko-KR" dirty="0"/>
              <a:t>) =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’ </a:t>
            </a:r>
          </a:p>
          <a:p>
            <a:pPr lvl="2"/>
            <a:r>
              <a:rPr lang="ko-KR" altLang="en-US" dirty="0" smtClean="0"/>
              <a:t>문자로 구분하여 출력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)*(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) = n</a:t>
            </a:r>
          </a:p>
          <a:p>
            <a:pPr lvl="2"/>
            <a:r>
              <a:rPr lang="en-US" altLang="ko-KR" dirty="0" smtClean="0"/>
              <a:t>Plot (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)*(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) = n /*symbol</a:t>
            </a:r>
            <a:r>
              <a:rPr lang="ko-KR" altLang="en-US" dirty="0" smtClean="0"/>
              <a:t>에서 표시한 숫자에 대응한 옵션 적용</a:t>
            </a:r>
            <a:r>
              <a:rPr lang="en-US" altLang="ko-KR" dirty="0" smtClean="0"/>
              <a:t>*/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1)*(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1)=n (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2)*(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2) = n</a:t>
            </a:r>
          </a:p>
          <a:p>
            <a:pPr lvl="2"/>
            <a:r>
              <a:rPr lang="ko-KR" altLang="en-US" dirty="0" smtClean="0"/>
              <a:t>둘 이상의 그래프를 동시에 출력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수직</a:t>
            </a:r>
            <a:r>
              <a:rPr lang="en-US" altLang="ko-KR" dirty="0"/>
              <a:t>1)*(</a:t>
            </a:r>
            <a:r>
              <a:rPr lang="ko-KR" altLang="en-US" dirty="0"/>
              <a:t>수평</a:t>
            </a:r>
            <a:r>
              <a:rPr lang="en-US" altLang="ko-KR" dirty="0"/>
              <a:t>1</a:t>
            </a:r>
            <a:r>
              <a:rPr lang="en-US" altLang="ko-KR" dirty="0" smtClean="0"/>
              <a:t>)=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수직</a:t>
            </a:r>
            <a:r>
              <a:rPr lang="en-US" altLang="ko-KR" dirty="0"/>
              <a:t>2)*(</a:t>
            </a:r>
            <a:r>
              <a:rPr lang="ko-KR" altLang="en-US" dirty="0"/>
              <a:t>수평</a:t>
            </a:r>
            <a:r>
              <a:rPr lang="en-US" altLang="ko-KR" dirty="0"/>
              <a:t>2) = </a:t>
            </a:r>
            <a:r>
              <a:rPr lang="ko-KR" altLang="en-US" dirty="0" smtClean="0"/>
              <a:t>변수</a:t>
            </a:r>
            <a:endParaRPr lang="en-US" altLang="ko-KR" dirty="0"/>
          </a:p>
          <a:p>
            <a:pPr lvl="2"/>
            <a:r>
              <a:rPr lang="ko-KR" altLang="en-US" dirty="0"/>
              <a:t>둘 이상의 그래프를 동시에 </a:t>
            </a:r>
            <a:r>
              <a:rPr lang="ko-KR" altLang="en-US" dirty="0" smtClean="0"/>
              <a:t>출력 시 변수로 할당된 값에 따라 색상 구분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4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PROC GPLOT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95536" y="908720"/>
            <a:ext cx="9001000" cy="504056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q2m*q1m;</a:t>
            </a:r>
          </a:p>
          <a:p>
            <a:r>
              <a:rPr lang="fr-F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fr-FR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fr-F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(q11 q12)*(q21 q22);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q3m*q2m=age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q3m*q1m=gender;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3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DATA</a:t>
            </a:r>
            <a:r>
              <a:rPr lang="ko-KR" altLang="en-US" dirty="0" smtClean="0"/>
              <a:t> 옵션 생략시 최근에 만들어진 </a:t>
            </a:r>
            <a:r>
              <a:rPr lang="en-US" altLang="ko-KR" dirty="0" smtClean="0"/>
              <a:t>SAS DATASET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BY </a:t>
            </a:r>
            <a:r>
              <a:rPr lang="ko-KR" altLang="en-US" dirty="0" smtClean="0"/>
              <a:t>사용 시</a:t>
            </a:r>
            <a:r>
              <a:rPr lang="en-US" altLang="ko-KR" dirty="0" smtClean="0"/>
              <a:t>, BY</a:t>
            </a:r>
            <a:r>
              <a:rPr lang="ko-KR" altLang="en-US" dirty="0" smtClean="0"/>
              <a:t>에 해당하는 변수에 따라 여러 도표를 그려준다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53344" y="1556792"/>
            <a:ext cx="7272808" cy="28803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PROC GCHART DATA = SAS dataset;</a:t>
            </a: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VBAR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/Options;  /*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수직막대도표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*/</a:t>
            </a: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HBAR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/Options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/*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수평막대도표 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*/</a:t>
            </a: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BLOCK </a:t>
            </a:r>
            <a:r>
              <a:rPr lang="ko-KR" alt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/Options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/* 3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차원 블록도표 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*/</a:t>
            </a:r>
            <a:endParaRPr lang="en-US" altLang="ko-KR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PIE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/Options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/*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파이도표 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*/</a:t>
            </a:r>
            <a:endParaRPr lang="en-US" altLang="ko-KR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/Options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 /*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별도표 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*/</a:t>
            </a:r>
          </a:p>
          <a:p>
            <a:pPr eaLnBrk="1" latinLnBrk="1" hangingPunct="1">
              <a:lnSpc>
                <a:spcPct val="13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BY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b="1" dirty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PROC GPLOT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43119"/>
            <a:ext cx="3539866" cy="253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31" y="956335"/>
            <a:ext cx="3596555" cy="2544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475194"/>
            <a:ext cx="3558763" cy="2538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277" y="3429630"/>
            <a:ext cx="3596555" cy="25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PROC GPLOT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840" y="1772816"/>
            <a:ext cx="4144128" cy="3003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396" y="1843945"/>
            <a:ext cx="4367084" cy="30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</a:t>
            </a:r>
            <a:r>
              <a:rPr lang="ko-KR" altLang="en-US" dirty="0"/>
              <a:t> 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Options2</a:t>
            </a:r>
          </a:p>
          <a:p>
            <a:pPr lvl="2"/>
            <a:r>
              <a:rPr lang="en-US" altLang="ko-KR" dirty="0" smtClean="0"/>
              <a:t>Plot request-list / Options2</a:t>
            </a:r>
          </a:p>
          <a:p>
            <a:pPr lvl="1"/>
            <a:r>
              <a:rPr lang="en-US" altLang="ko-KR" dirty="0" smtClean="0"/>
              <a:t>VAXIS =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수직축의 등간격을 나타내는 </a:t>
            </a:r>
            <a:r>
              <a:rPr lang="en-US" altLang="ko-KR" dirty="0" smtClean="0"/>
              <a:t>Tick </a:t>
            </a:r>
            <a:r>
              <a:rPr lang="ko-KR" altLang="en-US" dirty="0" smtClean="0"/>
              <a:t>마크의 위치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HAXIS = </a:t>
            </a:r>
            <a:r>
              <a:rPr lang="ko-KR" altLang="en-US" dirty="0" smtClean="0"/>
              <a:t>값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수평축의 등간격을 나타내는 </a:t>
            </a:r>
            <a:r>
              <a:rPr lang="en-US" altLang="ko-KR" dirty="0" smtClean="0"/>
              <a:t>Tick </a:t>
            </a:r>
            <a:r>
              <a:rPr lang="ko-KR" altLang="en-US" dirty="0" smtClean="0"/>
              <a:t>마크의 위치 지정</a:t>
            </a:r>
            <a:endParaRPr lang="en-US" altLang="ko-KR" dirty="0"/>
          </a:p>
          <a:p>
            <a:pPr lvl="1"/>
            <a:r>
              <a:rPr lang="en-US" altLang="ko-KR" dirty="0" smtClean="0"/>
              <a:t>VREF =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수직축에 대한 참조선을 그리고자 할 때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HREF =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수평축에 대한 참조선을 그리고자 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OVERLAY</a:t>
            </a:r>
          </a:p>
          <a:p>
            <a:pPr lvl="2"/>
            <a:r>
              <a:rPr lang="ko-KR" altLang="en-US" dirty="0" smtClean="0"/>
              <a:t>둘 이상의 산점도를 하나의 그림에 겹쳐 그리고자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57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en-US" dirty="0" smtClean="0"/>
              <a:t>PROC GPLOT </a:t>
            </a:r>
            <a:r>
              <a:rPr lang="ko-KR" altLang="en-US" dirty="0" smtClean="0"/>
              <a:t>사용 예제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9512" y="706648"/>
            <a:ext cx="9001000" cy="20162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q2m*q1m /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vaxis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4.8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vref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q2m*q1m=</a:t>
            </a:r>
            <a:r>
              <a:rPr lang="en-US" sz="2400" dirty="0" smtClean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'1'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q3m*q1m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'2'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overlay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vref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704" y="2708920"/>
            <a:ext cx="4536504" cy="33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ko-KR" altLang="en-US" dirty="0" smtClean="0"/>
              <a:t>정규분포 확률밀도함수 그래프 예제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9512" y="706648"/>
            <a:ext cx="9001000" cy="538664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norm;</a:t>
            </a:r>
          </a:p>
          <a:p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-</a:t>
            </a:r>
            <a:r>
              <a:rPr lang="pl-PL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l-PL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0.1</a:t>
            </a:r>
            <a:r>
              <a:rPr lang="pl-PL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y1 = pdf(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sz="24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normal'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,x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y2 = pdf(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'normal'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,x,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,sqrt(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=black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=join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1.7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symbol2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=red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=join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1.7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gplot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=norm;</a:t>
            </a:r>
          </a:p>
          <a:p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s-E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plot</a:t>
            </a:r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y1*x=</a:t>
            </a:r>
            <a:r>
              <a:rPr lang="es-E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y2*x=</a:t>
            </a:r>
            <a:r>
              <a:rPr lang="es-E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s-E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overlay</a:t>
            </a:r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vref</a:t>
            </a:r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s-E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s-E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s-E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endParaRPr lang="es-E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haxis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=-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2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9109075" cy="417512"/>
          </a:xfrm>
        </p:spPr>
        <p:txBody>
          <a:bodyPr/>
          <a:lstStyle/>
          <a:p>
            <a:r>
              <a:rPr lang="ko-KR" altLang="en-US" dirty="0" smtClean="0"/>
              <a:t>정규분포 확률밀도함수 그래프 예제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058" y="836712"/>
            <a:ext cx="7272808" cy="52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문제 </a:t>
            </a:r>
            <a:r>
              <a:rPr lang="en-US" altLang="ko-KR" dirty="0" smtClean="0"/>
              <a:t>(p. 185 - 188)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ko-KR" altLang="en-US" dirty="0" smtClean="0"/>
              <a:t>연습 문제 </a:t>
            </a:r>
            <a:r>
              <a:rPr lang="en-US" altLang="ko-KR" dirty="0" smtClean="0"/>
              <a:t>7.3 (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)</a:t>
            </a:r>
          </a:p>
          <a:p>
            <a:endParaRPr lang="en-US" dirty="0"/>
          </a:p>
          <a:p>
            <a:r>
              <a:rPr lang="ko-KR" altLang="en-US" dirty="0" smtClean="0"/>
              <a:t>연습 문제 </a:t>
            </a:r>
            <a:r>
              <a:rPr lang="en-US" altLang="ko-KR" dirty="0" smtClean="0"/>
              <a:t>7.4 </a:t>
            </a:r>
            <a:r>
              <a:rPr lang="en-US" altLang="ko-KR" dirty="0"/>
              <a:t>(</a:t>
            </a:r>
            <a:r>
              <a:rPr lang="ko-KR" altLang="en-US" dirty="0"/>
              <a:t>제출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/>
              <a:t>연습 문제 </a:t>
            </a:r>
            <a:r>
              <a:rPr lang="en-US" altLang="ko-KR" dirty="0" smtClean="0"/>
              <a:t>7.6 </a:t>
            </a:r>
            <a:r>
              <a:rPr lang="en-US" altLang="ko-KR" dirty="0"/>
              <a:t>(</a:t>
            </a:r>
            <a:r>
              <a:rPr lang="ko-KR" altLang="en-US" dirty="0"/>
              <a:t>제출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0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GCHART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92696"/>
            <a:ext cx="9108504" cy="5122863"/>
          </a:xfrm>
        </p:spPr>
        <p:txBody>
          <a:bodyPr/>
          <a:lstStyle/>
          <a:p>
            <a:r>
              <a:rPr lang="en-US" dirty="0" smtClean="0"/>
              <a:t>MISSING</a:t>
            </a:r>
          </a:p>
          <a:p>
            <a:pPr lvl="1"/>
            <a:r>
              <a:rPr lang="ko-KR" altLang="en-US" dirty="0" smtClean="0"/>
              <a:t>그리고자 하는 도표에 결측값을 별도의 한 그룹으로 하여 그림을 그림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생략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결측값은 무시 </a:t>
            </a:r>
            <a:r>
              <a:rPr lang="en-US" altLang="ko-KR" dirty="0" smtClean="0"/>
              <a:t>(default)</a:t>
            </a:r>
          </a:p>
          <a:p>
            <a:r>
              <a:rPr lang="en-US" dirty="0" smtClean="0"/>
              <a:t>DISCRETE</a:t>
            </a:r>
          </a:p>
          <a:p>
            <a:pPr lvl="1"/>
            <a:r>
              <a:rPr lang="ko-KR" altLang="en-US" dirty="0" smtClean="0"/>
              <a:t>변수를 이산형으로 간주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 시</a:t>
            </a:r>
            <a:r>
              <a:rPr lang="en-US" altLang="ko-KR" dirty="0" smtClean="0"/>
              <a:t>(default), </a:t>
            </a:r>
            <a:r>
              <a:rPr lang="ko-KR" altLang="en-US" dirty="0" smtClean="0"/>
              <a:t>연속형으로 간주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TYPE = type</a:t>
            </a:r>
          </a:p>
          <a:p>
            <a:pPr lvl="1"/>
            <a:r>
              <a:rPr lang="ko-KR" altLang="en-US" dirty="0" smtClean="0"/>
              <a:t>도표변수의 요약값을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으로 지정 가능</a:t>
            </a:r>
            <a:endParaRPr lang="en-US" altLang="ko-K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76267"/>
              </p:ext>
            </p:extLst>
          </p:nvPr>
        </p:nvGraphicFramePr>
        <p:xfrm>
          <a:off x="251520" y="3493508"/>
          <a:ext cx="8568952" cy="258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3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설   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기본값으로 도표변수의 각 값의 빈도를 나타냄</a:t>
                      </a:r>
                      <a:r>
                        <a:rPr lang="en-US" altLang="ko-KR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r>
                        <a:rPr lang="en-US" baseline="0" dirty="0" smtClean="0"/>
                        <a:t> (PCT)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도표변수의 각 값의 비율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도표변수의 각 값의 누적빈도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CPERCENT (CPCT)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ko-KR" altLang="en-US" dirty="0" smtClean="0"/>
                        <a:t>도표변수의 각 값의 누적비율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SUMVAR </a:t>
                      </a:r>
                      <a:r>
                        <a:rPr lang="ko-KR" altLang="en-US" dirty="0" smtClean="0"/>
                        <a:t>옵션에 지정한 변수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연속형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의 합계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SUMVAR </a:t>
                      </a:r>
                      <a:r>
                        <a:rPr lang="ko-KR" altLang="en-US" dirty="0" smtClean="0"/>
                        <a:t>옵션에 지정한 변수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연속형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의 평균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GCHART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425"/>
            <a:ext cx="9108504" cy="5122863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SUMVAR = </a:t>
            </a:r>
            <a:r>
              <a:rPr lang="ko-KR" altLang="en-US" dirty="0" smtClean="0"/>
              <a:t>변수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TYPE </a:t>
            </a:r>
            <a:r>
              <a:rPr lang="ko-KR" altLang="en-US" dirty="0" smtClean="0"/>
              <a:t>옵션의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을 구하고자 하는 변수 지정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SUMVAR </a:t>
            </a:r>
            <a:r>
              <a:rPr lang="ko-KR" altLang="en-US" dirty="0" smtClean="0"/>
              <a:t>사용 시</a:t>
            </a:r>
            <a:r>
              <a:rPr lang="en-US" altLang="ko-KR" dirty="0" smtClean="0"/>
              <a:t>, TYPE = SUM or MEAN </a:t>
            </a:r>
            <a:r>
              <a:rPr lang="ko-KR" altLang="en-US" dirty="0" smtClean="0"/>
              <a:t>둘 중 하나를 지정해야 함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MIDPOINTS = </a:t>
            </a:r>
            <a:r>
              <a:rPr lang="ko-KR" altLang="en-US" dirty="0" smtClean="0"/>
              <a:t>값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수평축의 지표값을 조절</a:t>
            </a:r>
            <a:r>
              <a:rPr lang="en-US" altLang="ko-KR" dirty="0" smtClean="0"/>
              <a:t>, DO </a:t>
            </a:r>
            <a:r>
              <a:rPr lang="ko-KR" altLang="en-US" dirty="0" smtClean="0"/>
              <a:t>문에서 적용한 형식과 동일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midpoints = 0 to 35 by 7;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AXIS = </a:t>
            </a:r>
            <a:r>
              <a:rPr lang="ko-KR" altLang="en-US" dirty="0" smtClean="0"/>
              <a:t>값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수직축의 </a:t>
            </a:r>
            <a:r>
              <a:rPr lang="ko-KR" altLang="en-US" dirty="0"/>
              <a:t>지표값을 조절</a:t>
            </a:r>
            <a:r>
              <a:rPr lang="en-US" altLang="ko-KR" dirty="0"/>
              <a:t>, DO </a:t>
            </a:r>
            <a:r>
              <a:rPr lang="ko-KR" altLang="en-US" dirty="0"/>
              <a:t>문에서 적용한 형식과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Axis = 0 to 35 by 7;</a:t>
            </a:r>
          </a:p>
        </p:txBody>
      </p:sp>
    </p:spTree>
    <p:extLst>
      <p:ext uri="{BB962C8B-B14F-4D97-AF65-F5344CB8AC3E}">
        <p14:creationId xmlns:p14="http://schemas.microsoft.com/office/powerpoint/2010/main" val="17450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GCHART </a:t>
            </a:r>
            <a:r>
              <a:rPr lang="ko-KR" altLang="en-US" dirty="0" smtClean="0"/>
              <a:t>예제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9001000" cy="5400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survey123;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q1m = mean(of q11-q14);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q2m = mean(of q21-q24);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q3m = mean(of q31-q34);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q1m=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학습지도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q2m=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학급경영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q3m=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업무수행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f_g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f_a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residence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f_rsd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residence;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60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GCHART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458141" cy="35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GCHART </a:t>
            </a:r>
            <a:r>
              <a:rPr lang="ko-KR" altLang="en-US" dirty="0" smtClean="0"/>
              <a:t>예제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9001000" cy="5400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residence/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hbar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age/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mean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q1m;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gchart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=test;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mean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=q2m;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hbar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age/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residence/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discrete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GCHART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5925" y="1124744"/>
            <a:ext cx="3219450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173" y="3643743"/>
            <a:ext cx="76771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9837</TotalTime>
  <Words>1426</Words>
  <Application>Microsoft Macintosh PowerPoint</Application>
  <PresentationFormat>On-screen Show (4:3)</PresentationFormat>
  <Paragraphs>333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-윤고딕110</vt:lpstr>
      <vt:lpstr>-윤고딕120</vt:lpstr>
      <vt:lpstr>Arial</vt:lpstr>
      <vt:lpstr>Arial Unicode MS</vt:lpstr>
      <vt:lpstr>Calibri</vt:lpstr>
      <vt:lpstr>Courier New</vt:lpstr>
      <vt:lpstr>Times New Roman</vt:lpstr>
      <vt:lpstr>Wingdings</vt:lpstr>
      <vt:lpstr>굴림</vt:lpstr>
      <vt:lpstr>굴림체</vt:lpstr>
      <vt:lpstr>돋움체</vt:lpstr>
      <vt:lpstr>맑은 고딕</vt:lpstr>
      <vt:lpstr>기본 디자인</vt:lpstr>
      <vt:lpstr>PowerPoint Presentation</vt:lpstr>
      <vt:lpstr>준비사항</vt:lpstr>
      <vt:lpstr>PROC GCHART</vt:lpstr>
      <vt:lpstr>PROC GCHART - OPTIONS</vt:lpstr>
      <vt:lpstr>PROC GCHART - OPTIONS</vt:lpstr>
      <vt:lpstr>PROC GCHART 예제</vt:lpstr>
      <vt:lpstr>PROC GCHART 예제</vt:lpstr>
      <vt:lpstr>PROC GCHART 예제</vt:lpstr>
      <vt:lpstr>PROC GCHART 예제</vt:lpstr>
      <vt:lpstr>PROC GCHART 예제</vt:lpstr>
      <vt:lpstr>PROC GCHART-OPTIONS(VBAR, HBAR의 추가 옵션)</vt:lpstr>
      <vt:lpstr>PROC GCHART-OPTIONS(VBAR, HBAR의 추가 옵션)</vt:lpstr>
      <vt:lpstr>PROC GCHART 예제</vt:lpstr>
      <vt:lpstr>PROC GCHART 예제</vt:lpstr>
      <vt:lpstr>OPTIONS(VBAR, HBAR, BLOCK의 추가 옵션)</vt:lpstr>
      <vt:lpstr>PROC GCHART 예제</vt:lpstr>
      <vt:lpstr>PROC GCHART - OPTIONS</vt:lpstr>
      <vt:lpstr>PROC GCHART 예제</vt:lpstr>
      <vt:lpstr>PROC GPLOT</vt:lpstr>
      <vt:lpstr>SYMBOL 문 - OPTIONS</vt:lpstr>
      <vt:lpstr>SYMBOL 문 - OPTIONS</vt:lpstr>
      <vt:lpstr>SYMBOL 문 - OPTIONS</vt:lpstr>
      <vt:lpstr>SYMBOL 사용 예제</vt:lpstr>
      <vt:lpstr>SYMBOL 사용 예제</vt:lpstr>
      <vt:lpstr>SYMBOL 사용 예제</vt:lpstr>
      <vt:lpstr>SYMBOL 사용 예제</vt:lpstr>
      <vt:lpstr>PROC GPLOT</vt:lpstr>
      <vt:lpstr>PROC GPLOT</vt:lpstr>
      <vt:lpstr>PROC GPLOT 사용 예제</vt:lpstr>
      <vt:lpstr>PROC GPLOT 사용 예제</vt:lpstr>
      <vt:lpstr>PROC GPLOT 사용 예제</vt:lpstr>
      <vt:lpstr>PROC GPLOT</vt:lpstr>
      <vt:lpstr>PROC GPLOT 사용 예제</vt:lpstr>
      <vt:lpstr>정규분포 확률밀도함수 그래프 예제</vt:lpstr>
      <vt:lpstr>정규분포 확률밀도함수 그래프 예제</vt:lpstr>
      <vt:lpstr>실습 문제 (p. 185 - 188)</vt:lpstr>
    </vt:vector>
  </TitlesOfParts>
  <Company>WinXP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Microsoft Office User</cp:lastModifiedBy>
  <cp:revision>1318</cp:revision>
  <cp:lastPrinted>2016-11-25T01:47:52Z</cp:lastPrinted>
  <dcterms:created xsi:type="dcterms:W3CDTF">2007-03-18T16:50:37Z</dcterms:created>
  <dcterms:modified xsi:type="dcterms:W3CDTF">2019-04-24T14:11:06Z</dcterms:modified>
</cp:coreProperties>
</file>