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94" r:id="rId4"/>
    <p:sldId id="291" r:id="rId5"/>
    <p:sldId id="266" r:id="rId6"/>
    <p:sldId id="265" r:id="rId7"/>
    <p:sldId id="293" r:id="rId8"/>
    <p:sldId id="296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92" r:id="rId18"/>
    <p:sldId id="268" r:id="rId19"/>
    <p:sldId id="288" r:id="rId20"/>
    <p:sldId id="29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 41"/>
          <p:cNvSpPr/>
          <p:nvPr/>
        </p:nvSpPr>
        <p:spPr>
          <a:xfrm>
            <a:off x="4360189" y="518105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4228248" y="5181055"/>
            <a:ext cx="7963752" cy="1327837"/>
          </a:xfrm>
          <a:custGeom>
            <a:avLst/>
            <a:gdLst>
              <a:gd name="connsiteX0" fmla="*/ 351739 w 7963752"/>
              <a:gd name="connsiteY0" fmla="*/ 0 h 1327837"/>
              <a:gd name="connsiteX1" fmla="*/ 2763282 w 7963752"/>
              <a:gd name="connsiteY1" fmla="*/ 0 h 1327837"/>
              <a:gd name="connsiteX2" fmla="*/ 2876871 w 7963752"/>
              <a:gd name="connsiteY2" fmla="*/ 47050 h 1327837"/>
              <a:gd name="connsiteX3" fmla="*/ 2895598 w 7963752"/>
              <a:gd name="connsiteY3" fmla="*/ 74827 h 1327837"/>
              <a:gd name="connsiteX4" fmla="*/ 2896233 w 7963752"/>
              <a:gd name="connsiteY4" fmla="*/ 74827 h 1327837"/>
              <a:gd name="connsiteX5" fmla="*/ 2904519 w 7963752"/>
              <a:gd name="connsiteY5" fmla="*/ 88059 h 1327837"/>
              <a:gd name="connsiteX6" fmla="*/ 2911297 w 7963752"/>
              <a:gd name="connsiteY6" fmla="*/ 98111 h 1327837"/>
              <a:gd name="connsiteX7" fmla="*/ 2911525 w 7963752"/>
              <a:gd name="connsiteY7" fmla="*/ 99247 h 1327837"/>
              <a:gd name="connsiteX8" fmla="*/ 3081951 w 7963752"/>
              <a:gd name="connsiteY8" fmla="*/ 371389 h 1327837"/>
              <a:gd name="connsiteX9" fmla="*/ 7963752 w 7963752"/>
              <a:gd name="connsiteY9" fmla="*/ 371389 h 1327837"/>
              <a:gd name="connsiteX10" fmla="*/ 7963752 w 7963752"/>
              <a:gd name="connsiteY10" fmla="*/ 1327837 h 1327837"/>
              <a:gd name="connsiteX11" fmla="*/ 0 w 7963752"/>
              <a:gd name="connsiteY11" fmla="*/ 1327837 h 1327837"/>
              <a:gd name="connsiteX12" fmla="*/ 0 w 7963752"/>
              <a:gd name="connsiteY12" fmla="*/ 431942 h 1327837"/>
              <a:gd name="connsiteX13" fmla="*/ 17736 w 7963752"/>
              <a:gd name="connsiteY13" fmla="*/ 389125 h 1327837"/>
              <a:gd name="connsiteX14" fmla="*/ 23118 w 7963752"/>
              <a:gd name="connsiteY14" fmla="*/ 385496 h 1327837"/>
              <a:gd name="connsiteX15" fmla="*/ 217672 w 7963752"/>
              <a:gd name="connsiteY15" fmla="*/ 74827 h 1327837"/>
              <a:gd name="connsiteX16" fmla="*/ 219423 w 7963752"/>
              <a:gd name="connsiteY16" fmla="*/ 74827 h 1327837"/>
              <a:gd name="connsiteX17" fmla="*/ 238152 w 7963752"/>
              <a:gd name="connsiteY17" fmla="*/ 47050 h 1327837"/>
              <a:gd name="connsiteX18" fmla="*/ 351739 w 7963752"/>
              <a:gd name="connsiteY18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963752" h="1327837">
                <a:moveTo>
                  <a:pt x="351739" y="0"/>
                </a:moveTo>
                <a:lnTo>
                  <a:pt x="2763282" y="0"/>
                </a:lnTo>
                <a:cubicBezTo>
                  <a:pt x="2807640" y="0"/>
                  <a:pt x="2847800" y="17980"/>
                  <a:pt x="2876871" y="47050"/>
                </a:cubicBezTo>
                <a:lnTo>
                  <a:pt x="2895598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7963752" y="371389"/>
                </a:lnTo>
                <a:lnTo>
                  <a:pt x="7963752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2" y="74827"/>
                </a:lnTo>
                <a:lnTo>
                  <a:pt x="219423" y="74827"/>
                </a:lnTo>
                <a:lnTo>
                  <a:pt x="238152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2462106" y="534249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 52"/>
          <p:cNvSpPr/>
          <p:nvPr/>
        </p:nvSpPr>
        <p:spPr>
          <a:xfrm>
            <a:off x="2374149" y="5332740"/>
            <a:ext cx="9861835" cy="1515505"/>
          </a:xfrm>
          <a:custGeom>
            <a:avLst/>
            <a:gdLst>
              <a:gd name="connsiteX0" fmla="*/ 351739 w 9861835"/>
              <a:gd name="connsiteY0" fmla="*/ 0 h 1515505"/>
              <a:gd name="connsiteX1" fmla="*/ 2763281 w 9861835"/>
              <a:gd name="connsiteY1" fmla="*/ 0 h 1515505"/>
              <a:gd name="connsiteX2" fmla="*/ 2876870 w 9861835"/>
              <a:gd name="connsiteY2" fmla="*/ 47050 h 1515505"/>
              <a:gd name="connsiteX3" fmla="*/ 2895597 w 9861835"/>
              <a:gd name="connsiteY3" fmla="*/ 74827 h 1515505"/>
              <a:gd name="connsiteX4" fmla="*/ 2896233 w 9861835"/>
              <a:gd name="connsiteY4" fmla="*/ 74827 h 1515505"/>
              <a:gd name="connsiteX5" fmla="*/ 2904519 w 9861835"/>
              <a:gd name="connsiteY5" fmla="*/ 88059 h 1515505"/>
              <a:gd name="connsiteX6" fmla="*/ 2911297 w 9861835"/>
              <a:gd name="connsiteY6" fmla="*/ 98111 h 1515505"/>
              <a:gd name="connsiteX7" fmla="*/ 2911526 w 9861835"/>
              <a:gd name="connsiteY7" fmla="*/ 99247 h 1515505"/>
              <a:gd name="connsiteX8" fmla="*/ 3081952 w 9861835"/>
              <a:gd name="connsiteY8" fmla="*/ 371389 h 1515505"/>
              <a:gd name="connsiteX9" fmla="*/ 9861835 w 9861835"/>
              <a:gd name="connsiteY9" fmla="*/ 371389 h 1515505"/>
              <a:gd name="connsiteX10" fmla="*/ 9861835 w 9861835"/>
              <a:gd name="connsiteY10" fmla="*/ 851588 h 1515505"/>
              <a:gd name="connsiteX11" fmla="*/ 9861835 w 9861835"/>
              <a:gd name="connsiteY11" fmla="*/ 1327837 h 1515505"/>
              <a:gd name="connsiteX12" fmla="*/ 9861835 w 9861835"/>
              <a:gd name="connsiteY12" fmla="*/ 1515505 h 1515505"/>
              <a:gd name="connsiteX13" fmla="*/ 131941 w 9861835"/>
              <a:gd name="connsiteY13" fmla="*/ 1515505 h 1515505"/>
              <a:gd name="connsiteX14" fmla="*/ 131941 w 9861835"/>
              <a:gd name="connsiteY14" fmla="*/ 1327837 h 1515505"/>
              <a:gd name="connsiteX15" fmla="*/ 0 w 9861835"/>
              <a:gd name="connsiteY15" fmla="*/ 1327837 h 1515505"/>
              <a:gd name="connsiteX16" fmla="*/ 0 w 9861835"/>
              <a:gd name="connsiteY16" fmla="*/ 431942 h 1515505"/>
              <a:gd name="connsiteX17" fmla="*/ 17736 w 9861835"/>
              <a:gd name="connsiteY17" fmla="*/ 389125 h 1515505"/>
              <a:gd name="connsiteX18" fmla="*/ 23118 w 9861835"/>
              <a:gd name="connsiteY18" fmla="*/ 385496 h 1515505"/>
              <a:gd name="connsiteX19" fmla="*/ 217671 w 9861835"/>
              <a:gd name="connsiteY19" fmla="*/ 74827 h 1515505"/>
              <a:gd name="connsiteX20" fmla="*/ 219423 w 9861835"/>
              <a:gd name="connsiteY20" fmla="*/ 74827 h 1515505"/>
              <a:gd name="connsiteX21" fmla="*/ 238151 w 9861835"/>
              <a:gd name="connsiteY21" fmla="*/ 47050 h 1515505"/>
              <a:gd name="connsiteX22" fmla="*/ 351739 w 9861835"/>
              <a:gd name="connsiteY22" fmla="*/ 0 h 15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861835" h="1515505">
                <a:moveTo>
                  <a:pt x="351739" y="0"/>
                </a:moveTo>
                <a:lnTo>
                  <a:pt x="2763281" y="0"/>
                </a:lnTo>
                <a:cubicBezTo>
                  <a:pt x="2807641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3" y="74827"/>
                </a:lnTo>
                <a:lnTo>
                  <a:pt x="2904519" y="88059"/>
                </a:lnTo>
                <a:lnTo>
                  <a:pt x="2911297" y="98111"/>
                </a:lnTo>
                <a:lnTo>
                  <a:pt x="2911526" y="99247"/>
                </a:lnTo>
                <a:lnTo>
                  <a:pt x="3081952" y="371389"/>
                </a:lnTo>
                <a:lnTo>
                  <a:pt x="9861835" y="371389"/>
                </a:lnTo>
                <a:lnTo>
                  <a:pt x="9861835" y="851588"/>
                </a:lnTo>
                <a:lnTo>
                  <a:pt x="9861835" y="1327837"/>
                </a:lnTo>
                <a:lnTo>
                  <a:pt x="9861835" y="1515505"/>
                </a:lnTo>
                <a:lnTo>
                  <a:pt x="131941" y="1515505"/>
                </a:lnTo>
                <a:lnTo>
                  <a:pt x="131941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313173" y="5530164"/>
            <a:ext cx="3080951" cy="396102"/>
          </a:xfrm>
          <a:custGeom>
            <a:avLst/>
            <a:gdLst>
              <a:gd name="connsiteX0" fmla="*/ 335263 w 3080951"/>
              <a:gd name="connsiteY0" fmla="*/ 0 h 396102"/>
              <a:gd name="connsiteX1" fmla="*/ 2746805 w 3080951"/>
              <a:gd name="connsiteY1" fmla="*/ 0 h 396102"/>
              <a:gd name="connsiteX2" fmla="*/ 2860394 w 3080951"/>
              <a:gd name="connsiteY2" fmla="*/ 47050 h 396102"/>
              <a:gd name="connsiteX3" fmla="*/ 2879121 w 3080951"/>
              <a:gd name="connsiteY3" fmla="*/ 74827 h 396102"/>
              <a:gd name="connsiteX4" fmla="*/ 2879756 w 3080951"/>
              <a:gd name="connsiteY4" fmla="*/ 74827 h 396102"/>
              <a:gd name="connsiteX5" fmla="*/ 2888042 w 3080951"/>
              <a:gd name="connsiteY5" fmla="*/ 88058 h 396102"/>
              <a:gd name="connsiteX6" fmla="*/ 2894820 w 3080951"/>
              <a:gd name="connsiteY6" fmla="*/ 98110 h 396102"/>
              <a:gd name="connsiteX7" fmla="*/ 2895049 w 3080951"/>
              <a:gd name="connsiteY7" fmla="*/ 99247 h 396102"/>
              <a:gd name="connsiteX8" fmla="*/ 3080951 w 3080951"/>
              <a:gd name="connsiteY8" fmla="*/ 396102 h 396102"/>
              <a:gd name="connsiteX9" fmla="*/ 0 w 3080951"/>
              <a:gd name="connsiteY9" fmla="*/ 396102 h 396102"/>
              <a:gd name="connsiteX10" fmla="*/ 201195 w 3080951"/>
              <a:gd name="connsiteY10" fmla="*/ 74827 h 396102"/>
              <a:gd name="connsiteX11" fmla="*/ 202947 w 3080951"/>
              <a:gd name="connsiteY11" fmla="*/ 74827 h 396102"/>
              <a:gd name="connsiteX12" fmla="*/ 221675 w 3080951"/>
              <a:gd name="connsiteY12" fmla="*/ 47050 h 396102"/>
              <a:gd name="connsiteX13" fmla="*/ 335263 w 3080951"/>
              <a:gd name="connsiteY13" fmla="*/ 0 h 39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0951" h="396102">
                <a:moveTo>
                  <a:pt x="335263" y="0"/>
                </a:moveTo>
                <a:lnTo>
                  <a:pt x="2746805" y="0"/>
                </a:lnTo>
                <a:cubicBezTo>
                  <a:pt x="2791164" y="0"/>
                  <a:pt x="2831324" y="17980"/>
                  <a:pt x="2860394" y="47050"/>
                </a:cubicBezTo>
                <a:lnTo>
                  <a:pt x="2879121" y="74827"/>
                </a:lnTo>
                <a:lnTo>
                  <a:pt x="2879756" y="74827"/>
                </a:lnTo>
                <a:lnTo>
                  <a:pt x="2888042" y="88058"/>
                </a:lnTo>
                <a:lnTo>
                  <a:pt x="2894820" y="98110"/>
                </a:lnTo>
                <a:lnTo>
                  <a:pt x="2895049" y="99247"/>
                </a:lnTo>
                <a:lnTo>
                  <a:pt x="3080951" y="396102"/>
                </a:lnTo>
                <a:lnTo>
                  <a:pt x="0" y="396102"/>
                </a:lnTo>
                <a:lnTo>
                  <a:pt x="201195" y="74827"/>
                </a:lnTo>
                <a:lnTo>
                  <a:pt x="202947" y="74827"/>
                </a:lnTo>
                <a:lnTo>
                  <a:pt x="221675" y="47050"/>
                </a:lnTo>
                <a:cubicBezTo>
                  <a:pt x="250745" y="17980"/>
                  <a:pt x="290904" y="0"/>
                  <a:pt x="33526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81232" y="5530165"/>
            <a:ext cx="11866607" cy="1327837"/>
          </a:xfrm>
          <a:custGeom>
            <a:avLst/>
            <a:gdLst>
              <a:gd name="connsiteX0" fmla="*/ 351739 w 11866607"/>
              <a:gd name="connsiteY0" fmla="*/ 0 h 1327837"/>
              <a:gd name="connsiteX1" fmla="*/ 2763281 w 11866607"/>
              <a:gd name="connsiteY1" fmla="*/ 0 h 1327837"/>
              <a:gd name="connsiteX2" fmla="*/ 2876870 w 11866607"/>
              <a:gd name="connsiteY2" fmla="*/ 47050 h 1327837"/>
              <a:gd name="connsiteX3" fmla="*/ 2895597 w 11866607"/>
              <a:gd name="connsiteY3" fmla="*/ 74827 h 1327837"/>
              <a:gd name="connsiteX4" fmla="*/ 2896232 w 11866607"/>
              <a:gd name="connsiteY4" fmla="*/ 74827 h 1327837"/>
              <a:gd name="connsiteX5" fmla="*/ 2904518 w 11866607"/>
              <a:gd name="connsiteY5" fmla="*/ 88059 h 1327837"/>
              <a:gd name="connsiteX6" fmla="*/ 2911296 w 11866607"/>
              <a:gd name="connsiteY6" fmla="*/ 98111 h 1327837"/>
              <a:gd name="connsiteX7" fmla="*/ 2911525 w 11866607"/>
              <a:gd name="connsiteY7" fmla="*/ 99247 h 1327837"/>
              <a:gd name="connsiteX8" fmla="*/ 3081951 w 11866607"/>
              <a:gd name="connsiteY8" fmla="*/ 371389 h 1327837"/>
              <a:gd name="connsiteX9" fmla="*/ 11806054 w 11866607"/>
              <a:gd name="connsiteY9" fmla="*/ 371389 h 1327837"/>
              <a:gd name="connsiteX10" fmla="*/ 11866607 w 11866607"/>
              <a:gd name="connsiteY10" fmla="*/ 431942 h 1327837"/>
              <a:gd name="connsiteX11" fmla="*/ 11866607 w 11866607"/>
              <a:gd name="connsiteY11" fmla="*/ 1327837 h 1327837"/>
              <a:gd name="connsiteX12" fmla="*/ 0 w 11866607"/>
              <a:gd name="connsiteY12" fmla="*/ 1327837 h 1327837"/>
              <a:gd name="connsiteX13" fmla="*/ 0 w 11866607"/>
              <a:gd name="connsiteY13" fmla="*/ 431942 h 1327837"/>
              <a:gd name="connsiteX14" fmla="*/ 17736 w 11866607"/>
              <a:gd name="connsiteY14" fmla="*/ 389125 h 1327837"/>
              <a:gd name="connsiteX15" fmla="*/ 23118 w 11866607"/>
              <a:gd name="connsiteY15" fmla="*/ 385496 h 1327837"/>
              <a:gd name="connsiteX16" fmla="*/ 217671 w 11866607"/>
              <a:gd name="connsiteY16" fmla="*/ 74827 h 1327837"/>
              <a:gd name="connsiteX17" fmla="*/ 219423 w 11866607"/>
              <a:gd name="connsiteY17" fmla="*/ 74827 h 1327837"/>
              <a:gd name="connsiteX18" fmla="*/ 238151 w 11866607"/>
              <a:gd name="connsiteY18" fmla="*/ 47050 h 1327837"/>
              <a:gd name="connsiteX19" fmla="*/ 351739 w 11866607"/>
              <a:gd name="connsiteY19" fmla="*/ 0 h 132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66607" h="1327837">
                <a:moveTo>
                  <a:pt x="351739" y="0"/>
                </a:moveTo>
                <a:lnTo>
                  <a:pt x="2763281" y="0"/>
                </a:lnTo>
                <a:cubicBezTo>
                  <a:pt x="2807640" y="0"/>
                  <a:pt x="2847800" y="17980"/>
                  <a:pt x="2876870" y="47050"/>
                </a:cubicBezTo>
                <a:lnTo>
                  <a:pt x="2895597" y="74827"/>
                </a:lnTo>
                <a:lnTo>
                  <a:pt x="2896232" y="74827"/>
                </a:lnTo>
                <a:lnTo>
                  <a:pt x="2904518" y="88059"/>
                </a:lnTo>
                <a:lnTo>
                  <a:pt x="2911296" y="98111"/>
                </a:lnTo>
                <a:lnTo>
                  <a:pt x="2911525" y="99247"/>
                </a:lnTo>
                <a:lnTo>
                  <a:pt x="3081951" y="371389"/>
                </a:lnTo>
                <a:lnTo>
                  <a:pt x="11806054" y="371389"/>
                </a:lnTo>
                <a:cubicBezTo>
                  <a:pt x="11839496" y="371389"/>
                  <a:pt x="11866607" y="398500"/>
                  <a:pt x="11866607" y="431942"/>
                </a:cubicBezTo>
                <a:lnTo>
                  <a:pt x="11866607" y="1327837"/>
                </a:lnTo>
                <a:lnTo>
                  <a:pt x="0" y="1327837"/>
                </a:lnTo>
                <a:lnTo>
                  <a:pt x="0" y="431942"/>
                </a:lnTo>
                <a:cubicBezTo>
                  <a:pt x="0" y="415221"/>
                  <a:pt x="6778" y="400083"/>
                  <a:pt x="17736" y="389125"/>
                </a:cubicBezTo>
                <a:lnTo>
                  <a:pt x="23118" y="385496"/>
                </a:lnTo>
                <a:lnTo>
                  <a:pt x="217671" y="74827"/>
                </a:lnTo>
                <a:lnTo>
                  <a:pt x="219423" y="74827"/>
                </a:lnTo>
                <a:lnTo>
                  <a:pt x="238151" y="47050"/>
                </a:lnTo>
                <a:cubicBezTo>
                  <a:pt x="267221" y="17980"/>
                  <a:pt x="307380" y="0"/>
                  <a:pt x="35173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373" y="5983933"/>
            <a:ext cx="11714206" cy="874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3010" y="5530164"/>
            <a:ext cx="222646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Dialog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팀원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7094" y="6107898"/>
            <a:ext cx="2570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팀장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장현서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4476" y="1861616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YN Bank Program</a:t>
            </a:r>
            <a:endParaRPr lang="en-US" altLang="ko-KR" sz="36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Dialog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ko-KR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1248771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1483549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718327" y="5109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49144" y="5434768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1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박인선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17771" y="5253933"/>
            <a:ext cx="164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팀원 </a:t>
            </a:r>
            <a:r>
              <a:rPr lang="en-US" altLang="ko-KR" sz="2000" b="1" dirty="0" smtClean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황하나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6425" y="938165"/>
            <a:ext cx="2877339" cy="2877339"/>
          </a:xfrm>
          <a:prstGeom prst="ellipse">
            <a:avLst/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514184" y="490689"/>
            <a:ext cx="2166648" cy="222300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" y="6099661"/>
            <a:ext cx="1529254" cy="6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4539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70" y="3016405"/>
            <a:ext cx="3610479" cy="21053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640" y="3164064"/>
            <a:ext cx="3486637" cy="181000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change_bankbalance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         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change_cardbalance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38130" y="363392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카드 잔액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통장 잔액 연동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7377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8" y="3260972"/>
            <a:ext cx="3610479" cy="21053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851" y="3751579"/>
            <a:ext cx="3134162" cy="112410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tri_update_card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38130" y="3182242"/>
            <a:ext cx="474869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카드 수정 시 카드 거래실적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7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55709" y="1199165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7864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84" y="3492592"/>
            <a:ext cx="3000794" cy="12574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01" y="3153558"/>
            <a:ext cx="3467584" cy="181952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tri_update_bankbook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45805" y="3024674"/>
            <a:ext cx="4748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통장 수정 시 통장 거래실적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4620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25" y="3471003"/>
            <a:ext cx="3448531" cy="18957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974" y="3737741"/>
            <a:ext cx="3086531" cy="136226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make_dormant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38130" y="363392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휴면 계좌로 전환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007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25" y="3221522"/>
            <a:ext cx="3448531" cy="18957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896" y="3633925"/>
            <a:ext cx="3057952" cy="119079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make_termination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38130" y="363392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해지 계좌 전환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0073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25" y="2973486"/>
            <a:ext cx="2876951" cy="146705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deleted_emp_trigger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43476" y="3040429"/>
            <a:ext cx="474869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메인의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공지사항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삭제 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번호 </a:t>
            </a: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리셋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9956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04525" y="1203597"/>
            <a:ext cx="103916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tri_insert_bankbook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_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tri_delete_bankbook_performance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tri_insert_card_performance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tri_delete_card_performance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tri_insert_loan_performance</a:t>
            </a:r>
            <a:r>
              <a:rPr lang="en-US" altLang="ko-KR" b="1" dirty="0" smtClean="0">
                <a:solidFill>
                  <a:srgbClr val="44546A">
                    <a:lumMod val="75000"/>
                  </a:srgb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44546A">
                    <a:lumMod val="75000"/>
                  </a:srgbClr>
                </a:solidFill>
              </a:rPr>
              <a:t>tri_delete_loan_performance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19034" y="3005478"/>
            <a:ext cx="10391643" cy="3361965"/>
            <a:chOff x="778525" y="2640993"/>
            <a:chExt cx="10391643" cy="336196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525" y="2640993"/>
              <a:ext cx="3458058" cy="179095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532" y="2723038"/>
              <a:ext cx="2943636" cy="111458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3982" y="3456081"/>
              <a:ext cx="3572374" cy="203863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1367" y="4221534"/>
              <a:ext cx="3505689" cy="1781424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 flipV="1">
              <a:off x="5458375" y="3657599"/>
              <a:ext cx="2628243" cy="3039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547477" y="4487878"/>
            <a:ext cx="4748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통장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카드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대출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수정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 시 </a:t>
            </a:r>
            <a:endParaRPr lang="en-US" altLang="ko-KR" sz="2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실적 테이블에 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insert / delete 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77526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클래스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818" y="2259367"/>
            <a:ext cx="2152950" cy="6763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350" y="3612189"/>
            <a:ext cx="2495898" cy="22196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4" y="3621510"/>
            <a:ext cx="2495898" cy="495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25925" y="4116097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425924" y="4805282"/>
            <a:ext cx="2351815" cy="5168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912" y="4915778"/>
            <a:ext cx="2362530" cy="523948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4810096" y="3992880"/>
            <a:ext cx="1910744" cy="38164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777739" y="5082109"/>
            <a:ext cx="2238173" cy="956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86959" y="2301708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DB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61671" y="4340812"/>
            <a:ext cx="183896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UI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4925" y="3266890"/>
            <a:ext cx="7754395" cy="29919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37658" y="2074443"/>
            <a:ext cx="7754395" cy="10635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0334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사원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검색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267895"/>
            <a:ext cx="946323" cy="946323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권한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사원 정보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관리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159525" y="3442215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조회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권한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사원 별 보너스 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</a:rPr>
              <a:t>/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담당 상품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280209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고객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H="1">
            <a:off x="6393026" y="2141498"/>
            <a:ext cx="1" cy="36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077971" y="2733164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개인정보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875846" y="2729854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상품 관리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69314" y="2732075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고객 통계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관리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70970" y="3472903"/>
            <a:ext cx="2185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546896" y="3502390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추가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수정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상품 삭제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416063" y="3559224"/>
            <a:ext cx="4728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업무 통계 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446" y="1285119"/>
            <a:ext cx="865160" cy="86516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9661680" y="2729854"/>
            <a:ext cx="1636848" cy="477329"/>
            <a:chOff x="1666526" y="2702476"/>
            <a:chExt cx="1636848" cy="477329"/>
          </a:xfrm>
        </p:grpSpPr>
        <p:sp>
          <p:nvSpPr>
            <p:cNvPr id="32" name="직사각형 31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2">
                      <a:lumMod val="50000"/>
                    </a:schemeClr>
                  </a:solidFill>
                </a:rPr>
                <a:t>입출금</a:t>
              </a:r>
              <a:endParaRPr lang="ko-KR" altLang="en-US" sz="1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332730" y="3502390"/>
            <a:ext cx="2185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고객 조회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입금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</a:rPr>
              <a:t>출금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7082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YN</a:t>
                      </a:r>
                      <a:r>
                        <a:rPr lang="en-US" altLang="ko-KR" sz="1600" baseline="0" dirty="0" smtClean="0">
                          <a:solidFill>
                            <a:schemeClr val="bg1"/>
                          </a:solidFill>
                        </a:rPr>
                        <a:t> Bank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636108" y="1601733"/>
            <a:ext cx="8163697" cy="4398874"/>
            <a:chOff x="3234244" y="1463059"/>
            <a:chExt cx="7652681" cy="4651809"/>
          </a:xfrm>
        </p:grpSpPr>
        <p:grpSp>
          <p:nvGrpSpPr>
            <p:cNvPr id="27" name="그룹 26"/>
            <p:cNvGrpSpPr/>
            <p:nvPr/>
          </p:nvGrpSpPr>
          <p:grpSpPr>
            <a:xfrm>
              <a:off x="3234244" y="1463059"/>
              <a:ext cx="7652681" cy="4651809"/>
              <a:chOff x="3417266" y="1029941"/>
              <a:chExt cx="7652681" cy="4651809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8679172" y="2267152"/>
                <a:ext cx="2390775" cy="2390775"/>
              </a:xfrm>
              <a:prstGeom prst="ellipse">
                <a:avLst/>
              </a:prstGeom>
              <a:noFill/>
              <a:ln w="76200">
                <a:solidFill>
                  <a:srgbClr val="81D3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3417267" y="1029941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명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Project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</a:t>
                </a:r>
                <a:r>
                  <a:rPr lang="ko-KR" altLang="en-US" sz="900" b="1" dirty="0" smtClean="0">
                    <a:solidFill>
                      <a:srgbClr val="FF0000"/>
                    </a:solidFill>
                  </a:rPr>
                  <a:t>내부 관리 프로그램</a:t>
                </a:r>
                <a:r>
                  <a:rPr lang="ko-KR" altLang="en-US" sz="9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을 만들기 위한 프로젝트</a:t>
                </a:r>
                <a:endPara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cxnSp>
            <p:nvCxnSpPr>
              <p:cNvPr id="30" name="구부러진 연결선 29"/>
              <p:cNvCxnSpPr>
                <a:stCxn id="29" idx="4"/>
                <a:endCxn id="28" idx="2"/>
              </p:cNvCxnSpPr>
              <p:nvPr/>
            </p:nvCxnSpPr>
            <p:spPr>
              <a:xfrm>
                <a:off x="7309332" y="1590494"/>
                <a:ext cx="1369840" cy="1872046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자유형 30"/>
              <p:cNvSpPr/>
              <p:nvPr/>
            </p:nvSpPr>
            <p:spPr>
              <a:xfrm>
                <a:off x="3417266" y="2708542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6A6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프로젝트 목적</a:t>
                </a:r>
                <a:endParaRPr lang="en-US" altLang="ko-KR" sz="14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직원이 업무를 좀 더 효율적으로 하기 위한</a:t>
                </a:r>
                <a:endPara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 맞춤 프로그램</a:t>
                </a:r>
                <a:endPara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3417266" y="4387143"/>
                <a:ext cx="3897313" cy="1294607"/>
              </a:xfrm>
              <a:custGeom>
                <a:avLst/>
                <a:gdLst>
                  <a:gd name="connsiteX0" fmla="*/ 535668 w 3517661"/>
                  <a:gd name="connsiteY0" fmla="*/ 0 h 1071336"/>
                  <a:gd name="connsiteX1" fmla="*/ 2991303 w 3517661"/>
                  <a:gd name="connsiteY1" fmla="*/ 0 h 1071336"/>
                  <a:gd name="connsiteX2" fmla="*/ 3516088 w 3517661"/>
                  <a:gd name="connsiteY2" fmla="*/ 427713 h 1071336"/>
                  <a:gd name="connsiteX3" fmla="*/ 3517661 w 3517661"/>
                  <a:gd name="connsiteY3" fmla="*/ 443309 h 1071336"/>
                  <a:gd name="connsiteX4" fmla="*/ 3512924 w 3517661"/>
                  <a:gd name="connsiteY4" fmla="*/ 463879 h 1071336"/>
                  <a:gd name="connsiteX5" fmla="*/ 3487474 w 3517661"/>
                  <a:gd name="connsiteY5" fmla="*/ 479862 h 1071336"/>
                  <a:gd name="connsiteX6" fmla="*/ 3458637 w 3517661"/>
                  <a:gd name="connsiteY6" fmla="*/ 471409 h 1071336"/>
                  <a:gd name="connsiteX7" fmla="*/ 3446841 w 3517661"/>
                  <a:gd name="connsiteY7" fmla="*/ 449915 h 1071336"/>
                  <a:gd name="connsiteX8" fmla="*/ 3445977 w 3517661"/>
                  <a:gd name="connsiteY8" fmla="*/ 441350 h 1071336"/>
                  <a:gd name="connsiteX9" fmla="*/ 2987485 w 3517661"/>
                  <a:gd name="connsiteY9" fmla="*/ 67668 h 1071336"/>
                  <a:gd name="connsiteX10" fmla="*/ 539485 w 3517661"/>
                  <a:gd name="connsiteY10" fmla="*/ 67668 h 1071336"/>
                  <a:gd name="connsiteX11" fmla="*/ 71485 w 3517661"/>
                  <a:gd name="connsiteY11" fmla="*/ 535668 h 1071336"/>
                  <a:gd name="connsiteX12" fmla="*/ 539485 w 3517661"/>
                  <a:gd name="connsiteY12" fmla="*/ 1003668 h 1071336"/>
                  <a:gd name="connsiteX13" fmla="*/ 2987485 w 3517661"/>
                  <a:gd name="connsiteY13" fmla="*/ 1003668 h 1071336"/>
                  <a:gd name="connsiteX14" fmla="*/ 3387732 w 3517661"/>
                  <a:gd name="connsiteY14" fmla="*/ 778344 h 1071336"/>
                  <a:gd name="connsiteX15" fmla="*/ 3445364 w 3517661"/>
                  <a:gd name="connsiteY15" fmla="*/ 631548 h 1071336"/>
                  <a:gd name="connsiteX16" fmla="*/ 3457103 w 3517661"/>
                  <a:gd name="connsiteY16" fmla="*/ 614885 h 1071336"/>
                  <a:gd name="connsiteX17" fmla="*/ 3486705 w 3517661"/>
                  <a:gd name="connsiteY17" fmla="*/ 609702 h 1071336"/>
                  <a:gd name="connsiteX18" fmla="*/ 3510212 w 3517661"/>
                  <a:gd name="connsiteY18" fmla="*/ 628423 h 1071336"/>
                  <a:gd name="connsiteX19" fmla="*/ 3513113 w 3517661"/>
                  <a:gd name="connsiteY19" fmla="*/ 653643 h 1071336"/>
                  <a:gd name="connsiteX20" fmla="*/ 3489815 w 3517661"/>
                  <a:gd name="connsiteY20" fmla="*/ 732084 h 1071336"/>
                  <a:gd name="connsiteX21" fmla="*/ 2991303 w 3517661"/>
                  <a:gd name="connsiteY21" fmla="*/ 1071336 h 1071336"/>
                  <a:gd name="connsiteX22" fmla="*/ 535668 w 3517661"/>
                  <a:gd name="connsiteY22" fmla="*/ 1071336 h 1071336"/>
                  <a:gd name="connsiteX23" fmla="*/ 0 w 3517661"/>
                  <a:gd name="connsiteY23" fmla="*/ 535668 h 1071336"/>
                  <a:gd name="connsiteX24" fmla="*/ 535668 w 3517661"/>
                  <a:gd name="connsiteY24" fmla="*/ 0 h 107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517661" h="1071336">
                    <a:moveTo>
                      <a:pt x="535668" y="0"/>
                    </a:moveTo>
                    <a:lnTo>
                      <a:pt x="2991303" y="0"/>
                    </a:lnTo>
                    <a:cubicBezTo>
                      <a:pt x="3250164" y="0"/>
                      <a:pt x="3466139" y="183618"/>
                      <a:pt x="3516088" y="427713"/>
                    </a:cubicBezTo>
                    <a:lnTo>
                      <a:pt x="3517661" y="443309"/>
                    </a:lnTo>
                    <a:lnTo>
                      <a:pt x="3512924" y="463879"/>
                    </a:lnTo>
                    <a:cubicBezTo>
                      <a:pt x="3507024" y="472393"/>
                      <a:pt x="3498074" y="478392"/>
                      <a:pt x="3487474" y="479862"/>
                    </a:cubicBezTo>
                    <a:cubicBezTo>
                      <a:pt x="3476875" y="481332"/>
                      <a:pt x="3466631" y="477995"/>
                      <a:pt x="3458637" y="471409"/>
                    </a:cubicBezTo>
                    <a:lnTo>
                      <a:pt x="3446841" y="449915"/>
                    </a:lnTo>
                    <a:lnTo>
                      <a:pt x="3445977" y="441350"/>
                    </a:lnTo>
                    <a:cubicBezTo>
                      <a:pt x="3402338" y="228090"/>
                      <a:pt x="3213646" y="67668"/>
                      <a:pt x="2987485" y="67668"/>
                    </a:cubicBezTo>
                    <a:lnTo>
                      <a:pt x="539485" y="67668"/>
                    </a:lnTo>
                    <a:cubicBezTo>
                      <a:pt x="281016" y="67668"/>
                      <a:pt x="71485" y="277199"/>
                      <a:pt x="71485" y="535668"/>
                    </a:cubicBezTo>
                    <a:cubicBezTo>
                      <a:pt x="71485" y="794137"/>
                      <a:pt x="281016" y="1003668"/>
                      <a:pt x="539485" y="1003668"/>
                    </a:cubicBezTo>
                    <a:lnTo>
                      <a:pt x="2987485" y="1003668"/>
                    </a:lnTo>
                    <a:cubicBezTo>
                      <a:pt x="3157106" y="1003668"/>
                      <a:pt x="3305650" y="913431"/>
                      <a:pt x="3387732" y="778344"/>
                    </a:cubicBezTo>
                    <a:lnTo>
                      <a:pt x="3445364" y="631548"/>
                    </a:lnTo>
                    <a:lnTo>
                      <a:pt x="3457103" y="614885"/>
                    </a:lnTo>
                    <a:cubicBezTo>
                      <a:pt x="3465782" y="609232"/>
                      <a:pt x="3476335" y="607059"/>
                      <a:pt x="3486705" y="609702"/>
                    </a:cubicBezTo>
                    <a:cubicBezTo>
                      <a:pt x="3497073" y="612345"/>
                      <a:pt x="3505298" y="619305"/>
                      <a:pt x="3510212" y="628423"/>
                    </a:cubicBezTo>
                    <a:lnTo>
                      <a:pt x="3513113" y="653643"/>
                    </a:lnTo>
                    <a:lnTo>
                      <a:pt x="3489815" y="732084"/>
                    </a:lnTo>
                    <a:cubicBezTo>
                      <a:pt x="3411475" y="930754"/>
                      <a:pt x="3217807" y="1071336"/>
                      <a:pt x="2991303" y="1071336"/>
                    </a:cubicBezTo>
                    <a:lnTo>
                      <a:pt x="535668" y="1071336"/>
                    </a:lnTo>
                    <a:cubicBezTo>
                      <a:pt x="239827" y="1071336"/>
                      <a:pt x="0" y="831509"/>
                      <a:pt x="0" y="535668"/>
                    </a:cubicBezTo>
                    <a:cubicBezTo>
                      <a:pt x="0" y="239827"/>
                      <a:pt x="239827" y="0"/>
                      <a:pt x="535668" y="0"/>
                    </a:cubicBezTo>
                    <a:close/>
                  </a:path>
                </a:pathLst>
              </a:custGeom>
              <a:solidFill>
                <a:srgbClr val="81D3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 명</a:t>
                </a:r>
                <a:endPara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Bank Program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YN </a:t>
                </a:r>
                <a:r>
                  <a:rPr lang="ko-KR" altLang="en-US" sz="9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은행에서 사용하는 내부 프로그램</a:t>
                </a:r>
              </a:p>
            </p:txBody>
          </p:sp>
          <p:cxnSp>
            <p:nvCxnSpPr>
              <p:cNvPr id="33" name="구부러진 연결선 32"/>
              <p:cNvCxnSpPr>
                <a:stCxn id="32" idx="5"/>
                <a:endCxn id="28" idx="2"/>
              </p:cNvCxnSpPr>
              <p:nvPr/>
            </p:nvCxnSpPr>
            <p:spPr>
              <a:xfrm flipV="1">
                <a:off x="7281134" y="3462540"/>
                <a:ext cx="1398038" cy="1504470"/>
              </a:xfrm>
              <a:prstGeom prst="curvedConnector3">
                <a:avLst>
                  <a:gd name="adj1" fmla="val 50000"/>
                </a:avLst>
              </a:prstGeom>
              <a:ln w="25400" cap="rnd">
                <a:solidFill>
                  <a:srgbClr val="81D3E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325" y="3490250"/>
              <a:ext cx="797980" cy="797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0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43476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은행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D256F26-1C29-4D70-ADAE-89BD91A74F73}"/>
              </a:ext>
            </a:extLst>
          </p:cNvPr>
          <p:cNvSpPr/>
          <p:nvPr/>
        </p:nvSpPr>
        <p:spPr>
          <a:xfrm>
            <a:off x="364054" y="1197685"/>
            <a:ext cx="11424232" cy="53540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6392562" y="2141498"/>
            <a:ext cx="466" cy="5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666526" y="2702476"/>
            <a:ext cx="1636848" cy="477329"/>
            <a:chOff x="1666526" y="2702476"/>
            <a:chExt cx="1636848" cy="477329"/>
          </a:xfrm>
        </p:grpSpPr>
        <p:sp>
          <p:nvSpPr>
            <p:cNvPr id="11" name="직사각형 1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통장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018796" y="2697070"/>
            <a:ext cx="1636848" cy="477329"/>
            <a:chOff x="1666526" y="2702476"/>
            <a:chExt cx="1636848" cy="477329"/>
          </a:xfrm>
        </p:grpSpPr>
        <p:sp>
          <p:nvSpPr>
            <p:cNvPr id="57" name="직사각형 56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대출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488883" y="2702476"/>
            <a:ext cx="1636848" cy="477329"/>
            <a:chOff x="1666526" y="2702476"/>
            <a:chExt cx="1636848" cy="477329"/>
          </a:xfrm>
        </p:grpSpPr>
        <p:sp>
          <p:nvSpPr>
            <p:cNvPr id="61" name="직사각형 60"/>
            <p:cNvSpPr/>
            <p:nvPr/>
          </p:nvSpPr>
          <p:spPr>
            <a:xfrm>
              <a:off x="1666526" y="2702476"/>
              <a:ext cx="1636848" cy="47732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1731272" y="2702477"/>
              <a:ext cx="14923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chemeClr val="bg1">
                      <a:lumMod val="85000"/>
                    </a:schemeClr>
                  </a:solidFill>
                </a:rPr>
                <a:t>카드 관리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191533" y="1544519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은행 업무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79730" y="3392299"/>
            <a:ext cx="2901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통장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휴면</a:t>
            </a:r>
            <a:r>
              <a:rPr lang="en-US" altLang="ko-KR" sz="2400" b="1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해지 </a:t>
            </a: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계좌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89846" y="3469606"/>
            <a:ext cx="21854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대출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935632" y="3529625"/>
            <a:ext cx="47283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추가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수정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카드 삭제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통계</a:t>
            </a:r>
            <a:endParaRPr lang="en-US" altLang="ko-KR" sz="2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56" y="1391552"/>
            <a:ext cx="865160" cy="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995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육각형 25"/>
          <p:cNvSpPr/>
          <p:nvPr/>
        </p:nvSpPr>
        <p:spPr>
          <a:xfrm rot="16200000">
            <a:off x="5119578" y="2024989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bg1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육각형 33"/>
          <p:cNvSpPr/>
          <p:nvPr/>
        </p:nvSpPr>
        <p:spPr>
          <a:xfrm rot="16200000">
            <a:off x="6061760" y="3578286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육각형 34"/>
          <p:cNvSpPr/>
          <p:nvPr/>
        </p:nvSpPr>
        <p:spPr>
          <a:xfrm rot="16200000">
            <a:off x="4196383" y="3578037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bg1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4054" y="1305511"/>
            <a:ext cx="3846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다이얼로그 </a:t>
            </a:r>
            <a:r>
              <a:rPr lang="en-US" altLang="ko-KR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Dialog</a:t>
            </a:r>
            <a:r>
              <a:rPr lang="ko-KR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초기 목표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육각형 40"/>
          <p:cNvSpPr/>
          <p:nvPr/>
        </p:nvSpPr>
        <p:spPr>
          <a:xfrm rot="16200000">
            <a:off x="3294992" y="2024989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bg1"/>
          </a:solidFill>
          <a:ln>
            <a:solidFill>
              <a:srgbClr val="FE66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2121" y="1896168"/>
            <a:ext cx="2125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2030" y="2527109"/>
            <a:ext cx="152203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팀워크</a:t>
            </a:r>
            <a:endParaRPr lang="en-US" altLang="ko-KR" sz="2400" b="1" dirty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3737" y="2336200"/>
            <a:ext cx="152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배운 기술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적용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1260" y="1828481"/>
            <a:ext cx="1522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cs typeface="Aharoni" panose="02010803020104030203" pitchFamily="2" charset="-79"/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rigger</a:t>
            </a:r>
            <a:endParaRPr lang="en-US" altLang="ko-KR" b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97271" y="2220706"/>
            <a:ext cx="18025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Procedure</a:t>
            </a:r>
            <a:endParaRPr lang="en-US" altLang="ko-KR" b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14279" y="4058326"/>
            <a:ext cx="152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smtClean="0">
                <a:solidFill>
                  <a:schemeClr val="bg2">
                    <a:lumMod val="50000"/>
                  </a:schemeClr>
                </a:solidFill>
                <a:cs typeface="Aharoni" panose="02010803020104030203" pitchFamily="2" charset="-79"/>
              </a:rPr>
              <a:t>역할 분담</a:t>
            </a:r>
            <a:endParaRPr lang="en-US" altLang="ko-KR" sz="2400" b="1" dirty="0" smtClean="0">
              <a:solidFill>
                <a:schemeClr val="bg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43458" y="5312997"/>
            <a:ext cx="1951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인 </a:t>
            </a:r>
            <a:r>
              <a:rPr lang="en-US" altLang="ko-KR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메인 메뉴</a:t>
            </a:r>
            <a:endParaRPr lang="en-US" altLang="ko-KR" b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03654" y="2518353"/>
            <a:ext cx="1951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cs typeface="Aharoni" panose="02010803020104030203" pitchFamily="2" charset="-79"/>
              </a:rPr>
              <a:t>과정 중시</a:t>
            </a:r>
            <a:endParaRPr lang="en-US" altLang="ko-KR" b="1" dirty="0">
              <a:solidFill>
                <a:srgbClr val="0070C0"/>
              </a:solidFill>
              <a:cs typeface="Aharoni" panose="02010803020104030203" pitchFamily="2" charset="-79"/>
            </a:endParaRPr>
          </a:p>
        </p:txBody>
      </p:sp>
      <p:sp>
        <p:nvSpPr>
          <p:cNvPr id="52" name="육각형 51"/>
          <p:cNvSpPr/>
          <p:nvPr/>
        </p:nvSpPr>
        <p:spPr>
          <a:xfrm rot="16200000">
            <a:off x="2382699" y="3578036"/>
            <a:ext cx="2016110" cy="1748540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8821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개발 환경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1026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30" y="1846876"/>
            <a:ext cx="1263346" cy="12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572" y="1976053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273" y="2064023"/>
            <a:ext cx="1190983" cy="839545"/>
          </a:xfrm>
          <a:prstGeom prst="rect">
            <a:avLst/>
          </a:prstGeom>
        </p:spPr>
      </p:pic>
      <p:pic>
        <p:nvPicPr>
          <p:cNvPr id="1034" name="Picture 10" descr="gradle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26" y="1897683"/>
            <a:ext cx="1021492" cy="102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java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2" name="Picture 18" descr="java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80" y="3773738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740622" y="2874203"/>
            <a:ext cx="82316" cy="118405"/>
          </a:xfrm>
          <a:prstGeom prst="rect">
            <a:avLst/>
          </a:prstGeom>
        </p:spPr>
      </p:pic>
      <p:pic>
        <p:nvPicPr>
          <p:cNvPr id="1048" name="Picture 24" descr="github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03" y="3524161"/>
            <a:ext cx="2817139" cy="15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8572" y="3701267"/>
            <a:ext cx="985631" cy="1230428"/>
          </a:xfrm>
          <a:prstGeom prst="rect">
            <a:avLst/>
          </a:prstGeom>
        </p:spPr>
      </p:pic>
      <p:pic>
        <p:nvPicPr>
          <p:cNvPr id="1044" name="Picture 20" descr="mysql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00" y="3871655"/>
            <a:ext cx="1457531" cy="7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273261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53385" y="303494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40352" y="3021036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23830" y="305588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accent6">
                    <a:lumMod val="50000"/>
                  </a:schemeClr>
                </a:solidFill>
              </a:rPr>
              <a:t>Gradle</a:t>
            </a:r>
            <a:endParaRPr lang="ko-KR" alt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342230" y="5062890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53385" y="504305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r>
              <a:rPr lang="en-US" altLang="ko-KR" sz="1600" b="1" dirty="0" smtClean="0">
                <a:solidFill>
                  <a:schemeClr val="accent2">
                    <a:lumMod val="75000"/>
                  </a:schemeClr>
                </a:solidFill>
              </a:rPr>
              <a:t>FX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70801" y="504645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47057" y="5057980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09844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메인 메뉴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222989" y="3318671"/>
            <a:ext cx="173334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사원 관리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742AB3A5-9F15-4025-9B9C-60E180327E2D}"/>
              </a:ext>
            </a:extLst>
          </p:cNvPr>
          <p:cNvSpPr/>
          <p:nvPr/>
        </p:nvSpPr>
        <p:spPr>
          <a:xfrm rot="10800000" flipV="1">
            <a:off x="2567461" y="1254346"/>
            <a:ext cx="7110798" cy="5306349"/>
          </a:xfrm>
          <a:prstGeom prst="triangle">
            <a:avLst>
              <a:gd name="adj" fmla="val 50185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65867" y="3342518"/>
            <a:ext cx="2313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>
                    <a:lumMod val="85000"/>
                  </a:schemeClr>
                </a:solidFill>
              </a:rPr>
              <a:t>고객 정보 관리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156797" y="3347538"/>
            <a:ext cx="253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은행 업무 관리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81779" y="4079211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검색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업무 정보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현황 조회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사원 권한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9" y="2250457"/>
            <a:ext cx="946323" cy="9463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80" y="2323471"/>
            <a:ext cx="865160" cy="865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32" y="2331620"/>
            <a:ext cx="865160" cy="86516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283158" y="4079212"/>
            <a:ext cx="253099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개인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통계 정보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고객 상품 관리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입출금 관리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48084" y="4079211"/>
            <a:ext cx="2530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통장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카드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222988" y="569824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장현서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215413" y="5714736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황하나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48084" y="5681897"/>
            <a:ext cx="1733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박인선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8608" y="1221506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3223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</a:rPr>
                        <a:t>사용자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71" y="2255368"/>
            <a:ext cx="899584" cy="899584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xmlns="" id="{3B695B43-FCB9-4400-ABA8-A3244DFB6796}"/>
              </a:ext>
            </a:extLst>
          </p:cNvPr>
          <p:cNvSpPr/>
          <p:nvPr/>
        </p:nvSpPr>
        <p:spPr>
          <a:xfrm>
            <a:off x="2998796" y="1242854"/>
            <a:ext cx="6196614" cy="5306349"/>
          </a:xfrm>
          <a:prstGeom prst="triangl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168949" y="3329959"/>
            <a:ext cx="1838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관리자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(AD)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214904" y="2255368"/>
            <a:ext cx="1815912" cy="1739231"/>
            <a:chOff x="5214904" y="2255368"/>
            <a:chExt cx="1815912" cy="173923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845" y="2255368"/>
              <a:ext cx="899584" cy="899584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5214904" y="3348268"/>
              <a:ext cx="18159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인사팀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(HR</a:t>
              </a: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)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88081" y="2255368"/>
            <a:ext cx="1814658" cy="1774812"/>
            <a:chOff x="8288081" y="2255368"/>
            <a:chExt cx="1814658" cy="1774812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351" y="2255368"/>
              <a:ext cx="899584" cy="899584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8288081" y="3383849"/>
              <a:ext cx="18146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solidFill>
                    <a:srgbClr val="44546A">
                      <a:lumMod val="75000"/>
                    </a:srgbClr>
                  </a:solidFill>
                </a:rPr>
                <a:t>고객팀</a:t>
              </a:r>
              <a:r>
                <a:rPr lang="ko-KR" altLang="en-US" sz="2400" b="1" dirty="0" smtClean="0">
                  <a:solidFill>
                    <a:srgbClr val="44546A">
                      <a:lumMod val="75000"/>
                    </a:srgbClr>
                  </a:solidFill>
                </a:rPr>
                <a:t> </a:t>
              </a:r>
              <a:r>
                <a:rPr lang="en-US" altLang="ko-KR" sz="2400" b="1" dirty="0" smtClean="0">
                  <a:solidFill>
                    <a:srgbClr val="44546A">
                      <a:lumMod val="75000"/>
                    </a:srgbClr>
                  </a:solidFill>
                </a:rPr>
                <a:t>(CS)</a:t>
              </a: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824162" y="4081532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모든 기능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수행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857361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인사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890560" y="4081531"/>
            <a:ext cx="2530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/>
                </a:solidFill>
              </a:rPr>
              <a:t>고객 관련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업무만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4" y="1224053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76810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800" dirty="0" smtClean="0">
                          <a:solidFill>
                            <a:schemeClr val="bg1"/>
                          </a:solidFill>
                        </a:rPr>
                        <a:t>설계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5" y="1327942"/>
            <a:ext cx="1529254" cy="6426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54" y="1210014"/>
            <a:ext cx="11437459" cy="532293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08427" y="3032344"/>
            <a:ext cx="2916195" cy="1877695"/>
            <a:chOff x="2457717" y="3245389"/>
            <a:chExt cx="2916195" cy="1877695"/>
          </a:xfrm>
        </p:grpSpPr>
        <p:sp>
          <p:nvSpPr>
            <p:cNvPr id="4" name="직사각형 3"/>
            <p:cNvSpPr/>
            <p:nvPr/>
          </p:nvSpPr>
          <p:spPr>
            <a:xfrm>
              <a:off x="2457717" y="3245389"/>
              <a:ext cx="2916195" cy="13822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57717" y="4627682"/>
              <a:ext cx="1536599" cy="49540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연결 테이블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93682" y="117717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9987" y="5055435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0492" y="3170118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실적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51182" y="2480191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부서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83028" y="32992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2710" y="478351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카드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83028" y="1177170"/>
            <a:ext cx="1098472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퇴사 사원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376747" y="1124623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통장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00669" y="2652776"/>
            <a:ext cx="759055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입출금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24394" y="4054406"/>
            <a:ext cx="596066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대출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61350" y="5483740"/>
            <a:ext cx="996749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카드 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377662" y="1783703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통장정보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377662" y="2779299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휴면계좌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377662" y="3937615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해지계좌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377662" y="4969408"/>
            <a:ext cx="924578" cy="25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공지사항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93043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728" y="3589313"/>
            <a:ext cx="3086531" cy="14765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25" y="3222550"/>
            <a:ext cx="3086531" cy="221010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4748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deleted_emp_trigger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588476" y="4333103"/>
            <a:ext cx="3048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38130" y="363392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퇴사한 사원 정보 저장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endParaRPr lang="en-US" altLang="ko-KR" sz="2400" b="1" i="1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64055" y="1210014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53742"/>
              </p:ext>
            </p:extLst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</a:rPr>
                        <a:t>Dialog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525" y="3071190"/>
            <a:ext cx="3467584" cy="181952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8525" y="1364226"/>
            <a:ext cx="5754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Trigger : 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tri_after_update_Bankbook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785114" y="3194155"/>
            <a:ext cx="47486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입출금 기록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4777946" y="3962399"/>
            <a:ext cx="2529016" cy="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99" y="3071190"/>
            <a:ext cx="396295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379</Words>
  <Application>Microsoft Office PowerPoint</Application>
  <PresentationFormat>와이드스크린</PresentationFormat>
  <Paragraphs>168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Aharoni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lenovo</cp:lastModifiedBy>
  <cp:revision>225</cp:revision>
  <dcterms:created xsi:type="dcterms:W3CDTF">2020-01-08T05:13:28Z</dcterms:created>
  <dcterms:modified xsi:type="dcterms:W3CDTF">2020-03-27T03:05:42Z</dcterms:modified>
</cp:coreProperties>
</file>