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94" r:id="rId4"/>
    <p:sldId id="291" r:id="rId5"/>
    <p:sldId id="266" r:id="rId6"/>
    <p:sldId id="265" r:id="rId7"/>
    <p:sldId id="293" r:id="rId8"/>
    <p:sldId id="292" r:id="rId9"/>
    <p:sldId id="268" r:id="rId10"/>
    <p:sldId id="288" r:id="rId11"/>
    <p:sldId id="290" r:id="rId12"/>
    <p:sldId id="305" r:id="rId13"/>
    <p:sldId id="307" r:id="rId14"/>
    <p:sldId id="306" r:id="rId15"/>
    <p:sldId id="308" r:id="rId16"/>
    <p:sldId id="30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4360189" y="518105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228248" y="5181055"/>
            <a:ext cx="7963752" cy="1327837"/>
          </a:xfrm>
          <a:custGeom>
            <a:avLst/>
            <a:gdLst>
              <a:gd name="connsiteX0" fmla="*/ 351739 w 7963752"/>
              <a:gd name="connsiteY0" fmla="*/ 0 h 1327837"/>
              <a:gd name="connsiteX1" fmla="*/ 2763282 w 7963752"/>
              <a:gd name="connsiteY1" fmla="*/ 0 h 1327837"/>
              <a:gd name="connsiteX2" fmla="*/ 2876871 w 7963752"/>
              <a:gd name="connsiteY2" fmla="*/ 47050 h 1327837"/>
              <a:gd name="connsiteX3" fmla="*/ 2895598 w 7963752"/>
              <a:gd name="connsiteY3" fmla="*/ 74827 h 1327837"/>
              <a:gd name="connsiteX4" fmla="*/ 2896233 w 7963752"/>
              <a:gd name="connsiteY4" fmla="*/ 74827 h 1327837"/>
              <a:gd name="connsiteX5" fmla="*/ 2904519 w 7963752"/>
              <a:gd name="connsiteY5" fmla="*/ 88059 h 1327837"/>
              <a:gd name="connsiteX6" fmla="*/ 2911297 w 7963752"/>
              <a:gd name="connsiteY6" fmla="*/ 98111 h 1327837"/>
              <a:gd name="connsiteX7" fmla="*/ 2911525 w 7963752"/>
              <a:gd name="connsiteY7" fmla="*/ 99247 h 1327837"/>
              <a:gd name="connsiteX8" fmla="*/ 3081951 w 7963752"/>
              <a:gd name="connsiteY8" fmla="*/ 371389 h 1327837"/>
              <a:gd name="connsiteX9" fmla="*/ 7963752 w 7963752"/>
              <a:gd name="connsiteY9" fmla="*/ 371389 h 1327837"/>
              <a:gd name="connsiteX10" fmla="*/ 7963752 w 7963752"/>
              <a:gd name="connsiteY10" fmla="*/ 1327837 h 1327837"/>
              <a:gd name="connsiteX11" fmla="*/ 0 w 7963752"/>
              <a:gd name="connsiteY11" fmla="*/ 1327837 h 1327837"/>
              <a:gd name="connsiteX12" fmla="*/ 0 w 7963752"/>
              <a:gd name="connsiteY12" fmla="*/ 431942 h 1327837"/>
              <a:gd name="connsiteX13" fmla="*/ 17736 w 7963752"/>
              <a:gd name="connsiteY13" fmla="*/ 389125 h 1327837"/>
              <a:gd name="connsiteX14" fmla="*/ 23118 w 7963752"/>
              <a:gd name="connsiteY14" fmla="*/ 385496 h 1327837"/>
              <a:gd name="connsiteX15" fmla="*/ 217672 w 7963752"/>
              <a:gd name="connsiteY15" fmla="*/ 74827 h 1327837"/>
              <a:gd name="connsiteX16" fmla="*/ 219423 w 7963752"/>
              <a:gd name="connsiteY16" fmla="*/ 74827 h 1327837"/>
              <a:gd name="connsiteX17" fmla="*/ 238152 w 7963752"/>
              <a:gd name="connsiteY17" fmla="*/ 47050 h 1327837"/>
              <a:gd name="connsiteX18" fmla="*/ 351739 w 7963752"/>
              <a:gd name="connsiteY18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63752" h="1327837">
                <a:moveTo>
                  <a:pt x="351739" y="0"/>
                </a:moveTo>
                <a:lnTo>
                  <a:pt x="2763282" y="0"/>
                </a:lnTo>
                <a:cubicBezTo>
                  <a:pt x="2807640" y="0"/>
                  <a:pt x="2847800" y="17980"/>
                  <a:pt x="2876871" y="47050"/>
                </a:cubicBezTo>
                <a:lnTo>
                  <a:pt x="2895598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7963752" y="371389"/>
                </a:lnTo>
                <a:lnTo>
                  <a:pt x="7963752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2" y="74827"/>
                </a:lnTo>
                <a:lnTo>
                  <a:pt x="219423" y="74827"/>
                </a:lnTo>
                <a:lnTo>
                  <a:pt x="238152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2462106" y="534249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2374149" y="5332740"/>
            <a:ext cx="9861835" cy="1515505"/>
          </a:xfrm>
          <a:custGeom>
            <a:avLst/>
            <a:gdLst>
              <a:gd name="connsiteX0" fmla="*/ 351739 w 9861835"/>
              <a:gd name="connsiteY0" fmla="*/ 0 h 1515505"/>
              <a:gd name="connsiteX1" fmla="*/ 2763281 w 9861835"/>
              <a:gd name="connsiteY1" fmla="*/ 0 h 1515505"/>
              <a:gd name="connsiteX2" fmla="*/ 2876870 w 9861835"/>
              <a:gd name="connsiteY2" fmla="*/ 47050 h 1515505"/>
              <a:gd name="connsiteX3" fmla="*/ 2895597 w 9861835"/>
              <a:gd name="connsiteY3" fmla="*/ 74827 h 1515505"/>
              <a:gd name="connsiteX4" fmla="*/ 2896233 w 9861835"/>
              <a:gd name="connsiteY4" fmla="*/ 74827 h 1515505"/>
              <a:gd name="connsiteX5" fmla="*/ 2904519 w 9861835"/>
              <a:gd name="connsiteY5" fmla="*/ 88059 h 1515505"/>
              <a:gd name="connsiteX6" fmla="*/ 2911297 w 9861835"/>
              <a:gd name="connsiteY6" fmla="*/ 98111 h 1515505"/>
              <a:gd name="connsiteX7" fmla="*/ 2911526 w 9861835"/>
              <a:gd name="connsiteY7" fmla="*/ 99247 h 1515505"/>
              <a:gd name="connsiteX8" fmla="*/ 3081952 w 9861835"/>
              <a:gd name="connsiteY8" fmla="*/ 371389 h 1515505"/>
              <a:gd name="connsiteX9" fmla="*/ 9861835 w 9861835"/>
              <a:gd name="connsiteY9" fmla="*/ 371389 h 1515505"/>
              <a:gd name="connsiteX10" fmla="*/ 9861835 w 9861835"/>
              <a:gd name="connsiteY10" fmla="*/ 851588 h 1515505"/>
              <a:gd name="connsiteX11" fmla="*/ 9861835 w 9861835"/>
              <a:gd name="connsiteY11" fmla="*/ 1327837 h 1515505"/>
              <a:gd name="connsiteX12" fmla="*/ 9861835 w 9861835"/>
              <a:gd name="connsiteY12" fmla="*/ 1515505 h 1515505"/>
              <a:gd name="connsiteX13" fmla="*/ 131941 w 9861835"/>
              <a:gd name="connsiteY13" fmla="*/ 1515505 h 1515505"/>
              <a:gd name="connsiteX14" fmla="*/ 131941 w 9861835"/>
              <a:gd name="connsiteY14" fmla="*/ 1327837 h 1515505"/>
              <a:gd name="connsiteX15" fmla="*/ 0 w 9861835"/>
              <a:gd name="connsiteY15" fmla="*/ 1327837 h 1515505"/>
              <a:gd name="connsiteX16" fmla="*/ 0 w 9861835"/>
              <a:gd name="connsiteY16" fmla="*/ 431942 h 1515505"/>
              <a:gd name="connsiteX17" fmla="*/ 17736 w 9861835"/>
              <a:gd name="connsiteY17" fmla="*/ 389125 h 1515505"/>
              <a:gd name="connsiteX18" fmla="*/ 23118 w 9861835"/>
              <a:gd name="connsiteY18" fmla="*/ 385496 h 1515505"/>
              <a:gd name="connsiteX19" fmla="*/ 217671 w 9861835"/>
              <a:gd name="connsiteY19" fmla="*/ 74827 h 1515505"/>
              <a:gd name="connsiteX20" fmla="*/ 219423 w 9861835"/>
              <a:gd name="connsiteY20" fmla="*/ 74827 h 1515505"/>
              <a:gd name="connsiteX21" fmla="*/ 238151 w 9861835"/>
              <a:gd name="connsiteY21" fmla="*/ 47050 h 1515505"/>
              <a:gd name="connsiteX22" fmla="*/ 351739 w 9861835"/>
              <a:gd name="connsiteY22" fmla="*/ 0 h 15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861835" h="1515505">
                <a:moveTo>
                  <a:pt x="351739" y="0"/>
                </a:moveTo>
                <a:lnTo>
                  <a:pt x="2763281" y="0"/>
                </a:lnTo>
                <a:cubicBezTo>
                  <a:pt x="2807641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6" y="99247"/>
                </a:lnTo>
                <a:lnTo>
                  <a:pt x="3081952" y="371389"/>
                </a:lnTo>
                <a:lnTo>
                  <a:pt x="9861835" y="371389"/>
                </a:lnTo>
                <a:lnTo>
                  <a:pt x="9861835" y="851588"/>
                </a:lnTo>
                <a:lnTo>
                  <a:pt x="9861835" y="1327837"/>
                </a:lnTo>
                <a:lnTo>
                  <a:pt x="9861835" y="1515505"/>
                </a:lnTo>
                <a:lnTo>
                  <a:pt x="131941" y="1515505"/>
                </a:lnTo>
                <a:lnTo>
                  <a:pt x="131941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313173" y="553016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81232" y="5530165"/>
            <a:ext cx="11866607" cy="1327837"/>
          </a:xfrm>
          <a:custGeom>
            <a:avLst/>
            <a:gdLst>
              <a:gd name="connsiteX0" fmla="*/ 351739 w 11866607"/>
              <a:gd name="connsiteY0" fmla="*/ 0 h 1327837"/>
              <a:gd name="connsiteX1" fmla="*/ 2763281 w 11866607"/>
              <a:gd name="connsiteY1" fmla="*/ 0 h 1327837"/>
              <a:gd name="connsiteX2" fmla="*/ 2876870 w 11866607"/>
              <a:gd name="connsiteY2" fmla="*/ 47050 h 1327837"/>
              <a:gd name="connsiteX3" fmla="*/ 2895597 w 11866607"/>
              <a:gd name="connsiteY3" fmla="*/ 74827 h 1327837"/>
              <a:gd name="connsiteX4" fmla="*/ 2896232 w 11866607"/>
              <a:gd name="connsiteY4" fmla="*/ 74827 h 1327837"/>
              <a:gd name="connsiteX5" fmla="*/ 2904518 w 11866607"/>
              <a:gd name="connsiteY5" fmla="*/ 88059 h 1327837"/>
              <a:gd name="connsiteX6" fmla="*/ 2911296 w 11866607"/>
              <a:gd name="connsiteY6" fmla="*/ 98111 h 1327837"/>
              <a:gd name="connsiteX7" fmla="*/ 2911525 w 11866607"/>
              <a:gd name="connsiteY7" fmla="*/ 99247 h 1327837"/>
              <a:gd name="connsiteX8" fmla="*/ 3081951 w 11866607"/>
              <a:gd name="connsiteY8" fmla="*/ 371389 h 1327837"/>
              <a:gd name="connsiteX9" fmla="*/ 11806054 w 11866607"/>
              <a:gd name="connsiteY9" fmla="*/ 371389 h 1327837"/>
              <a:gd name="connsiteX10" fmla="*/ 11866607 w 11866607"/>
              <a:gd name="connsiteY10" fmla="*/ 431942 h 1327837"/>
              <a:gd name="connsiteX11" fmla="*/ 11866607 w 11866607"/>
              <a:gd name="connsiteY11" fmla="*/ 1327837 h 1327837"/>
              <a:gd name="connsiteX12" fmla="*/ 0 w 11866607"/>
              <a:gd name="connsiteY12" fmla="*/ 1327837 h 1327837"/>
              <a:gd name="connsiteX13" fmla="*/ 0 w 11866607"/>
              <a:gd name="connsiteY13" fmla="*/ 431942 h 1327837"/>
              <a:gd name="connsiteX14" fmla="*/ 17736 w 11866607"/>
              <a:gd name="connsiteY14" fmla="*/ 389125 h 1327837"/>
              <a:gd name="connsiteX15" fmla="*/ 23118 w 11866607"/>
              <a:gd name="connsiteY15" fmla="*/ 385496 h 1327837"/>
              <a:gd name="connsiteX16" fmla="*/ 217671 w 11866607"/>
              <a:gd name="connsiteY16" fmla="*/ 74827 h 1327837"/>
              <a:gd name="connsiteX17" fmla="*/ 219423 w 11866607"/>
              <a:gd name="connsiteY17" fmla="*/ 74827 h 1327837"/>
              <a:gd name="connsiteX18" fmla="*/ 238151 w 11866607"/>
              <a:gd name="connsiteY18" fmla="*/ 47050 h 1327837"/>
              <a:gd name="connsiteX19" fmla="*/ 351739 w 11866607"/>
              <a:gd name="connsiteY19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66607" h="1327837"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11806054" y="371389"/>
                </a:lnTo>
                <a:cubicBezTo>
                  <a:pt x="11839496" y="371389"/>
                  <a:pt x="11866607" y="398500"/>
                  <a:pt x="11866607" y="431942"/>
                </a:cubicBezTo>
                <a:lnTo>
                  <a:pt x="11866607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373" y="5983933"/>
            <a:ext cx="11714206" cy="874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3010" y="5530164"/>
            <a:ext cx="22264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Dialog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7094" y="6107898"/>
            <a:ext cx="2570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장현서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4476" y="1861616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YN Bank Program</a:t>
            </a:r>
            <a:endParaRPr lang="en-US" altLang="ko-KR" sz="3600" b="1" i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Dialog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440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248771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1483549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718327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49144" y="5434768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smtClean="0">
                <a:solidFill>
                  <a:schemeClr val="bg2">
                    <a:lumMod val="50000"/>
                  </a:schemeClr>
                </a:solidFill>
              </a:rPr>
              <a:t>1 </a:t>
            </a:r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박인선</a:t>
            </a:r>
            <a:endParaRPr lang="ko-KR" altLang="en-US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7771" y="5253933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smtClean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황하나</a:t>
            </a:r>
            <a:endParaRPr lang="ko-KR" alt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425" y="938165"/>
            <a:ext cx="2877339" cy="2877339"/>
          </a:xfrm>
          <a:prstGeom prst="ellipse">
            <a:avLst/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14184" y="490689"/>
            <a:ext cx="2166648" cy="2223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" y="6099661"/>
            <a:ext cx="1529254" cy="6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6905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630"/>
                <a:gridCol w="809384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고객 메뉴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H="1">
            <a:off x="6393026" y="2141498"/>
            <a:ext cx="1" cy="36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077971" y="2733164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2">
                      <a:lumMod val="50000"/>
                    </a:schemeClr>
                  </a:solidFill>
                </a:rPr>
                <a:t>고객 개인정보</a:t>
              </a:r>
              <a:endParaRPr lang="ko-KR" altLang="en-US" sz="10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875846" y="2729854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2">
                      <a:lumMod val="50000"/>
                    </a:schemeClr>
                  </a:solidFill>
                </a:rPr>
                <a:t>상품 관리</a:t>
              </a:r>
              <a:endParaRPr lang="ko-KR" altLang="en-US" sz="10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69314" y="2732075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2">
                      <a:lumMod val="50000"/>
                    </a:schemeClr>
                  </a:solidFill>
                </a:rPr>
                <a:t>고객 통계</a:t>
              </a:r>
              <a:endParaRPr lang="ko-KR" altLang="en-US" sz="10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고객 관리</a:t>
            </a:r>
            <a:endParaRPr lang="ko-KR" alt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70970" y="3472903"/>
            <a:ext cx="2185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고객 추가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고객 수정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고객 삭제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546896" y="3502390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상품 조회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상품 추가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상품 수정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상품 삭제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416063" y="3559224"/>
            <a:ext cx="4728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업무 통계 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46" y="1285119"/>
            <a:ext cx="865160" cy="86516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661680" y="2729854"/>
            <a:ext cx="1636848" cy="477329"/>
            <a:chOff x="1666526" y="2702476"/>
            <a:chExt cx="1636848" cy="477329"/>
          </a:xfrm>
        </p:grpSpPr>
        <p:sp>
          <p:nvSpPr>
            <p:cNvPr id="32" name="직사각형 31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2">
                      <a:lumMod val="50000"/>
                    </a:schemeClr>
                  </a:solidFill>
                </a:rPr>
                <a:t>입출금</a:t>
              </a:r>
              <a:endParaRPr lang="ko-KR" altLang="en-US" sz="10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332730" y="3502390"/>
            <a:ext cx="2185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입금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</a:rPr>
              <a:t>출금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8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93"/>
                <a:gridCol w="817621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은행 메뉴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1">
                      <a:lumMod val="85000"/>
                    </a:schemeClr>
                  </a:solidFill>
                </a:rPr>
                <a:t>통장 관리</a:t>
              </a:r>
              <a:endParaRPr lang="ko-KR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1">
                      <a:lumMod val="85000"/>
                    </a:schemeClr>
                  </a:solidFill>
                </a:rPr>
                <a:t>대출 관리</a:t>
              </a:r>
              <a:endParaRPr lang="ko-KR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1">
                      <a:lumMod val="85000"/>
                    </a:schemeClr>
                  </a:solidFill>
                </a:rPr>
                <a:t>카드 관리</a:t>
              </a:r>
              <a:endParaRPr lang="ko-KR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은행 업무</a:t>
            </a:r>
            <a:endParaRPr lang="ko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79730" y="3392299"/>
            <a:ext cx="2901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통장 추가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통장 수정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통장 삭제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휴면</a:t>
            </a:r>
            <a:r>
              <a:rPr lang="en-US" altLang="ko-KR" sz="2400" b="1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해지 계좌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대출 추가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대출 수정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대출 삭제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카드 추가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카드 수정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카드 삭제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391552"/>
            <a:ext cx="865160" cy="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2573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smtClean="0">
                          <a:solidFill>
                            <a:schemeClr val="bg1"/>
                          </a:solidFill>
                        </a:rPr>
                        <a:t>사용 </a:t>
                      </a:r>
                      <a:r>
                        <a:rPr lang="en-US" altLang="ko-KR" sz="1600" baseline="0" smtClean="0">
                          <a:solidFill>
                            <a:schemeClr val="bg1"/>
                          </a:solidFill>
                        </a:rPr>
                        <a:t>Trigger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68951"/>
              </p:ext>
            </p:extLst>
          </p:nvPr>
        </p:nvGraphicFramePr>
        <p:xfrm>
          <a:off x="673996" y="1238132"/>
          <a:ext cx="10845282" cy="540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47"/>
                <a:gridCol w="1807547"/>
                <a:gridCol w="2210564"/>
                <a:gridCol w="1404530"/>
                <a:gridCol w="1807547"/>
                <a:gridCol w="1807547"/>
              </a:tblGrid>
              <a:tr h="248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Trigger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명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기능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테이블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Trigger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명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기능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테이블</a:t>
                      </a:r>
                      <a:endParaRPr lang="ko-KR" altLang="en-US" sz="1100"/>
                    </a:p>
                  </a:txBody>
                  <a:tcPr/>
                </a:tc>
              </a:tr>
              <a:tr h="730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deleted_emp_trigger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 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퇴사한 사원 정보 저장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Employee,</a:t>
                      </a:r>
                    </a:p>
                    <a:p>
                      <a:pPr algn="ctr" latinLnBrk="1"/>
                      <a:r>
                        <a:rPr lang="en-US" altLang="ko-KR" sz="1100" err="1" smtClean="0"/>
                        <a:t>DeletedEmployee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deleted_emp_trigger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메인의</a:t>
                      </a: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 공지사항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삭제 시 번호 </a:t>
                      </a:r>
                      <a:r>
                        <a:rPr lang="ko-KR" altLang="en-US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리셋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notice</a:t>
                      </a:r>
                      <a:endParaRPr lang="ko-KR" altLang="en-US" sz="1100"/>
                    </a:p>
                  </a:txBody>
                  <a:tcPr/>
                </a:tc>
              </a:tr>
              <a:tr h="730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tri_after_update_Bankbook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입출금 기록</a:t>
                      </a:r>
                      <a:endParaRPr lang="ko-KR" altLang="en-US" sz="110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bankbook,</a:t>
                      </a:r>
                    </a:p>
                    <a:p>
                      <a:pPr algn="ctr" latinLnBrk="1"/>
                      <a:r>
                        <a:rPr lang="en-US" altLang="ko-KR" sz="1100" err="1" smtClean="0"/>
                        <a:t>Cust_DW_audit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tri_insert_bankbook_performance</a:t>
                      </a:r>
                      <a:endParaRPr lang="ko-KR" altLang="en-US" sz="110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통장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, </a:t>
                      </a: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카드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, </a:t>
                      </a: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대출</a:t>
                      </a:r>
                      <a:endParaRPr lang="en-US" altLang="ko-KR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추가</a:t>
                      </a:r>
                      <a:r>
                        <a:rPr lang="en-US" altLang="ko-KR" sz="1100" b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 </a:t>
                      </a:r>
                      <a:r>
                        <a:rPr lang="ko-KR" altLang="en-US" sz="1100" b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수정</a:t>
                      </a:r>
                      <a:r>
                        <a:rPr lang="en-US" altLang="ko-KR" sz="1100" b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 </a:t>
                      </a:r>
                      <a:r>
                        <a:rPr lang="ko-KR" altLang="en-US" sz="1100" b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삭제 시 </a:t>
                      </a:r>
                      <a:endParaRPr lang="en-US" altLang="ko-KR" sz="1100" b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실적 테이블에 </a:t>
                      </a:r>
                      <a:r>
                        <a:rPr lang="en-US" altLang="ko-KR" sz="1100" b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insert / delete </a:t>
                      </a:r>
                      <a:endParaRPr lang="en-US" altLang="ko-KR" sz="1100" b="1" smtClean="0">
                        <a:solidFill>
                          <a:srgbClr val="44546A">
                            <a:lumMod val="75000"/>
                          </a:srgbClr>
                        </a:solidFill>
                      </a:endParaRPr>
                    </a:p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Bankbook,</a:t>
                      </a:r>
                    </a:p>
                    <a:p>
                      <a:pPr algn="ctr" latinLnBrk="1"/>
                      <a:r>
                        <a:rPr lang="en-US" altLang="ko-KR" sz="1100" smtClean="0"/>
                        <a:t>Card,</a:t>
                      </a:r>
                    </a:p>
                    <a:p>
                      <a:pPr algn="ctr" latinLnBrk="1"/>
                      <a:r>
                        <a:rPr lang="en-US" altLang="ko-KR" sz="1100" smtClean="0"/>
                        <a:t>Loan,</a:t>
                      </a:r>
                    </a:p>
                    <a:p>
                      <a:pPr algn="ctr" latinLnBrk="1"/>
                      <a:r>
                        <a:rPr lang="en-US" altLang="ko-KR" sz="1100" smtClean="0"/>
                        <a:t>Performance</a:t>
                      </a:r>
                      <a:endParaRPr lang="ko-KR" altLang="en-US" sz="1100"/>
                    </a:p>
                  </a:txBody>
                  <a:tcPr/>
                </a:tc>
              </a:tr>
              <a:tr h="7309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change_bankbalance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   </a:t>
                      </a: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change_cardbalance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카드 잔액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통장 잔액 연동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Card, </a:t>
                      </a:r>
                    </a:p>
                    <a:p>
                      <a:pPr algn="ctr" latinLnBrk="1"/>
                      <a:r>
                        <a:rPr lang="en-US" altLang="ko-KR" sz="1100" err="1" smtClean="0"/>
                        <a:t>bankBook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tri_delete_bankbook_performance</a:t>
                      </a:r>
                      <a:endParaRPr lang="ko-KR" altLang="en-US" sz="1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</a:tr>
              <a:tr h="730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tri_update_card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카드 수정 시 </a:t>
                      </a:r>
                      <a:endParaRPr lang="en-US" altLang="ko-KR" sz="1100" b="1" smtClean="0">
                        <a:solidFill>
                          <a:srgbClr val="44546A">
                            <a:lumMod val="75000"/>
                          </a:srgbClr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카드 거래실</a:t>
                      </a:r>
                      <a:r>
                        <a:rPr lang="ko-KR" altLang="en-US" sz="1100" b="1" baseline="0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적 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(</a:t>
                      </a: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통계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)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Card,</a:t>
                      </a:r>
                    </a:p>
                    <a:p>
                      <a:pPr algn="ctr" latinLnBrk="1"/>
                      <a:r>
                        <a:rPr lang="en-US" altLang="ko-KR" sz="1100" err="1" smtClean="0"/>
                        <a:t>CardInfo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tri_insert_card_performance</a:t>
                      </a:r>
                      <a:endParaRPr lang="ko-KR" altLang="en-US" sz="1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</a:tr>
              <a:tr h="730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tri_update_bankbook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통장 수정</a:t>
                      </a:r>
                      <a:r>
                        <a:rPr lang="ko-KR" altLang="en-US" sz="1100" b="1" baseline="0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 </a:t>
                      </a: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시 </a:t>
                      </a:r>
                      <a:endParaRPr lang="en-US" altLang="ko-KR" sz="1100" b="1" smtClean="0">
                        <a:solidFill>
                          <a:srgbClr val="44546A">
                            <a:lumMod val="75000"/>
                          </a:srgbClr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통장 거래실적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(</a:t>
                      </a: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통계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)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BankBook</a:t>
                      </a:r>
                      <a:r>
                        <a:rPr lang="en-US" altLang="ko-KR" sz="110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100" err="1" smtClean="0"/>
                        <a:t>BankBookInfo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tri_delete_card_performance</a:t>
                      </a:r>
                      <a:endParaRPr lang="ko-KR" altLang="en-US" sz="1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 </a:t>
                      </a: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make_dormant</a:t>
                      </a:r>
                      <a:r>
                        <a:rPr lang="en-US" altLang="ko-KR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 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휴면 계좌로 전환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BankBook</a:t>
                      </a:r>
                      <a:r>
                        <a:rPr lang="en-US" altLang="ko-KR" sz="110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100" err="1" smtClean="0"/>
                        <a:t>ChangeBankBookDormantin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tri_insert_loan_performance</a:t>
                      </a:r>
                      <a:endParaRPr lang="ko-KR" altLang="en-US" sz="1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</a:tr>
              <a:tr h="736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make_termination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해지 계좌 전환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BankBook</a:t>
                      </a:r>
                      <a:r>
                        <a:rPr lang="en-US" altLang="ko-KR" sz="110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100" err="1" smtClean="0"/>
                        <a:t>ChangeBankBookTermination</a:t>
                      </a:r>
                      <a:endParaRPr lang="ko-KR" altLang="en-US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1" err="1" smtClean="0">
                          <a:solidFill>
                            <a:srgbClr val="44546A">
                              <a:lumMod val="75000"/>
                            </a:srgbClr>
                          </a:solidFill>
                        </a:rPr>
                        <a:t>tri_delete_loan_performance</a:t>
                      </a:r>
                      <a:endParaRPr lang="ko-KR" altLang="en-US" sz="110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93"/>
                <a:gridCol w="512821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YN</a:t>
                      </a:r>
                      <a:r>
                        <a:rPr lang="en-US" altLang="ko-KR" sz="1600" baseline="0" smtClean="0">
                          <a:solidFill>
                            <a:schemeClr val="bg1"/>
                          </a:solidFill>
                        </a:rPr>
                        <a:t> BANK </a:t>
                      </a:r>
                      <a:r>
                        <a:rPr lang="ko-KR" altLang="en-US" sz="1600" baseline="0" smtClean="0">
                          <a:solidFill>
                            <a:schemeClr val="bg1"/>
                          </a:solidFill>
                        </a:rPr>
                        <a:t>프로그램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1042" y="1495899"/>
            <a:ext cx="2155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로그인 화면</a:t>
            </a: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08" y="1749169"/>
            <a:ext cx="563958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3556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93"/>
                <a:gridCol w="512821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YN</a:t>
                      </a:r>
                      <a:r>
                        <a:rPr lang="en-US" altLang="ko-KR" sz="1600" baseline="0" smtClean="0">
                          <a:solidFill>
                            <a:schemeClr val="bg1"/>
                          </a:solidFill>
                        </a:rPr>
                        <a:t> BANK </a:t>
                      </a:r>
                      <a:r>
                        <a:rPr lang="ko-KR" altLang="en-US" sz="1600" baseline="0" smtClean="0">
                          <a:solidFill>
                            <a:schemeClr val="bg1"/>
                          </a:solidFill>
                        </a:rPr>
                        <a:t>프로그램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26" y="1392076"/>
            <a:ext cx="8724678" cy="49865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1042" y="1495899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메인메뉴</a:t>
            </a: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93"/>
                <a:gridCol w="512821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YN</a:t>
                      </a:r>
                      <a:r>
                        <a:rPr lang="en-US" altLang="ko-KR" sz="1600" baseline="0" smtClean="0">
                          <a:solidFill>
                            <a:schemeClr val="bg1"/>
                          </a:solidFill>
                        </a:rPr>
                        <a:t> BANK </a:t>
                      </a:r>
                      <a:r>
                        <a:rPr lang="ko-KR" altLang="en-US" sz="1600" baseline="0" smtClean="0">
                          <a:solidFill>
                            <a:schemeClr val="bg1"/>
                          </a:solidFill>
                        </a:rPr>
                        <a:t>프로그램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1042" y="1495899"/>
            <a:ext cx="183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메뉴 형태</a:t>
            </a: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7" y="1411491"/>
            <a:ext cx="8301034" cy="47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2541" y="2619667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Thank you!</a:t>
            </a:r>
            <a:endParaRPr lang="en-US" altLang="ko-KR" sz="3600" b="1" i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Dialog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440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678210" y="136254"/>
            <a:ext cx="2877339" cy="2877339"/>
          </a:xfrm>
          <a:prstGeom prst="ellipse">
            <a:avLst/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802931" y="1643153"/>
            <a:ext cx="2166648" cy="2223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7082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YN</a:t>
                      </a:r>
                      <a:r>
                        <a:rPr lang="en-US" altLang="ko-KR" sz="1600" baseline="0" smtClean="0">
                          <a:solidFill>
                            <a:schemeClr val="bg1"/>
                          </a:solidFill>
                        </a:rPr>
                        <a:t> Bank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636108" y="1601733"/>
            <a:ext cx="8163697" cy="4398874"/>
            <a:chOff x="3234244" y="1463059"/>
            <a:chExt cx="7652681" cy="4651809"/>
          </a:xfrm>
        </p:grpSpPr>
        <p:grpSp>
          <p:nvGrpSpPr>
            <p:cNvPr id="27" name="그룹 26"/>
            <p:cNvGrpSpPr/>
            <p:nvPr/>
          </p:nvGrpSpPr>
          <p:grpSpPr>
            <a:xfrm>
              <a:off x="3234244" y="1463059"/>
              <a:ext cx="7652681" cy="4651809"/>
              <a:chOff x="3417266" y="1029941"/>
              <a:chExt cx="7652681" cy="465180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8679172" y="2267152"/>
                <a:ext cx="2390775" cy="2390775"/>
              </a:xfrm>
              <a:prstGeom prst="ellipse">
                <a:avLst/>
              </a:prstGeom>
              <a:noFill/>
              <a:ln w="76200">
                <a:solidFill>
                  <a:srgbClr val="81D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3417267" y="1029941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명</a:t>
                </a:r>
                <a:endParaRPr lang="en-US" altLang="ko-KR" sz="1400" b="1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Project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</a:t>
                </a:r>
                <a:r>
                  <a:rPr lang="ko-KR" altLang="en-US" sz="900" b="1" smtClean="0">
                    <a:solidFill>
                      <a:srgbClr val="FF0000"/>
                    </a:solidFill>
                  </a:rPr>
                  <a:t>내부 관리 프로그램</a:t>
                </a:r>
                <a:r>
                  <a:rPr lang="ko-KR" altLang="en-US" sz="9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을 만들기 위한 프로젝트</a:t>
                </a:r>
                <a:endParaRPr lang="ko-KR" altLang="en-US" sz="9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cxnSp>
            <p:nvCxnSpPr>
              <p:cNvPr id="30" name="구부러진 연결선 29"/>
              <p:cNvCxnSpPr>
                <a:stCxn id="29" idx="4"/>
                <a:endCxn id="28" idx="2"/>
              </p:cNvCxnSpPr>
              <p:nvPr/>
            </p:nvCxnSpPr>
            <p:spPr>
              <a:xfrm>
                <a:off x="7309332" y="1590494"/>
                <a:ext cx="1369840" cy="1872046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자유형 30"/>
              <p:cNvSpPr/>
              <p:nvPr/>
            </p:nvSpPr>
            <p:spPr>
              <a:xfrm>
                <a:off x="3417266" y="2708542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6A6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목적</a:t>
                </a:r>
                <a:endParaRPr lang="en-US" altLang="ko-KR" sz="1400" b="1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직원이 업무를 좀 더 효율적으로 하기 위한</a:t>
                </a:r>
                <a:endParaRPr lang="en-US" altLang="ko-KR" sz="10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맞춤 프로그램</a:t>
                </a:r>
                <a:endParaRPr lang="en-US" altLang="ko-KR" sz="100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3417266" y="4387143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 명</a:t>
                </a:r>
                <a:endParaRPr lang="en-US" altLang="ko-KR" sz="1400" b="1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Program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은행에서 사용하는 내부 프로그램</a:t>
                </a:r>
              </a:p>
            </p:txBody>
          </p:sp>
          <p:cxnSp>
            <p:nvCxnSpPr>
              <p:cNvPr id="33" name="구부러진 연결선 32"/>
              <p:cNvCxnSpPr>
                <a:stCxn id="32" idx="5"/>
                <a:endCxn id="28" idx="2"/>
              </p:cNvCxnSpPr>
              <p:nvPr/>
            </p:nvCxnSpPr>
            <p:spPr>
              <a:xfrm flipV="1">
                <a:off x="7281134" y="3462540"/>
                <a:ext cx="1398038" cy="1504470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325" y="3490250"/>
              <a:ext cx="797980" cy="797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0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995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육각형 25"/>
          <p:cNvSpPr/>
          <p:nvPr/>
        </p:nvSpPr>
        <p:spPr>
          <a:xfrm rot="16200000">
            <a:off x="5119578" y="2024989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bg1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육각형 33"/>
          <p:cNvSpPr/>
          <p:nvPr/>
        </p:nvSpPr>
        <p:spPr>
          <a:xfrm rot="16200000">
            <a:off x="6061760" y="3578286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육각형 34"/>
          <p:cNvSpPr/>
          <p:nvPr/>
        </p:nvSpPr>
        <p:spPr>
          <a:xfrm rot="16200000">
            <a:off x="4196383" y="3578037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bg1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054" y="1305511"/>
            <a:ext cx="3846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다이얼로그 </a:t>
            </a:r>
            <a:r>
              <a:rPr lang="en-US" altLang="ko-KR" sz="20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Dialog</a:t>
            </a:r>
            <a:r>
              <a:rPr lang="ko-KR" altLang="en-US" sz="20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초기 목표</a:t>
            </a:r>
            <a:endParaRPr lang="en-US" altLang="ko-KR" sz="140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육각형 40"/>
          <p:cNvSpPr/>
          <p:nvPr/>
        </p:nvSpPr>
        <p:spPr>
          <a:xfrm rot="16200000">
            <a:off x="3294992" y="2024989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bg1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2121" y="1896168"/>
            <a:ext cx="2125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2030" y="2527109"/>
            <a:ext cx="152203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팀워크</a:t>
            </a:r>
            <a:endParaRPr lang="en-US" altLang="ko-KR" sz="2400" b="1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3737" y="2336200"/>
            <a:ext cx="152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배운 기술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적용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1260" y="1828481"/>
            <a:ext cx="1522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cs typeface="Aharoni" panose="02010803020104030203" pitchFamily="2" charset="-79"/>
              </a:rPr>
              <a:t>T</a:t>
            </a:r>
            <a:r>
              <a:rPr lang="en-US" altLang="ko-KR" b="1" smtClean="0">
                <a:solidFill>
                  <a:srgbClr val="0070C0"/>
                </a:solidFill>
                <a:cs typeface="Aharoni" panose="02010803020104030203" pitchFamily="2" charset="-79"/>
              </a:rPr>
              <a:t>rigger</a:t>
            </a:r>
            <a:endParaRPr lang="en-US" altLang="ko-KR" b="1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97271" y="2220706"/>
            <a:ext cx="1802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0070C0"/>
                </a:solidFill>
                <a:cs typeface="Aharoni" panose="02010803020104030203" pitchFamily="2" charset="-79"/>
              </a:rPr>
              <a:t>Procedure</a:t>
            </a:r>
            <a:endParaRPr lang="en-US" altLang="ko-KR" b="1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14279" y="4058326"/>
            <a:ext cx="152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역할 분담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8090" y="4952530"/>
            <a:ext cx="3553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0070C0"/>
                </a:solidFill>
                <a:cs typeface="Aharoni" panose="02010803020104030203" pitchFamily="2" charset="-79"/>
              </a:rPr>
              <a:t>1</a:t>
            </a:r>
            <a:r>
              <a:rPr lang="ko-KR" altLang="en-US" b="1" smtClean="0">
                <a:solidFill>
                  <a:srgbClr val="0070C0"/>
                </a:solidFill>
                <a:cs typeface="Aharoni" panose="02010803020104030203" pitchFamily="2" charset="-79"/>
              </a:rPr>
              <a:t>인 </a:t>
            </a:r>
            <a:r>
              <a:rPr lang="en-US" altLang="ko-KR" b="1" smtClean="0">
                <a:solidFill>
                  <a:srgbClr val="0070C0"/>
                </a:solidFill>
                <a:cs typeface="Aharoni" panose="02010803020104030203" pitchFamily="2" charset="-79"/>
              </a:rPr>
              <a:t>1 </a:t>
            </a:r>
            <a:r>
              <a:rPr lang="ko-KR" altLang="en-US" b="1" smtClean="0">
                <a:solidFill>
                  <a:srgbClr val="0070C0"/>
                </a:solidFill>
                <a:cs typeface="Aharoni" panose="02010803020104030203" pitchFamily="2" charset="-79"/>
              </a:rPr>
              <a:t>메인 메뉴 담당</a:t>
            </a:r>
            <a:endParaRPr lang="en-US" altLang="ko-KR" b="1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3654" y="2518353"/>
            <a:ext cx="1951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  <a:cs typeface="Aharoni" panose="02010803020104030203" pitchFamily="2" charset="-79"/>
              </a:rPr>
              <a:t>과정 중시</a:t>
            </a:r>
            <a:endParaRPr lang="en-US" altLang="ko-KR" b="1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52" name="육각형 51"/>
          <p:cNvSpPr/>
          <p:nvPr/>
        </p:nvSpPr>
        <p:spPr>
          <a:xfrm rot="16200000">
            <a:off x="2382699" y="3578036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882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개발 환경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026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30" y="1846876"/>
            <a:ext cx="1263346" cy="12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72" y="1976053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273" y="2064023"/>
            <a:ext cx="1190983" cy="839545"/>
          </a:xfrm>
          <a:prstGeom prst="rect">
            <a:avLst/>
          </a:prstGeom>
        </p:spPr>
      </p:pic>
      <p:pic>
        <p:nvPicPr>
          <p:cNvPr id="1034" name="Picture 10" descr="gradle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26" y="1897683"/>
            <a:ext cx="1021492" cy="10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java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 descr="java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0" y="3773738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740622" y="2874203"/>
            <a:ext cx="82316" cy="118405"/>
          </a:xfrm>
          <a:prstGeom prst="rect">
            <a:avLst/>
          </a:prstGeom>
        </p:spPr>
      </p:pic>
      <p:pic>
        <p:nvPicPr>
          <p:cNvPr id="1048" name="Picture 24" descr="github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03" y="3524161"/>
            <a:ext cx="2817139" cy="15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8572" y="3701267"/>
            <a:ext cx="985631" cy="1230428"/>
          </a:xfrm>
          <a:prstGeom prst="rect">
            <a:avLst/>
          </a:prstGeom>
        </p:spPr>
      </p:pic>
      <p:pic>
        <p:nvPicPr>
          <p:cNvPr id="1044" name="Picture 20" descr="mysql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00" y="3871655"/>
            <a:ext cx="1457531" cy="7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273261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53385" y="303494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40352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23830" y="305588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err="1" smtClean="0">
                <a:solidFill>
                  <a:schemeClr val="accent6">
                    <a:lumMod val="50000"/>
                  </a:schemeClr>
                </a:solidFill>
              </a:rPr>
              <a:t>Gradle</a:t>
            </a:r>
            <a:endParaRPr lang="ko-KR" altLang="en-US" sz="1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342230" y="5062890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53385" y="504305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r>
              <a:rPr lang="en-US" altLang="ko-KR" sz="1600" b="1" smtClean="0">
                <a:solidFill>
                  <a:schemeClr val="accent2">
                    <a:lumMod val="75000"/>
                  </a:schemeClr>
                </a:solidFill>
              </a:rPr>
              <a:t>FX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70801" y="504645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smtClean="0">
                <a:solidFill>
                  <a:schemeClr val="accent2"/>
                </a:solidFill>
              </a:rPr>
              <a:t>SQL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47057" y="505798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87989"/>
              </p:ext>
            </p:extLst>
          </p:nvPr>
        </p:nvGraphicFramePr>
        <p:xfrm>
          <a:off x="364056" y="839174"/>
          <a:ext cx="11145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782"/>
                <a:gridCol w="208280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메인 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메뉴 및 업무 분담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222989" y="3318671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사원 관리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742AB3A5-9F15-4025-9B9C-60E180327E2D}"/>
              </a:ext>
            </a:extLst>
          </p:cNvPr>
          <p:cNvSpPr/>
          <p:nvPr/>
        </p:nvSpPr>
        <p:spPr>
          <a:xfrm rot="10800000" flipV="1">
            <a:off x="2567461" y="1254346"/>
            <a:ext cx="7110798" cy="5306349"/>
          </a:xfrm>
          <a:prstGeom prst="triangle">
            <a:avLst>
              <a:gd name="adj" fmla="val 50185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65867" y="3342518"/>
            <a:ext cx="2313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고객 정보 관리</a:t>
            </a:r>
            <a:endParaRPr lang="ko-KR" alt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56797" y="3347538"/>
            <a:ext cx="25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은행 업무 관리</a:t>
            </a: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81779" y="4079211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검색</a:t>
            </a:r>
            <a:endParaRPr lang="en-US" altLang="ko-KR" sz="12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업무 정보 조회</a:t>
            </a:r>
            <a:endParaRPr lang="en-US" altLang="ko-KR" sz="12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현황 조회</a:t>
            </a:r>
            <a:endParaRPr lang="en-US" altLang="ko-KR" sz="12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권한 관리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9" y="2250457"/>
            <a:ext cx="946323" cy="9463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80" y="2323471"/>
            <a:ext cx="865160" cy="865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32" y="2331620"/>
            <a:ext cx="865160" cy="8651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283158" y="4079212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개인 정보</a:t>
            </a:r>
            <a:endParaRPr lang="en-US" altLang="ko-KR" sz="12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통계 정보</a:t>
            </a:r>
            <a:endParaRPr lang="en-US" altLang="ko-KR" sz="12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상품 관리</a:t>
            </a:r>
            <a:endParaRPr lang="en-US" altLang="ko-KR" sz="12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입출금 관리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48084" y="4079211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통장</a:t>
            </a:r>
            <a:endParaRPr lang="en-US" altLang="ko-KR" sz="12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카드</a:t>
            </a:r>
            <a:endParaRPr lang="en-US" altLang="ko-KR" sz="120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대출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28325" y="5769294"/>
            <a:ext cx="10342183" cy="504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222988" y="569824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장현서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215413" y="5714736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황하나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48084" y="568189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박인선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1760" y="5687686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담당</a:t>
            </a:r>
            <a:r>
              <a:rPr lang="en-US" altLang="ko-KR" sz="2400" b="1" smtClean="0">
                <a:solidFill>
                  <a:srgbClr val="44546A">
                    <a:lumMod val="75000"/>
                  </a:srgbClr>
                </a:solidFill>
              </a:rPr>
              <a:t>: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3223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71" y="2255368"/>
            <a:ext cx="899584" cy="899584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3B695B43-FCB9-4400-ABA8-A3244DFB6796}"/>
              </a:ext>
            </a:extLst>
          </p:cNvPr>
          <p:cNvSpPr/>
          <p:nvPr/>
        </p:nvSpPr>
        <p:spPr>
          <a:xfrm>
            <a:off x="2998796" y="1242854"/>
            <a:ext cx="6196614" cy="5306349"/>
          </a:xfrm>
          <a:prstGeom prst="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68949" y="3329959"/>
            <a:ext cx="183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rgbClr val="44546A">
                    <a:lumMod val="75000"/>
                  </a:srgbClr>
                </a:solidFill>
              </a:rPr>
              <a:t>관리자 </a:t>
            </a:r>
            <a:r>
              <a:rPr lang="en-US" altLang="ko-KR" sz="2400" b="1" smtClean="0">
                <a:solidFill>
                  <a:srgbClr val="44546A">
                    <a:lumMod val="75000"/>
                  </a:srgbClr>
                </a:solidFill>
              </a:rPr>
              <a:t>(AD)</a:t>
            </a: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4904" y="2255368"/>
            <a:ext cx="1815912" cy="1739231"/>
            <a:chOff x="5214904" y="2255368"/>
            <a:chExt cx="1815912" cy="173923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845" y="2255368"/>
              <a:ext cx="899584" cy="899584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5214904" y="3348268"/>
              <a:ext cx="18159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err="1" smtClean="0">
                  <a:solidFill>
                    <a:srgbClr val="44546A">
                      <a:lumMod val="75000"/>
                    </a:srgbClr>
                  </a:solidFill>
                </a:rPr>
                <a:t>인사팀</a:t>
              </a:r>
              <a:r>
                <a:rPr lang="ko-KR" altLang="en-US" sz="2400" b="1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smtClean="0">
                  <a:solidFill>
                    <a:srgbClr val="44546A">
                      <a:lumMod val="75000"/>
                    </a:srgbClr>
                  </a:solidFill>
                </a:rPr>
                <a:t>(HR</a:t>
              </a:r>
              <a:r>
                <a:rPr lang="en-US" altLang="ko-KR" sz="1600" b="1" smtClean="0">
                  <a:solidFill>
                    <a:srgbClr val="44546A">
                      <a:lumMod val="75000"/>
                    </a:srgbClr>
                  </a:solidFill>
                </a:rPr>
                <a:t>)</a:t>
              </a:r>
              <a:endPara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88081" y="2255368"/>
            <a:ext cx="1814658" cy="1774812"/>
            <a:chOff x="8288081" y="2255368"/>
            <a:chExt cx="1814658" cy="1774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351" y="2255368"/>
              <a:ext cx="899584" cy="899584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8288081" y="3383849"/>
              <a:ext cx="1814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err="1" smtClean="0">
                  <a:solidFill>
                    <a:srgbClr val="44546A">
                      <a:lumMod val="75000"/>
                    </a:srgbClr>
                  </a:solidFill>
                </a:rPr>
                <a:t>고객팀</a:t>
              </a:r>
              <a:r>
                <a:rPr lang="ko-KR" altLang="en-US" sz="2400" b="1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smtClean="0">
                  <a:solidFill>
                    <a:srgbClr val="44546A">
                      <a:lumMod val="75000"/>
                    </a:srgbClr>
                  </a:solidFill>
                </a:rPr>
                <a:t>(CS)</a:t>
              </a: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824162" y="4081532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accent2"/>
                </a:solidFill>
              </a:rPr>
              <a:t>모든 기능 </a:t>
            </a:r>
            <a:r>
              <a:rPr lang="ko-KR" altLang="en-US" sz="14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수행 가능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857361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accent2"/>
                </a:solidFill>
              </a:rPr>
              <a:t>인사 관련 </a:t>
            </a:r>
            <a:r>
              <a:rPr lang="ko-KR" altLang="en-US" sz="14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890560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accent2"/>
                </a:solidFill>
              </a:rPr>
              <a:t>고객 관련 </a:t>
            </a:r>
            <a:r>
              <a:rPr lang="ko-KR" altLang="en-US" sz="14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7681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4" y="1210014"/>
            <a:ext cx="11437459" cy="532293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08427" y="3032344"/>
            <a:ext cx="2916195" cy="1877695"/>
            <a:chOff x="2457717" y="3245389"/>
            <a:chExt cx="2916195" cy="1877695"/>
          </a:xfrm>
        </p:grpSpPr>
        <p:sp>
          <p:nvSpPr>
            <p:cNvPr id="4" name="직사각형 3"/>
            <p:cNvSpPr/>
            <p:nvPr/>
          </p:nvSpPr>
          <p:spPr>
            <a:xfrm>
              <a:off x="2457717" y="3245389"/>
              <a:ext cx="2916195" cy="13822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57717" y="4627682"/>
              <a:ext cx="1536599" cy="49540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연결 테이블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93682" y="117717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사원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9987" y="5055435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고객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0492" y="3170118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실적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51182" y="248019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부서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83028" y="32992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상품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2710" y="478351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카드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83028" y="1177170"/>
            <a:ext cx="1098472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퇴사 사원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76747" y="11246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통장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0669" y="2652776"/>
            <a:ext cx="759055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입출금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24394" y="405440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대출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61350" y="5483740"/>
            <a:ext cx="996749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카드 정보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77662" y="1783703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통장정보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377662" y="2779299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휴면계좌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77662" y="3937615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해지계좌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377662" y="4969408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공지사항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6338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패키지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18" y="2259367"/>
            <a:ext cx="2152950" cy="6763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50" y="3612189"/>
            <a:ext cx="2495898" cy="22196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4" y="3621510"/>
            <a:ext cx="2495898" cy="495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25925" y="4116097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25924" y="4805282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912" y="4915778"/>
            <a:ext cx="2362530" cy="523948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810096" y="3992880"/>
            <a:ext cx="1910744" cy="3816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777739" y="5082109"/>
            <a:ext cx="2238173" cy="956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6959" y="2301708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rgbClr val="44546A">
                    <a:lumMod val="75000"/>
                  </a:srgbClr>
                </a:solidFill>
              </a:rPr>
              <a:t>DB</a:t>
            </a: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61671" y="4340812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rgbClr val="44546A">
                    <a:lumMod val="75000"/>
                  </a:srgbClr>
                </a:solidFill>
              </a:rPr>
              <a:t>UI</a:t>
            </a: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4925" y="3266890"/>
            <a:ext cx="7754395" cy="29919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37658" y="2074443"/>
            <a:ext cx="7754395" cy="10635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30871" y="1317468"/>
            <a:ext cx="355618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효율적인 관리 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1535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52"/>
                <a:gridCol w="586962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사원 메뉴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1">
                      <a:lumMod val="85000"/>
                    </a:schemeClr>
                  </a:solidFill>
                </a:rPr>
                <a:t>사원 검색</a:t>
              </a:r>
              <a:endParaRPr lang="ko-KR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267895"/>
            <a:ext cx="946323" cy="946323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1">
                      <a:lumMod val="85000"/>
                    </a:schemeClr>
                  </a:solidFill>
                </a:rPr>
                <a:t>사원 권한</a:t>
              </a:r>
              <a:endParaRPr lang="ko-KR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1">
                      <a:lumMod val="85000"/>
                    </a:schemeClr>
                  </a:solidFill>
                </a:rPr>
                <a:t>사원 정보</a:t>
              </a:r>
              <a:endParaRPr lang="ko-KR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사원 관리</a:t>
            </a:r>
            <a:endParaRPr lang="ko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159525" y="3442215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사원 추가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사원 수정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사원 삭제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권한 추가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권한 수정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권한 삭제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사원 별 보너스 </a:t>
            </a:r>
            <a:r>
              <a:rPr lang="en-US" altLang="ko-KR" sz="2400" b="1" smtClean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담당 상품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schemeClr val="bg1">
                    <a:lumMod val="85000"/>
                  </a:schemeClr>
                </a:solidFill>
              </a:rPr>
              <a:t>업무 통계 </a:t>
            </a:r>
            <a:endParaRPr lang="en-US" altLang="ko-KR" sz="2400" b="1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421</Words>
  <Application>Microsoft Office PowerPoint</Application>
  <PresentationFormat>와이드스크린</PresentationFormat>
  <Paragraphs>196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Aharoni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270</cp:revision>
  <dcterms:created xsi:type="dcterms:W3CDTF">2020-01-08T05:13:28Z</dcterms:created>
  <dcterms:modified xsi:type="dcterms:W3CDTF">2020-05-12T08:16:55Z</dcterms:modified>
</cp:coreProperties>
</file>