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89" r:id="rId7"/>
    <p:sldId id="262" r:id="rId8"/>
    <p:sldId id="263" r:id="rId9"/>
    <p:sldId id="266" r:id="rId10"/>
    <p:sldId id="264" r:id="rId11"/>
    <p:sldId id="265" r:id="rId12"/>
    <p:sldId id="259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84" r:id="rId21"/>
    <p:sldId id="285" r:id="rId22"/>
    <p:sldId id="283" r:id="rId23"/>
    <p:sldId id="282" r:id="rId24"/>
    <p:sldId id="286" r:id="rId25"/>
    <p:sldId id="274" r:id="rId26"/>
    <p:sldId id="275" r:id="rId27"/>
    <p:sldId id="276" r:id="rId28"/>
    <p:sldId id="288" r:id="rId29"/>
    <p:sldId id="279" r:id="rId30"/>
    <p:sldId id="280" r:id="rId31"/>
    <p:sldId id="287" r:id="rId32"/>
    <p:sldId id="281" r:id="rId33"/>
    <p:sldId id="277" r:id="rId34"/>
  </p:sldIdLst>
  <p:sldSz cx="9144000" cy="6858000" type="screen4x3"/>
  <p:notesSz cx="7099300" cy="102346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789A6"/>
    <a:srgbClr val="0099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57" autoAdjust="0"/>
  </p:normalViewPr>
  <p:slideViewPr>
    <p:cSldViewPr>
      <p:cViewPr varScale="1">
        <p:scale>
          <a:sx n="81" d="100"/>
          <a:sy n="81" d="100"/>
        </p:scale>
        <p:origin x="-11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998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F6724F8-97F3-4D3E-B6DE-67AAC4645F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C9C848-1831-479A-BF47-57818DD0076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38EB7-0772-4EDE-9014-3BFF90B09146}" type="slidenum">
              <a:rPr lang="en-US"/>
              <a:pPr/>
              <a:t>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7A13E-0650-4141-BD9A-677AC7FCC202}" type="slidenum">
              <a:rPr lang="en-US"/>
              <a:pPr/>
              <a:t>11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89FCB-718B-4AD9-832A-974B7AB601EF}" type="slidenum">
              <a:rPr lang="en-US"/>
              <a:pPr/>
              <a:t>12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7A7D0-F397-43E1-A660-CCB47B3FA49C}" type="slidenum">
              <a:rPr lang="en-US"/>
              <a:pPr/>
              <a:t>13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97D87-AC5B-41AB-AAEF-EA7070F26794}" type="slidenum">
              <a:rPr lang="en-US"/>
              <a:pPr/>
              <a:t>15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7ACCB-5F8B-49CB-94A2-825C557453CE}" type="slidenum">
              <a:rPr lang="en-US"/>
              <a:pPr/>
              <a:t>16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7718A-BAC5-4DC1-81D4-8D2D8BEA5D3F}" type="slidenum">
              <a:rPr lang="en-US"/>
              <a:pPr/>
              <a:t>17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E116A-2231-40BE-8A4A-B07A8FE28128}" type="slidenum">
              <a:rPr lang="en-US"/>
              <a:pPr/>
              <a:t>18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B47B2-F50D-435B-8841-8F17A1BA56BA}" type="slidenum">
              <a:rPr lang="en-US"/>
              <a:pPr/>
              <a:t>19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9E56E-C000-4BC5-80A2-09244B28DE3F}" type="slidenum">
              <a:rPr lang="en-US"/>
              <a:pPr/>
              <a:t>25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73C58-02A6-4F55-B5A8-6D35E87B19E8}" type="slidenum">
              <a:rPr lang="en-US"/>
              <a:pPr/>
              <a:t>26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0E9DF-2F43-4CE8-81A2-5756CA8E89EB}" type="slidenum">
              <a:rPr lang="en-US"/>
              <a:pPr/>
              <a:t>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84A28-7199-43AB-BC2F-F69316E10169}" type="slidenum">
              <a:rPr lang="en-US"/>
              <a:pPr/>
              <a:t>27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823CE-2FF3-4833-8F8D-AE10BE1823BF}" type="slidenum">
              <a:rPr lang="en-US"/>
              <a:pPr/>
              <a:t>33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16C64-8139-4979-B6C8-4A7BE06AA3D0}" type="slidenum">
              <a:rPr lang="en-US"/>
              <a:pPr/>
              <a:t>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37415-953C-4C73-A0A5-70865CD23500}" type="slidenum">
              <a:rPr lang="en-US"/>
              <a:pPr/>
              <a:t>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3129-D072-40D4-B07F-241003D83DE5}" type="slidenum">
              <a:rPr lang="en-US"/>
              <a:pPr/>
              <a:t>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9854A-C944-433A-9B05-50907FE7930E}" type="slidenum">
              <a:rPr lang="en-US"/>
              <a:pPr/>
              <a:t>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24AC9-175F-4C9E-A0F7-A94AE612BB32}" type="slidenum">
              <a:rPr lang="en-US"/>
              <a:pPr/>
              <a:t>8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5EBBF-D668-48FF-A062-68A909A2F6A4}" type="slidenum">
              <a:rPr lang="en-US"/>
              <a:pPr/>
              <a:t>9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04B90-4F66-4658-B145-3FDB9F589842}" type="slidenum">
              <a:rPr lang="en-US"/>
              <a:pPr/>
              <a:t>10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033588" y="4340225"/>
            <a:ext cx="6746875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033588" y="5494338"/>
            <a:ext cx="6746875" cy="890587"/>
          </a:xfrm>
        </p:spPr>
        <p:txBody>
          <a:bodyPr anchor="ctr"/>
          <a:lstStyle>
            <a:lvl1pPr marL="0" indent="0">
              <a:buFontTx/>
              <a:buNone/>
              <a:defRPr sz="190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-3175" y="0"/>
            <a:ext cx="9147175" cy="6858000"/>
            <a:chOff x="-2" y="0"/>
            <a:chExt cx="5762" cy="4320"/>
          </a:xfrm>
        </p:grpSpPr>
        <p:grpSp>
          <p:nvGrpSpPr>
            <p:cNvPr id="5125" name="Group 5"/>
            <p:cNvGrpSpPr>
              <a:grpSpLocks/>
            </p:cNvGrpSpPr>
            <p:nvPr userDrawn="1"/>
          </p:nvGrpSpPr>
          <p:grpSpPr bwMode="auto">
            <a:xfrm>
              <a:off x="-2" y="0"/>
              <a:ext cx="5762" cy="4320"/>
              <a:chOff x="-2" y="0"/>
              <a:chExt cx="5762" cy="4320"/>
            </a:xfrm>
          </p:grpSpPr>
          <p:grpSp>
            <p:nvGrpSpPr>
              <p:cNvPr id="5126" name="Group 6"/>
              <p:cNvGrpSpPr>
                <a:grpSpLocks/>
              </p:cNvGrpSpPr>
              <p:nvPr userDrawn="1"/>
            </p:nvGrpSpPr>
            <p:grpSpPr bwMode="auto">
              <a:xfrm>
                <a:off x="-2" y="0"/>
                <a:ext cx="5762" cy="4320"/>
                <a:chOff x="-2" y="0"/>
                <a:chExt cx="5762" cy="4320"/>
              </a:xfrm>
            </p:grpSpPr>
            <p:grpSp>
              <p:nvGrpSpPr>
                <p:cNvPr id="5127" name="Group 7"/>
                <p:cNvGrpSpPr>
                  <a:grpSpLocks/>
                </p:cNvGrpSpPr>
                <p:nvPr userDrawn="1"/>
              </p:nvGrpSpPr>
              <p:grpSpPr bwMode="auto">
                <a:xfrm>
                  <a:off x="0" y="0"/>
                  <a:ext cx="5760" cy="2506"/>
                  <a:chOff x="221" y="0"/>
                  <a:chExt cx="5760" cy="2506"/>
                </a:xfrm>
              </p:grpSpPr>
              <p:pic>
                <p:nvPicPr>
                  <p:cNvPr id="5128" name="Picture 8" descr="TitleImage-CITYSCAPE_1280x557x92dpi"/>
                  <p:cNvPicPr>
                    <a:picLocks noChangeAspect="1" noChangeArrowheads="1"/>
                  </p:cNvPicPr>
                  <p:nvPr userDrawn="1"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gray">
                  <a:xfrm>
                    <a:off x="221" y="0"/>
                    <a:ext cx="5760" cy="250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9" name="Picture 9" descr="TitleMaster-SideBar_252x960"/>
                  <p:cNvPicPr>
                    <a:picLocks noChangeAspect="1" noChangeArrowheads="1"/>
                  </p:cNvPicPr>
                  <p:nvPr userDrawn="1"/>
                </p:nvPicPr>
                <p:blipFill>
                  <a:blip r:embed="rId4" cstate="print"/>
                  <a:srcRect b="58"/>
                  <a:stretch>
                    <a:fillRect/>
                  </a:stretch>
                </p:blipFill>
                <p:spPr bwMode="gray">
                  <a:xfrm>
                    <a:off x="221" y="0"/>
                    <a:ext cx="1134" cy="2505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30" name="Line 10"/>
                <p:cNvSpPr>
                  <a:spLocks noChangeShapeType="1"/>
                </p:cNvSpPr>
                <p:nvPr userDrawn="1"/>
              </p:nvSpPr>
              <p:spPr bwMode="gray">
                <a:xfrm>
                  <a:off x="1130" y="0"/>
                  <a:ext cx="0" cy="4320"/>
                </a:xfrm>
                <a:prstGeom prst="line">
                  <a:avLst/>
                </a:prstGeom>
                <a:noFill/>
                <a:ln w="15875">
                  <a:solidFill>
                    <a:srgbClr val="B9C9D7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5131" name="Object 11"/>
                <p:cNvGraphicFramePr>
                  <a:graphicFrameLocks noChangeAspect="1"/>
                </p:cNvGraphicFramePr>
                <p:nvPr/>
              </p:nvGraphicFramePr>
              <p:xfrm>
                <a:off x="-2" y="2505"/>
                <a:ext cx="1136" cy="1815"/>
              </p:xfrm>
              <a:graphic>
                <a:graphicData uri="http://schemas.openxmlformats.org/presentationml/2006/ole">
                  <p:oleObj spid="_x0000_s5131" name="Image" r:id="rId5" imgW="2400000" imgH="3834921" progId="">
                    <p:embed/>
                  </p:oleObj>
                </a:graphicData>
              </a:graphic>
            </p:graphicFrame>
          </p:grpSp>
          <p:grpSp>
            <p:nvGrpSpPr>
              <p:cNvPr id="5132" name="Group 12"/>
              <p:cNvGrpSpPr>
                <a:grpSpLocks/>
              </p:cNvGrpSpPr>
              <p:nvPr userDrawn="1"/>
            </p:nvGrpSpPr>
            <p:grpSpPr bwMode="auto">
              <a:xfrm>
                <a:off x="0" y="2505"/>
                <a:ext cx="5760" cy="0"/>
                <a:chOff x="0" y="2505"/>
                <a:chExt cx="5760" cy="0"/>
              </a:xfrm>
            </p:grpSpPr>
            <p:sp>
              <p:nvSpPr>
                <p:cNvPr id="5133" name="Line 13"/>
                <p:cNvSpPr>
                  <a:spLocks noChangeShapeType="1"/>
                </p:cNvSpPr>
                <p:nvPr userDrawn="1"/>
              </p:nvSpPr>
              <p:spPr bwMode="gray">
                <a:xfrm>
                  <a:off x="1130" y="2505"/>
                  <a:ext cx="4630" cy="0"/>
                </a:xfrm>
                <a:prstGeom prst="line">
                  <a:avLst/>
                </a:prstGeom>
                <a:noFill/>
                <a:ln w="15875">
                  <a:solidFill>
                    <a:srgbClr val="99B1C5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 userDrawn="1"/>
              </p:nvSpPr>
              <p:spPr bwMode="gray">
                <a:xfrm>
                  <a:off x="0" y="2505"/>
                  <a:ext cx="1134" cy="0"/>
                </a:xfrm>
                <a:prstGeom prst="line">
                  <a:avLst/>
                </a:prstGeom>
                <a:noFill/>
                <a:ln w="15875">
                  <a:solidFill>
                    <a:srgbClr val="D2DCE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5135" name="Picture 15" descr="full_banner_1118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0" y="205"/>
              <a:ext cx="2254" cy="91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441F2-B39B-4064-918E-4826F4CBCC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152400"/>
            <a:ext cx="2190750" cy="623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52400"/>
            <a:ext cx="6423025" cy="623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9A4FD8-C012-4B05-AA7D-59F321C6E6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3ECD89-9B98-4AA1-8079-2FA51C49BF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BD76C4-F230-4121-99A1-9878C90B5C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300163"/>
            <a:ext cx="4306888" cy="5091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300163"/>
            <a:ext cx="4306887" cy="5091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F5388-A1DC-430C-B723-40B2C7C5C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F28736-A231-498B-8962-55DBE8EBFA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ADFAA2-3AD4-4272-92C2-10B81F60EF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699B11-CEF1-4383-A003-29B15810F6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837B77-55A1-4903-8CAF-944DE544D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5965A-2D7C-484E-BBB1-E21140429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titled-12_0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-6350" y="0"/>
            <a:ext cx="9150350" cy="11461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ltGray">
          <a:xfrm flipV="1">
            <a:off x="0" y="6605588"/>
            <a:ext cx="9144000" cy="252412"/>
          </a:xfrm>
          <a:prstGeom prst="rect">
            <a:avLst/>
          </a:prstGeom>
          <a:solidFill>
            <a:srgbClr val="AFB9C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457200" anchor="ctr"/>
          <a:lstStyle/>
          <a:p>
            <a:pPr algn="l"/>
            <a:endParaRPr lang="en-US" sz="100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622800" y="6588125"/>
            <a:ext cx="4521200" cy="271463"/>
            <a:chOff x="2912" y="4150"/>
            <a:chExt cx="2848" cy="171"/>
          </a:xfrm>
        </p:grpSpPr>
        <p:pic>
          <p:nvPicPr>
            <p:cNvPr id="4101" name="Picture 5" descr="SlideMasterTabShadow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ltGray">
            <a:xfrm>
              <a:off x="2912" y="4160"/>
              <a:ext cx="284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2" name="Freeform 6" descr="SlideMasterTab_92dpi"/>
            <p:cNvSpPr>
              <a:spLocks/>
            </p:cNvSpPr>
            <p:nvPr userDrawn="1"/>
          </p:nvSpPr>
          <p:spPr bwMode="ltGray">
            <a:xfrm>
              <a:off x="3099" y="4150"/>
              <a:ext cx="2468" cy="171"/>
            </a:xfrm>
            <a:custGeom>
              <a:avLst/>
              <a:gdLst/>
              <a:ahLst/>
              <a:cxnLst>
                <a:cxn ang="0">
                  <a:pos x="2464" y="170"/>
                </a:cxn>
                <a:cxn ang="0">
                  <a:pos x="2464" y="69"/>
                </a:cxn>
                <a:cxn ang="0">
                  <a:pos x="2397" y="2"/>
                </a:cxn>
                <a:cxn ang="0">
                  <a:pos x="64" y="0"/>
                </a:cxn>
                <a:cxn ang="0">
                  <a:pos x="0" y="63"/>
                </a:cxn>
                <a:cxn ang="0">
                  <a:pos x="0" y="171"/>
                </a:cxn>
                <a:cxn ang="0">
                  <a:pos x="2464" y="170"/>
                </a:cxn>
              </a:cxnLst>
              <a:rect l="0" t="0" r="r" b="b"/>
              <a:pathLst>
                <a:path w="2464" h="171">
                  <a:moveTo>
                    <a:pt x="2464" y="170"/>
                  </a:moveTo>
                  <a:cubicBezTo>
                    <a:pt x="2464" y="170"/>
                    <a:pt x="2464" y="119"/>
                    <a:pt x="2464" y="69"/>
                  </a:cubicBezTo>
                  <a:cubicBezTo>
                    <a:pt x="2461" y="12"/>
                    <a:pt x="2416" y="2"/>
                    <a:pt x="2397" y="2"/>
                  </a:cubicBezTo>
                  <a:cubicBezTo>
                    <a:pt x="2397" y="2"/>
                    <a:pt x="1230" y="1"/>
                    <a:pt x="64" y="0"/>
                  </a:cubicBezTo>
                  <a:cubicBezTo>
                    <a:pt x="53" y="0"/>
                    <a:pt x="2" y="10"/>
                    <a:pt x="0" y="63"/>
                  </a:cubicBezTo>
                  <a:cubicBezTo>
                    <a:pt x="0" y="117"/>
                    <a:pt x="0" y="171"/>
                    <a:pt x="0" y="171"/>
                  </a:cubicBezTo>
                  <a:lnTo>
                    <a:pt x="2464" y="170"/>
                  </a:lnTo>
                  <a:close/>
                </a:path>
              </a:pathLst>
            </a:custGeom>
            <a:blipFill dpi="0" rotWithShape="1">
              <a:blip r:embed="rId15" cstate="print"/>
              <a:srcRect/>
              <a:stretch>
                <a:fillRect/>
              </a:stretch>
            </a:blipFill>
            <a:ln w="1270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42875" y="152400"/>
            <a:ext cx="66992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</a:t>
            </a:r>
            <a:br>
              <a:rPr lang="en-US" smtClean="0"/>
            </a:br>
            <a:r>
              <a:rPr lang="en-US" smtClean="0"/>
              <a:t>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1300163"/>
            <a:ext cx="8766175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96075" y="6643688"/>
            <a:ext cx="407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lvl1pPr eaLnBrk="0" hangingPunct="0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4125" y="6643688"/>
            <a:ext cx="15557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lvl1pPr eaLnBrk="0" hangingPunct="0">
              <a:defRPr sz="1000" b="1">
                <a:solidFill>
                  <a:srgbClr val="333333"/>
                </a:solidFill>
              </a:defRPr>
            </a:lvl1pPr>
          </a:lstStyle>
          <a:p>
            <a:fld id="{CF680E06-1836-42A9-B123-ACAE8CCA29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rgbClr val="678BA8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285750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folHlink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6313" indent="-228600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</a:defRPr>
      </a:lvl3pPr>
      <a:lvl4pPr marL="1319213" indent="-228600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bg2"/>
        </a:buClr>
        <a:buChar char="–"/>
        <a:defRPr sz="1400">
          <a:solidFill>
            <a:schemeClr val="tx1"/>
          </a:solidFill>
          <a:latin typeface="+mn-lt"/>
        </a:defRPr>
      </a:lvl4pPr>
      <a:lvl5pPr marL="1662113" indent="-228600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bg2"/>
        </a:buClr>
        <a:buFont typeface="Arial" charset="0"/>
        <a:buChar char="◦"/>
        <a:defRPr sz="1200">
          <a:solidFill>
            <a:schemeClr val="tx1"/>
          </a:solidFill>
          <a:latin typeface="+mn-lt"/>
        </a:defRPr>
      </a:lvl5pPr>
      <a:lvl6pPr marL="2119313" indent="-228600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bg2"/>
        </a:buClr>
        <a:buFont typeface="Arial" charset="0"/>
        <a:buChar char="◦"/>
        <a:defRPr sz="1200">
          <a:solidFill>
            <a:schemeClr val="tx1"/>
          </a:solidFill>
          <a:latin typeface="+mn-lt"/>
        </a:defRPr>
      </a:lvl6pPr>
      <a:lvl7pPr marL="2576513" indent="-228600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bg2"/>
        </a:buClr>
        <a:buFont typeface="Arial" charset="0"/>
        <a:buChar char="◦"/>
        <a:defRPr sz="1200">
          <a:solidFill>
            <a:schemeClr val="tx1"/>
          </a:solidFill>
          <a:latin typeface="+mn-lt"/>
        </a:defRPr>
      </a:lvl7pPr>
      <a:lvl8pPr marL="3033713" indent="-228600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bg2"/>
        </a:buClr>
        <a:buFont typeface="Arial" charset="0"/>
        <a:buChar char="◦"/>
        <a:defRPr sz="1200">
          <a:solidFill>
            <a:schemeClr val="tx1"/>
          </a:solidFill>
          <a:latin typeface="+mn-lt"/>
        </a:defRPr>
      </a:lvl8pPr>
      <a:lvl9pPr marL="3490913" indent="-228600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bg2"/>
        </a:buClr>
        <a:buFont typeface="Arial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-secure.com/weblog/archives/Kasslin-Florio-VB2008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hyperlink" Target="http://www.csnc.ch/misc/files/publications/2009_scsII_andreas_greulich_ReverseCodeEngineering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794" y="4340225"/>
            <a:ext cx="7072362" cy="914400"/>
          </a:xfrm>
        </p:spPr>
        <p:txBody>
          <a:bodyPr/>
          <a:lstStyle/>
          <a:p>
            <a:r>
              <a:rPr lang="en-US" dirty="0" smtClean="0"/>
              <a:t>Reversing </a:t>
            </a:r>
            <a:r>
              <a:rPr lang="en-US" dirty="0" err="1" smtClean="0"/>
              <a:t>Trojan.Mebroot’s</a:t>
            </a:r>
            <a:r>
              <a:rPr lang="en-US" dirty="0" smtClean="0"/>
              <a:t> Obfuscation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794" y="5494338"/>
            <a:ext cx="6746875" cy="1149372"/>
          </a:xfrm>
        </p:spPr>
        <p:txBody>
          <a:bodyPr/>
          <a:lstStyle/>
          <a:p>
            <a:r>
              <a:rPr lang="en-US" sz="1800" dirty="0" smtClean="0"/>
              <a:t>Nicolas Falliere</a:t>
            </a:r>
          </a:p>
          <a:p>
            <a:r>
              <a:rPr lang="en-US" sz="1800" i="1" dirty="0" smtClean="0"/>
              <a:t>Security Technology and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463" y="-26988"/>
            <a:ext cx="6242050" cy="6884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Alloc</a:t>
            </a:r>
            <a:r>
              <a:rPr lang="en-US" dirty="0" smtClean="0">
                <a:solidFill>
                  <a:schemeClr val="tx1"/>
                </a:solidFill>
              </a:rPr>
              <a:t>() – obfuscated, ASM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616325" y="3808413"/>
            <a:ext cx="1841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0" y="1555750"/>
            <a:ext cx="4427538" cy="4968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>
                <a:latin typeface="Courier New" pitchFamily="49" charset="0"/>
              </a:rPr>
              <a:t>{</a:t>
            </a:r>
          </a:p>
          <a:p>
            <a:pPr algn="l"/>
            <a:r>
              <a:rPr lang="en-US" sz="1000">
                <a:latin typeface="Courier New" pitchFamily="49" charset="0"/>
              </a:rPr>
              <a:t>  int x1; // ebx@1</a:t>
            </a:r>
          </a:p>
          <a:p>
            <a:pPr algn="l"/>
            <a:r>
              <a:rPr lang="en-US" sz="1000">
                <a:latin typeface="Courier New" pitchFamily="49" charset="0"/>
              </a:rPr>
              <a:t>  signed int x2; // ebp@1</a:t>
            </a:r>
          </a:p>
          <a:p>
            <a:pPr algn="l"/>
            <a:r>
              <a:rPr lang="en-US" sz="1000">
                <a:latin typeface="Courier New" pitchFamily="49" charset="0"/>
              </a:rPr>
              <a:t>  int eax0; // eax@1</a:t>
            </a:r>
          </a:p>
          <a:p>
            <a:pPr algn="l"/>
            <a:r>
              <a:rPr lang="en-US" sz="1000">
                <a:latin typeface="Courier New" pitchFamily="49" charset="0"/>
              </a:rPr>
              <a:t>  signed int Status; // ecx@2</a:t>
            </a:r>
          </a:p>
          <a:p>
            <a:pPr algn="l"/>
            <a:r>
              <a:rPr lang="en-US" sz="1000">
                <a:latin typeface="Courier New" pitchFamily="49" charset="0"/>
              </a:rPr>
              <a:t>  int x5; // edx@8</a:t>
            </a:r>
          </a:p>
          <a:p>
            <a:pPr algn="l"/>
            <a:r>
              <a:rPr lang="en-US" sz="1000">
                <a:latin typeface="Courier New" pitchFamily="49" charset="0"/>
              </a:rPr>
              <a:t>  signed int x4; // ebp@13</a:t>
            </a:r>
          </a:p>
          <a:p>
            <a:pPr algn="l"/>
            <a:r>
              <a:rPr lang="en-US" sz="1000">
                <a:latin typeface="Courier New" pitchFamily="49" charset="0"/>
              </a:rPr>
              <a:t>  int x3; // edx@16</a:t>
            </a:r>
          </a:p>
          <a:p>
            <a:pPr algn="l"/>
            <a:r>
              <a:rPr lang="en-US" sz="1000">
                <a:latin typeface="Courier New" pitchFamily="49" charset="0"/>
              </a:rPr>
              <a:t>  PVOID p; // eax@19</a:t>
            </a:r>
          </a:p>
          <a:p>
            <a:pPr algn="l"/>
            <a:r>
              <a:rPr lang="en-US" sz="1000">
                <a:latin typeface="Courier New" pitchFamily="49" charset="0"/>
              </a:rPr>
              <a:t>  signed int state; // [sp+18h] [bp-14h]@1</a:t>
            </a:r>
          </a:p>
          <a:p>
            <a:pPr algn="l"/>
            <a:r>
              <a:rPr lang="en-US" sz="1000">
                <a:latin typeface="Courier New" pitchFamily="49" charset="0"/>
              </a:rPr>
              <a:t>  state = 68;</a:t>
            </a:r>
          </a:p>
          <a:p>
            <a:pPr algn="l"/>
            <a:r>
              <a:rPr lang="en-US" sz="1000">
                <a:latin typeface="Courier New" pitchFamily="49" charset="0"/>
              </a:rPr>
              <a:t>  x1 = eax0;</a:t>
            </a:r>
          </a:p>
          <a:p>
            <a:pPr algn="l"/>
            <a:r>
              <a:rPr lang="en-US" sz="1000">
                <a:latin typeface="Courier New" pitchFamily="49" charset="0"/>
              </a:rPr>
              <a:t>  x2 = eax0;</a:t>
            </a:r>
          </a:p>
          <a:p>
            <a:pPr algn="l"/>
            <a:endParaRPr lang="en-US" sz="1000">
              <a:latin typeface="Courier New" pitchFamily="49" charset="0"/>
            </a:endParaRPr>
          </a:p>
          <a:p>
            <a:pPr algn="l"/>
            <a:r>
              <a:rPr lang="en-US" sz="1000">
                <a:latin typeface="Courier New" pitchFamily="49" charset="0"/>
              </a:rPr>
              <a:t>  while ( 2 )</a:t>
            </a:r>
          </a:p>
          <a:p>
            <a:pPr algn="l"/>
            <a:r>
              <a:rPr lang="en-US" sz="1000">
                <a:latin typeface="Courier New" pitchFamily="49" charset="0"/>
              </a:rPr>
              <a:t>  {</a:t>
            </a:r>
          </a:p>
          <a:p>
            <a:pPr algn="l"/>
            <a:r>
              <a:rPr lang="en-US" sz="1000">
                <a:latin typeface="Courier New" pitchFamily="49" charset="0"/>
              </a:rPr>
              <a:t>    Status = STATUS_INSUFFICIENT_RESOURCES;</a:t>
            </a:r>
          </a:p>
          <a:p>
            <a:pPr algn="l"/>
            <a:r>
              <a:rPr lang="en-US" sz="1000">
                <a:latin typeface="Courier New" pitchFamily="49" charset="0"/>
              </a:rPr>
              <a:t>    while ( 1 )</a:t>
            </a:r>
          </a:p>
          <a:p>
            <a:pPr algn="l"/>
            <a:r>
              <a:rPr lang="en-US" sz="1000">
                <a:latin typeface="Courier New" pitchFamily="49" charset="0"/>
              </a:rPr>
              <a:t>    {</a:t>
            </a:r>
          </a:p>
          <a:p>
            <a:pPr algn="l"/>
            <a:r>
              <a:rPr lang="en-US" sz="1000">
                <a:latin typeface="Courier New" pitchFamily="49" charset="0"/>
              </a:rPr>
              <a:t>      while ( state &gt; 84 )</a:t>
            </a:r>
          </a:p>
          <a:p>
            <a:pPr algn="l"/>
            <a:r>
              <a:rPr lang="en-US" sz="1000">
                <a:latin typeface="Courier New" pitchFamily="49" charset="0"/>
              </a:rPr>
              <a:t>      {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if ( state != 85 )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  goto label0;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x1 = x2 + 4;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x3 = ((x2 + 4) ^ 0x76) - 11;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if ( !*pdata )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  x3 = (x2 + 4) ^ 0x76;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state = x3;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Status = STATUS_ADDRESS_ALREADY_ASSOCIATED;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}</a:t>
            </a:r>
          </a:p>
          <a:p>
            <a:pPr algn="l"/>
            <a:r>
              <a:rPr lang="en-US" sz="1000">
                <a:latin typeface="Courier New" pitchFamily="49" charset="0"/>
              </a:rPr>
              <a:t>      if ( state &lt;= 67 )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break;    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716463" y="1916113"/>
            <a:ext cx="4427537" cy="4664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>
                <a:latin typeface="Courier New" pitchFamily="49" charset="0"/>
              </a:rPr>
              <a:t>label0:</a:t>
            </a:r>
          </a:p>
          <a:p>
            <a:pPr algn="l"/>
            <a:r>
              <a:rPr lang="en-US" sz="1000">
                <a:latin typeface="Courier New" pitchFamily="49" charset="0"/>
              </a:rPr>
              <a:t>      x4 = 85;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if ( pdata == 0 | size == 0 )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x4 = 40;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state = x4;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Status = STATUS_INVALID_PARAMETER;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x2 = 65;</a:t>
            </a:r>
          </a:p>
          <a:p>
            <a:pPr algn="l"/>
            <a:r>
              <a:rPr lang="en-US" sz="1000">
                <a:latin typeface="Courier New" pitchFamily="49" charset="0"/>
              </a:rPr>
              <a:t>    }</a:t>
            </a:r>
          </a:p>
          <a:p>
            <a:pPr algn="l"/>
            <a:r>
              <a:rPr lang="en-US" sz="1000">
                <a:latin typeface="Courier New" pitchFamily="49" charset="0"/>
              </a:rPr>
              <a:t>    if ( state == 32 )</a:t>
            </a:r>
          </a:p>
          <a:p>
            <a:pPr algn="l"/>
            <a:r>
              <a:rPr lang="en-US" sz="1000">
                <a:latin typeface="Courier New" pitchFamily="49" charset="0"/>
              </a:rPr>
              <a:t>    {</a:t>
            </a:r>
          </a:p>
          <a:p>
            <a:pPr algn="l"/>
            <a:r>
              <a:rPr lang="en-US" sz="1000">
                <a:latin typeface="Courier New" pitchFamily="49" charset="0"/>
              </a:rPr>
              <a:t>      memset(p, 0, size);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return 0;</a:t>
            </a:r>
          </a:p>
          <a:p>
            <a:pPr algn="l"/>
            <a:r>
              <a:rPr lang="en-US" sz="1000">
                <a:latin typeface="Courier New" pitchFamily="49" charset="0"/>
              </a:rPr>
              <a:t>    }</a:t>
            </a:r>
          </a:p>
          <a:p>
            <a:pPr algn="l"/>
            <a:r>
              <a:rPr lang="en-US" sz="1000">
                <a:latin typeface="Courier New" pitchFamily="49" charset="0"/>
              </a:rPr>
              <a:t>    if ( state != 40 )</a:t>
            </a:r>
          </a:p>
          <a:p>
            <a:pPr algn="l"/>
            <a:r>
              <a:rPr lang="en-US" sz="1000">
                <a:latin typeface="Courier New" pitchFamily="49" charset="0"/>
              </a:rPr>
              <a:t>    {</a:t>
            </a:r>
          </a:p>
          <a:p>
            <a:pPr algn="l"/>
            <a:r>
              <a:rPr lang="en-US" sz="1000">
                <a:latin typeface="Courier New" pitchFamily="49" charset="0"/>
              </a:rPr>
              <a:t>      if ( state == 51 )</a:t>
            </a:r>
          </a:p>
          <a:p>
            <a:pPr algn="l"/>
            <a:r>
              <a:rPr lang="en-US" sz="1000">
                <a:latin typeface="Courier New" pitchFamily="49" charset="0"/>
              </a:rPr>
              <a:t>      {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p = ExAllocatePoolWithTag(pooltype, size, tag);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*pdata = p;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x5 = 101 - x1;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if ( !p )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  x5 = 109 - x1;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state = x5;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  continue;</a:t>
            </a:r>
          </a:p>
          <a:p>
            <a:pPr algn="l"/>
            <a:r>
              <a:rPr lang="en-US" sz="1000">
                <a:latin typeface="Courier New" pitchFamily="49" charset="0"/>
              </a:rPr>
              <a:t>      }</a:t>
            </a:r>
          </a:p>
          <a:p>
            <a:pPr algn="l"/>
            <a:r>
              <a:rPr lang="en-US" sz="1000">
                <a:latin typeface="Courier New" pitchFamily="49" charset="0"/>
              </a:rPr>
              <a:t>      goto label0;</a:t>
            </a:r>
          </a:p>
          <a:p>
            <a:pPr algn="l"/>
            <a:r>
              <a:rPr lang="en-US" sz="1000">
                <a:latin typeface="Courier New" pitchFamily="49" charset="0"/>
              </a:rPr>
              <a:t>    }</a:t>
            </a:r>
          </a:p>
          <a:p>
            <a:pPr algn="l"/>
            <a:r>
              <a:rPr lang="en-US" sz="1000">
                <a:latin typeface="Courier New" pitchFamily="49" charset="0"/>
              </a:rPr>
              <a:t>    return Status;</a:t>
            </a:r>
          </a:p>
          <a:p>
            <a:pPr algn="l"/>
            <a:r>
              <a:rPr lang="en-US" sz="1000">
                <a:latin typeface="Courier New" pitchFamily="49" charset="0"/>
              </a:rPr>
              <a:t>  }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}</a:t>
            </a:r>
            <a:endParaRPr lang="en-US" sz="1000">
              <a:latin typeface="Courier New" pitchFamily="49" charset="0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4925" y="1196975"/>
            <a:ext cx="85359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NTSTATUS __stdcall </a:t>
            </a:r>
            <a:r>
              <a:rPr lang="en-US" sz="1600" u="sng"/>
              <a:t>alloc</a:t>
            </a:r>
            <a:r>
              <a:rPr lang="en-US" sz="1600"/>
              <a:t>(PVOID *pdata, SIZE_T size, POOL_TYPE pooltype, ULONG tag</a:t>
            </a:r>
            <a:r>
              <a:rPr lang="en-US" sz="1600" smtClean="0"/>
              <a:t>)</a:t>
            </a:r>
            <a:endParaRPr lang="en-US" sz="1600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</a:t>
            </a:r>
            <a:r>
              <a:rPr lang="en-US" dirty="0" smtClean="0"/>
              <a:t>() – obfuscated, Hexrays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 – Code Injection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prototype analysis</a:t>
            </a:r>
          </a:p>
          <a:p>
            <a:pPr lvl="1"/>
            <a:r>
              <a:rPr lang="en-US" dirty="0" smtClean="0"/>
              <a:t>How do we call the function, what parameters?</a:t>
            </a:r>
          </a:p>
          <a:p>
            <a:r>
              <a:rPr lang="en-US" dirty="0" smtClean="0"/>
              <a:t>Kernel code injection</a:t>
            </a:r>
          </a:p>
          <a:p>
            <a:pPr lvl="1"/>
            <a:r>
              <a:rPr lang="en-US" dirty="0" smtClean="0"/>
              <a:t>We call the obfuscated routine, get the result</a:t>
            </a:r>
          </a:p>
          <a:p>
            <a:r>
              <a:rPr lang="en-US" dirty="0" smtClean="0"/>
              <a:t>Works well if we know what the routine does (</a:t>
            </a:r>
            <a:r>
              <a:rPr lang="en-US" dirty="0" err="1" smtClean="0"/>
              <a:t>blackbox</a:t>
            </a:r>
            <a:r>
              <a:rPr lang="en-US" dirty="0" smtClean="0"/>
              <a:t> point of view)</a:t>
            </a:r>
          </a:p>
          <a:p>
            <a:pPr lvl="1"/>
            <a:r>
              <a:rPr lang="en-US" dirty="0" smtClean="0"/>
              <a:t>Ex: </a:t>
            </a:r>
            <a:r>
              <a:rPr lang="en-US" b="1" dirty="0" err="1" smtClean="0"/>
              <a:t>generate_domain</a:t>
            </a:r>
            <a:r>
              <a:rPr lang="en-US" b="1" dirty="0" smtClean="0"/>
              <a:t> </a:t>
            </a:r>
            <a:r>
              <a:rPr lang="en-US" dirty="0" smtClean="0"/>
              <a:t>(complex, highly obfuscated)</a:t>
            </a:r>
          </a:p>
          <a:p>
            <a:pPr lvl="1"/>
            <a:r>
              <a:rPr lang="en-US" dirty="0" smtClean="0"/>
              <a:t>But the prologue can be derived easily</a:t>
            </a:r>
            <a:endParaRPr lang="en-US" b="1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0" y="4937125"/>
            <a:ext cx="7042150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000" dirty="0" smtClean="0">
                <a:latin typeface="Courier New" pitchFamily="49" charset="0"/>
              </a:rPr>
              <a:t>signed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__</a:t>
            </a:r>
            <a:r>
              <a:rPr lang="en-US" sz="1000" dirty="0" err="1" smtClean="0">
                <a:latin typeface="Courier New" pitchFamily="49" charset="0"/>
              </a:rPr>
              <a:t>stdcall</a:t>
            </a:r>
            <a:r>
              <a:rPr lang="en-US" sz="1000" dirty="0" smtClean="0">
                <a:latin typeface="Courier New" pitchFamily="49" charset="0"/>
              </a:rPr>
              <a:t> generate_domain_random_method0(</a:t>
            </a:r>
          </a:p>
          <a:p>
            <a:pPr algn="l"/>
            <a:r>
              <a:rPr lang="en-US" sz="1000" dirty="0" smtClean="0">
                <a:latin typeface="Courier New" pitchFamily="49" charset="0"/>
              </a:rPr>
              <a:t>	PCHAR buffer, unsigned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buffersize</a:t>
            </a:r>
            <a:r>
              <a:rPr lang="en-US" sz="1000" dirty="0" smtClean="0">
                <a:latin typeface="Courier New" pitchFamily="49" charset="0"/>
              </a:rPr>
              <a:t>, unsigned __int16 seed2, PTIME_FIELDS t)</a:t>
            </a:r>
          </a:p>
          <a:p>
            <a:pPr algn="l"/>
            <a:r>
              <a:rPr lang="en-US" sz="1000" dirty="0" smtClean="0">
                <a:latin typeface="Courier New" pitchFamily="49" charset="0"/>
              </a:rPr>
              <a:t>{</a:t>
            </a:r>
          </a:p>
          <a:p>
            <a:pPr algn="l"/>
            <a:r>
              <a:rPr lang="en-US" sz="1000" dirty="0" smtClean="0">
                <a:latin typeface="Courier New" pitchFamily="49" charset="0"/>
              </a:rPr>
              <a:t>  if(!( buffer &gt; *</a:t>
            </a:r>
            <a:r>
              <a:rPr lang="en-US" sz="1000" dirty="0" err="1" smtClean="0">
                <a:latin typeface="Courier New" pitchFamily="49" charset="0"/>
              </a:rPr>
              <a:t>minaddress</a:t>
            </a:r>
            <a:r>
              <a:rPr lang="en-US" sz="1000" dirty="0" smtClean="0">
                <a:latin typeface="Courier New" pitchFamily="49" charset="0"/>
              </a:rPr>
              <a:t> &amp;&amp; </a:t>
            </a:r>
            <a:r>
              <a:rPr lang="en-US" sz="1000" dirty="0" err="1" smtClean="0">
                <a:latin typeface="Courier New" pitchFamily="49" charset="0"/>
              </a:rPr>
              <a:t>buffersize</a:t>
            </a:r>
            <a:r>
              <a:rPr lang="en-US" sz="1000" dirty="0" smtClean="0">
                <a:latin typeface="Courier New" pitchFamily="49" charset="0"/>
              </a:rPr>
              <a:t> &amp;&amp; t &gt; *</a:t>
            </a:r>
            <a:r>
              <a:rPr lang="en-US" sz="1000" dirty="0" err="1" smtClean="0">
                <a:latin typeface="Courier New" pitchFamily="49" charset="0"/>
              </a:rPr>
              <a:t>minaddress</a:t>
            </a:r>
            <a:r>
              <a:rPr lang="en-US" sz="1000" dirty="0" smtClean="0">
                <a:latin typeface="Courier New" pitchFamily="49" charset="0"/>
              </a:rPr>
              <a:t> ))</a:t>
            </a:r>
          </a:p>
          <a:p>
            <a:pPr algn="l"/>
            <a:r>
              <a:rPr lang="en-US" sz="1000" dirty="0" smtClean="0">
                <a:latin typeface="Courier New" pitchFamily="49" charset="0"/>
              </a:rPr>
              <a:t>    return 0;</a:t>
            </a:r>
          </a:p>
          <a:p>
            <a:pPr algn="l"/>
            <a:endParaRPr lang="en-US" sz="1000" dirty="0" smtClean="0">
              <a:latin typeface="Courier New" pitchFamily="49" charset="0"/>
            </a:endParaRPr>
          </a:p>
          <a:p>
            <a:pPr algn="l"/>
            <a:r>
              <a:rPr lang="en-US" sz="1000" dirty="0" smtClean="0">
                <a:latin typeface="Courier New" pitchFamily="49" charset="0"/>
              </a:rPr>
              <a:t> 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</a:rPr>
              <a:t>return </a:t>
            </a:r>
            <a:r>
              <a:rPr lang="en-US" sz="1000" b="1" u="sng" dirty="0" err="1" smtClean="0">
                <a:solidFill>
                  <a:srgbClr val="FF0000"/>
                </a:solidFill>
                <a:latin typeface="Courier New" pitchFamily="49" charset="0"/>
              </a:rPr>
              <a:t>generate_domain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</a:rPr>
              <a:t>(t-&gt;Year, t-&gt;Month, t-&gt;Day, buffer,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</a:rPr>
              <a:t>buffersize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</a:rPr>
              <a:t>, 91u, seed2);</a:t>
            </a:r>
          </a:p>
          <a:p>
            <a:pPr algn="l"/>
            <a:r>
              <a:rPr lang="en-US" sz="1000" dirty="0" smtClean="0">
                <a:latin typeface="Courier New" pitchFamily="49" charset="0"/>
              </a:rPr>
              <a:t>}</a:t>
            </a:r>
            <a:endParaRPr lang="en-US" sz="10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2 – Reverse the obfuscation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is the state machine/dispatcher implemented</a:t>
            </a:r>
          </a:p>
          <a:p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81100" y="1989138"/>
            <a:ext cx="5708650" cy="48936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200" dirty="0" smtClean="0">
                <a:latin typeface="Courier New" pitchFamily="49" charset="0"/>
              </a:rPr>
              <a:t>.text:00011BB0                 push    </a:t>
            </a:r>
            <a:r>
              <a:rPr lang="en-US" sz="1200" dirty="0" err="1" smtClean="0">
                <a:latin typeface="Courier New" pitchFamily="49" charset="0"/>
              </a:rPr>
              <a:t>ebp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.text:00011BB1                 push    </a:t>
            </a:r>
            <a:r>
              <a:rPr lang="en-US" sz="1200" dirty="0" err="1" smtClean="0">
                <a:latin typeface="Courier New" pitchFamily="49" charset="0"/>
              </a:rPr>
              <a:t>ebx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.text:00011BB2                 push    </a:t>
            </a:r>
            <a:r>
              <a:rPr lang="en-US" sz="1200" dirty="0" err="1" smtClean="0">
                <a:latin typeface="Courier New" pitchFamily="49" charset="0"/>
              </a:rPr>
              <a:t>edi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.text:00011BB3                 push    </a:t>
            </a:r>
            <a:r>
              <a:rPr lang="en-US" sz="1200" dirty="0" err="1" smtClean="0">
                <a:latin typeface="Courier New" pitchFamily="49" charset="0"/>
              </a:rPr>
              <a:t>esi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.text:00011BB4                 sub     </a:t>
            </a:r>
            <a:r>
              <a:rPr lang="en-US" sz="1200" dirty="0" err="1" smtClean="0">
                <a:latin typeface="Courier New" pitchFamily="49" charset="0"/>
              </a:rPr>
              <a:t>esp</a:t>
            </a:r>
            <a:r>
              <a:rPr lang="en-US" sz="1200" dirty="0" smtClean="0">
                <a:latin typeface="Courier New" pitchFamily="49" charset="0"/>
              </a:rPr>
              <a:t>, 1Ch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.text:00011BB7                 </a:t>
            </a:r>
            <a:r>
              <a:rPr lang="en-US" sz="1200" b="1" dirty="0" err="1" smtClean="0">
                <a:latin typeface="Courier New" pitchFamily="49" charset="0"/>
              </a:rPr>
              <a:t>mov</a:t>
            </a:r>
            <a:r>
              <a:rPr lang="en-US" sz="1200" b="1" dirty="0" smtClean="0">
                <a:latin typeface="Courier New" pitchFamily="49" charset="0"/>
              </a:rPr>
              <a:t>     [esp+2Ch+state], 44h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.text:00011BBF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esi</a:t>
            </a:r>
            <a:r>
              <a:rPr lang="en-US" sz="1200" dirty="0" smtClean="0">
                <a:latin typeface="Courier New" pitchFamily="49" charset="0"/>
              </a:rPr>
              <a:t>, [esp+2Ch+arg_4]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.text:00011BC3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edi</a:t>
            </a:r>
            <a:r>
              <a:rPr lang="en-US" sz="1200" dirty="0" smtClean="0">
                <a:latin typeface="Courier New" pitchFamily="49" charset="0"/>
              </a:rPr>
              <a:t>, [esp+2Ch+arg_0]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.text:00011BC7                 </a:t>
            </a:r>
            <a:r>
              <a:rPr lang="en-US" sz="1200" i="1" dirty="0" err="1" smtClean="0">
                <a:latin typeface="Courier New" pitchFamily="49" charset="0"/>
              </a:rPr>
              <a:t>mov</a:t>
            </a:r>
            <a:r>
              <a:rPr lang="en-US" sz="1200" i="1" dirty="0" smtClean="0">
                <a:latin typeface="Courier New" pitchFamily="49" charset="0"/>
              </a:rPr>
              <a:t>     </a:t>
            </a:r>
            <a:r>
              <a:rPr lang="en-US" sz="1200" i="1" dirty="0" err="1" smtClean="0">
                <a:latin typeface="Courier New" pitchFamily="49" charset="0"/>
              </a:rPr>
              <a:t>ebx</a:t>
            </a:r>
            <a:r>
              <a:rPr lang="en-US" sz="1200" i="1" dirty="0" smtClean="0">
                <a:latin typeface="Courier New" pitchFamily="49" charset="0"/>
              </a:rPr>
              <a:t>, </a:t>
            </a:r>
            <a:r>
              <a:rPr lang="en-US" sz="1200" i="1" dirty="0" err="1" smtClean="0">
                <a:latin typeface="Courier New" pitchFamily="49" charset="0"/>
              </a:rPr>
              <a:t>eax</a:t>
            </a:r>
            <a:endParaRPr lang="en-US" sz="1200" i="1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.text:00011BC9                 </a:t>
            </a:r>
            <a:r>
              <a:rPr lang="en-US" sz="1200" i="1" dirty="0" err="1" smtClean="0">
                <a:latin typeface="Courier New" pitchFamily="49" charset="0"/>
              </a:rPr>
              <a:t>mov</a:t>
            </a:r>
            <a:r>
              <a:rPr lang="en-US" sz="1200" i="1" dirty="0" smtClean="0">
                <a:latin typeface="Courier New" pitchFamily="49" charset="0"/>
              </a:rPr>
              <a:t>     </a:t>
            </a:r>
            <a:r>
              <a:rPr lang="en-US" sz="1200" i="1" dirty="0" err="1" smtClean="0">
                <a:latin typeface="Courier New" pitchFamily="49" charset="0"/>
              </a:rPr>
              <a:t>ebp</a:t>
            </a:r>
            <a:r>
              <a:rPr lang="en-US" sz="1200" i="1" dirty="0" smtClean="0">
                <a:latin typeface="Courier New" pitchFamily="49" charset="0"/>
              </a:rPr>
              <a:t>, </a:t>
            </a:r>
            <a:r>
              <a:rPr lang="en-US" sz="1200" i="1" dirty="0" err="1" smtClean="0">
                <a:latin typeface="Courier New" pitchFamily="49" charset="0"/>
              </a:rPr>
              <a:t>eax</a:t>
            </a:r>
            <a:endParaRPr lang="en-US" sz="1200" i="1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.text:00011BD0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, [esp+2Ch+var_14]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...                            ...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.text:00011BD0                 </a:t>
            </a:r>
            <a:r>
              <a:rPr lang="en-US" sz="1200" b="1" dirty="0" err="1" smtClean="0">
                <a:latin typeface="Courier New" pitchFamily="49" charset="0"/>
              </a:rPr>
              <a:t>mov</a:t>
            </a:r>
            <a:r>
              <a:rPr lang="en-US" sz="1200" b="1" dirty="0" smtClean="0">
                <a:latin typeface="Courier New" pitchFamily="49" charset="0"/>
              </a:rPr>
              <a:t>     </a:t>
            </a:r>
            <a:r>
              <a:rPr lang="en-US" sz="1200" b="1" dirty="0" err="1" smtClean="0">
                <a:latin typeface="Courier New" pitchFamily="49" charset="0"/>
              </a:rPr>
              <a:t>edx</a:t>
            </a:r>
            <a:r>
              <a:rPr lang="en-US" sz="1200" b="1" dirty="0" smtClean="0">
                <a:latin typeface="Courier New" pitchFamily="49" charset="0"/>
              </a:rPr>
              <a:t>, [esp+2Ch+state]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.text:00011BD4                 </a:t>
            </a:r>
            <a:r>
              <a:rPr lang="en-US" sz="1200" dirty="0" err="1" smtClean="0">
                <a:latin typeface="Courier New" pitchFamily="49" charset="0"/>
              </a:rPr>
              <a:t>cmp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, 54h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.text:00011BD7                 </a:t>
            </a:r>
            <a:r>
              <a:rPr lang="en-US" sz="1200" dirty="0" err="1" smtClean="0">
                <a:latin typeface="Courier New" pitchFamily="49" charset="0"/>
              </a:rPr>
              <a:t>jg</a:t>
            </a:r>
            <a:r>
              <a:rPr lang="en-US" sz="1200" dirty="0" smtClean="0">
                <a:latin typeface="Courier New" pitchFamily="49" charset="0"/>
              </a:rPr>
              <a:t>      </a:t>
            </a:r>
            <a:r>
              <a:rPr lang="en-US" sz="1200" i="1" dirty="0" err="1" smtClean="0">
                <a:latin typeface="Courier New" pitchFamily="49" charset="0"/>
              </a:rPr>
              <a:t>loc_A</a:t>
            </a:r>
            <a:endParaRPr lang="en-US" sz="1200" i="1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.text:00011BD9                 </a:t>
            </a:r>
            <a:r>
              <a:rPr lang="en-US" sz="1200" dirty="0" err="1" smtClean="0">
                <a:latin typeface="Courier New" pitchFamily="49" charset="0"/>
              </a:rPr>
              <a:t>cmp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, 43h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.text:00011BDC                 </a:t>
            </a:r>
            <a:r>
              <a:rPr lang="en-US" sz="1200" dirty="0" err="1" smtClean="0">
                <a:latin typeface="Courier New" pitchFamily="49" charset="0"/>
              </a:rPr>
              <a:t>jg</a:t>
            </a:r>
            <a:r>
              <a:rPr lang="en-US" sz="1200" dirty="0" smtClean="0">
                <a:latin typeface="Courier New" pitchFamily="49" charset="0"/>
              </a:rPr>
              <a:t>      </a:t>
            </a:r>
            <a:r>
              <a:rPr lang="en-US" sz="1200" i="1" dirty="0" err="1" smtClean="0">
                <a:latin typeface="Courier New" pitchFamily="49" charset="0"/>
              </a:rPr>
              <a:t>loc_B</a:t>
            </a:r>
            <a:endParaRPr lang="en-US" sz="1200" i="1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.text:00011BDE                 </a:t>
            </a:r>
            <a:r>
              <a:rPr lang="en-US" sz="1200" dirty="0" err="1" smtClean="0">
                <a:latin typeface="Courier New" pitchFamily="49" charset="0"/>
              </a:rPr>
              <a:t>cmp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, 20h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.text:00011BE1                 </a:t>
            </a:r>
            <a:r>
              <a:rPr lang="en-US" sz="1200" dirty="0" err="1" smtClean="0">
                <a:latin typeface="Courier New" pitchFamily="49" charset="0"/>
              </a:rPr>
              <a:t>jz</a:t>
            </a:r>
            <a:r>
              <a:rPr lang="en-US" sz="1200" dirty="0" smtClean="0">
                <a:latin typeface="Courier New" pitchFamily="49" charset="0"/>
              </a:rPr>
              <a:t>      </a:t>
            </a:r>
            <a:r>
              <a:rPr lang="en-US" sz="1200" i="1" dirty="0" err="1" smtClean="0">
                <a:latin typeface="Courier New" pitchFamily="49" charset="0"/>
              </a:rPr>
              <a:t>loc_C</a:t>
            </a:r>
            <a:endParaRPr lang="en-US" sz="1200" i="1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.text:00011BE7                 </a:t>
            </a:r>
            <a:r>
              <a:rPr lang="en-US" sz="1200" dirty="0" err="1" smtClean="0">
                <a:latin typeface="Courier New" pitchFamily="49" charset="0"/>
              </a:rPr>
              <a:t>cmp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, 28h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.text:00011BEA                 </a:t>
            </a:r>
            <a:r>
              <a:rPr lang="en-US" sz="1200" dirty="0" err="1" smtClean="0">
                <a:latin typeface="Courier New" pitchFamily="49" charset="0"/>
              </a:rPr>
              <a:t>jz</a:t>
            </a:r>
            <a:r>
              <a:rPr lang="en-US" sz="1200" dirty="0" smtClean="0">
                <a:latin typeface="Courier New" pitchFamily="49" charset="0"/>
              </a:rPr>
              <a:t>      </a:t>
            </a:r>
            <a:r>
              <a:rPr lang="en-US" sz="1200" i="1" dirty="0" err="1" smtClean="0">
                <a:latin typeface="Courier New" pitchFamily="49" charset="0"/>
              </a:rPr>
              <a:t>loc_D</a:t>
            </a:r>
            <a:endParaRPr lang="en-US" sz="1200" i="1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.text:00011BF0                 </a:t>
            </a:r>
            <a:r>
              <a:rPr lang="en-US" sz="1200" dirty="0" err="1" smtClean="0">
                <a:latin typeface="Courier New" pitchFamily="49" charset="0"/>
              </a:rPr>
              <a:t>cmp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, 33h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.text:00011BF3                 </a:t>
            </a:r>
            <a:r>
              <a:rPr lang="en-US" sz="1200" dirty="0" err="1" smtClean="0">
                <a:latin typeface="Courier New" pitchFamily="49" charset="0"/>
              </a:rPr>
              <a:t>jnz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i="1" dirty="0" err="1" smtClean="0">
                <a:latin typeface="Courier New" pitchFamily="49" charset="0"/>
              </a:rPr>
              <a:t>loc_E</a:t>
            </a:r>
            <a:endParaRPr lang="en-US" sz="1200" i="1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...                            ...</a:t>
            </a:r>
          </a:p>
          <a:p>
            <a:pPr algn="l"/>
            <a:endParaRPr lang="en-US" sz="1200" dirty="0">
              <a:latin typeface="Courier New" pitchFamily="49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 flipV="1">
            <a:off x="6877050" y="2997200"/>
            <a:ext cx="6477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H="1" flipV="1">
            <a:off x="5724525" y="3573463"/>
            <a:ext cx="1800225" cy="1428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5651500" y="3789363"/>
            <a:ext cx="18732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7524750" y="2781300"/>
            <a:ext cx="1314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/>
              <a:t>Initial State</a:t>
            </a:r>
            <a:endParaRPr lang="en-US" sz="1800" dirty="0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524750" y="3567113"/>
            <a:ext cx="6667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smtClean="0"/>
              <a:t>Junk</a:t>
            </a:r>
            <a:endParaRPr lang="en-US" sz="1800"/>
          </a:p>
        </p:txBody>
      </p:sp>
      <p:sp>
        <p:nvSpPr>
          <p:cNvPr id="48139" name="AutoShape 11"/>
          <p:cNvSpPr>
            <a:spLocks/>
          </p:cNvSpPr>
          <p:nvPr/>
        </p:nvSpPr>
        <p:spPr bwMode="auto">
          <a:xfrm>
            <a:off x="7235825" y="4508525"/>
            <a:ext cx="360363" cy="1728787"/>
          </a:xfrm>
          <a:prstGeom prst="rightBrace">
            <a:avLst>
              <a:gd name="adj1" fmla="val 39978"/>
              <a:gd name="adj2" fmla="val 50000"/>
            </a:avLst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7524750" y="5156225"/>
            <a:ext cx="12763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smtClean="0"/>
              <a:t>Dispatcher</a:t>
            </a:r>
            <a:endParaRPr lang="en-US" sz="1800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 flipV="1">
            <a:off x="6877050" y="4364062"/>
            <a:ext cx="6477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518400" y="4148162"/>
            <a:ext cx="13271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/>
              <a:t>Read State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48134" grpId="0" animBg="1"/>
      <p:bldP spid="48135" grpId="0" animBg="1"/>
      <p:bldP spid="48136" grpId="0"/>
      <p:bldP spid="48137" grpId="0"/>
      <p:bldP spid="48139" grpId="0" animBg="1"/>
      <p:bldP spid="48140" grpId="0"/>
      <p:bldP spid="48141" grpId="0" animBg="1"/>
      <p:bldP spid="481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– Basic Blocks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300163"/>
            <a:ext cx="9001125" cy="14081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000" dirty="0"/>
              <a:t>Routine </a:t>
            </a:r>
            <a:r>
              <a:rPr lang="en-US" sz="2000" dirty="0" smtClean="0"/>
              <a:t>can </a:t>
            </a:r>
            <a:r>
              <a:rPr lang="en-US" sz="2000" dirty="0" smtClean="0"/>
              <a:t>be seen as a graph </a:t>
            </a:r>
            <a:r>
              <a:rPr lang="en-US" sz="2000" dirty="0" smtClean="0"/>
              <a:t>of </a:t>
            </a:r>
            <a:r>
              <a:rPr lang="en-US" sz="2000" dirty="0"/>
              <a:t>Basic Blocks</a:t>
            </a:r>
          </a:p>
          <a:p>
            <a:pPr>
              <a:lnSpc>
                <a:spcPct val="75000"/>
              </a:lnSpc>
            </a:pPr>
            <a:r>
              <a:rPr lang="en-US" sz="2000" dirty="0"/>
              <a:t>Instructions of a BB are executed consecutively (exceptions </a:t>
            </a:r>
            <a:r>
              <a:rPr lang="en-US" sz="2000" dirty="0" smtClean="0"/>
              <a:t>apart)</a:t>
            </a:r>
            <a:endParaRPr lang="en-US" sz="2000" dirty="0"/>
          </a:p>
          <a:p>
            <a:pPr lvl="1">
              <a:lnSpc>
                <a:spcPct val="75000"/>
              </a:lnSpc>
            </a:pPr>
            <a:r>
              <a:rPr lang="en-US" sz="1800" dirty="0"/>
              <a:t>No branching instructions; exception: CALL</a:t>
            </a:r>
          </a:p>
          <a:p>
            <a:pPr>
              <a:lnSpc>
                <a:spcPct val="75000"/>
              </a:lnSpc>
            </a:pPr>
            <a:r>
              <a:rPr lang="en-US" sz="2000" dirty="0"/>
              <a:t>4 types of BBs (3, really: Fallthrough == </a:t>
            </a:r>
            <a:r>
              <a:rPr lang="en-US" sz="2000" dirty="0" err="1"/>
              <a:t>Uncond</a:t>
            </a:r>
            <a:r>
              <a:rPr lang="en-US" sz="2000" dirty="0"/>
              <a:t>. branch)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000375"/>
            <a:ext cx="6172200" cy="3857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2195513" y="3860800"/>
            <a:ext cx="1081087" cy="2159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2268538" y="4652963"/>
            <a:ext cx="2808287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2339975" y="5300663"/>
            <a:ext cx="1727200" cy="7207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2051050" y="6092825"/>
            <a:ext cx="4033838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412750" y="3763963"/>
            <a:ext cx="17113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Fallthrough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179388" y="4411663"/>
            <a:ext cx="20161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Cond. branch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-15875" y="5013325"/>
            <a:ext cx="23383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Uncond</a:t>
            </a:r>
            <a:r>
              <a:rPr lang="en-US" dirty="0"/>
              <a:t>. branch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533369" y="5734050"/>
            <a:ext cx="1451038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Return to</a:t>
            </a:r>
          </a:p>
          <a:p>
            <a:r>
              <a:rPr lang="en-US" dirty="0"/>
              <a:t>Caller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38" grpId="0" animBg="1"/>
      <p:bldP spid="95239" grpId="0" animBg="1"/>
      <p:bldP spid="95240" grpId="0" animBg="1"/>
      <p:bldP spid="95241" grpId="0"/>
      <p:bldP spid="95242" grpId="0"/>
      <p:bldP spid="95243" grpId="0"/>
      <p:bldP spid="952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Obfuscated BB type #1</a:t>
            </a: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idx="1"/>
          </p:nvPr>
        </p:nvSpPr>
        <p:spPr>
          <a:xfrm>
            <a:off x="142875" y="4292600"/>
            <a:ext cx="8766175" cy="2098675"/>
          </a:xfrm>
        </p:spPr>
        <p:txBody>
          <a:bodyPr/>
          <a:lstStyle/>
          <a:p>
            <a:r>
              <a:rPr lang="en-US" smtClean="0"/>
              <a:t>Difficulty: None</a:t>
            </a:r>
          </a:p>
          <a:p>
            <a:pPr lvl="1"/>
            <a:r>
              <a:rPr lang="en-US" smtClean="0"/>
              <a:t>returns to Caller</a:t>
            </a:r>
          </a:p>
          <a:p>
            <a:pPr lvl="1"/>
            <a:r>
              <a:rPr lang="en-US" smtClean="0"/>
              <a:t>No state update</a:t>
            </a:r>
          </a:p>
          <a:p>
            <a:pPr lvl="1"/>
            <a:r>
              <a:rPr lang="en-US" smtClean="0"/>
              <a:t>The simplest kind of « transformed » block</a:t>
            </a:r>
          </a:p>
          <a:p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55650" y="2092325"/>
            <a:ext cx="4554452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smtClean="0">
                <a:latin typeface="Courier New" pitchFamily="49" charset="0"/>
              </a:rPr>
              <a:t>...</a:t>
            </a:r>
          </a:p>
          <a:p>
            <a:pPr algn="l"/>
            <a:r>
              <a:rPr lang="en-US" sz="1200" b="1" smtClean="0">
                <a:latin typeface="Courier New" pitchFamily="49" charset="0"/>
              </a:rPr>
              <a:t>State_XXX:</a:t>
            </a:r>
          </a:p>
          <a:p>
            <a:pPr algn="l"/>
            <a:r>
              <a:rPr lang="en-US" sz="1200" smtClean="0">
                <a:latin typeface="Courier New" pitchFamily="49" charset="0"/>
              </a:rPr>
              <a:t>.text:00011CA2                 add     esp, 1Ch</a:t>
            </a:r>
          </a:p>
          <a:p>
            <a:pPr algn="l"/>
            <a:r>
              <a:rPr lang="en-US" sz="1200" smtClean="0">
                <a:latin typeface="Courier New" pitchFamily="49" charset="0"/>
              </a:rPr>
              <a:t>.text:00011CA5                 pop     esi</a:t>
            </a:r>
          </a:p>
          <a:p>
            <a:pPr algn="l"/>
            <a:r>
              <a:rPr lang="en-US" sz="1200" smtClean="0">
                <a:latin typeface="Courier New" pitchFamily="49" charset="0"/>
              </a:rPr>
              <a:t>.text:00011CA6                 pop     edi</a:t>
            </a:r>
          </a:p>
          <a:p>
            <a:pPr algn="l"/>
            <a:r>
              <a:rPr lang="en-US" sz="1200" smtClean="0">
                <a:latin typeface="Courier New" pitchFamily="49" charset="0"/>
              </a:rPr>
              <a:t>.text:00011CA7                 pop     ebx</a:t>
            </a:r>
          </a:p>
          <a:p>
            <a:pPr algn="l"/>
            <a:r>
              <a:rPr lang="en-US" sz="1200" smtClean="0">
                <a:latin typeface="Courier New" pitchFamily="49" charset="0"/>
              </a:rPr>
              <a:t>.text:00011CA8                 pop     ebp</a:t>
            </a:r>
          </a:p>
          <a:p>
            <a:pPr algn="l"/>
            <a:r>
              <a:rPr lang="en-US" sz="1200" smtClean="0">
                <a:latin typeface="Courier New" pitchFamily="49" charset="0"/>
              </a:rPr>
              <a:t>.text:00011CA9                 </a:t>
            </a:r>
            <a:r>
              <a:rPr lang="en-US" sz="1200" b="1" smtClean="0">
                <a:latin typeface="Courier New" pitchFamily="49" charset="0"/>
              </a:rPr>
              <a:t>retn    10h</a:t>
            </a:r>
            <a:endParaRPr lang="en-US" sz="1200" b="1">
              <a:latin typeface="Courier New" pitchFamily="49" charset="0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79388" y="1341438"/>
            <a:ext cx="87661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3363" indent="-233363" algn="l">
              <a:lnSpc>
                <a:spcPct val="95000"/>
              </a:lnSpc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r>
              <a:rPr lang="en-US" smtClean="0"/>
              <a:t>Simple basic block of type </a:t>
            </a:r>
            <a:r>
              <a:rPr lang="en-US" b="1" u="sng" smtClean="0"/>
              <a:t>RET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Obfuscated BB type #2</a:t>
            </a: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basic block of type </a:t>
            </a:r>
            <a:r>
              <a:rPr lang="en-US" b="1" u="sng" dirty="0" smtClean="0"/>
              <a:t>JMP</a:t>
            </a:r>
            <a:r>
              <a:rPr lang="en-US" dirty="0" smtClean="0"/>
              <a:t> or </a:t>
            </a:r>
            <a:r>
              <a:rPr lang="en-US" b="1" u="sng" dirty="0" smtClean="0"/>
              <a:t>Fallthrough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11188" y="2133600"/>
            <a:ext cx="5670142" cy="267765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dirty="0" smtClean="0">
                <a:latin typeface="Courier New" pitchFamily="49" charset="0"/>
              </a:rPr>
              <a:t>...</a:t>
            </a:r>
          </a:p>
          <a:p>
            <a:pPr algn="l"/>
            <a:r>
              <a:rPr lang="en-US" sz="1200" b="1" dirty="0" err="1" smtClean="0">
                <a:latin typeface="Courier New" pitchFamily="49" charset="0"/>
              </a:rPr>
              <a:t>State_YYY</a:t>
            </a:r>
            <a:r>
              <a:rPr lang="en-US" sz="1200" b="1" dirty="0" smtClean="0">
                <a:latin typeface="Courier New" pitchFamily="49" charset="0"/>
              </a:rPr>
              <a:t>: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.dump:81728CC0                 </a:t>
            </a:r>
            <a:r>
              <a:rPr lang="en-US" sz="1200" i="1" dirty="0" err="1" smtClean="0">
                <a:latin typeface="Courier New" pitchFamily="49" charset="0"/>
              </a:rPr>
              <a:t>mov</a:t>
            </a:r>
            <a:r>
              <a:rPr lang="en-US" sz="1200" i="1" dirty="0" smtClean="0">
                <a:latin typeface="Courier New" pitchFamily="49" charset="0"/>
              </a:rPr>
              <a:t>     </a:t>
            </a:r>
            <a:r>
              <a:rPr lang="en-US" sz="1200" i="1" dirty="0" err="1" smtClean="0">
                <a:latin typeface="Courier New" pitchFamily="49" charset="0"/>
              </a:rPr>
              <a:t>esi</a:t>
            </a:r>
            <a:r>
              <a:rPr lang="en-US" sz="1200" i="1" dirty="0" smtClean="0">
                <a:latin typeface="Courier New" pitchFamily="49" charset="0"/>
              </a:rPr>
              <a:t>, </a:t>
            </a:r>
            <a:r>
              <a:rPr lang="en-US" sz="1200" i="1" dirty="0" err="1" smtClean="0">
                <a:latin typeface="Courier New" pitchFamily="49" charset="0"/>
              </a:rPr>
              <a:t>ecx</a:t>
            </a:r>
            <a:endParaRPr lang="en-US" sz="1200" i="1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.dump:81728CC2                 </a:t>
            </a:r>
            <a:r>
              <a:rPr lang="en-US" sz="1200" i="1" dirty="0" smtClean="0">
                <a:latin typeface="Courier New" pitchFamily="49" charset="0"/>
              </a:rPr>
              <a:t>and     </a:t>
            </a:r>
            <a:r>
              <a:rPr lang="en-US" sz="1200" i="1" dirty="0" err="1" smtClean="0">
                <a:latin typeface="Courier New" pitchFamily="49" charset="0"/>
              </a:rPr>
              <a:t>esi</a:t>
            </a:r>
            <a:r>
              <a:rPr lang="en-US" sz="1200" i="1" dirty="0" smtClean="0">
                <a:latin typeface="Courier New" pitchFamily="49" charset="0"/>
              </a:rPr>
              <a:t>, 41h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.dump:81728CC5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, 42h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.dump:81728CCA                 sub     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esi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.dump:81728CCC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edi</a:t>
            </a:r>
            <a:r>
              <a:rPr lang="en-US" sz="12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MT_table</a:t>
            </a:r>
            <a:r>
              <a:rPr lang="en-US" sz="1200" dirty="0" smtClean="0">
                <a:latin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</a:rPr>
              <a:t>eax</a:t>
            </a:r>
            <a:r>
              <a:rPr lang="en-US" sz="1200" dirty="0" smtClean="0">
                <a:latin typeface="Courier New" pitchFamily="49" charset="0"/>
              </a:rPr>
              <a:t>*4]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.dump:81728CD3                 </a:t>
            </a:r>
            <a:r>
              <a:rPr lang="en-US" sz="1200" b="1" dirty="0" err="1" smtClean="0">
                <a:latin typeface="Courier New" pitchFamily="49" charset="0"/>
              </a:rPr>
              <a:t>mov</a:t>
            </a:r>
            <a:r>
              <a:rPr lang="en-US" sz="1200" b="1" dirty="0" smtClean="0">
                <a:latin typeface="Courier New" pitchFamily="49" charset="0"/>
              </a:rPr>
              <a:t>     [esp+14h+state], </a:t>
            </a:r>
            <a:r>
              <a:rPr lang="en-US" sz="1200" b="1" dirty="0" err="1" smtClean="0">
                <a:latin typeface="Courier New" pitchFamily="49" charset="0"/>
              </a:rPr>
              <a:t>edx</a:t>
            </a:r>
            <a:endParaRPr lang="en-US" sz="1200" b="1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.dump:81728CD6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esi</a:t>
            </a:r>
            <a:r>
              <a:rPr lang="en-US" sz="12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edi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.dump:81728CD8                 </a:t>
            </a:r>
            <a:r>
              <a:rPr lang="en-US" sz="1200" dirty="0" err="1" smtClean="0">
                <a:latin typeface="Courier New" pitchFamily="49" charset="0"/>
              </a:rPr>
              <a:t>shr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esi</a:t>
            </a:r>
            <a:r>
              <a:rPr lang="en-US" sz="1200" dirty="0" smtClean="0">
                <a:latin typeface="Courier New" pitchFamily="49" charset="0"/>
              </a:rPr>
              <a:t>, 1Eh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.dump:81728CDB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ebx</a:t>
            </a:r>
            <a:r>
              <a:rPr lang="en-US" sz="12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eax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.dump:81728CDD                 inc     </a:t>
            </a:r>
            <a:r>
              <a:rPr lang="en-US" sz="1200" dirty="0" err="1" smtClean="0">
                <a:latin typeface="Courier New" pitchFamily="49" charset="0"/>
              </a:rPr>
              <a:t>ebx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.dump:81728CDE                 </a:t>
            </a:r>
            <a:r>
              <a:rPr lang="en-US" sz="1200" b="1" dirty="0" err="1" smtClean="0">
                <a:latin typeface="Courier New" pitchFamily="49" charset="0"/>
              </a:rPr>
              <a:t>jmp</a:t>
            </a:r>
            <a:r>
              <a:rPr lang="en-US" sz="1200" b="1" dirty="0" smtClean="0">
                <a:latin typeface="Courier New" pitchFamily="49" charset="0"/>
              </a:rPr>
              <a:t>     dispatch</a:t>
            </a:r>
          </a:p>
          <a:p>
            <a:pPr algn="l"/>
            <a:endParaRPr lang="en-US" sz="1200" dirty="0">
              <a:latin typeface="Courier New" pitchFamily="49" charset="0"/>
            </a:endParaRP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659563" y="3573463"/>
            <a:ext cx="15938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smtClean="0"/>
              <a:t>Updates state</a:t>
            </a:r>
            <a:endParaRPr lang="en-US" sz="1800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443663" y="2859088"/>
            <a:ext cx="2305050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smtClean="0"/>
              <a:t>Next state calculated</a:t>
            </a:r>
          </a:p>
          <a:p>
            <a:r>
              <a:rPr lang="en-US" sz="1800" smtClean="0"/>
              <a:t>using arith. ops.</a:t>
            </a:r>
            <a:endParaRPr lang="en-US" sz="1800"/>
          </a:p>
        </p:txBody>
      </p:sp>
      <p:sp>
        <p:nvSpPr>
          <p:cNvPr id="52234" name="AutoShape 10"/>
          <p:cNvSpPr>
            <a:spLocks/>
          </p:cNvSpPr>
          <p:nvPr/>
        </p:nvSpPr>
        <p:spPr bwMode="auto">
          <a:xfrm>
            <a:off x="5508625" y="2564905"/>
            <a:ext cx="143495" cy="719634"/>
          </a:xfrm>
          <a:prstGeom prst="rightBrace">
            <a:avLst>
              <a:gd name="adj1" fmla="val 13909"/>
              <a:gd name="adj2" fmla="val 50000"/>
            </a:avLst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 flipV="1">
            <a:off x="6227763" y="3573463"/>
            <a:ext cx="360362" cy="215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 flipV="1">
            <a:off x="5796135" y="2924944"/>
            <a:ext cx="647527" cy="143694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142875" y="4797425"/>
            <a:ext cx="8766175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3363" indent="-233363" algn="l">
              <a:lnSpc>
                <a:spcPct val="95000"/>
              </a:lnSpc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r>
              <a:rPr lang="en-US" dirty="0" smtClean="0"/>
              <a:t>Difficulty: Medium</a:t>
            </a:r>
          </a:p>
          <a:p>
            <a:pPr marL="633413" lvl="1" indent="-285750" algn="l">
              <a:lnSpc>
                <a:spcPct val="95000"/>
              </a:lnSpc>
              <a:spcAft>
                <a:spcPct val="35000"/>
              </a:spcAft>
              <a:buClr>
                <a:schemeClr val="folHlink"/>
              </a:buClr>
              <a:buFont typeface="Arial" charset="0"/>
              <a:buChar char="–"/>
            </a:pPr>
            <a:r>
              <a:rPr lang="en-US" sz="2000" dirty="0" smtClean="0"/>
              <a:t>Need to figure out what the next value of state is</a:t>
            </a:r>
          </a:p>
          <a:p>
            <a:pPr marL="633413" lvl="1" indent="-285750" algn="l">
              <a:lnSpc>
                <a:spcPct val="95000"/>
              </a:lnSpc>
              <a:spcAft>
                <a:spcPct val="35000"/>
              </a:spcAft>
              <a:buClr>
                <a:schemeClr val="folHlink"/>
              </a:buClr>
              <a:buFont typeface="Arial" charset="0"/>
              <a:buChar char="–"/>
            </a:pPr>
            <a:r>
              <a:rPr lang="en-US" sz="2000" dirty="0" smtClean="0"/>
              <a:t>The intermediate instructions (between </a:t>
            </a:r>
            <a:r>
              <a:rPr lang="en-US" sz="2000" b="1" dirty="0" smtClean="0"/>
              <a:t>state update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jmp</a:t>
            </a:r>
            <a:r>
              <a:rPr lang="en-US" sz="2000" b="1" dirty="0" smtClean="0"/>
              <a:t> dispatch</a:t>
            </a:r>
            <a:r>
              <a:rPr lang="en-US" sz="2000" dirty="0" smtClean="0"/>
              <a:t>) can be of any kind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Obfuscated BB type #3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300163"/>
            <a:ext cx="8766175" cy="688975"/>
          </a:xfrm>
        </p:spPr>
        <p:txBody>
          <a:bodyPr/>
          <a:lstStyle/>
          <a:p>
            <a:r>
              <a:rPr lang="en-US" dirty="0" smtClean="0"/>
              <a:t>Simple basic block of type </a:t>
            </a:r>
            <a:r>
              <a:rPr lang="en-US" b="1" u="sng" dirty="0" smtClean="0"/>
              <a:t>JCC</a:t>
            </a:r>
            <a:r>
              <a:rPr lang="en-US" dirty="0" smtClean="0"/>
              <a:t> (cond. jump):</a:t>
            </a:r>
            <a:endParaRPr lang="en-US" dirty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95288" y="1773238"/>
            <a:ext cx="5670142" cy="267765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dirty="0" smtClean="0">
                <a:latin typeface="Courier New" pitchFamily="49" charset="0"/>
              </a:rPr>
              <a:t>...</a:t>
            </a:r>
          </a:p>
          <a:p>
            <a:pPr algn="l"/>
            <a:r>
              <a:rPr lang="en-US" sz="1200" b="1" dirty="0" err="1" smtClean="0">
                <a:latin typeface="Courier New" pitchFamily="49" charset="0"/>
              </a:rPr>
              <a:t>State_ZZZ</a:t>
            </a:r>
            <a:r>
              <a:rPr lang="en-US" sz="1200" b="1" dirty="0" smtClean="0">
                <a:latin typeface="Courier New" pitchFamily="49" charset="0"/>
              </a:rPr>
              <a:t>: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.text:00011C65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ebx</a:t>
            </a:r>
            <a:r>
              <a:rPr lang="en-US" sz="12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ebp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.text:00011C67                 add     </a:t>
            </a:r>
            <a:r>
              <a:rPr lang="en-US" sz="1200" dirty="0" err="1" smtClean="0">
                <a:latin typeface="Courier New" pitchFamily="49" charset="0"/>
              </a:rPr>
              <a:t>ebx</a:t>
            </a:r>
            <a:r>
              <a:rPr lang="en-US" sz="1200" dirty="0" smtClean="0">
                <a:latin typeface="Courier New" pitchFamily="49" charset="0"/>
              </a:rPr>
              <a:t>, 4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.text:00011C6A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ecx</a:t>
            </a:r>
            <a:r>
              <a:rPr lang="en-US" sz="12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ebx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.text:00011C6C                 </a:t>
            </a:r>
            <a:r>
              <a:rPr lang="en-US" sz="1200" dirty="0" err="1" smtClean="0">
                <a:latin typeface="Courier New" pitchFamily="49" charset="0"/>
              </a:rPr>
              <a:t>xor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ecx</a:t>
            </a:r>
            <a:r>
              <a:rPr lang="en-US" sz="1200" dirty="0" smtClean="0">
                <a:latin typeface="Courier New" pitchFamily="49" charset="0"/>
              </a:rPr>
              <a:t>, 76h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.text:00011C6F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ecx</a:t>
            </a:r>
            <a:endParaRPr lang="en-US" sz="1200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.text:00011C71                 add     </a:t>
            </a:r>
            <a:r>
              <a:rPr lang="en-US" sz="1200" dirty="0" err="1" smtClean="0">
                <a:latin typeface="Courier New" pitchFamily="49" charset="0"/>
              </a:rPr>
              <a:t>edx</a:t>
            </a:r>
            <a:r>
              <a:rPr lang="en-US" sz="1200" dirty="0" smtClean="0">
                <a:latin typeface="Courier New" pitchFamily="49" charset="0"/>
              </a:rPr>
              <a:t>, 0FFFFFFF5h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.text:00011C74                 </a:t>
            </a:r>
            <a:r>
              <a:rPr lang="en-US" sz="1200" dirty="0" err="1" smtClean="0">
                <a:latin typeface="Courier New" pitchFamily="49" charset="0"/>
              </a:rPr>
              <a:t>cmp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dword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ptr</a:t>
            </a:r>
            <a:r>
              <a:rPr lang="en-US" sz="1200" dirty="0" smtClean="0">
                <a:latin typeface="Courier New" pitchFamily="49" charset="0"/>
              </a:rPr>
              <a:t> [</a:t>
            </a:r>
            <a:r>
              <a:rPr lang="en-US" sz="1200" dirty="0" err="1" smtClean="0">
                <a:latin typeface="Courier New" pitchFamily="49" charset="0"/>
              </a:rPr>
              <a:t>edi</a:t>
            </a:r>
            <a:r>
              <a:rPr lang="en-US" sz="1200" dirty="0" smtClean="0">
                <a:latin typeface="Courier New" pitchFamily="49" charset="0"/>
              </a:rPr>
              <a:t>], 0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.text:00011C77                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cmovz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endParaRPr lang="en-US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.text:00011C7A                 </a:t>
            </a:r>
            <a:r>
              <a:rPr lang="en-US" sz="1200" b="1" dirty="0" err="1" smtClean="0">
                <a:latin typeface="Courier New" pitchFamily="49" charset="0"/>
              </a:rPr>
              <a:t>mov</a:t>
            </a:r>
            <a:r>
              <a:rPr lang="en-US" sz="1200" b="1" dirty="0" smtClean="0">
                <a:latin typeface="Courier New" pitchFamily="49" charset="0"/>
              </a:rPr>
              <a:t>     [esp+2Ch+state], </a:t>
            </a:r>
            <a:r>
              <a:rPr lang="en-US" sz="1200" b="1" dirty="0" err="1" smtClean="0">
                <a:latin typeface="Courier New" pitchFamily="49" charset="0"/>
              </a:rPr>
              <a:t>edx</a:t>
            </a:r>
            <a:endParaRPr lang="en-US" sz="1200" b="1" dirty="0" smtClean="0">
              <a:latin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.text:00011C7E               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ecx</a:t>
            </a:r>
            <a:r>
              <a:rPr lang="en-US" sz="1200" dirty="0" smtClean="0">
                <a:latin typeface="Courier New" pitchFamily="49" charset="0"/>
              </a:rPr>
              <a:t>, 0C0000238h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.text:00011C83                 </a:t>
            </a:r>
            <a:r>
              <a:rPr lang="en-US" sz="1200" b="1" dirty="0" err="1" smtClean="0">
                <a:latin typeface="Courier New" pitchFamily="49" charset="0"/>
              </a:rPr>
              <a:t>jmp</a:t>
            </a:r>
            <a:r>
              <a:rPr lang="en-US" sz="1200" b="1" dirty="0" smtClean="0">
                <a:latin typeface="Courier New" pitchFamily="49" charset="0"/>
              </a:rPr>
              <a:t>     dispatch</a:t>
            </a:r>
          </a:p>
          <a:p>
            <a:pPr algn="l"/>
            <a:endParaRPr lang="en-US" sz="1200" dirty="0">
              <a:latin typeface="Courier New" pitchFamily="49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42875" y="4365625"/>
            <a:ext cx="8766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3363" indent="-233363" algn="l">
              <a:lnSpc>
                <a:spcPct val="95000"/>
              </a:lnSpc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r>
              <a:rPr lang="en-US" dirty="0" smtClean="0"/>
              <a:t>Difficulty: High</a:t>
            </a:r>
          </a:p>
          <a:p>
            <a:pPr marL="633413" lvl="1" indent="-285750" algn="l">
              <a:lnSpc>
                <a:spcPct val="95000"/>
              </a:lnSpc>
              <a:spcAft>
                <a:spcPct val="35000"/>
              </a:spcAft>
              <a:buClr>
                <a:schemeClr val="folHlink"/>
              </a:buClr>
              <a:buFont typeface="Arial" charset="0"/>
              <a:buChar char="–"/>
            </a:pPr>
            <a:r>
              <a:rPr lang="en-US" sz="2000" dirty="0" smtClean="0"/>
              <a:t>Two potential state values</a:t>
            </a:r>
          </a:p>
          <a:p>
            <a:pPr marL="633413" lvl="1" indent="-285750" algn="l">
              <a:lnSpc>
                <a:spcPct val="95000"/>
              </a:lnSpc>
              <a:spcAft>
                <a:spcPct val="35000"/>
              </a:spcAft>
              <a:buClr>
                <a:schemeClr val="folHlink"/>
              </a:buClr>
              <a:buFont typeface="Arial" charset="0"/>
              <a:buChar char="–"/>
            </a:pPr>
            <a:r>
              <a:rPr lang="en-US" sz="2000" dirty="0" smtClean="0"/>
              <a:t>They should be calculable independently of program-state values (globals, input parameters, etc.)</a:t>
            </a:r>
          </a:p>
          <a:p>
            <a:pPr marL="633413" lvl="1" indent="-285750" algn="l">
              <a:lnSpc>
                <a:spcPct val="95000"/>
              </a:lnSpc>
              <a:spcAft>
                <a:spcPct val="35000"/>
              </a:spcAft>
              <a:buClr>
                <a:schemeClr val="folHlink"/>
              </a:buClr>
              <a:buFont typeface="Arial" charset="0"/>
              <a:buChar char="–"/>
            </a:pPr>
            <a:r>
              <a:rPr lang="en-US" sz="2000" dirty="0" smtClean="0"/>
              <a:t>The intermediary instructions (between </a:t>
            </a:r>
            <a:r>
              <a:rPr lang="en-US" sz="2000" b="1" dirty="0" smtClean="0"/>
              <a:t>state update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jmp</a:t>
            </a:r>
            <a:r>
              <a:rPr lang="en-US" sz="2000" b="1" dirty="0" smtClean="0"/>
              <a:t> dispatch</a:t>
            </a:r>
            <a:r>
              <a:rPr lang="en-US" sz="2000" dirty="0" smtClean="0"/>
              <a:t>) </a:t>
            </a:r>
            <a:r>
              <a:rPr lang="en-US" sz="2000" b="1" dirty="0" smtClean="0"/>
              <a:t>CANNOT</a:t>
            </a:r>
            <a:r>
              <a:rPr lang="en-US" sz="2000" dirty="0" smtClean="0"/>
              <a:t> modify the flags!</a:t>
            </a:r>
            <a:endParaRPr lang="en-US" sz="2000" dirty="0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732588" y="3860800"/>
            <a:ext cx="15938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smtClean="0"/>
              <a:t>Updates state</a:t>
            </a:r>
            <a:endParaRPr lang="en-US" sz="1800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 flipV="1">
            <a:off x="5940425" y="3716338"/>
            <a:ext cx="792163" cy="28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372225" y="2781300"/>
            <a:ext cx="2495550" cy="915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Mebroot characteristic: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Uses 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cmovcc</a:t>
            </a:r>
            <a:r>
              <a:rPr lang="en-US" sz="1800" dirty="0" smtClean="0">
                <a:solidFill>
                  <a:srgbClr val="FF0000"/>
                </a:solidFill>
              </a:rPr>
              <a:t> to set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the next state value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4932363" y="3429000"/>
            <a:ext cx="1511300" cy="14446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7354" name="AutoShape 10"/>
          <p:cNvSpPr>
            <a:spLocks/>
          </p:cNvSpPr>
          <p:nvPr/>
        </p:nvSpPr>
        <p:spPr bwMode="auto">
          <a:xfrm>
            <a:off x="5508625" y="2205038"/>
            <a:ext cx="71438" cy="1008062"/>
          </a:xfrm>
          <a:prstGeom prst="rightBrace">
            <a:avLst>
              <a:gd name="adj1" fmla="val 117592"/>
              <a:gd name="adj2" fmla="val 50000"/>
            </a:avLst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432550" y="2198688"/>
            <a:ext cx="24828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/>
              <a:t>Next state</a:t>
            </a:r>
            <a:r>
              <a:rPr lang="en-US" sz="1800" b="1" u="sng" dirty="0" smtClean="0">
                <a:solidFill>
                  <a:srgbClr val="FF0000"/>
                </a:solidFill>
              </a:rPr>
              <a:t>s</a:t>
            </a:r>
            <a:r>
              <a:rPr lang="en-US" sz="1800" dirty="0" smtClean="0"/>
              <a:t> calculation</a:t>
            </a:r>
            <a:endParaRPr lang="en-US" sz="1800" dirty="0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 flipH="1">
            <a:off x="5651500" y="2420938"/>
            <a:ext cx="720725" cy="2873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Tackling the obfuscation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can be done</a:t>
            </a:r>
          </a:p>
          <a:p>
            <a:pPr lvl="1"/>
            <a:r>
              <a:rPr lang="en-US" smtClean="0"/>
              <a:t>Identify the dispatcher</a:t>
            </a:r>
          </a:p>
          <a:p>
            <a:pPr lvl="1"/>
            <a:r>
              <a:rPr lang="en-US" smtClean="0"/>
              <a:t>Find all valid states (ie, states that lead to executing a basic block)</a:t>
            </a:r>
          </a:p>
          <a:p>
            <a:pPr lvl="1"/>
            <a:r>
              <a:rPr lang="en-US" smtClean="0"/>
              <a:t>Clean the code</a:t>
            </a:r>
          </a:p>
          <a:p>
            <a:pPr lvl="1"/>
            <a:r>
              <a:rPr lang="en-US" smtClean="0"/>
              <a:t>Assemble the BBs</a:t>
            </a:r>
          </a:p>
          <a:p>
            <a:r>
              <a:rPr lang="en-US" smtClean="0"/>
              <a:t>This could work well for 1 or 2 routines</a:t>
            </a:r>
          </a:p>
          <a:p>
            <a:r>
              <a:rPr lang="en-US" smtClean="0"/>
              <a:t>There are hundreds of them…</a:t>
            </a:r>
          </a:p>
          <a:p>
            <a:pPr lvl="1"/>
            <a:r>
              <a:rPr lang="en-US" smtClean="0"/>
              <a:t>Some of them huge</a:t>
            </a:r>
          </a:p>
          <a:p>
            <a:pPr lvl="1"/>
            <a:r>
              <a:rPr lang="en-US" smtClean="0"/>
              <a:t>The dispatcher is sometimes messed up, and BBs don’t necessarily jump at its first instruction</a:t>
            </a:r>
          </a:p>
          <a:p>
            <a:pPr lvl="1"/>
            <a:r>
              <a:rPr lang="en-US" smtClean="0"/>
              <a:t>We’d like to validate the code, for instance:</a:t>
            </a:r>
          </a:p>
          <a:p>
            <a:pPr lvl="2"/>
            <a:r>
              <a:rPr lang="en-US" smtClean="0"/>
              <a:t>Make sure the state var is not updated where it should not</a:t>
            </a:r>
          </a:p>
          <a:p>
            <a:pPr lvl="2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300163"/>
            <a:ext cx="8766175" cy="5368925"/>
          </a:xfrm>
        </p:spPr>
        <p:txBody>
          <a:bodyPr/>
          <a:lstStyle/>
          <a:p>
            <a:r>
              <a:rPr lang="en-US" sz="2000" dirty="0" smtClean="0"/>
              <a:t>A combination of partial emulation and static analysis</a:t>
            </a:r>
          </a:p>
          <a:p>
            <a:pPr lvl="1"/>
            <a:r>
              <a:rPr lang="en-US" sz="1800" dirty="0" smtClean="0"/>
              <a:t>Context-based emulation</a:t>
            </a:r>
          </a:p>
          <a:p>
            <a:r>
              <a:rPr lang="en-US" sz="2000" dirty="0" smtClean="0"/>
              <a:t>Definition of « Context »:</a:t>
            </a:r>
          </a:p>
          <a:p>
            <a:pPr lvl="1"/>
            <a:r>
              <a:rPr lang="en-US" sz="1800" dirty="0" smtClean="0"/>
              <a:t>ID = the state variable</a:t>
            </a:r>
          </a:p>
          <a:p>
            <a:pPr lvl="1"/>
            <a:r>
              <a:rPr lang="en-US" sz="1800" dirty="0" smtClean="0"/>
              <a:t>Processor, Memory (emulator, virtual memory, x86 parser, etc.)</a:t>
            </a:r>
          </a:p>
          <a:p>
            <a:pPr lvl="1"/>
            <a:r>
              <a:rPr lang="en-US" sz="1800" dirty="0" smtClean="0"/>
              <a:t>Items’ states (for registers, flags, memory): defined, undefined</a:t>
            </a:r>
          </a:p>
          <a:p>
            <a:endParaRPr lang="en-US" sz="2200" dirty="0" smtClean="0"/>
          </a:p>
          <a:p>
            <a:r>
              <a:rPr lang="en-US" sz="2200" dirty="0" smtClean="0"/>
              <a:t>Emulating an instruction with </a:t>
            </a:r>
            <a:r>
              <a:rPr lang="en-US" sz="2200" b="1" u="sng" dirty="0" smtClean="0"/>
              <a:t>all items defined</a:t>
            </a:r>
            <a:r>
              <a:rPr lang="en-US" sz="2200" dirty="0" smtClean="0"/>
              <a:t>...</a:t>
            </a:r>
          </a:p>
          <a:p>
            <a:pPr lvl="1"/>
            <a:r>
              <a:rPr lang="en-US" sz="1800" dirty="0" smtClean="0"/>
              <a:t>Means the execution result will be </a:t>
            </a:r>
            <a:r>
              <a:rPr lang="en-US" sz="1800" b="1" u="sng" dirty="0" smtClean="0"/>
              <a:t>defined</a:t>
            </a:r>
            <a:r>
              <a:rPr lang="en-US" sz="1800" b="1" dirty="0" smtClean="0"/>
              <a:t> (D)</a:t>
            </a:r>
          </a:p>
          <a:p>
            <a:endParaRPr lang="en-US" sz="2200" dirty="0" smtClean="0"/>
          </a:p>
          <a:p>
            <a:r>
              <a:rPr lang="en-US" sz="2200" dirty="0" smtClean="0"/>
              <a:t>Emulating an instruction with </a:t>
            </a:r>
            <a:r>
              <a:rPr lang="en-US" sz="2200" b="1" u="sng" dirty="0" smtClean="0"/>
              <a:t>one or more undefined items</a:t>
            </a:r>
            <a:r>
              <a:rPr lang="en-US" sz="2200" dirty="0" smtClean="0"/>
              <a:t>...</a:t>
            </a:r>
            <a:endParaRPr lang="en-US" sz="2200" b="1" dirty="0" smtClean="0"/>
          </a:p>
          <a:p>
            <a:pPr lvl="1"/>
            <a:r>
              <a:rPr lang="en-US" sz="1800" dirty="0" smtClean="0"/>
              <a:t>Means the execution result(s) will be </a:t>
            </a:r>
            <a:r>
              <a:rPr lang="en-US" sz="1800" b="1" u="sng" dirty="0" smtClean="0"/>
              <a:t>undefined</a:t>
            </a:r>
            <a:r>
              <a:rPr lang="en-US" sz="1800" b="1" dirty="0" smtClean="0"/>
              <a:t> (UD)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Mebroot Details</a:t>
            </a:r>
            <a:endParaRPr lang="en-US" dirty="0"/>
          </a:p>
        </p:txBody>
      </p:sp>
      <p:sp>
        <p:nvSpPr>
          <p:cNvPr id="7197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Trojan horse, appeared in the mid-2008</a:t>
            </a:r>
          </a:p>
          <a:p>
            <a:pPr lvl="1"/>
            <a:r>
              <a:rPr lang="en-US" dirty="0" smtClean="0"/>
              <a:t>Other name: </a:t>
            </a:r>
            <a:r>
              <a:rPr lang="en-US" dirty="0" err="1" smtClean="0"/>
              <a:t>Sinowal</a:t>
            </a:r>
            <a:endParaRPr lang="en-US" dirty="0" smtClean="0"/>
          </a:p>
          <a:p>
            <a:r>
              <a:rPr lang="en-US" dirty="0" smtClean="0"/>
              <a:t>Installs a kernel-mode driver in the last sectors of the hard drive</a:t>
            </a:r>
          </a:p>
          <a:p>
            <a:r>
              <a:rPr lang="en-US" dirty="0" smtClean="0"/>
              <a:t>Infects the MBR, hooks the Windows boot chain:</a:t>
            </a:r>
          </a:p>
          <a:p>
            <a:pPr lvl="1"/>
            <a:r>
              <a:rPr lang="en-US" dirty="0" smtClean="0"/>
              <a:t>interrupt hook, </a:t>
            </a:r>
            <a:r>
              <a:rPr lang="en-US" dirty="0" err="1" smtClean="0"/>
              <a:t>ntldr</a:t>
            </a:r>
            <a:r>
              <a:rPr lang="en-US" dirty="0" smtClean="0"/>
              <a:t> hook, sector fetching, payload driver load</a:t>
            </a:r>
          </a:p>
          <a:p>
            <a:r>
              <a:rPr lang="en-US" dirty="0" smtClean="0"/>
              <a:t>Super stealthy: no visible file on disk, no infected file, no registry modification</a:t>
            </a:r>
          </a:p>
          <a:p>
            <a:r>
              <a:rPr lang="en-US" dirty="0" smtClean="0"/>
              <a:t>Low level hooks in kernel mode to bypass traffic sniffing on an infected host</a:t>
            </a:r>
          </a:p>
          <a:p>
            <a:r>
              <a:rPr lang="en-US" dirty="0" smtClean="0"/>
              <a:t>Goal: download DLLs from the Internet, inject them into specific processes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Context-based emulation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err="1" smtClean="0"/>
              <a:t>mov</a:t>
            </a:r>
            <a:r>
              <a:rPr lang="en-US" sz="2200" b="1" dirty="0" smtClean="0"/>
              <a:t> X, Y</a:t>
            </a:r>
          </a:p>
          <a:p>
            <a:pPr lvl="1"/>
            <a:r>
              <a:rPr lang="en-US" sz="1800" dirty="0" smtClean="0"/>
              <a:t>Y </a:t>
            </a:r>
            <a:r>
              <a:rPr lang="en-US" sz="1800" u="sng" dirty="0" smtClean="0"/>
              <a:t>must be</a:t>
            </a:r>
            <a:r>
              <a:rPr lang="en-US" sz="1800" dirty="0" smtClean="0"/>
              <a:t> defined</a:t>
            </a:r>
          </a:p>
          <a:p>
            <a:pPr lvl="1"/>
            <a:r>
              <a:rPr lang="en-US" sz="1800" dirty="0" smtClean="0"/>
              <a:t>X </a:t>
            </a:r>
            <a:r>
              <a:rPr lang="en-US" sz="1800" u="sng" dirty="0" smtClean="0"/>
              <a:t>need not be</a:t>
            </a:r>
            <a:r>
              <a:rPr lang="en-US" sz="1800" dirty="0" smtClean="0"/>
              <a:t> defined</a:t>
            </a:r>
          </a:p>
          <a:p>
            <a:r>
              <a:rPr lang="en-US" b="1" dirty="0" smtClean="0"/>
              <a:t>add X, Y</a:t>
            </a:r>
          </a:p>
          <a:p>
            <a:pPr lvl="1"/>
            <a:r>
              <a:rPr lang="en-US" dirty="0" smtClean="0"/>
              <a:t>X </a:t>
            </a:r>
            <a:r>
              <a:rPr lang="en-US" u="sng" dirty="0" smtClean="0"/>
              <a:t>must be</a:t>
            </a:r>
            <a:r>
              <a:rPr lang="en-US" dirty="0" smtClean="0"/>
              <a:t> defined</a:t>
            </a:r>
          </a:p>
          <a:p>
            <a:pPr lvl="1"/>
            <a:r>
              <a:rPr lang="en-US" dirty="0" smtClean="0"/>
              <a:t>Y </a:t>
            </a:r>
            <a:r>
              <a:rPr lang="en-US" u="sng" dirty="0" smtClean="0"/>
              <a:t>must be</a:t>
            </a:r>
            <a:r>
              <a:rPr lang="en-US" dirty="0" smtClean="0"/>
              <a:t> defined</a:t>
            </a:r>
          </a:p>
          <a:p>
            <a:r>
              <a:rPr lang="en-US" b="1" dirty="0" smtClean="0"/>
              <a:t>push X</a:t>
            </a:r>
          </a:p>
          <a:p>
            <a:pPr lvl="1"/>
            <a:r>
              <a:rPr lang="en-US" dirty="0" smtClean="0"/>
              <a:t>X </a:t>
            </a:r>
            <a:r>
              <a:rPr lang="en-US" u="sng" dirty="0" smtClean="0"/>
              <a:t>must be</a:t>
            </a:r>
            <a:r>
              <a:rPr lang="en-US" dirty="0" smtClean="0"/>
              <a:t> defined</a:t>
            </a:r>
          </a:p>
          <a:p>
            <a:pPr lvl="1"/>
            <a:r>
              <a:rPr lang="en-US" dirty="0" smtClean="0"/>
              <a:t>ESP </a:t>
            </a:r>
            <a:r>
              <a:rPr lang="en-US" u="sng" dirty="0" smtClean="0"/>
              <a:t>must be</a:t>
            </a:r>
            <a:r>
              <a:rPr lang="en-US" dirty="0" smtClean="0"/>
              <a:t> defined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Context-based emulation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operands (X, Y, etc) can be (simplified):</a:t>
            </a:r>
          </a:p>
          <a:p>
            <a:pPr lvl="1"/>
            <a:r>
              <a:rPr lang="en-US" dirty="0" smtClean="0"/>
              <a:t>Immediate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Memory</a:t>
            </a:r>
          </a:p>
          <a:p>
            <a:endParaRPr lang="en-US" dirty="0" smtClean="0"/>
          </a:p>
          <a:p>
            <a:r>
              <a:rPr lang="en-US" dirty="0" smtClean="0"/>
              <a:t>Conditions of “operand is defined”:</a:t>
            </a:r>
          </a:p>
          <a:p>
            <a:pPr lvl="1"/>
            <a:r>
              <a:rPr lang="en-US" dirty="0" smtClean="0"/>
              <a:t>Immediate: ALWAYS</a:t>
            </a:r>
          </a:p>
          <a:p>
            <a:pPr lvl="1"/>
            <a:r>
              <a:rPr lang="en-US" dirty="0" smtClean="0"/>
              <a:t>Registers: MAYBE defined, can be partially defined (ex: AL of EAX)</a:t>
            </a:r>
          </a:p>
          <a:p>
            <a:pPr lvl="1"/>
            <a:r>
              <a:rPr lang="en-US" dirty="0" smtClean="0"/>
              <a:t>Memory (</a:t>
            </a:r>
            <a:r>
              <a:rPr lang="en-US" b="1" dirty="0" smtClean="0"/>
              <a:t>size </a:t>
            </a:r>
            <a:r>
              <a:rPr lang="en-US" b="1" dirty="0" err="1" smtClean="0"/>
              <a:t>ptr</a:t>
            </a:r>
            <a:r>
              <a:rPr lang="en-US" b="1" dirty="0" smtClean="0"/>
              <a:t> [base + scale*index + </a:t>
            </a:r>
            <a:r>
              <a:rPr lang="en-US" b="1" dirty="0" err="1" smtClean="0"/>
              <a:t>disp</a:t>
            </a:r>
            <a:r>
              <a:rPr lang="en-US" b="1" dirty="0" smtClean="0"/>
              <a:t>]</a:t>
            </a:r>
            <a:r>
              <a:rPr lang="en-US" dirty="0" smtClean="0"/>
              <a:t>)</a:t>
            </a:r>
            <a:endParaRPr lang="en-US" b="1" dirty="0" smtClean="0"/>
          </a:p>
          <a:p>
            <a:pPr lvl="2"/>
            <a:r>
              <a:rPr lang="en-US" dirty="0" smtClean="0"/>
              <a:t>BASE and INDEX registers defined</a:t>
            </a:r>
          </a:p>
          <a:p>
            <a:pPr lvl="2"/>
            <a:r>
              <a:rPr lang="en-US" dirty="0" smtClean="0"/>
              <a:t>Memory item pointed to defined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Context-based emulation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300163"/>
            <a:ext cx="8766175" cy="557201"/>
          </a:xfrm>
        </p:spPr>
        <p:txBody>
          <a:bodyPr/>
          <a:lstStyle/>
          <a:p>
            <a:r>
              <a:rPr lang="en-US" dirty="0" smtClean="0"/>
              <a:t>Context (ID=123):</a:t>
            </a:r>
          </a:p>
          <a:p>
            <a:pPr lvl="1"/>
            <a:r>
              <a:rPr lang="en-US" dirty="0" smtClean="0"/>
              <a:t>Registers: all undefined, except </a:t>
            </a:r>
            <a:r>
              <a:rPr lang="en-US" dirty="0" err="1" smtClean="0"/>
              <a:t>esp</a:t>
            </a:r>
            <a:r>
              <a:rPr lang="en-US" dirty="0" smtClean="0"/>
              <a:t>(20000h), </a:t>
            </a:r>
            <a:r>
              <a:rPr lang="en-US" dirty="0" err="1" smtClean="0"/>
              <a:t>ecx</a:t>
            </a:r>
            <a:r>
              <a:rPr lang="en-US" dirty="0" smtClean="0"/>
              <a:t>(30000h)</a:t>
            </a:r>
          </a:p>
          <a:p>
            <a:pPr lvl="1"/>
            <a:r>
              <a:rPr lang="en-US" dirty="0" smtClean="0"/>
              <a:t>Flags: all undefined</a:t>
            </a:r>
          </a:p>
          <a:p>
            <a:pPr lvl="1"/>
            <a:r>
              <a:rPr lang="en-US" dirty="0" smtClean="0"/>
              <a:t>Memory: all undefined, except dword@30000h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105409"/>
            <a:ext cx="33518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12</a:t>
            </a: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add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ebx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ecx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pop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edx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$+1234</a:t>
            </a: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5857892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emulation stops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285852" y="5857892"/>
            <a:ext cx="500066" cy="428628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3105409"/>
            <a:ext cx="43582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UD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</a:t>
            </a: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UD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UD</a:t>
            </a: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D, dw@20000 D</a:t>
            </a: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UD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</a:t>
            </a: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dw@edx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UD!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dw@edx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UD</a:t>
            </a: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target 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zeroflag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UD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UD</a:t>
            </a:r>
          </a:p>
          <a:p>
            <a:pPr algn="l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Mebroot specificities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When we reach state variable manipulation instructions, the instruction input items must be defined</a:t>
            </a:r>
          </a:p>
          <a:p>
            <a:pPr lvl="1"/>
            <a:r>
              <a:rPr lang="en-US" sz="1800" dirty="0" smtClean="0"/>
              <a:t>Except for the flags in the case of </a:t>
            </a:r>
            <a:r>
              <a:rPr lang="en-US" sz="1800" dirty="0" err="1" smtClean="0"/>
              <a:t>cmovcc</a:t>
            </a:r>
            <a:endParaRPr lang="en-US" sz="1800" dirty="0" smtClean="0"/>
          </a:p>
          <a:p>
            <a:endParaRPr lang="en-US" sz="2200" dirty="0" smtClean="0"/>
          </a:p>
          <a:p>
            <a:pPr>
              <a:lnSpc>
                <a:spcPct val="85000"/>
              </a:lnSpc>
            </a:pPr>
            <a:r>
              <a:rPr lang="en-US" sz="2000" dirty="0" smtClean="0"/>
              <a:t>When we reach a state variable update instruction (</a:t>
            </a:r>
            <a:r>
              <a:rPr lang="en-US" sz="2000" u="sng" dirty="0" err="1" smtClean="0"/>
              <a:t>mov</a:t>
            </a:r>
            <a:r>
              <a:rPr lang="en-US" sz="2000" u="sng" dirty="0" smtClean="0"/>
              <a:t> [</a:t>
            </a:r>
            <a:r>
              <a:rPr lang="en-US" sz="2000" u="sng" dirty="0" err="1" smtClean="0"/>
              <a:t>esp+state</a:t>
            </a:r>
            <a:r>
              <a:rPr lang="en-US" sz="2000" u="sng" dirty="0" smtClean="0"/>
              <a:t>], </a:t>
            </a:r>
            <a:r>
              <a:rPr lang="en-US" sz="2000" u="sng" dirty="0" err="1" smtClean="0"/>
              <a:t>xxxx</a:t>
            </a:r>
            <a:r>
              <a:rPr lang="en-US" sz="2000" dirty="0" smtClean="0"/>
              <a:t>), the end of the «original» BB is getting closer:</a:t>
            </a:r>
          </a:p>
          <a:p>
            <a:pPr lvl="1">
              <a:lnSpc>
                <a:spcPct val="85000"/>
              </a:lnSpc>
            </a:pPr>
            <a:r>
              <a:rPr lang="en-US" sz="1800" dirty="0" smtClean="0"/>
              <a:t>It could be a block of type #2 (JMP, Fallthrough)</a:t>
            </a:r>
          </a:p>
          <a:p>
            <a:pPr lvl="1">
              <a:lnSpc>
                <a:spcPct val="85000"/>
              </a:lnSpc>
            </a:pPr>
            <a:r>
              <a:rPr lang="en-US" sz="1800" dirty="0" smtClean="0"/>
              <a:t>It could be a block of type #3 (JCC) -&gt; ONLY if </a:t>
            </a:r>
            <a:r>
              <a:rPr lang="en-US" sz="1800" b="1" u="sng" dirty="0" err="1" smtClean="0"/>
              <a:t>cmovcc</a:t>
            </a:r>
            <a:r>
              <a:rPr lang="en-US" sz="1800" u="sng" dirty="0" smtClean="0"/>
              <a:t> </a:t>
            </a:r>
            <a:r>
              <a:rPr lang="en-US" sz="1800" u="sng" dirty="0" err="1" smtClean="0"/>
              <a:t>stateX</a:t>
            </a:r>
            <a:r>
              <a:rPr lang="en-US" sz="1800" u="sng" dirty="0" smtClean="0"/>
              <a:t>, state Y</a:t>
            </a:r>
            <a:r>
              <a:rPr lang="en-US" sz="1800" dirty="0" smtClean="0"/>
              <a:t> was encountered before </a:t>
            </a:r>
          </a:p>
          <a:p>
            <a:pPr lvl="1">
              <a:lnSpc>
                <a:spcPct val="85000"/>
              </a:lnSpc>
            </a:pPr>
            <a:endParaRPr lang="en-US" sz="1800" dirty="0" smtClean="0"/>
          </a:p>
          <a:p>
            <a:pPr>
              <a:lnSpc>
                <a:spcPct val="85000"/>
              </a:lnSpc>
            </a:pPr>
            <a:r>
              <a:rPr lang="en-US" sz="2000" dirty="0" smtClean="0"/>
              <a:t>If reach a RET, we should not have encountered a state variable update instruction before</a:t>
            </a:r>
          </a:p>
          <a:p>
            <a:pPr lvl="1">
              <a:lnSpc>
                <a:spcPct val="85000"/>
              </a:lnSpc>
            </a:pPr>
            <a:r>
              <a:rPr lang="en-US" sz="1800" dirty="0" smtClean="0"/>
              <a:t>It is a block of type #1 (RET)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 smtClean="0"/>
              <a:t>Start with an initial context</a:t>
            </a:r>
          </a:p>
          <a:p>
            <a:pPr>
              <a:lnSpc>
                <a:spcPct val="85000"/>
              </a:lnSpc>
            </a:pPr>
            <a:endParaRPr lang="en-US" sz="2000" dirty="0" smtClean="0"/>
          </a:p>
          <a:p>
            <a:pPr>
              <a:lnSpc>
                <a:spcPct val="85000"/>
              </a:lnSpc>
            </a:pPr>
            <a:r>
              <a:rPr lang="en-US" sz="2000" dirty="0" smtClean="0"/>
              <a:t>New contexts are created:</a:t>
            </a:r>
          </a:p>
          <a:p>
            <a:pPr lvl="1">
              <a:lnSpc>
                <a:spcPct val="85000"/>
              </a:lnSpc>
            </a:pPr>
            <a:r>
              <a:rPr lang="en-US" sz="1800" dirty="0" smtClean="0"/>
              <a:t>BB type #1: none</a:t>
            </a:r>
          </a:p>
          <a:p>
            <a:pPr lvl="1">
              <a:lnSpc>
                <a:spcPct val="85000"/>
              </a:lnSpc>
            </a:pPr>
            <a:r>
              <a:rPr lang="en-US" sz="1800" dirty="0" smtClean="0"/>
              <a:t>BB type #2: one context</a:t>
            </a:r>
          </a:p>
          <a:p>
            <a:pPr lvl="1">
              <a:lnSpc>
                <a:spcPct val="85000"/>
              </a:lnSpc>
            </a:pPr>
            <a:r>
              <a:rPr lang="en-US" sz="1800" dirty="0" smtClean="0"/>
              <a:t>BB type #3: two contexts</a:t>
            </a:r>
          </a:p>
          <a:p>
            <a:pPr lvl="1">
              <a:lnSpc>
                <a:spcPct val="85000"/>
              </a:lnSpc>
            </a:pPr>
            <a:endParaRPr lang="en-US" sz="1800" dirty="0" smtClean="0"/>
          </a:p>
          <a:p>
            <a:pPr>
              <a:lnSpc>
                <a:spcPct val="85000"/>
              </a:lnSpc>
            </a:pPr>
            <a:r>
              <a:rPr lang="en-US" sz="2000" dirty="0" smtClean="0"/>
              <a:t>The contexts are stacked up for analysis</a:t>
            </a:r>
          </a:p>
          <a:p>
            <a:pPr>
              <a:lnSpc>
                <a:spcPct val="85000"/>
              </a:lnSpc>
            </a:pPr>
            <a:endParaRPr lang="en-US" sz="1800" dirty="0" smtClean="0"/>
          </a:p>
          <a:p>
            <a:pPr>
              <a:lnSpc>
                <a:spcPct val="85000"/>
              </a:lnSpc>
            </a:pPr>
            <a:r>
              <a:rPr lang="en-US" sz="2000" dirty="0" smtClean="0"/>
              <a:t>Emulation of context ends when the « branch to dispatcher » instruction is found</a:t>
            </a:r>
          </a:p>
          <a:p>
            <a:pPr lvl="1">
              <a:lnSpc>
                <a:spcPct val="85000"/>
              </a:lnSpc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- Assumptions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The state variable is initialized in the function prologue:</a:t>
            </a:r>
          </a:p>
          <a:p>
            <a:pPr lvl="1"/>
            <a:r>
              <a:rPr lang="en-US" sz="1800" dirty="0" err="1" smtClean="0"/>
              <a:t>mov</a:t>
            </a:r>
            <a:r>
              <a:rPr lang="en-US" sz="1800" dirty="0" smtClean="0"/>
              <a:t> [</a:t>
            </a:r>
            <a:r>
              <a:rPr lang="en-US" sz="1800" dirty="0" err="1" smtClean="0"/>
              <a:t>esp+state</a:t>
            </a:r>
            <a:r>
              <a:rPr lang="en-US" sz="1800" dirty="0" smtClean="0"/>
              <a:t>], xxx</a:t>
            </a:r>
          </a:p>
          <a:p>
            <a:r>
              <a:rPr lang="en-US" sz="2200" dirty="0" smtClean="0"/>
              <a:t>Original BBs #1 – RET</a:t>
            </a:r>
          </a:p>
          <a:p>
            <a:pPr lvl="1"/>
            <a:r>
              <a:rPr lang="en-US" sz="1800" dirty="0" smtClean="0"/>
              <a:t>Do not update the state variable</a:t>
            </a:r>
          </a:p>
          <a:p>
            <a:pPr lvl="1"/>
            <a:r>
              <a:rPr lang="en-US" sz="1800" dirty="0" smtClean="0"/>
              <a:t>Do not branch to the dispatcher</a:t>
            </a:r>
          </a:p>
          <a:p>
            <a:pPr lvl="1"/>
            <a:r>
              <a:rPr lang="en-US" sz="1800" dirty="0" smtClean="0"/>
              <a:t>End with RET</a:t>
            </a:r>
          </a:p>
          <a:p>
            <a:r>
              <a:rPr lang="en-US" sz="2200" dirty="0" smtClean="0"/>
              <a:t>Original BBs #2 – JMP/FT</a:t>
            </a:r>
          </a:p>
          <a:p>
            <a:pPr lvl="1"/>
            <a:r>
              <a:rPr lang="en-US" sz="1800" dirty="0" smtClean="0"/>
              <a:t>Update the state variable</a:t>
            </a:r>
          </a:p>
          <a:p>
            <a:pPr lvl="1"/>
            <a:r>
              <a:rPr lang="en-US" sz="1800" dirty="0" smtClean="0"/>
              <a:t>Branch to the dispatcher</a:t>
            </a:r>
          </a:p>
          <a:p>
            <a:r>
              <a:rPr lang="en-US" sz="2200" dirty="0" smtClean="0"/>
              <a:t>Original BBs #3 – JCC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/>
              <a:t>cmovcc</a:t>
            </a:r>
            <a:r>
              <a:rPr lang="en-US" sz="1800" dirty="0" smtClean="0"/>
              <a:t> to set the next state to a temp register</a:t>
            </a:r>
          </a:p>
          <a:p>
            <a:pPr lvl="1"/>
            <a:r>
              <a:rPr lang="en-US" sz="1800" dirty="0" smtClean="0"/>
              <a:t>Update the state variable</a:t>
            </a:r>
          </a:p>
          <a:p>
            <a:pPr lvl="1"/>
            <a:r>
              <a:rPr lang="en-US" sz="1800" dirty="0" smtClean="0"/>
              <a:t>Branch to the dispatcher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blocks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emulation trace constitutes an original basic block (dirty)</a:t>
            </a:r>
          </a:p>
          <a:p>
            <a:pPr lvl="1"/>
            <a:r>
              <a:rPr lang="en-US" dirty="0" smtClean="0"/>
              <a:t>Clean up: remove all intermediary JCC/JMP that belong to the dispatcher’s execution</a:t>
            </a:r>
          </a:p>
          <a:p>
            <a:pPr lvl="1"/>
            <a:r>
              <a:rPr lang="en-US" dirty="0" smtClean="0"/>
              <a:t>Remove junk, eventually</a:t>
            </a:r>
          </a:p>
          <a:p>
            <a:pPr lvl="1"/>
            <a:r>
              <a:rPr lang="en-US" dirty="0" smtClean="0"/>
              <a:t>Add proper linkage instruction:</a:t>
            </a:r>
          </a:p>
          <a:p>
            <a:pPr lvl="2"/>
            <a:r>
              <a:rPr lang="en-US" dirty="0" smtClean="0"/>
              <a:t>Type #1: RET</a:t>
            </a:r>
          </a:p>
          <a:p>
            <a:pPr lvl="2"/>
            <a:r>
              <a:rPr lang="en-US" dirty="0" smtClean="0"/>
              <a:t>Type #2: Nothing (Fallthrough) or JMP</a:t>
            </a:r>
          </a:p>
          <a:p>
            <a:pPr lvl="2"/>
            <a:r>
              <a:rPr lang="en-US" dirty="0" smtClean="0"/>
              <a:t>Type #3: JCC matching the CMOVCC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Finally, the blocks are assembled, the routine generated (taking care of imports, relocations, etc) and a clean PE is built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file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300163"/>
            <a:ext cx="8821738" cy="976312"/>
          </a:xfrm>
        </p:spPr>
        <p:txBody>
          <a:bodyPr/>
          <a:lstStyle/>
          <a:p>
            <a:r>
              <a:rPr lang="en-US" dirty="0" smtClean="0"/>
              <a:t>Finding the obfuscated routines is easy:</a:t>
            </a:r>
          </a:p>
          <a:p>
            <a:pPr lvl="1"/>
            <a:r>
              <a:rPr lang="en-US" dirty="0" smtClean="0"/>
              <a:t>Pattern of routine prologue:</a:t>
            </a:r>
          </a:p>
          <a:p>
            <a:endParaRPr lang="en-US" dirty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71550" y="2205038"/>
            <a:ext cx="5708650" cy="11695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ourier New" pitchFamily="49" charset="0"/>
              </a:rPr>
              <a:t>push    reg0</a:t>
            </a:r>
          </a:p>
          <a:p>
            <a:pPr algn="l"/>
            <a:r>
              <a:rPr lang="en-US" sz="1400" dirty="0" smtClean="0">
                <a:latin typeface="Courier New" pitchFamily="49" charset="0"/>
              </a:rPr>
              <a:t>push    reg1</a:t>
            </a:r>
          </a:p>
          <a:p>
            <a:pPr algn="l"/>
            <a:r>
              <a:rPr lang="en-US" sz="1400" dirty="0" smtClean="0">
                <a:latin typeface="Courier New" pitchFamily="49" charset="0"/>
              </a:rPr>
              <a:t>...</a:t>
            </a:r>
          </a:p>
          <a:p>
            <a:pPr algn="l"/>
            <a:r>
              <a:rPr lang="en-US" sz="1400" dirty="0" smtClean="0">
                <a:latin typeface="Courier New" pitchFamily="49" charset="0"/>
              </a:rPr>
              <a:t>sub     </a:t>
            </a:r>
            <a:r>
              <a:rPr lang="en-US" sz="1400" dirty="0" err="1" smtClean="0">
                <a:latin typeface="Courier New" pitchFamily="49" charset="0"/>
              </a:rPr>
              <a:t>esp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xxxxxxxx</a:t>
            </a:r>
            <a:endParaRPr lang="en-US" sz="1400" dirty="0" smtClean="0">
              <a:latin typeface="Courier New" pitchFamily="49" charset="0"/>
            </a:endParaRPr>
          </a:p>
          <a:p>
            <a:pPr algn="l"/>
            <a:r>
              <a:rPr lang="en-US" sz="1400" b="1" dirty="0" err="1" smtClean="0">
                <a:latin typeface="Courier New" pitchFamily="49" charset="0"/>
              </a:rPr>
              <a:t>mov</a:t>
            </a:r>
            <a:r>
              <a:rPr lang="en-US" sz="1400" b="1" dirty="0" smtClean="0">
                <a:latin typeface="Courier New" pitchFamily="49" charset="0"/>
              </a:rPr>
              <a:t>     [</a:t>
            </a:r>
            <a:r>
              <a:rPr lang="en-US" sz="1400" b="1" dirty="0" err="1" smtClean="0">
                <a:latin typeface="Courier New" pitchFamily="49" charset="0"/>
              </a:rPr>
              <a:t>esp</a:t>
            </a:r>
            <a:r>
              <a:rPr lang="en-US" sz="1400" b="1" dirty="0" smtClean="0">
                <a:latin typeface="Courier New" pitchFamily="49" charset="0"/>
              </a:rPr>
              <a:t>],state0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41288" y="3714752"/>
            <a:ext cx="8821737" cy="288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3363" indent="-233363" algn="l">
              <a:lnSpc>
                <a:spcPct val="95000"/>
              </a:lnSpc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r>
              <a:rPr lang="en-US" dirty="0" smtClean="0"/>
              <a:t>The state variable location is derived</a:t>
            </a:r>
          </a:p>
          <a:p>
            <a:pPr marL="233363" indent="-233363" algn="l">
              <a:lnSpc>
                <a:spcPct val="95000"/>
              </a:lnSpc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r>
              <a:rPr lang="en-US" dirty="0" smtClean="0"/>
              <a:t>The initial context can be set up:</a:t>
            </a:r>
          </a:p>
          <a:p>
            <a:pPr marL="633413" lvl="1" indent="-285750" algn="l">
              <a:lnSpc>
                <a:spcPct val="95000"/>
              </a:lnSpc>
              <a:spcAft>
                <a:spcPct val="35000"/>
              </a:spcAft>
              <a:buClr>
                <a:schemeClr val="folHlink"/>
              </a:buClr>
              <a:buFont typeface="Arial" charset="0"/>
              <a:buChar char="–"/>
            </a:pPr>
            <a:r>
              <a:rPr lang="en-US" sz="2000" dirty="0" smtClean="0"/>
              <a:t>All memory items are undefined</a:t>
            </a:r>
          </a:p>
          <a:p>
            <a:pPr marL="633413" lvl="1" indent="-285750" algn="l">
              <a:lnSpc>
                <a:spcPct val="95000"/>
              </a:lnSpc>
              <a:spcAft>
                <a:spcPct val="35000"/>
              </a:spcAft>
              <a:buClr>
                <a:schemeClr val="folHlink"/>
              </a:buClr>
              <a:buFont typeface="Arial" charset="0"/>
              <a:buChar char="–"/>
            </a:pPr>
            <a:r>
              <a:rPr lang="en-US" sz="2000" dirty="0" smtClean="0"/>
              <a:t>All GP registers are defined</a:t>
            </a:r>
          </a:p>
          <a:p>
            <a:pPr marL="633413" lvl="1" indent="-285750" algn="l">
              <a:lnSpc>
                <a:spcPct val="95000"/>
              </a:lnSpc>
              <a:spcAft>
                <a:spcPct val="35000"/>
              </a:spcAft>
              <a:buClr>
                <a:schemeClr val="folHlink"/>
              </a:buClr>
              <a:buFont typeface="Arial" charset="0"/>
              <a:buChar char="–"/>
            </a:pPr>
            <a:r>
              <a:rPr lang="en-US" sz="2000" dirty="0" smtClean="0"/>
              <a:t>Flags are undefined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4422"/>
            <a:ext cx="4786314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proc near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push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push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ebx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push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edi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push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esi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sub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1Ch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[esp+2Ch+state], 44h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[esp+2Ch+arg_4]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[esp+2Ch+arg_0]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loc_11BCB: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0C000009Ah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loc_11BD0: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[esp+2Ch+state]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54h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short loc_11C32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43h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short loc_11C2D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20h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loc_11C88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28h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loc_11CA0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33h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short loc_11C37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[esp+2Ch+arg_8]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[esp+2Ch+var_2C],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[esp+2Ch+arg_C]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[esp+2Ch+var_24],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[esp+2Ch+var_28],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esi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ds:ExAllocatePoolWithTag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call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sub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0Ch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4350" y="1142984"/>
            <a:ext cx="4339650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[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6Dh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sub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ebx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65h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sub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ebx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test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cmovz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[esp+2Ch+state],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short loc_11BCB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loc_11C2D: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44h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short loc_11C37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loc_11C32: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55h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short loc_11C65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loc_11C37: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test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edi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setz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test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esi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setz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dl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or      dl,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28h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55h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test    dl, dl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cmovnz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[esp+2Ch+state],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0C000000Dh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41h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loc_11BD0</a:t>
            </a:r>
          </a:p>
          <a:p>
            <a:pPr algn="l"/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.......</a:t>
            </a:r>
          </a:p>
          <a:p>
            <a:pPr algn="l"/>
            <a:r>
              <a:rPr lang="da-DK" sz="1050" b="1" dirty="0" smtClean="0">
                <a:latin typeface="Courier New" pitchFamily="49" charset="0"/>
                <a:cs typeface="Courier New" pitchFamily="49" charset="0"/>
              </a:rPr>
              <a:t>                retn    10h</a:t>
            </a:r>
          </a:p>
          <a:p>
            <a:pPr algn="l"/>
            <a:r>
              <a:rPr lang="da-DK" sz="1050" b="1" dirty="0" smtClean="0">
                <a:latin typeface="Courier New" pitchFamily="49" charset="0"/>
                <a:cs typeface="Courier New" pitchFamily="49" charset="0"/>
              </a:rPr>
              <a:t>alloc           endp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context #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69888" y="1989138"/>
            <a:ext cx="2787943" cy="3970318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49" charset="0"/>
              </a:rPr>
              <a:t>push    ebp</a:t>
            </a:r>
          </a:p>
          <a:p>
            <a:pPr algn="l"/>
            <a:r>
              <a:rPr lang="en-US" sz="1200">
                <a:latin typeface="Courier New" pitchFamily="49" charset="0"/>
              </a:rPr>
              <a:t>push    ebx</a:t>
            </a:r>
          </a:p>
          <a:p>
            <a:pPr algn="l"/>
            <a:r>
              <a:rPr lang="en-US" sz="1200">
                <a:latin typeface="Courier New" pitchFamily="49" charset="0"/>
              </a:rPr>
              <a:t>push    edi</a:t>
            </a:r>
          </a:p>
          <a:p>
            <a:pPr algn="l"/>
            <a:r>
              <a:rPr lang="en-US" sz="1200">
                <a:latin typeface="Courier New" pitchFamily="49" charset="0"/>
              </a:rPr>
              <a:t>push    esi</a:t>
            </a:r>
          </a:p>
          <a:p>
            <a:pPr algn="l"/>
            <a:r>
              <a:rPr lang="en-US" sz="1200">
                <a:latin typeface="Courier New" pitchFamily="49" charset="0"/>
              </a:rPr>
              <a:t>sub     esp, 1Ch</a:t>
            </a:r>
          </a:p>
          <a:p>
            <a:pPr algn="l"/>
            <a:r>
              <a:rPr lang="en-US" sz="1200" b="1">
                <a:solidFill>
                  <a:schemeClr val="folHlink"/>
                </a:solidFill>
                <a:latin typeface="Courier New" pitchFamily="49" charset="0"/>
              </a:rPr>
              <a:t>mov     [esp+2Ch+state], 44h</a:t>
            </a:r>
          </a:p>
          <a:p>
            <a:pPr algn="l"/>
            <a:r>
              <a:rPr lang="en-US" sz="1200">
                <a:solidFill>
                  <a:srgbClr val="008000"/>
                </a:solidFill>
                <a:latin typeface="Courier New" pitchFamily="49" charset="0"/>
              </a:rPr>
              <a:t>mov     esi, [esp+2Ch+arg_4]</a:t>
            </a:r>
          </a:p>
          <a:p>
            <a:pPr algn="l"/>
            <a:r>
              <a:rPr lang="en-US" sz="1200">
                <a:solidFill>
                  <a:srgbClr val="008000"/>
                </a:solidFill>
                <a:latin typeface="Courier New" pitchFamily="49" charset="0"/>
              </a:rPr>
              <a:t>mov     edi, [esp+2Ch+arg_0]</a:t>
            </a:r>
          </a:p>
          <a:p>
            <a:pPr algn="l"/>
            <a:r>
              <a:rPr lang="en-US" sz="1200">
                <a:latin typeface="Courier New" pitchFamily="49" charset="0"/>
              </a:rPr>
              <a:t>mov     ebx, eax</a:t>
            </a:r>
          </a:p>
          <a:p>
            <a:pPr algn="l"/>
            <a:r>
              <a:rPr lang="en-US" sz="1200">
                <a:latin typeface="Courier New" pitchFamily="49" charset="0"/>
              </a:rPr>
              <a:t>mov     ebp, eax</a:t>
            </a:r>
          </a:p>
          <a:p>
            <a:pPr algn="l"/>
            <a:r>
              <a:rPr lang="en-US" sz="1200">
                <a:latin typeface="Courier New" pitchFamily="49" charset="0"/>
              </a:rPr>
              <a:t>...</a:t>
            </a:r>
          </a:p>
          <a:p>
            <a:pPr algn="l"/>
            <a:r>
              <a:rPr lang="en-US" sz="1200">
                <a:latin typeface="Courier New" pitchFamily="49" charset="0"/>
              </a:rPr>
              <a:t>mov     ecx, 0C000009Ah</a:t>
            </a:r>
          </a:p>
          <a:p>
            <a:pPr algn="l"/>
            <a:r>
              <a:rPr lang="en-US" sz="1200">
                <a:latin typeface="Courier New" pitchFamily="49" charset="0"/>
              </a:rPr>
              <a:t>...</a:t>
            </a:r>
          </a:p>
          <a:p>
            <a:pPr algn="l"/>
            <a:r>
              <a:rPr lang="en-US" sz="1200">
                <a:latin typeface="Courier New" pitchFamily="49" charset="0"/>
              </a:rPr>
              <a:t>mov     edx, [esp+2Ch+state]</a:t>
            </a:r>
          </a:p>
          <a:p>
            <a:pPr algn="l"/>
            <a:r>
              <a:rPr lang="en-US" sz="1200" i="1">
                <a:latin typeface="Courier New" pitchFamily="49" charset="0"/>
              </a:rPr>
              <a:t>cmp     edx, 54h</a:t>
            </a:r>
          </a:p>
          <a:p>
            <a:pPr algn="l"/>
            <a:r>
              <a:rPr lang="en-US" sz="1200" i="1">
                <a:latin typeface="Courier New" pitchFamily="49" charset="0"/>
              </a:rPr>
              <a:t>jg      short loc_11C32</a:t>
            </a:r>
          </a:p>
          <a:p>
            <a:pPr algn="l"/>
            <a:r>
              <a:rPr lang="en-US" sz="1200">
                <a:latin typeface="Courier New" pitchFamily="49" charset="0"/>
              </a:rPr>
              <a:t>...</a:t>
            </a:r>
          </a:p>
          <a:p>
            <a:pPr algn="l"/>
            <a:r>
              <a:rPr lang="en-US" sz="1200" i="1" smtClean="0">
                <a:latin typeface="Courier New" pitchFamily="49" charset="0"/>
              </a:rPr>
              <a:t>cmp     edx, 43h</a:t>
            </a:r>
          </a:p>
          <a:p>
            <a:pPr algn="l"/>
            <a:r>
              <a:rPr lang="en-US" sz="1200" i="1" smtClean="0">
                <a:latin typeface="Courier New" pitchFamily="49" charset="0"/>
              </a:rPr>
              <a:t>jg      short loc_11C2D</a:t>
            </a:r>
          </a:p>
          <a:p>
            <a:pPr algn="l"/>
            <a:r>
              <a:rPr lang="en-US" sz="1200" smtClean="0">
                <a:latin typeface="Courier New" pitchFamily="49" charset="0"/>
              </a:rPr>
              <a:t>...</a:t>
            </a:r>
          </a:p>
          <a:p>
            <a:pPr algn="l"/>
            <a:r>
              <a:rPr lang="en-US" sz="1200" smtClean="0">
                <a:latin typeface="Courier New" pitchFamily="49" charset="0"/>
              </a:rPr>
              <a:t>(continued)</a:t>
            </a:r>
            <a:endParaRPr lang="en-US" sz="1200">
              <a:latin typeface="Courier New" pitchFamily="49" charset="0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6227763" y="1916113"/>
            <a:ext cx="2787943" cy="4339650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dirty="0" smtClean="0">
                <a:latin typeface="Courier New" pitchFamily="49" charset="0"/>
              </a:rPr>
              <a:t>...</a:t>
            </a:r>
          </a:p>
          <a:p>
            <a:pPr algn="l"/>
            <a:r>
              <a:rPr lang="en-US" sz="1200" i="1" dirty="0" err="1" smtClean="0">
                <a:latin typeface="Courier New" pitchFamily="49" charset="0"/>
              </a:rPr>
              <a:t>cmp</a:t>
            </a:r>
            <a:r>
              <a:rPr lang="en-US" sz="1200" i="1" dirty="0" smtClean="0">
                <a:latin typeface="Courier New" pitchFamily="49" charset="0"/>
              </a:rPr>
              <a:t>     </a:t>
            </a:r>
            <a:r>
              <a:rPr lang="en-US" sz="1200" i="1" dirty="0" err="1" smtClean="0">
                <a:latin typeface="Courier New" pitchFamily="49" charset="0"/>
              </a:rPr>
              <a:t>edx</a:t>
            </a:r>
            <a:r>
              <a:rPr lang="en-US" sz="1200" i="1" dirty="0" smtClean="0">
                <a:latin typeface="Courier New" pitchFamily="49" charset="0"/>
              </a:rPr>
              <a:t>, 44h</a:t>
            </a:r>
          </a:p>
          <a:p>
            <a:pPr algn="l"/>
            <a:r>
              <a:rPr lang="en-US" sz="1200" i="1" dirty="0" err="1" smtClean="0">
                <a:latin typeface="Courier New" pitchFamily="49" charset="0"/>
              </a:rPr>
              <a:t>jmp</a:t>
            </a:r>
            <a:r>
              <a:rPr lang="en-US" sz="1200" i="1" dirty="0" smtClean="0">
                <a:latin typeface="Courier New" pitchFamily="49" charset="0"/>
              </a:rPr>
              <a:t>     short loc_11C37</a:t>
            </a:r>
          </a:p>
          <a:p>
            <a:pPr algn="l"/>
            <a:r>
              <a:rPr lang="en-US" sz="1200" dirty="0" smtClean="0">
                <a:latin typeface="Courier New" pitchFamily="49" charset="0"/>
              </a:rPr>
              <a:t>...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test   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</a:rPr>
              <a:t>edi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,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</a:rPr>
              <a:t>edi</a:t>
            </a:r>
            <a:endParaRPr lang="en-US" sz="1200" dirty="0">
              <a:solidFill>
                <a:srgbClr val="008000"/>
              </a:solidFill>
              <a:latin typeface="Courier New" pitchFamily="49" charset="0"/>
            </a:endParaRPr>
          </a:p>
          <a:p>
            <a:pPr algn="l"/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</a:rPr>
              <a:t>setz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</a:rPr>
              <a:t>cl</a:t>
            </a:r>
            <a:endParaRPr lang="en-US" sz="1200" dirty="0">
              <a:solidFill>
                <a:srgbClr val="008000"/>
              </a:solidFill>
              <a:latin typeface="Courier New" pitchFamily="49" charset="0"/>
            </a:endParaRPr>
          </a:p>
          <a:p>
            <a:pPr algn="l"/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test   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</a:rPr>
              <a:t>esi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,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</a:rPr>
              <a:t>esi</a:t>
            </a:r>
            <a:endParaRPr lang="en-US" sz="1200" dirty="0">
              <a:solidFill>
                <a:srgbClr val="008000"/>
              </a:solidFill>
              <a:latin typeface="Courier New" pitchFamily="49" charset="0"/>
            </a:endParaRPr>
          </a:p>
          <a:p>
            <a:pPr algn="l"/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</a:rPr>
              <a:t>setz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    dl</a:t>
            </a:r>
          </a:p>
          <a:p>
            <a:pPr algn="l"/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or      dl,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</a:rPr>
              <a:t>cl</a:t>
            </a:r>
            <a:endParaRPr lang="en-US" sz="1200" dirty="0">
              <a:solidFill>
                <a:srgbClr val="008000"/>
              </a:solidFill>
              <a:latin typeface="Courier New" pitchFamily="49" charset="0"/>
            </a:endParaRPr>
          </a:p>
          <a:p>
            <a:pPr algn="l"/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</a:rPr>
              <a:t>ecx</a:t>
            </a:r>
            <a:r>
              <a:rPr lang="en-US" sz="1200" dirty="0">
                <a:latin typeface="Courier New" pitchFamily="49" charset="0"/>
              </a:rPr>
              <a:t>, 28h</a:t>
            </a:r>
          </a:p>
          <a:p>
            <a:pPr algn="l"/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</a:rPr>
              <a:t>ebp</a:t>
            </a:r>
            <a:r>
              <a:rPr lang="en-US" sz="1200" dirty="0">
                <a:latin typeface="Courier New" pitchFamily="49" charset="0"/>
              </a:rPr>
              <a:t>, 55h</a:t>
            </a:r>
          </a:p>
          <a:p>
            <a:pPr algn="l"/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test    dl, dl</a:t>
            </a:r>
          </a:p>
          <a:p>
            <a:pPr algn="l"/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cmovnz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ecx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/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mov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 [esp+2Ch+state],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ebp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/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</a:rPr>
              <a:t>ecx</a:t>
            </a:r>
            <a:r>
              <a:rPr lang="en-US" sz="1200" dirty="0">
                <a:latin typeface="Courier New" pitchFamily="49" charset="0"/>
              </a:rPr>
              <a:t>, 0C000000Dh</a:t>
            </a:r>
          </a:p>
          <a:p>
            <a:pPr algn="l"/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</a:rPr>
              <a:t>ebp</a:t>
            </a:r>
            <a:r>
              <a:rPr lang="en-US" sz="1200" dirty="0">
                <a:latin typeface="Courier New" pitchFamily="49" charset="0"/>
              </a:rPr>
              <a:t>, 41h</a:t>
            </a:r>
          </a:p>
          <a:p>
            <a:pPr algn="l"/>
            <a:r>
              <a:rPr lang="en-US" sz="1200" i="1" dirty="0" err="1">
                <a:latin typeface="Courier New" pitchFamily="49" charset="0"/>
              </a:rPr>
              <a:t>jmp</a:t>
            </a:r>
            <a:r>
              <a:rPr lang="en-US" sz="1200" i="1" dirty="0">
                <a:latin typeface="Courier New" pitchFamily="49" charset="0"/>
              </a:rPr>
              <a:t>     loc_11BD0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...</a:t>
            </a:r>
          </a:p>
          <a:p>
            <a:pPr algn="l"/>
            <a:r>
              <a:rPr lang="en-US" sz="1200" dirty="0" err="1">
                <a:solidFill>
                  <a:srgbClr val="009999"/>
                </a:solidFill>
                <a:latin typeface="Courier New" pitchFamily="49" charset="0"/>
              </a:rPr>
              <a:t>mov</a:t>
            </a:r>
            <a:r>
              <a:rPr lang="en-US" sz="1200" dirty="0">
                <a:solidFill>
                  <a:srgbClr val="009999"/>
                </a:solidFill>
                <a:latin typeface="Courier New" pitchFamily="49" charset="0"/>
              </a:rPr>
              <a:t>     </a:t>
            </a:r>
            <a:r>
              <a:rPr lang="en-US" sz="1200" dirty="0" err="1">
                <a:solidFill>
                  <a:srgbClr val="009999"/>
                </a:solidFill>
                <a:latin typeface="Courier New" pitchFamily="49" charset="0"/>
              </a:rPr>
              <a:t>edx</a:t>
            </a:r>
            <a:r>
              <a:rPr lang="en-US" sz="1200" dirty="0">
                <a:solidFill>
                  <a:srgbClr val="009999"/>
                </a:solidFill>
                <a:latin typeface="Courier New" pitchFamily="49" charset="0"/>
              </a:rPr>
              <a:t>, [esp+2Ch+state]</a:t>
            </a:r>
          </a:p>
          <a:p>
            <a:pPr algn="l"/>
            <a:r>
              <a:rPr lang="en-US" sz="1200" i="1" dirty="0" err="1">
                <a:solidFill>
                  <a:srgbClr val="009999"/>
                </a:solidFill>
                <a:latin typeface="Courier New" pitchFamily="49" charset="0"/>
              </a:rPr>
              <a:t>cmp</a:t>
            </a:r>
            <a:r>
              <a:rPr lang="en-US" sz="1200" i="1" dirty="0">
                <a:solidFill>
                  <a:srgbClr val="009999"/>
                </a:solidFill>
                <a:latin typeface="Courier New" pitchFamily="49" charset="0"/>
              </a:rPr>
              <a:t>     </a:t>
            </a:r>
            <a:r>
              <a:rPr lang="en-US" sz="1200" i="1" dirty="0" err="1">
                <a:solidFill>
                  <a:srgbClr val="009999"/>
                </a:solidFill>
                <a:latin typeface="Courier New" pitchFamily="49" charset="0"/>
              </a:rPr>
              <a:t>edx</a:t>
            </a:r>
            <a:r>
              <a:rPr lang="en-US" sz="1200" i="1" dirty="0">
                <a:solidFill>
                  <a:srgbClr val="009999"/>
                </a:solidFill>
                <a:latin typeface="Courier New" pitchFamily="49" charset="0"/>
              </a:rPr>
              <a:t>, 54h</a:t>
            </a:r>
          </a:p>
          <a:p>
            <a:pPr algn="l"/>
            <a:r>
              <a:rPr lang="en-US" sz="1200" i="1" dirty="0" err="1">
                <a:latin typeface="Courier New" pitchFamily="49" charset="0"/>
              </a:rPr>
              <a:t>jg</a:t>
            </a:r>
            <a:r>
              <a:rPr lang="en-US" sz="1200" i="1" dirty="0">
                <a:latin typeface="Courier New" pitchFamily="49" charset="0"/>
              </a:rPr>
              <a:t>      short loc_11C32</a:t>
            </a:r>
          </a:p>
          <a:p>
            <a:pPr algn="l"/>
            <a:endParaRPr lang="en-US" sz="1200" i="1" dirty="0">
              <a:latin typeface="Courier New" pitchFamily="49" charset="0"/>
            </a:endParaRPr>
          </a:p>
          <a:p>
            <a:pPr algn="l"/>
            <a:endParaRPr lang="en-US" sz="1200" dirty="0">
              <a:latin typeface="Courier New" pitchFamily="49" charset="0"/>
            </a:endParaRP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79388" y="1268413"/>
            <a:ext cx="88566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Emulation of the initial </a:t>
            </a:r>
            <a:r>
              <a:rPr lang="en-US" dirty="0" smtClean="0"/>
              <a:t>context:</a:t>
            </a:r>
            <a:endParaRPr lang="en-US" dirty="0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>
            <a:off x="3132138" y="2636838"/>
            <a:ext cx="360362" cy="3603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5364163" y="3860800"/>
            <a:ext cx="863600" cy="36036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5508625" y="5734050"/>
            <a:ext cx="71913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140200" y="3357563"/>
            <a:ext cx="1390650" cy="9159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Next states:</a:t>
            </a:r>
          </a:p>
          <a:p>
            <a:r>
              <a:rPr lang="en-US" sz="1800"/>
              <a:t>NZ-&gt;</a:t>
            </a:r>
            <a:r>
              <a:rPr lang="en-US" sz="1800" b="1"/>
              <a:t>28</a:t>
            </a:r>
          </a:p>
          <a:p>
            <a:r>
              <a:rPr lang="en-US" sz="1800"/>
              <a:t>Z-&gt;</a:t>
            </a:r>
            <a:r>
              <a:rPr lang="en-US" sz="1800" b="1"/>
              <a:t>55</a:t>
            </a:r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 flipV="1">
            <a:off x="5724525" y="4437063"/>
            <a:ext cx="431800" cy="431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4244975" y="4718050"/>
            <a:ext cx="14795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State update</a:t>
            </a:r>
            <a:endParaRPr lang="en-US" sz="1800" b="1"/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3363913" y="5380038"/>
            <a:ext cx="2216150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/>
              <a:t>Dispatcher detected</a:t>
            </a:r>
          </a:p>
          <a:p>
            <a:pPr algn="r"/>
            <a:r>
              <a:rPr lang="en-US" sz="1800"/>
              <a:t>End of emu.</a:t>
            </a:r>
            <a:endParaRPr lang="en-US" sz="1800" b="1"/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3449638" y="2276475"/>
            <a:ext cx="12763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Initial state</a:t>
            </a:r>
            <a:endParaRPr lang="en-US" sz="1800" b="1"/>
          </a:p>
        </p:txBody>
      </p:sp>
      <p:sp>
        <p:nvSpPr>
          <p:cNvPr id="14" name="Rectangle 1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Mebroot Obfuscation - Intro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complex malware there is</a:t>
            </a:r>
          </a:p>
          <a:p>
            <a:r>
              <a:rPr lang="en-US" dirty="0" smtClean="0"/>
              <a:t>The threat is packed…</a:t>
            </a:r>
          </a:p>
          <a:p>
            <a:r>
              <a:rPr lang="en-US" dirty="0" smtClean="0"/>
              <a:t>The payload driver has about 1000 routines</a:t>
            </a:r>
          </a:p>
          <a:p>
            <a:r>
              <a:rPr lang="en-US" dirty="0" smtClean="0"/>
              <a:t>Extra protection: </a:t>
            </a:r>
            <a:r>
              <a:rPr lang="en-US" b="1" dirty="0" smtClean="0"/>
              <a:t>about 25% of these routines are obfuscated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Routines used to generate a random domain used to query a C&amp;C server</a:t>
            </a:r>
          </a:p>
          <a:p>
            <a:pPr lvl="1"/>
            <a:r>
              <a:rPr lang="en-US" dirty="0" smtClean="0"/>
              <a:t>Routines used to build up network packets</a:t>
            </a:r>
          </a:p>
          <a:p>
            <a:r>
              <a:rPr lang="en-US" dirty="0" smtClean="0"/>
              <a:t>What’s the obfuscation like, how can we defeat it?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context #0 (continued</a:t>
            </a:r>
            <a:r>
              <a:rPr lang="en-US" dirty="0"/>
              <a:t>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300163"/>
            <a:ext cx="8766175" cy="544512"/>
          </a:xfrm>
        </p:spPr>
        <p:txBody>
          <a:bodyPr/>
          <a:lstStyle/>
          <a:p>
            <a:r>
              <a:rPr lang="en-US"/>
              <a:t>Clean up the emulation trace of context #0: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6375" y="2565400"/>
            <a:ext cx="2762250" cy="3600986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200" dirty="0">
                <a:latin typeface="Courier New" pitchFamily="49" charset="0"/>
              </a:rPr>
              <a:t>push    </a:t>
            </a:r>
            <a:r>
              <a:rPr lang="en-US" sz="1200" dirty="0" err="1">
                <a:latin typeface="Courier New" pitchFamily="49" charset="0"/>
              </a:rPr>
              <a:t>ebp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200" dirty="0">
                <a:latin typeface="Courier New" pitchFamily="49" charset="0"/>
              </a:rPr>
              <a:t>push    </a:t>
            </a:r>
            <a:r>
              <a:rPr lang="en-US" sz="1200" dirty="0" err="1">
                <a:latin typeface="Courier New" pitchFamily="49" charset="0"/>
              </a:rPr>
              <a:t>ebx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200" dirty="0">
                <a:latin typeface="Courier New" pitchFamily="49" charset="0"/>
              </a:rPr>
              <a:t>push    </a:t>
            </a:r>
            <a:r>
              <a:rPr lang="en-US" sz="1200" dirty="0" err="1">
                <a:latin typeface="Courier New" pitchFamily="49" charset="0"/>
              </a:rPr>
              <a:t>edi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200" dirty="0">
                <a:latin typeface="Courier New" pitchFamily="49" charset="0"/>
              </a:rPr>
              <a:t>push    </a:t>
            </a:r>
            <a:r>
              <a:rPr lang="en-US" sz="1200" dirty="0" err="1">
                <a:latin typeface="Courier New" pitchFamily="49" charset="0"/>
              </a:rPr>
              <a:t>esi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200" dirty="0">
                <a:latin typeface="Courier New" pitchFamily="49" charset="0"/>
              </a:rPr>
              <a:t>sub     </a:t>
            </a:r>
            <a:r>
              <a:rPr lang="en-US" sz="1200" dirty="0" err="1">
                <a:latin typeface="Courier New" pitchFamily="49" charset="0"/>
              </a:rPr>
              <a:t>esp</a:t>
            </a:r>
            <a:r>
              <a:rPr lang="en-US" sz="1200" dirty="0">
                <a:latin typeface="Courier New" pitchFamily="49" charset="0"/>
              </a:rPr>
              <a:t>, 1Ch</a:t>
            </a:r>
          </a:p>
          <a:p>
            <a:pPr algn="l"/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</a:rPr>
              <a:t>esi</a:t>
            </a:r>
            <a:r>
              <a:rPr lang="en-US" sz="1200" dirty="0">
                <a:latin typeface="Courier New" pitchFamily="49" charset="0"/>
              </a:rPr>
              <a:t>, [esp+2Ch+arg_4]</a:t>
            </a:r>
          </a:p>
          <a:p>
            <a:pPr algn="l"/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</a:rPr>
              <a:t>edi</a:t>
            </a:r>
            <a:r>
              <a:rPr lang="en-US" sz="1200" dirty="0">
                <a:latin typeface="Courier New" pitchFamily="49" charset="0"/>
              </a:rPr>
              <a:t>, [esp+2Ch+arg_0]</a:t>
            </a:r>
          </a:p>
          <a:p>
            <a:pPr algn="l"/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</a:rPr>
              <a:t>ecx</a:t>
            </a:r>
            <a:r>
              <a:rPr lang="en-US" sz="1200" dirty="0">
                <a:latin typeface="Courier New" pitchFamily="49" charset="0"/>
              </a:rPr>
              <a:t>, 0C000009Ah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test    </a:t>
            </a:r>
            <a:r>
              <a:rPr lang="en-US" sz="1200" dirty="0" err="1">
                <a:latin typeface="Courier New" pitchFamily="49" charset="0"/>
              </a:rPr>
              <a:t>edi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</a:rPr>
              <a:t>edi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200" dirty="0" err="1">
                <a:latin typeface="Courier New" pitchFamily="49" charset="0"/>
              </a:rPr>
              <a:t>setz</a:t>
            </a: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cl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200" dirty="0">
                <a:latin typeface="Courier New" pitchFamily="49" charset="0"/>
              </a:rPr>
              <a:t>test    </a:t>
            </a:r>
            <a:r>
              <a:rPr lang="en-US" sz="1200" dirty="0" err="1">
                <a:latin typeface="Courier New" pitchFamily="49" charset="0"/>
              </a:rPr>
              <a:t>esi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</a:rPr>
              <a:t>esi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200" dirty="0" err="1">
                <a:latin typeface="Courier New" pitchFamily="49" charset="0"/>
              </a:rPr>
              <a:t>setz</a:t>
            </a:r>
            <a:r>
              <a:rPr lang="en-US" sz="1200" dirty="0">
                <a:latin typeface="Courier New" pitchFamily="49" charset="0"/>
              </a:rPr>
              <a:t>    dl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or      dl, </a:t>
            </a:r>
            <a:r>
              <a:rPr lang="en-US" sz="1200" dirty="0" err="1">
                <a:latin typeface="Courier New" pitchFamily="49" charset="0"/>
              </a:rPr>
              <a:t>cl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</a:rPr>
              <a:t>ecx</a:t>
            </a:r>
            <a:r>
              <a:rPr lang="en-US" sz="1200" dirty="0">
                <a:latin typeface="Courier New" pitchFamily="49" charset="0"/>
              </a:rPr>
              <a:t>, 28h</a:t>
            </a:r>
          </a:p>
          <a:p>
            <a:pPr algn="l"/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</a:rPr>
              <a:t>ebp</a:t>
            </a:r>
            <a:r>
              <a:rPr lang="en-US" sz="1200" dirty="0">
                <a:latin typeface="Courier New" pitchFamily="49" charset="0"/>
              </a:rPr>
              <a:t>, 55h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test    dl, dl</a:t>
            </a:r>
          </a:p>
          <a:p>
            <a:pPr algn="l"/>
            <a:r>
              <a:rPr lang="en-US" sz="1200" b="1" dirty="0" err="1">
                <a:latin typeface="Courier New" pitchFamily="49" charset="0"/>
              </a:rPr>
              <a:t>cmovnz</a:t>
            </a:r>
            <a:r>
              <a:rPr lang="en-US" sz="1200" b="1" dirty="0">
                <a:latin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</a:rPr>
              <a:t>ebp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ecx</a:t>
            </a:r>
            <a:endParaRPr lang="en-US" sz="1200" b="1" dirty="0">
              <a:latin typeface="Courier New" pitchFamily="49" charset="0"/>
            </a:endParaRPr>
          </a:p>
          <a:p>
            <a:pPr algn="l"/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</a:rPr>
              <a:t>ecx</a:t>
            </a:r>
            <a:r>
              <a:rPr lang="en-US" sz="1200" dirty="0">
                <a:latin typeface="Courier New" pitchFamily="49" charset="0"/>
              </a:rPr>
              <a:t>, 0C000000Dh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(link?)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986463" y="2598738"/>
            <a:ext cx="2762250" cy="3378200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49" charset="0"/>
              </a:rPr>
              <a:t>push    ebp</a:t>
            </a:r>
          </a:p>
          <a:p>
            <a:pPr algn="l"/>
            <a:r>
              <a:rPr lang="en-US" sz="1200">
                <a:latin typeface="Courier New" pitchFamily="49" charset="0"/>
              </a:rPr>
              <a:t>push    ebx</a:t>
            </a:r>
          </a:p>
          <a:p>
            <a:pPr algn="l"/>
            <a:r>
              <a:rPr lang="en-US" sz="1200">
                <a:latin typeface="Courier New" pitchFamily="49" charset="0"/>
              </a:rPr>
              <a:t>push    edi</a:t>
            </a:r>
          </a:p>
          <a:p>
            <a:pPr algn="l"/>
            <a:r>
              <a:rPr lang="en-US" sz="1200">
                <a:latin typeface="Courier New" pitchFamily="49" charset="0"/>
              </a:rPr>
              <a:t>push    esi</a:t>
            </a:r>
          </a:p>
          <a:p>
            <a:pPr algn="l"/>
            <a:r>
              <a:rPr lang="en-US" sz="1200">
                <a:latin typeface="Courier New" pitchFamily="49" charset="0"/>
              </a:rPr>
              <a:t>sub     esp, 1Ch</a:t>
            </a:r>
          </a:p>
          <a:p>
            <a:pPr algn="l"/>
            <a:r>
              <a:rPr lang="en-US" sz="1200">
                <a:latin typeface="Courier New" pitchFamily="49" charset="0"/>
              </a:rPr>
              <a:t>mov     esi, [esp+2Ch+arg_4]</a:t>
            </a:r>
          </a:p>
          <a:p>
            <a:pPr algn="l"/>
            <a:r>
              <a:rPr lang="en-US" sz="1200">
                <a:latin typeface="Courier New" pitchFamily="49" charset="0"/>
              </a:rPr>
              <a:t>mov     edi, [esp+2Ch+arg_0]</a:t>
            </a:r>
          </a:p>
          <a:p>
            <a:pPr algn="l"/>
            <a:r>
              <a:rPr lang="en-US" sz="1200">
                <a:latin typeface="Courier New" pitchFamily="49" charset="0"/>
              </a:rPr>
              <a:t>mov     ecx, 0C000009Ah</a:t>
            </a:r>
          </a:p>
          <a:p>
            <a:pPr algn="l"/>
            <a:r>
              <a:rPr lang="en-US" sz="1200">
                <a:latin typeface="Courier New" pitchFamily="49" charset="0"/>
              </a:rPr>
              <a:t>test    edi, edi</a:t>
            </a:r>
          </a:p>
          <a:p>
            <a:pPr algn="l"/>
            <a:r>
              <a:rPr lang="en-US" sz="1200">
                <a:latin typeface="Courier New" pitchFamily="49" charset="0"/>
              </a:rPr>
              <a:t>setz    cl</a:t>
            </a:r>
          </a:p>
          <a:p>
            <a:pPr algn="l"/>
            <a:r>
              <a:rPr lang="en-US" sz="1200">
                <a:latin typeface="Courier New" pitchFamily="49" charset="0"/>
              </a:rPr>
              <a:t>test    esi, esi</a:t>
            </a:r>
          </a:p>
          <a:p>
            <a:pPr algn="l"/>
            <a:r>
              <a:rPr lang="en-US" sz="1200">
                <a:latin typeface="Courier New" pitchFamily="49" charset="0"/>
              </a:rPr>
              <a:t>setz    dl</a:t>
            </a:r>
          </a:p>
          <a:p>
            <a:pPr algn="l"/>
            <a:r>
              <a:rPr lang="en-US" sz="1200">
                <a:latin typeface="Courier New" pitchFamily="49" charset="0"/>
              </a:rPr>
              <a:t>or      dl, cl</a:t>
            </a:r>
          </a:p>
          <a:p>
            <a:pPr algn="l"/>
            <a:r>
              <a:rPr lang="en-US" sz="1200">
                <a:latin typeface="Courier New" pitchFamily="49" charset="0"/>
              </a:rPr>
              <a:t>mov     ecx, 28h</a:t>
            </a:r>
          </a:p>
          <a:p>
            <a:pPr algn="l"/>
            <a:r>
              <a:rPr lang="en-US" sz="1200">
                <a:latin typeface="Courier New" pitchFamily="49" charset="0"/>
              </a:rPr>
              <a:t>mov     ebp, 55h</a:t>
            </a:r>
          </a:p>
          <a:p>
            <a:pPr algn="l"/>
            <a:r>
              <a:rPr lang="en-US" sz="1200">
                <a:latin typeface="Courier New" pitchFamily="49" charset="0"/>
              </a:rPr>
              <a:t>test    dl, dl</a:t>
            </a:r>
          </a:p>
          <a:p>
            <a:pPr algn="l"/>
            <a:r>
              <a:rPr lang="en-US" sz="1200">
                <a:latin typeface="Courier New" pitchFamily="49" charset="0"/>
              </a:rPr>
              <a:t>mov     ecx, 0C000000Dh</a:t>
            </a:r>
          </a:p>
          <a:p>
            <a:pPr algn="l"/>
            <a:r>
              <a:rPr lang="en-US" sz="1200" b="1">
                <a:latin typeface="Courier New" pitchFamily="49" charset="0"/>
              </a:rPr>
              <a:t>jnz     block_55_else_28</a:t>
            </a: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4643438" y="4110038"/>
            <a:ext cx="720725" cy="504825"/>
          </a:xfrm>
          <a:prstGeom prst="rightArrow">
            <a:avLst>
              <a:gd name="adj1" fmla="val 50000"/>
              <a:gd name="adj2" fmla="val 35692"/>
            </a:avLst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250825" y="4110038"/>
            <a:ext cx="720725" cy="504825"/>
          </a:xfrm>
          <a:prstGeom prst="rightArrow">
            <a:avLst>
              <a:gd name="adj1" fmla="val 50000"/>
              <a:gd name="adj2" fmla="val 35692"/>
            </a:avLst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6588125" y="1989138"/>
            <a:ext cx="16430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Final block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357290" y="5370272"/>
            <a:ext cx="2714644" cy="8572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57884" y="5384708"/>
            <a:ext cx="2714644" cy="7085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189231" y="1971668"/>
            <a:ext cx="126509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regular CMOVCC?</a:t>
            </a:r>
          </a:p>
          <a:p>
            <a:pPr lvl="1"/>
            <a:r>
              <a:rPr lang="en-US" dirty="0" smtClean="0"/>
              <a:t>They’re not followed by a state variable update</a:t>
            </a:r>
          </a:p>
          <a:p>
            <a:r>
              <a:rPr lang="en-US" dirty="0" smtClean="0"/>
              <a:t>We cannot calculate the next state, some items are undefined</a:t>
            </a:r>
          </a:p>
          <a:p>
            <a:pPr lvl="1"/>
            <a:r>
              <a:rPr lang="en-US" dirty="0" smtClean="0"/>
              <a:t>One of the assumptions is false…</a:t>
            </a:r>
          </a:p>
          <a:p>
            <a:r>
              <a:rPr lang="en-US" dirty="0" smtClean="0"/>
              <a:t>Flag modifying instructions after a CMOVCC!</a:t>
            </a:r>
          </a:p>
          <a:p>
            <a:pPr lvl="1"/>
            <a:r>
              <a:rPr lang="en-US" dirty="0" smtClean="0"/>
              <a:t>They’re most likely junk, otherwise relocate the instructions</a:t>
            </a:r>
          </a:p>
          <a:p>
            <a:r>
              <a:rPr lang="en-US" dirty="0" smtClean="0"/>
              <a:t>How about the junk…</a:t>
            </a:r>
          </a:p>
          <a:p>
            <a:pPr lvl="1"/>
            <a:r>
              <a:rPr lang="en-US" dirty="0" smtClean="0"/>
              <a:t>It’s a separate issue not addressed in this talk</a:t>
            </a:r>
          </a:p>
          <a:p>
            <a:r>
              <a:rPr lang="en-US" dirty="0" smtClean="0"/>
              <a:t>API calls, calls to subroutines</a:t>
            </a:r>
          </a:p>
          <a:p>
            <a:pPr lvl="1"/>
            <a:r>
              <a:rPr lang="en-US" dirty="0" smtClean="0"/>
              <a:t>Heuristics to determine calling conventions and parameters count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Mebroot binary’s obfuscation is unique</a:t>
            </a:r>
          </a:p>
          <a:p>
            <a:r>
              <a:rPr lang="en-US" dirty="0"/>
              <a:t>It yields code that:</a:t>
            </a:r>
          </a:p>
          <a:p>
            <a:pPr lvl="1"/>
            <a:r>
              <a:rPr lang="en-US" dirty="0"/>
              <a:t>Is </a:t>
            </a:r>
            <a:r>
              <a:rPr lang="en-US" dirty="0" err="1"/>
              <a:t>spaghetized</a:t>
            </a:r>
            <a:endParaRPr lang="en-US" dirty="0"/>
          </a:p>
          <a:p>
            <a:pPr lvl="1"/>
            <a:r>
              <a:rPr lang="en-US" dirty="0"/>
              <a:t>Contains extra </a:t>
            </a:r>
            <a:r>
              <a:rPr lang="en-US" dirty="0" smtClean="0"/>
              <a:t>instructions: </a:t>
            </a:r>
            <a:r>
              <a:rPr lang="en-US" dirty="0"/>
              <a:t>the state machine overhead</a:t>
            </a:r>
          </a:p>
          <a:p>
            <a:pPr lvl="1"/>
            <a:r>
              <a:rPr lang="en-US" dirty="0"/>
              <a:t>Is not </a:t>
            </a:r>
            <a:r>
              <a:rPr lang="en-US" dirty="0" err="1"/>
              <a:t>decompilable</a:t>
            </a:r>
            <a:endParaRPr lang="en-US" dirty="0"/>
          </a:p>
          <a:p>
            <a:r>
              <a:rPr lang="en-US" dirty="0"/>
              <a:t>Reversing it can be done with emulation and </a:t>
            </a:r>
            <a:r>
              <a:rPr lang="en-US" dirty="0" smtClean="0"/>
              <a:t>context validation</a:t>
            </a:r>
            <a:endParaRPr lang="en-US" dirty="0"/>
          </a:p>
          <a:p>
            <a:r>
              <a:rPr lang="en-US" dirty="0"/>
              <a:t>The methodology has 2 key elements that are </a:t>
            </a:r>
            <a:r>
              <a:rPr lang="en-US" dirty="0" err="1"/>
              <a:t>Mebroot</a:t>
            </a:r>
            <a:r>
              <a:rPr lang="en-US" dirty="0"/>
              <a:t>-specific: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cmovcc</a:t>
            </a:r>
            <a:r>
              <a:rPr lang="en-US" dirty="0"/>
              <a:t> stopper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state variable</a:t>
            </a:r>
            <a:r>
              <a:rPr lang="en-US" dirty="0"/>
              <a:t> watcher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attending!</a:t>
            </a:r>
          </a:p>
          <a:p>
            <a:r>
              <a:rPr lang="en-US" dirty="0" smtClean="0"/>
              <a:t>Contact: </a:t>
            </a:r>
            <a:r>
              <a:rPr lang="en-US" i="1" dirty="0" err="1" smtClean="0"/>
              <a:t>nicolas</a:t>
            </a:r>
            <a:r>
              <a:rPr lang="en-US" i="1" dirty="0" smtClean="0"/>
              <a:t> underscore </a:t>
            </a:r>
            <a:r>
              <a:rPr lang="en-US" i="1" dirty="0" err="1" smtClean="0"/>
              <a:t>falliere</a:t>
            </a:r>
            <a:r>
              <a:rPr lang="en-US" i="1" dirty="0" smtClean="0"/>
              <a:t> at </a:t>
            </a:r>
            <a:r>
              <a:rPr lang="en-US" i="1" dirty="0" err="1" smtClean="0"/>
              <a:t>symantec</a:t>
            </a:r>
            <a:r>
              <a:rPr lang="en-US" i="1" dirty="0" smtClean="0"/>
              <a:t> dot com</a:t>
            </a:r>
          </a:p>
          <a:p>
            <a:endParaRPr lang="en-US" i="1" dirty="0" smtClean="0"/>
          </a:p>
          <a:p>
            <a:r>
              <a:rPr lang="en-US" dirty="0" smtClean="0"/>
              <a:t>Two interesting papers on Mebroot:</a:t>
            </a:r>
          </a:p>
          <a:p>
            <a:pPr lvl="1"/>
            <a:r>
              <a:rPr lang="en-US" b="1" dirty="0" smtClean="0">
                <a:hlinkClick r:id="rId3"/>
              </a:rPr>
              <a:t>Your </a:t>
            </a:r>
            <a:r>
              <a:rPr lang="en-US" b="1" dirty="0">
                <a:hlinkClick r:id="rId3"/>
              </a:rPr>
              <a:t>computer is now stoned (...again!). The rise of MBR </a:t>
            </a:r>
            <a:r>
              <a:rPr lang="en-US" b="1" dirty="0" err="1">
                <a:hlinkClick r:id="rId3"/>
              </a:rPr>
              <a:t>rootkits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 err="1"/>
              <a:t>Kimmo</a:t>
            </a:r>
            <a:r>
              <a:rPr lang="en-US" dirty="0"/>
              <a:t> </a:t>
            </a:r>
            <a:r>
              <a:rPr lang="en-US" dirty="0" err="1"/>
              <a:t>Kasslin</a:t>
            </a:r>
            <a:r>
              <a:rPr lang="en-US" dirty="0"/>
              <a:t>, Elia Florio)</a:t>
            </a:r>
          </a:p>
          <a:p>
            <a:pPr lvl="1"/>
            <a:r>
              <a:rPr lang="en-US" b="1" dirty="0" err="1" smtClean="0">
                <a:hlinkClick r:id="rId4"/>
              </a:rPr>
              <a:t>Torpig</a:t>
            </a:r>
            <a:r>
              <a:rPr lang="en-US" b="1" dirty="0" smtClean="0">
                <a:hlinkClick r:id="rId4"/>
              </a:rPr>
              <a:t>/</a:t>
            </a:r>
            <a:r>
              <a:rPr lang="en-US" b="1" dirty="0" err="1" smtClean="0">
                <a:hlinkClick r:id="rId4"/>
              </a:rPr>
              <a:t>Mebroot</a:t>
            </a:r>
            <a:r>
              <a:rPr lang="en-US" b="1" dirty="0" smtClean="0">
                <a:hlinkClick r:id="rId4"/>
              </a:rPr>
              <a:t> RCE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(Andreas </a:t>
            </a:r>
            <a:r>
              <a:rPr lang="en-US" dirty="0" err="1" smtClean="0"/>
              <a:t>Greulich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4516" name="Picture 4" descr="MCj0105220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9925" y="4797425"/>
            <a:ext cx="1814513" cy="1452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101 - Spaghetti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300163"/>
            <a:ext cx="8766175" cy="53689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Classic obfuscation used by threats make use of Spaghetti code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Conficker/</a:t>
            </a:r>
            <a:r>
              <a:rPr lang="en-US" dirty="0" err="1" smtClean="0"/>
              <a:t>Downadup</a:t>
            </a:r>
            <a:r>
              <a:rPr lang="en-US" dirty="0" smtClean="0"/>
              <a:t>, Hydraq, …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Characteristics: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JMP insertion inside function Basic Blocks (BB)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Blocks may be scattered in the file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Assembly reading is tricky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Decompiler can handle this easily (e.g., Hexrays)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This type of obfuscation does not require extra code (</a:t>
            </a:r>
            <a:r>
              <a:rPr lang="en-US" dirty="0" err="1" smtClean="0"/>
              <a:t>ie</a:t>
            </a:r>
            <a:r>
              <a:rPr lang="en-US" dirty="0" smtClean="0"/>
              <a:t>, extra logic)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Because it’s unconditional branches insertion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Easy to reverse: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Let BB1 and BB2 be two basic blocks</a:t>
            </a:r>
          </a:p>
          <a:p>
            <a:pPr lvl="1">
              <a:lnSpc>
                <a:spcPct val="85000"/>
              </a:lnSpc>
            </a:pPr>
            <a:r>
              <a:rPr lang="en-US" b="1" u="sng" dirty="0" smtClean="0"/>
              <a:t>IF BB1 unconditionally branches to BB2</a:t>
            </a:r>
            <a:br>
              <a:rPr lang="en-US" b="1" u="sng" dirty="0" smtClean="0"/>
            </a:br>
            <a:r>
              <a:rPr lang="en-US" b="1" u="sng" dirty="0" smtClean="0"/>
              <a:t>AND </a:t>
            </a:r>
            <a:r>
              <a:rPr lang="en-US" b="1" u="sng" dirty="0" err="1" smtClean="0"/>
              <a:t>references_to</a:t>
            </a:r>
            <a:r>
              <a:rPr lang="en-US" b="1" u="sng" dirty="0" smtClean="0"/>
              <a:t>(BB2) == {B1},</a:t>
            </a:r>
            <a:br>
              <a:rPr lang="en-US" b="1" u="sng" dirty="0" smtClean="0"/>
            </a:br>
            <a:r>
              <a:rPr lang="en-US" b="1" u="sng" dirty="0" smtClean="0"/>
              <a:t>THEN merge(BB1, BB2)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Spaghetti - Example</a:t>
            </a:r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60475" y="2852738"/>
            <a:ext cx="1008063" cy="649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mtClean="0"/>
              <a:t>BB1</a:t>
            </a:r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763713" y="3502025"/>
            <a:ext cx="0" cy="431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260475" y="3933825"/>
            <a:ext cx="1008063" cy="6492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mtClean="0"/>
              <a:t>BB2</a:t>
            </a:r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260475" y="1700213"/>
            <a:ext cx="1008063" cy="649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mtClean="0"/>
          </a:p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765300" y="2347913"/>
            <a:ext cx="0" cy="5048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cxnSp>
        <p:nvCxnSpPr>
          <p:cNvPr id="32780" name="AutoShape 12"/>
          <p:cNvCxnSpPr>
            <a:cxnSpLocks noChangeShapeType="1"/>
          </p:cNvCxnSpPr>
          <p:nvPr/>
        </p:nvCxnSpPr>
        <p:spPr bwMode="auto">
          <a:xfrm rot="16200000" flipH="1">
            <a:off x="2054225" y="4292600"/>
            <a:ext cx="430213" cy="1008063"/>
          </a:xfrm>
          <a:prstGeom prst="bentConnector3">
            <a:avLst>
              <a:gd name="adj1" fmla="val 51657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268538" y="5013325"/>
            <a:ext cx="1008062" cy="6492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83" name="AutoShape 15"/>
          <p:cNvCxnSpPr>
            <a:cxnSpLocks noChangeShapeType="1"/>
            <a:stCxn id="32776" idx="2"/>
            <a:endCxn id="32772" idx="1"/>
          </p:cNvCxnSpPr>
          <p:nvPr/>
        </p:nvCxnSpPr>
        <p:spPr bwMode="auto">
          <a:xfrm rot="16200000" flipV="1">
            <a:off x="810419" y="3628231"/>
            <a:ext cx="1404938" cy="504825"/>
          </a:xfrm>
          <a:prstGeom prst="bentConnector4">
            <a:avLst>
              <a:gd name="adj1" fmla="val -16157"/>
              <a:gd name="adj2" fmla="val 145282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395288" y="1412875"/>
            <a:ext cx="3384550" cy="4752975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5942013" y="2852738"/>
            <a:ext cx="1008062" cy="17303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5942013" y="1700213"/>
            <a:ext cx="1008062" cy="649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mtClean="0"/>
          </a:p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6446838" y="2347913"/>
            <a:ext cx="0" cy="5048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cxnSp>
        <p:nvCxnSpPr>
          <p:cNvPr id="32790" name="AutoShape 22"/>
          <p:cNvCxnSpPr>
            <a:cxnSpLocks noChangeShapeType="1"/>
            <a:endCxn id="32791" idx="0"/>
          </p:cNvCxnSpPr>
          <p:nvPr/>
        </p:nvCxnSpPr>
        <p:spPr bwMode="auto">
          <a:xfrm>
            <a:off x="6443663" y="4797425"/>
            <a:ext cx="1081087" cy="360363"/>
          </a:xfrm>
          <a:prstGeom prst="bentConnector2">
            <a:avLst/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7019925" y="5157788"/>
            <a:ext cx="1008063" cy="649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92" name="AutoShape 24"/>
          <p:cNvCxnSpPr>
            <a:cxnSpLocks noChangeShapeType="1"/>
            <a:stCxn id="32787" idx="2"/>
          </p:cNvCxnSpPr>
          <p:nvPr/>
        </p:nvCxnSpPr>
        <p:spPr bwMode="auto">
          <a:xfrm rot="16200000" flipV="1">
            <a:off x="5599907" y="3736181"/>
            <a:ext cx="1189038" cy="504825"/>
          </a:xfrm>
          <a:prstGeom prst="bentConnector4">
            <a:avLst>
              <a:gd name="adj1" fmla="val -19227"/>
              <a:gd name="adj2" fmla="val 145282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5148263" y="1412875"/>
            <a:ext cx="3384550" cy="4752975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AutoShape 28"/>
          <p:cNvSpPr>
            <a:spLocks noChangeArrowheads="1"/>
          </p:cNvSpPr>
          <p:nvPr/>
        </p:nvSpPr>
        <p:spPr bwMode="auto">
          <a:xfrm>
            <a:off x="3995738" y="335756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0"/>
            <a:ext cx="4352925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auto">
          <a:xfrm>
            <a:off x="2123728" y="764704"/>
            <a:ext cx="360040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79712" y="3284984"/>
            <a:ext cx="360040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95736" y="5589240"/>
            <a:ext cx="360040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Mebroot Obfuscation - What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Mebroot uses a state machine-like obfuscation technique:</a:t>
            </a:r>
          </a:p>
          <a:p>
            <a:pPr lvl="1"/>
            <a:r>
              <a:rPr lang="en-US" dirty="0" smtClean="0"/>
              <a:t>Sets up a state variable to hold a state value</a:t>
            </a:r>
          </a:p>
          <a:p>
            <a:pPr lvl="1"/>
            <a:r>
              <a:rPr lang="en-US" dirty="0" smtClean="0"/>
              <a:t>After execution of a BB, the state is modified</a:t>
            </a:r>
          </a:p>
          <a:p>
            <a:pPr lvl="1"/>
            <a:r>
              <a:rPr lang="en-US" dirty="0" smtClean="0"/>
              <a:t>A dispatcher is called, that will determine what BB execute next based on the updated state value</a:t>
            </a:r>
          </a:p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The flow of the original function is modified</a:t>
            </a:r>
          </a:p>
          <a:p>
            <a:pPr lvl="1"/>
            <a:r>
              <a:rPr lang="en-US" dirty="0" smtClean="0"/>
              <a:t>State machine instructions overhead (+ junk)</a:t>
            </a:r>
          </a:p>
          <a:p>
            <a:pPr lvl="1"/>
            <a:r>
              <a:rPr lang="en-US" dirty="0" smtClean="0"/>
              <a:t>Assembly unreadable, decompiled code even more unreadable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Representation of an obfuscated routine</a:t>
            </a:r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187450" y="4797425"/>
            <a:ext cx="914400" cy="914400"/>
          </a:xfrm>
          <a:prstGeom prst="rect">
            <a:avLst/>
          </a:prstGeom>
          <a:solidFill>
            <a:srgbClr val="9933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484438" y="4797425"/>
            <a:ext cx="914400" cy="914400"/>
          </a:xfrm>
          <a:prstGeom prst="rect">
            <a:avLst/>
          </a:prstGeom>
          <a:solidFill>
            <a:srgbClr val="9933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873500" y="4797425"/>
            <a:ext cx="914400" cy="914400"/>
          </a:xfrm>
          <a:prstGeom prst="rect">
            <a:avLst/>
          </a:prstGeom>
          <a:solidFill>
            <a:srgbClr val="9933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148263" y="4797425"/>
            <a:ext cx="914400" cy="914400"/>
          </a:xfrm>
          <a:prstGeom prst="rect">
            <a:avLst/>
          </a:prstGeom>
          <a:solidFill>
            <a:srgbClr val="9933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516688" y="4797425"/>
            <a:ext cx="914400" cy="914400"/>
          </a:xfrm>
          <a:prstGeom prst="rect">
            <a:avLst/>
          </a:prstGeom>
          <a:solidFill>
            <a:srgbClr val="9933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708400" y="2708275"/>
            <a:ext cx="1274763" cy="15128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851275" y="1412875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851275" y="2852738"/>
            <a:ext cx="360363" cy="431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3924300" y="3500438"/>
            <a:ext cx="360363" cy="431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356100" y="2925763"/>
            <a:ext cx="360363" cy="431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356100" y="3429000"/>
            <a:ext cx="360363" cy="431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4284663" y="2349500"/>
            <a:ext cx="0" cy="3587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cxnSp>
        <p:nvCxnSpPr>
          <p:cNvPr id="35859" name="AutoShape 19"/>
          <p:cNvCxnSpPr>
            <a:cxnSpLocks noChangeShapeType="1"/>
            <a:stCxn id="35850" idx="2"/>
            <a:endCxn id="35845" idx="0"/>
          </p:cNvCxnSpPr>
          <p:nvPr/>
        </p:nvCxnSpPr>
        <p:spPr bwMode="auto">
          <a:xfrm rot="5400000">
            <a:off x="2714625" y="3165475"/>
            <a:ext cx="561975" cy="2701925"/>
          </a:xfrm>
          <a:prstGeom prst="bentConnector3">
            <a:avLst>
              <a:gd name="adj1" fmla="val 48588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0" name="AutoShape 20"/>
          <p:cNvCxnSpPr>
            <a:cxnSpLocks noChangeShapeType="1"/>
            <a:stCxn id="35850" idx="2"/>
            <a:endCxn id="35846" idx="0"/>
          </p:cNvCxnSpPr>
          <p:nvPr/>
        </p:nvCxnSpPr>
        <p:spPr bwMode="auto">
          <a:xfrm rot="5400000">
            <a:off x="3363119" y="3813969"/>
            <a:ext cx="561975" cy="1404937"/>
          </a:xfrm>
          <a:prstGeom prst="bentConnector3">
            <a:avLst>
              <a:gd name="adj1" fmla="val 48588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1" name="AutoShape 21"/>
          <p:cNvCxnSpPr>
            <a:cxnSpLocks noChangeShapeType="1"/>
            <a:stCxn id="35850" idx="2"/>
            <a:endCxn id="35847" idx="0"/>
          </p:cNvCxnSpPr>
          <p:nvPr/>
        </p:nvCxnSpPr>
        <p:spPr bwMode="auto">
          <a:xfrm rot="5400000">
            <a:off x="4057650" y="4508500"/>
            <a:ext cx="561975" cy="15875"/>
          </a:xfrm>
          <a:prstGeom prst="bentConnector3">
            <a:avLst>
              <a:gd name="adj1" fmla="val 48588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2" name="AutoShape 22"/>
          <p:cNvCxnSpPr>
            <a:cxnSpLocks noChangeShapeType="1"/>
            <a:stCxn id="35850" idx="2"/>
            <a:endCxn id="35848" idx="0"/>
          </p:cNvCxnSpPr>
          <p:nvPr/>
        </p:nvCxnSpPr>
        <p:spPr bwMode="auto">
          <a:xfrm rot="16200000" flipH="1">
            <a:off x="4695031" y="3886994"/>
            <a:ext cx="561975" cy="1258888"/>
          </a:xfrm>
          <a:prstGeom prst="bentConnector3">
            <a:avLst>
              <a:gd name="adj1" fmla="val 48588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3" name="AutoShape 23"/>
          <p:cNvCxnSpPr>
            <a:cxnSpLocks noChangeShapeType="1"/>
            <a:stCxn id="35850" idx="2"/>
            <a:endCxn id="35849" idx="0"/>
          </p:cNvCxnSpPr>
          <p:nvPr/>
        </p:nvCxnSpPr>
        <p:spPr bwMode="auto">
          <a:xfrm rot="16200000" flipH="1">
            <a:off x="5379244" y="3202781"/>
            <a:ext cx="561975" cy="2627313"/>
          </a:xfrm>
          <a:prstGeom prst="bentConnector3">
            <a:avLst>
              <a:gd name="adj1" fmla="val 48588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4" name="AutoShape 24"/>
          <p:cNvCxnSpPr>
            <a:cxnSpLocks noChangeShapeType="1"/>
            <a:stCxn id="35845" idx="2"/>
            <a:endCxn id="35850" idx="1"/>
          </p:cNvCxnSpPr>
          <p:nvPr/>
        </p:nvCxnSpPr>
        <p:spPr bwMode="auto">
          <a:xfrm rot="5400000" flipH="1" flipV="1">
            <a:off x="1546226" y="3563937"/>
            <a:ext cx="2246312" cy="2049463"/>
          </a:xfrm>
          <a:prstGeom prst="bentConnector4">
            <a:avLst>
              <a:gd name="adj1" fmla="val -10176"/>
              <a:gd name="adj2" fmla="val -39505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5" name="AutoShape 25"/>
          <p:cNvCxnSpPr>
            <a:cxnSpLocks noChangeShapeType="1"/>
            <a:stCxn id="35846" idx="2"/>
            <a:endCxn id="35850" idx="1"/>
          </p:cNvCxnSpPr>
          <p:nvPr/>
        </p:nvCxnSpPr>
        <p:spPr bwMode="auto">
          <a:xfrm rot="5400000" flipH="1" flipV="1">
            <a:off x="2194720" y="4212431"/>
            <a:ext cx="2246312" cy="752475"/>
          </a:xfrm>
          <a:prstGeom prst="bentConnector4">
            <a:avLst>
              <a:gd name="adj1" fmla="val -10176"/>
              <a:gd name="adj2" fmla="val -277218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6" name="AutoShape 26"/>
          <p:cNvCxnSpPr>
            <a:cxnSpLocks noChangeShapeType="1"/>
            <a:stCxn id="35847" idx="2"/>
            <a:endCxn id="35850" idx="1"/>
          </p:cNvCxnSpPr>
          <p:nvPr/>
        </p:nvCxnSpPr>
        <p:spPr bwMode="auto">
          <a:xfrm rot="16200000" flipV="1">
            <a:off x="2889251" y="4270375"/>
            <a:ext cx="2246312" cy="636587"/>
          </a:xfrm>
          <a:prstGeom prst="bentConnector4">
            <a:avLst>
              <a:gd name="adj1" fmla="val -10176"/>
              <a:gd name="adj2" fmla="val 550620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7" name="AutoShape 27"/>
          <p:cNvCxnSpPr>
            <a:cxnSpLocks noChangeShapeType="1"/>
            <a:stCxn id="35848" idx="2"/>
            <a:endCxn id="35850" idx="1"/>
          </p:cNvCxnSpPr>
          <p:nvPr/>
        </p:nvCxnSpPr>
        <p:spPr bwMode="auto">
          <a:xfrm rot="16200000" flipV="1">
            <a:off x="3526632" y="3632994"/>
            <a:ext cx="2246312" cy="1911350"/>
          </a:xfrm>
          <a:prstGeom prst="bentConnector4">
            <a:avLst>
              <a:gd name="adj1" fmla="val -10176"/>
              <a:gd name="adj2" fmla="val 250662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8" name="AutoShape 28"/>
          <p:cNvCxnSpPr>
            <a:cxnSpLocks noChangeShapeType="1"/>
            <a:stCxn id="35849" idx="2"/>
            <a:endCxn id="35850" idx="1"/>
          </p:cNvCxnSpPr>
          <p:nvPr/>
        </p:nvCxnSpPr>
        <p:spPr bwMode="auto">
          <a:xfrm rot="16200000" flipV="1">
            <a:off x="4210845" y="2948781"/>
            <a:ext cx="2246312" cy="3279775"/>
          </a:xfrm>
          <a:prstGeom prst="bentConnector4">
            <a:avLst>
              <a:gd name="adj1" fmla="val -10176"/>
              <a:gd name="adj2" fmla="val 187120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5076825" y="3213100"/>
            <a:ext cx="16430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Dispatcher</a:t>
            </a:r>
            <a:endParaRPr lang="en-US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4932363" y="1628775"/>
            <a:ext cx="18446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Function EP</a:t>
            </a:r>
            <a:endParaRPr lang="en-US"/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3132138" y="6092825"/>
            <a:ext cx="23034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Function blocks</a:t>
            </a:r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7020272" y="0"/>
            <a:ext cx="2123728" cy="1143000"/>
          </a:xfrm>
          <a:prstGeom prst="rect">
            <a:avLst/>
          </a:prstGeom>
          <a:solidFill>
            <a:srgbClr val="6789A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</a:t>
            </a:r>
            <a:r>
              <a:rPr lang="en-US" dirty="0" smtClean="0"/>
              <a:t>() – clean, ASM/</a:t>
            </a:r>
            <a:r>
              <a:rPr lang="en-US" dirty="0" err="1" smtClean="0"/>
              <a:t>Hexrays</a:t>
            </a:r>
            <a:endParaRPr lang="en-US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75" y="0"/>
            <a:ext cx="4098925" cy="6858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0" y="1557338"/>
            <a:ext cx="4375150" cy="420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000" b="1" smtClean="0">
                <a:latin typeface="Courier New" pitchFamily="49" charset="0"/>
              </a:rPr>
              <a:t>signed int __stdcall </a:t>
            </a:r>
            <a:r>
              <a:rPr lang="en-US" sz="1000" b="1" u="sng" smtClean="0">
                <a:latin typeface="Courier New" pitchFamily="49" charset="0"/>
              </a:rPr>
              <a:t>alloc</a:t>
            </a:r>
            <a:r>
              <a:rPr lang="en-US" sz="1000" b="1" smtClean="0">
                <a:latin typeface="Courier New" pitchFamily="49" charset="0"/>
              </a:rPr>
              <a:t>(</a:t>
            </a:r>
          </a:p>
          <a:p>
            <a:pPr algn="l"/>
            <a:r>
              <a:rPr lang="en-US" sz="1000" b="1" smtClean="0">
                <a:latin typeface="Courier New" pitchFamily="49" charset="0"/>
              </a:rPr>
              <a:t>	PVOID *pdata,</a:t>
            </a:r>
          </a:p>
          <a:p>
            <a:pPr algn="l"/>
            <a:r>
              <a:rPr lang="en-US" sz="1000" b="1" smtClean="0">
                <a:latin typeface="Courier New" pitchFamily="49" charset="0"/>
              </a:rPr>
              <a:t>	size_t size,</a:t>
            </a:r>
          </a:p>
          <a:p>
            <a:pPr algn="l"/>
            <a:r>
              <a:rPr lang="en-US" sz="1000" b="1" smtClean="0">
                <a:latin typeface="Courier New" pitchFamily="49" charset="0"/>
              </a:rPr>
              <a:t>	int pooltype,</a:t>
            </a:r>
          </a:p>
          <a:p>
            <a:pPr algn="l"/>
            <a:r>
              <a:rPr lang="en-US" sz="1000" b="1" smtClean="0">
                <a:latin typeface="Courier New" pitchFamily="49" charset="0"/>
              </a:rPr>
              <a:t>	ULONG tag)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{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signed int st; // ecx@1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signed int result; // eax@3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void *p; // eax@5</a:t>
            </a:r>
          </a:p>
          <a:p>
            <a:pPr algn="l"/>
            <a:endParaRPr lang="en-US" sz="1000" smtClean="0">
              <a:latin typeface="Courier New" pitchFamily="49" charset="0"/>
            </a:endParaRPr>
          </a:p>
          <a:p>
            <a:pPr algn="l"/>
            <a:r>
              <a:rPr lang="en-US" sz="1000" smtClean="0">
                <a:latin typeface="Courier New" pitchFamily="49" charset="0"/>
              </a:rPr>
              <a:t>  st = STATUS_INVALID_PARAMETER;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if ( pdata == 0 | size == 0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  || (st = STATUS_ADDRESS_ALREADY_ASSOCIATED, *pdata)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  || (p = ExAllocatePoolWithTag(pooltype, size, tag),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	*pdata = p,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	st = STATUS_INSUFFICIENT_RESOURCES, !p) )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{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  result = st;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}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else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{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  memset(p, 0, size);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  result = 0;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}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  return result;</a:t>
            </a:r>
          </a:p>
          <a:p>
            <a:pPr algn="l"/>
            <a:r>
              <a:rPr lang="en-US" sz="1000" smtClean="0">
                <a:latin typeface="Courier New" pitchFamily="49" charset="0"/>
              </a:rPr>
              <a:t>}</a:t>
            </a:r>
          </a:p>
          <a:p>
            <a:pPr algn="l"/>
            <a:endParaRPr lang="en-US" sz="1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_Template_2007_updated">
  <a:themeElements>
    <a:clrScheme name="Standard_Template_2007_updated 1">
      <a:dk1>
        <a:srgbClr val="000000"/>
      </a:dk1>
      <a:lt1>
        <a:srgbClr val="FFFFFF"/>
      </a:lt1>
      <a:dk2>
        <a:srgbClr val="000000"/>
      </a:dk2>
      <a:lt2>
        <a:srgbClr val="9A918C"/>
      </a:lt2>
      <a:accent1>
        <a:srgbClr val="848561"/>
      </a:accent1>
      <a:accent2>
        <a:srgbClr val="E6BA00"/>
      </a:accent2>
      <a:accent3>
        <a:srgbClr val="FFFFFF"/>
      </a:accent3>
      <a:accent4>
        <a:srgbClr val="000000"/>
      </a:accent4>
      <a:accent5>
        <a:srgbClr val="C2C2B7"/>
      </a:accent5>
      <a:accent6>
        <a:srgbClr val="D0A800"/>
      </a:accent6>
      <a:hlink>
        <a:srgbClr val="4D6883"/>
      </a:hlink>
      <a:folHlink>
        <a:srgbClr val="F27F1A"/>
      </a:folHlink>
    </a:clrScheme>
    <a:fontScheme name="Standard_Template_2007_updat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ndard_Template_2007_updated 1">
        <a:dk1>
          <a:srgbClr val="000000"/>
        </a:dk1>
        <a:lt1>
          <a:srgbClr val="FFFFFF"/>
        </a:lt1>
        <a:dk2>
          <a:srgbClr val="000000"/>
        </a:dk2>
        <a:lt2>
          <a:srgbClr val="9A918C"/>
        </a:lt2>
        <a:accent1>
          <a:srgbClr val="848561"/>
        </a:accent1>
        <a:accent2>
          <a:srgbClr val="E6BA00"/>
        </a:accent2>
        <a:accent3>
          <a:srgbClr val="FFFFFF"/>
        </a:accent3>
        <a:accent4>
          <a:srgbClr val="000000"/>
        </a:accent4>
        <a:accent5>
          <a:srgbClr val="C2C2B7"/>
        </a:accent5>
        <a:accent6>
          <a:srgbClr val="D0A800"/>
        </a:accent6>
        <a:hlink>
          <a:srgbClr val="4D6883"/>
        </a:hlink>
        <a:folHlink>
          <a:srgbClr val="F27F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</TotalTime>
  <Words>2794</Words>
  <Application>Microsoft Office PowerPoint</Application>
  <PresentationFormat>On-screen Show (4:3)</PresentationFormat>
  <Paragraphs>601</Paragraphs>
  <Slides>33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Standard_Template_2007_updated</vt:lpstr>
      <vt:lpstr>Image</vt:lpstr>
      <vt:lpstr>Reversing Trojan.Mebroot’s Obfuscation</vt:lpstr>
      <vt:lpstr>Mebroot Details</vt:lpstr>
      <vt:lpstr>Mebroot Obfuscation - Intro</vt:lpstr>
      <vt:lpstr>Obfuscation 101 - Spaghetti</vt:lpstr>
      <vt:lpstr>Spaghetti - Example</vt:lpstr>
      <vt:lpstr>Slide 6</vt:lpstr>
      <vt:lpstr>Mebroot Obfuscation - What</vt:lpstr>
      <vt:lpstr>Representation of an obfuscated routine</vt:lpstr>
      <vt:lpstr>Alloc() – clean, ASM/Hexrays</vt:lpstr>
      <vt:lpstr>Alloc() – obfuscated, ASM</vt:lpstr>
      <vt:lpstr>Alloc() – obfuscated, Hexrays</vt:lpstr>
      <vt:lpstr>Solution 1 – Code Injection</vt:lpstr>
      <vt:lpstr>Solution 2 – Reverse the obfuscation</vt:lpstr>
      <vt:lpstr>Reminder – Basic Blocks</vt:lpstr>
      <vt:lpstr>Obfuscated BB type #1</vt:lpstr>
      <vt:lpstr>Obfuscated BB type #2</vt:lpstr>
      <vt:lpstr>Obfuscated BB type #3</vt:lpstr>
      <vt:lpstr>Tackling the obfuscation</vt:lpstr>
      <vt:lpstr>A solution</vt:lpstr>
      <vt:lpstr>Context-based emulation</vt:lpstr>
      <vt:lpstr>Context-based emulation (continued)</vt:lpstr>
      <vt:lpstr>Context-based emulation example</vt:lpstr>
      <vt:lpstr>Mebroot specificities</vt:lpstr>
      <vt:lpstr>Contexts creation</vt:lpstr>
      <vt:lpstr>Recap - Assumptions</vt:lpstr>
      <vt:lpstr>The original blocks</vt:lpstr>
      <vt:lpstr>Processing a file</vt:lpstr>
      <vt:lpstr>Example – alloc()</vt:lpstr>
      <vt:lpstr>Example – context #0</vt:lpstr>
      <vt:lpstr>Example – context #0 (continued)</vt:lpstr>
      <vt:lpstr>Potential issues Q&amp;A</vt:lpstr>
      <vt:lpstr>Conclusion</vt:lpstr>
      <vt:lpstr>Questions?</vt:lpstr>
    </vt:vector>
  </TitlesOfParts>
  <Company>Symantec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Reversing Trojan.Mebroot's Obfuscation</dc:title>
  <dc:creator>Nicolas Falliere</dc:creator>
  <cp:lastModifiedBy>Employee</cp:lastModifiedBy>
  <cp:revision>94</cp:revision>
  <dcterms:created xsi:type="dcterms:W3CDTF">2010-04-22T15:14:58Z</dcterms:created>
  <dcterms:modified xsi:type="dcterms:W3CDTF">2010-07-11T18:07:50Z</dcterms:modified>
</cp:coreProperties>
</file>