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경기천년제목V Bold" panose="02020803020101020101" pitchFamily="18" charset="-127"/>
      <p:bold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Cambria Math" panose="02040503050406030204" pitchFamily="18" charset="0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3B196-81AB-411C-A715-07A466B61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CE7446-2365-4780-B2C9-191AAB76E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2E003-8D39-4D84-A6A9-C5943BFC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6C4C-60DB-4BCA-9D1B-FFB8B3B6329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629AB-41E1-4E20-91B7-DB11D0EA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5B559-269E-4462-89DB-9AF187FD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D12-1BA2-4AB0-9466-5701D876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5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0F85B-7DF8-48D7-B5AF-F9B4093D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F1C8E5-A567-4654-9EC0-BB225F5EC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D5215-F3A9-4BDB-8B09-ED70BB0F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6C4C-60DB-4BCA-9D1B-FFB8B3B6329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21BBE-A9FB-487A-BF0C-B0BE1679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AD194-88BF-4A44-B3FD-CD6EF1D4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D12-1BA2-4AB0-9466-5701D876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6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EB5F75-1579-48AD-B7F3-AF6396CE0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B44B1B-C0B9-4E80-A54A-534632EF3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7454F-4587-4CBC-8664-E4EB6B76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6C4C-60DB-4BCA-9D1B-FFB8B3B6329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2D1057-6D91-4482-BA62-53537393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064B8-CF0A-474B-B319-00DF16AF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D12-1BA2-4AB0-9466-5701D876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7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24CC8-1D2C-4AD4-9A26-EDE9CC1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24CC6-770D-4F36-9E85-45346E964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12B04-A149-4B00-B1AF-238AACDE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6C4C-60DB-4BCA-9D1B-FFB8B3B6329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3FF9A-2C00-4573-BEDC-DEF2027C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72E54-EA20-4B47-B784-A3C90D81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D12-1BA2-4AB0-9466-5701D876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85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9401E-AAEB-4298-9B2A-F99F0735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8B42B6-2071-4A00-BF3C-E01AA71D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00183-6153-4372-94E4-53E38F74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6C4C-60DB-4BCA-9D1B-FFB8B3B6329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CFB57-410A-48CE-B860-C24A54F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8B2F6-C17C-4334-9784-3686C5D9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D12-1BA2-4AB0-9466-5701D876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7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C4A6A-DC97-4D1C-9CC8-3023EF16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09D28-AD28-473F-8174-EF3EB30ED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547C9D-E196-47B1-9894-859A266C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D2AEDF-6F3B-40AD-AD56-46633251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6C4C-60DB-4BCA-9D1B-FFB8B3B6329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2CC253-5534-4651-99B6-EC82912D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61811-D751-474D-BF88-70176299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D12-1BA2-4AB0-9466-5701D876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2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9F75F-AA60-4016-B8A5-D875C71E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0D2192-44E3-4CFE-8BD5-D5994FD6B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E0F5AC-6F6C-4C4A-8B63-30B5FB141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7926DE-AFB1-43A1-B747-0B1B9CE35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2C44B9-F7BF-4CE7-9454-40CCF8AB4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263DAB-A24C-4E47-996F-DE15CF40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6C4C-60DB-4BCA-9D1B-FFB8B3B6329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56F903-4FD6-42E6-AB3F-9708B98D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98CDE9-C13F-4186-A1AE-4F3E8B6F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D12-1BA2-4AB0-9466-5701D876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09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8A9AB-A9C9-4C33-847F-E2745172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6084C9-ED15-4E9F-9368-68B52EBA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6C4C-60DB-4BCA-9D1B-FFB8B3B6329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0714A7-8D7F-4581-B429-C8B866C7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A9A36C-F0C0-4940-B678-AF83D8B2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D12-1BA2-4AB0-9466-5701D876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2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486ED6-AF0C-4463-B8A8-2BC302DC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6C4C-60DB-4BCA-9D1B-FFB8B3B6329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4A6B28-B13C-4FF1-9CE0-F2A41AAF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A003C3-2517-4977-BB3C-41C70054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D12-1BA2-4AB0-9466-5701D876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6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D5688-7870-4DB8-9365-5C9760D8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B81D6-A2DD-4D1A-9577-28532079D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48F7B3-CA41-4E9C-B73F-AB7D2B2BF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09BE13-D756-4F39-942A-9257D873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6C4C-60DB-4BCA-9D1B-FFB8B3B6329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417F71-4366-4A3C-8C43-CBEE6533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2592A-5F6C-4533-9334-5C917283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D12-1BA2-4AB0-9466-5701D876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22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DE832-9383-40DB-9823-7C333A2C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D31DDC-922D-44D3-827B-E4ECAFA48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66E2B8-2023-4412-A49D-4525A4402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622F17-B263-4A42-821F-77612639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6C4C-60DB-4BCA-9D1B-FFB8B3B6329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9E1C0-3D92-4519-9ED5-C3CA82DE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9D51D7-C171-4B9D-86E5-091C80B1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D12-1BA2-4AB0-9466-5701D876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4C63CB4-48FA-44DC-94AE-E56DCE5086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711731-2D04-414B-9F51-5C219614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7CCE23-8F1D-4406-9CF4-D9B9779D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A853F-0A0B-4DD5-9241-6C984C265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D6C4C-60DB-4BCA-9D1B-FFB8B3B6329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7F25B-598B-429F-B817-1F14F9A0C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14D26-CFAA-49B1-AF45-AC887891E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E9D12-1BA2-4AB0-9466-5701D876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53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6225B-89B8-409F-B419-D8294358C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L</a:t>
            </a:r>
            <a:r>
              <a:rPr lang="en-US" altLang="ko-KR" sz="4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ongest </a:t>
            </a:r>
            <a:r>
              <a:rPr lang="en-US" altLang="ko-KR" sz="40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I</a:t>
            </a:r>
            <a:r>
              <a:rPr lang="en-US" altLang="ko-KR" sz="4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ncreasing </a:t>
            </a:r>
            <a:r>
              <a:rPr lang="en-US" altLang="ko-KR" sz="40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S</a:t>
            </a:r>
            <a:r>
              <a:rPr lang="en-US" altLang="ko-KR" sz="4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ubsequence</a:t>
            </a:r>
            <a:endParaRPr lang="ko-KR" altLang="en-US" sz="4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5C3959-7E27-4DB4-B48C-111B82A85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</a:t>
            </a:r>
            <a:r>
              <a:rPr lang="ko-KR" altLang="en-US" sz="1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차 발표자 </a:t>
            </a:r>
            <a:r>
              <a:rPr lang="en-US" altLang="ko-KR" sz="1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: </a:t>
            </a:r>
            <a:r>
              <a:rPr lang="en-US" altLang="ko-KR" sz="18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Hodori</a:t>
            </a:r>
            <a:r>
              <a:rPr lang="en-US" altLang="ko-KR" sz="1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(</a:t>
            </a:r>
            <a:r>
              <a:rPr lang="ko-KR" altLang="en-US" sz="1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진호대</a:t>
            </a:r>
            <a:r>
              <a:rPr lang="en-US" altLang="ko-KR" sz="1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)</a:t>
            </a:r>
            <a:endParaRPr lang="ko-KR" altLang="en-US" sz="18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68720FC-62D8-4FB2-A5F6-62B4AA7C1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12" y="5257800"/>
            <a:ext cx="1243304" cy="12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08363"/>
      </p:ext>
    </p:extLst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How to find LIS? – DP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AFCAD2-EC35-42DC-B0CA-E6C46FA33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30284"/>
            <a:ext cx="9454085" cy="522911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B9238A9-8789-4135-8873-3271D72025AF}"/>
              </a:ext>
            </a:extLst>
          </p:cNvPr>
          <p:cNvSpPr/>
          <p:nvPr/>
        </p:nvSpPr>
        <p:spPr>
          <a:xfrm>
            <a:off x="838199" y="1030284"/>
            <a:ext cx="5817125" cy="131699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F3B75A-C71B-4BB3-BFB0-FBA7E32C714A}"/>
              </a:ext>
            </a:extLst>
          </p:cNvPr>
          <p:cNvSpPr/>
          <p:nvPr/>
        </p:nvSpPr>
        <p:spPr>
          <a:xfrm>
            <a:off x="795475" y="3574191"/>
            <a:ext cx="8647463" cy="1701193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28180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How to find LIS? – Binary Search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C44D21-57F8-4869-893A-4A566103D778}"/>
              </a:ext>
            </a:extLst>
          </p:cNvPr>
          <p:cNvSpPr txBox="1"/>
          <p:nvPr/>
        </p:nvSpPr>
        <p:spPr>
          <a:xfrm>
            <a:off x="1203533" y="1020913"/>
            <a:ext cx="978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LIS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를 유지하기 위한 최적의 위치에다가 수를 삽입하는 방식</a:t>
            </a:r>
            <a:endParaRPr lang="en-US" altLang="ko-KR" sz="2400" dirty="0">
              <a:solidFill>
                <a:schemeClr val="accent2">
                  <a:lumMod val="60000"/>
                  <a:lumOff val="4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83BCAE-DECF-436E-B8FB-25916AD6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14" y="329839"/>
            <a:ext cx="8871071" cy="629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4609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Before for Next Content!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7B3AC-0F37-4978-B274-82C4DCE85393}"/>
              </a:ext>
            </a:extLst>
          </p:cNvPr>
          <p:cNvSpPr txBox="1"/>
          <p:nvPr/>
        </p:nvSpPr>
        <p:spPr>
          <a:xfrm>
            <a:off x="838200" y="1240825"/>
            <a:ext cx="10600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Lower Bound (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하한선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)</a:t>
            </a:r>
          </a:p>
          <a:p>
            <a:r>
              <a:rPr lang="ko-KR" alt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데이터내 특정 값보다 같거나 큰 값이 처음 나오는 위치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75BD6-0DEB-4ADB-B24D-789CEEA16077}"/>
              </a:ext>
            </a:extLst>
          </p:cNvPr>
          <p:cNvSpPr txBox="1"/>
          <p:nvPr/>
        </p:nvSpPr>
        <p:spPr>
          <a:xfrm>
            <a:off x="838200" y="2389540"/>
            <a:ext cx="10873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Binary Search</a:t>
            </a:r>
          </a:p>
          <a:p>
            <a:r>
              <a:rPr lang="ko-KR" alt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자료를 정렬한후 분할정복방식으로 데이터를 </a:t>
            </a:r>
            <a:r>
              <a:rPr lang="en-US" altLang="ko-K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2/1</a:t>
            </a:r>
            <a:r>
              <a:rPr lang="ko-KR" alt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씩 나누면서 값이 존재하는지 확인하는 알고리즘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31DE58-6AF6-4DAA-A665-A035701787DD}"/>
              </a:ext>
            </a:extLst>
          </p:cNvPr>
          <p:cNvGrpSpPr/>
          <p:nvPr/>
        </p:nvGrpSpPr>
        <p:grpSpPr>
          <a:xfrm>
            <a:off x="838200" y="3907587"/>
            <a:ext cx="10066094" cy="1019312"/>
            <a:chOff x="601906" y="1486198"/>
            <a:chExt cx="10066094" cy="1019312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7F318BE3-8F8C-455A-AD75-456CDBA2A5DB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1    4    5    6    7    10    12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793088-D4C3-49BE-9B97-24995E056DAF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arr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58E1DF0-56A5-4B57-9C25-682C8969753A}"/>
              </a:ext>
            </a:extLst>
          </p:cNvPr>
          <p:cNvSpPr txBox="1"/>
          <p:nvPr/>
        </p:nvSpPr>
        <p:spPr>
          <a:xfrm>
            <a:off x="838199" y="5113389"/>
            <a:ext cx="8156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특정 값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8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의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Lower Bound : </a:t>
            </a:r>
            <a:r>
              <a:rPr lang="en-US" altLang="ko-K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10 arr[5]</a:t>
            </a:r>
          </a:p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특정 값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5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의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Lower Bound : </a:t>
            </a:r>
            <a:r>
              <a:rPr lang="en-US" altLang="ko-K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5 arr[2]</a:t>
            </a:r>
            <a:endParaRPr lang="ko-KR" alt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069952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How to find LIS? – Binary Search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EA2C1F1-48F1-4B48-BC3B-FC29F61E8AFD}"/>
              </a:ext>
            </a:extLst>
          </p:cNvPr>
          <p:cNvGrpSpPr/>
          <p:nvPr/>
        </p:nvGrpSpPr>
        <p:grpSpPr>
          <a:xfrm>
            <a:off x="601906" y="1486198"/>
            <a:ext cx="10066094" cy="1019312"/>
            <a:chOff x="601906" y="1486198"/>
            <a:chExt cx="10066094" cy="1019312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6924EA3D-3535-41AB-BC52-726CC866B9C5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10    20    25    10    22    50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3D6794-DB31-4A11-B1AC-8BD5532A23EA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arr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86E43A-C960-4468-A07D-578CAD29AF2C}"/>
              </a:ext>
            </a:extLst>
          </p:cNvPr>
          <p:cNvGrpSpPr/>
          <p:nvPr/>
        </p:nvGrpSpPr>
        <p:grpSpPr>
          <a:xfrm>
            <a:off x="601906" y="2692000"/>
            <a:ext cx="10066094" cy="1019312"/>
            <a:chOff x="601906" y="1486198"/>
            <a:chExt cx="10066094" cy="1019312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510B14FD-E115-486C-88CF-2D13CB37A3C0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 10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DA19C4-4841-4084-B939-F0F8FE8145B6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temp</a:t>
              </a:r>
              <a:endPara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7C44D21-57F8-4869-893A-4A566103D778}"/>
              </a:ext>
            </a:extLst>
          </p:cNvPr>
          <p:cNvSpPr txBox="1"/>
          <p:nvPr/>
        </p:nvSpPr>
        <p:spPr>
          <a:xfrm>
            <a:off x="1203533" y="1020913"/>
            <a:ext cx="978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1.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임의의 수열에 첫번째 값을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,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임시 배열의 첫번째 공간에 할당한다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FC4ED4-88FD-4BA6-B0F2-5E8CF3C33F93}"/>
              </a:ext>
            </a:extLst>
          </p:cNvPr>
          <p:cNvSpPr txBox="1"/>
          <p:nvPr/>
        </p:nvSpPr>
        <p:spPr>
          <a:xfrm>
            <a:off x="838200" y="3711308"/>
            <a:ext cx="1038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2.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다음 수를 현재 있는 값과 비교하여 크면 할당하고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, </a:t>
            </a:r>
            <a:r>
              <a:rPr lang="ko-KR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아닌 경우에는 </a:t>
            </a:r>
            <a:r>
              <a:rPr lang="en-US" altLang="ko-KR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Lower Bound</a:t>
            </a:r>
            <a:r>
              <a:rPr lang="ko-KR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를 찾아서 할당한다</a:t>
            </a:r>
            <a:r>
              <a:rPr lang="en-US" altLang="ko-KR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807C26-B9FF-4D6B-86F7-61AF6178BC8F}"/>
              </a:ext>
            </a:extLst>
          </p:cNvPr>
          <p:cNvSpPr/>
          <p:nvPr/>
        </p:nvSpPr>
        <p:spPr>
          <a:xfrm>
            <a:off x="3182815" y="1599613"/>
            <a:ext cx="1178170" cy="7924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88BBEBF-EDE1-43FD-AFD8-FCF32FA72490}"/>
              </a:ext>
            </a:extLst>
          </p:cNvPr>
          <p:cNvGrpSpPr/>
          <p:nvPr/>
        </p:nvGrpSpPr>
        <p:grpSpPr>
          <a:xfrm>
            <a:off x="601906" y="2691998"/>
            <a:ext cx="10066094" cy="1019312"/>
            <a:chOff x="601906" y="1486198"/>
            <a:chExt cx="10066094" cy="1019312"/>
          </a:xfrm>
        </p:grpSpPr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43E39BD1-D57B-4801-B5BF-04294E1F92A2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 10    20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A09E00-C8A9-4040-8692-0E11E3473F66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temp</a:t>
              </a:r>
              <a:endPara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66A3F7-DF5F-4872-B53C-44DF86C51A19}"/>
              </a:ext>
            </a:extLst>
          </p:cNvPr>
          <p:cNvSpPr/>
          <p:nvPr/>
        </p:nvSpPr>
        <p:spPr>
          <a:xfrm>
            <a:off x="4693993" y="1617974"/>
            <a:ext cx="1270121" cy="7924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DAEF490-A527-481B-ACAF-5E4873DD56DD}"/>
              </a:ext>
            </a:extLst>
          </p:cNvPr>
          <p:cNvGrpSpPr/>
          <p:nvPr/>
        </p:nvGrpSpPr>
        <p:grpSpPr>
          <a:xfrm>
            <a:off x="601906" y="2691996"/>
            <a:ext cx="10066094" cy="1019312"/>
            <a:chOff x="601906" y="1486198"/>
            <a:chExt cx="10066094" cy="1019312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882C4861-6F43-4940-AD47-6B4D5DA73931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 10    20    25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99DBBB-DCE0-479A-A4A9-69B37FF80781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temp</a:t>
              </a:r>
              <a:endPara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2F23CF-E6AD-4826-980E-642D27F2DD23}"/>
              </a:ext>
            </a:extLst>
          </p:cNvPr>
          <p:cNvSpPr/>
          <p:nvPr/>
        </p:nvSpPr>
        <p:spPr>
          <a:xfrm>
            <a:off x="6297122" y="1617974"/>
            <a:ext cx="1158755" cy="7924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388501-7CBB-4441-BB8E-D87EC4087E71}"/>
              </a:ext>
            </a:extLst>
          </p:cNvPr>
          <p:cNvSpPr/>
          <p:nvPr/>
        </p:nvSpPr>
        <p:spPr>
          <a:xfrm>
            <a:off x="7798593" y="1599613"/>
            <a:ext cx="1270121" cy="7924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0BF69C4-AC13-454A-819D-9F980FEA054F}"/>
              </a:ext>
            </a:extLst>
          </p:cNvPr>
          <p:cNvGrpSpPr/>
          <p:nvPr/>
        </p:nvGrpSpPr>
        <p:grpSpPr>
          <a:xfrm>
            <a:off x="601906" y="2695620"/>
            <a:ext cx="10066094" cy="1019312"/>
            <a:chOff x="601906" y="1486198"/>
            <a:chExt cx="10066094" cy="1019312"/>
          </a:xfrm>
        </p:grpSpPr>
        <p:sp>
          <p:nvSpPr>
            <p:cNvPr id="29" name="제목 1">
              <a:extLst>
                <a:ext uri="{FF2B5EF4-FFF2-40B4-BE49-F238E27FC236}">
                  <a16:creationId xmlns:a16="http://schemas.microsoft.com/office/drawing/2014/main" id="{E39DB168-1921-45C2-A408-B6DC1F5D0A35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 10    20    22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E84FAE-D71B-467C-B6BE-F1CB569EEACA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temp</a:t>
              </a:r>
              <a:endPara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91A4D9-847E-49E1-8A31-27599B8B0D8C}"/>
              </a:ext>
            </a:extLst>
          </p:cNvPr>
          <p:cNvSpPr/>
          <p:nvPr/>
        </p:nvSpPr>
        <p:spPr>
          <a:xfrm>
            <a:off x="9355747" y="1599613"/>
            <a:ext cx="1270121" cy="7924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729AD8C-3D5E-4E9A-B11F-DA3749F12791}"/>
              </a:ext>
            </a:extLst>
          </p:cNvPr>
          <p:cNvGrpSpPr/>
          <p:nvPr/>
        </p:nvGrpSpPr>
        <p:grpSpPr>
          <a:xfrm>
            <a:off x="601906" y="2686170"/>
            <a:ext cx="10066094" cy="1019312"/>
            <a:chOff x="601906" y="1486198"/>
            <a:chExt cx="10066094" cy="1019312"/>
          </a:xfrm>
        </p:grpSpPr>
        <p:sp>
          <p:nvSpPr>
            <p:cNvPr id="33" name="제목 1">
              <a:extLst>
                <a:ext uri="{FF2B5EF4-FFF2-40B4-BE49-F238E27FC236}">
                  <a16:creationId xmlns:a16="http://schemas.microsoft.com/office/drawing/2014/main" id="{127B58EB-58B7-4201-B49B-DF6C54674FB4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 10    20    22    50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0BCB5F-D8E7-4390-9693-DF45E9530FC9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temp</a:t>
              </a:r>
              <a:endPara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4FA2B45-E98A-4302-B87E-1B24D1BC2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495" y="4952598"/>
            <a:ext cx="1466564" cy="146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56448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1" grpId="0" animBg="1"/>
      <p:bldP spid="11" grpId="1" animBg="1"/>
      <p:bldP spid="22" grpId="0" animBg="1"/>
      <p:bldP spid="22" grpId="1" animBg="1"/>
      <p:bldP spid="26" grpId="0" animBg="1"/>
      <p:bldP spid="26" grpId="1" animBg="1"/>
      <p:bldP spid="27" grpId="0" animBg="1"/>
      <p:bldP spid="27" grpId="1" animBg="1"/>
      <p:bldP spid="31" grpId="0" animBg="1"/>
      <p:bldP spid="3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How to find LIS? – Binary Search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43B6B3-C67A-48CF-B251-4E8DA2179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69" y="923107"/>
            <a:ext cx="6355703" cy="53825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FD0973E-BE7A-4F2A-A3A9-3E34602B9828}"/>
              </a:ext>
            </a:extLst>
          </p:cNvPr>
          <p:cNvSpPr/>
          <p:nvPr/>
        </p:nvSpPr>
        <p:spPr>
          <a:xfrm>
            <a:off x="838199" y="1030284"/>
            <a:ext cx="6290045" cy="425292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B5B635-F2BA-45E4-8753-D611011BDE11}"/>
              </a:ext>
            </a:extLst>
          </p:cNvPr>
          <p:cNvSpPr/>
          <p:nvPr/>
        </p:nvSpPr>
        <p:spPr>
          <a:xfrm>
            <a:off x="871027" y="3401751"/>
            <a:ext cx="6290045" cy="2131302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641245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Application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98EEA4-F1BF-433D-AD52-DCCC33FF9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47" y="923107"/>
            <a:ext cx="7437906" cy="527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6833"/>
      </p:ext>
    </p:extLst>
  </p:cSld>
  <p:clrMapOvr>
    <a:masterClrMapping/>
  </p:clrMapOvr>
  <p:transition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Application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E8AA6D5-1063-4CD3-A872-84B17CB05D99}"/>
              </a:ext>
            </a:extLst>
          </p:cNvPr>
          <p:cNvGrpSpPr/>
          <p:nvPr/>
        </p:nvGrpSpPr>
        <p:grpSpPr>
          <a:xfrm>
            <a:off x="601906" y="1486198"/>
            <a:ext cx="10066094" cy="1019312"/>
            <a:chOff x="601906" y="1486198"/>
            <a:chExt cx="10066094" cy="1019312"/>
          </a:xfrm>
        </p:grpSpPr>
        <p:sp>
          <p:nvSpPr>
            <p:cNvPr id="6" name="제목 1">
              <a:extLst>
                <a:ext uri="{FF2B5EF4-FFF2-40B4-BE49-F238E27FC236}">
                  <a16:creationId xmlns:a16="http://schemas.microsoft.com/office/drawing/2014/main" id="{23F3CF98-528F-4FBD-B164-CA8452C2C267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4    2    6    3    1    5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A09E23-5B7B-4467-87B2-66FEFA2829BE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arr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D981D3-29DD-4EE5-B3E3-47EC122BEC80}"/>
              </a:ext>
            </a:extLst>
          </p:cNvPr>
          <p:cNvSpPr/>
          <p:nvPr/>
        </p:nvSpPr>
        <p:spPr>
          <a:xfrm>
            <a:off x="3792415" y="1599613"/>
            <a:ext cx="1178170" cy="7924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29E476-5AEF-40F4-AD57-4F59D8DF7A68}"/>
              </a:ext>
            </a:extLst>
          </p:cNvPr>
          <p:cNvSpPr/>
          <p:nvPr/>
        </p:nvSpPr>
        <p:spPr>
          <a:xfrm>
            <a:off x="6096000" y="1596849"/>
            <a:ext cx="1178170" cy="7924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0C624F-C6C5-468B-8E33-E0547F886591}"/>
              </a:ext>
            </a:extLst>
          </p:cNvPr>
          <p:cNvSpPr/>
          <p:nvPr/>
        </p:nvSpPr>
        <p:spPr>
          <a:xfrm>
            <a:off x="8364415" y="1596849"/>
            <a:ext cx="1178170" cy="7924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A78459B-B270-438E-84A8-0340D9A2583C}"/>
              </a:ext>
            </a:extLst>
          </p:cNvPr>
          <p:cNvSpPr txBox="1">
            <a:spLocks/>
          </p:cNvSpPr>
          <p:nvPr/>
        </p:nvSpPr>
        <p:spPr>
          <a:xfrm>
            <a:off x="2446094" y="2389329"/>
            <a:ext cx="9144000" cy="101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L</a:t>
            </a:r>
            <a:r>
              <a:rPr lang="en-US" altLang="ko-KR" sz="4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ongest </a:t>
            </a:r>
            <a:r>
              <a:rPr lang="en-US" altLang="ko-KR" sz="40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I</a:t>
            </a:r>
            <a:r>
              <a:rPr lang="en-US" altLang="ko-KR" sz="4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ncreasing </a:t>
            </a:r>
            <a:r>
              <a:rPr lang="en-US" altLang="ko-KR" sz="40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S</a:t>
            </a:r>
            <a:r>
              <a:rPr lang="en-US" altLang="ko-KR" sz="4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ubsequence</a:t>
            </a:r>
            <a:endParaRPr lang="ko-KR" altLang="en-US" sz="4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239185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Application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14FBC4-2E1A-4408-BD11-1C4F9550B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64" y="1304106"/>
            <a:ext cx="5899603" cy="4751717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AD4A1FB-2500-4C6A-A335-3E5087E10DC8}"/>
              </a:ext>
            </a:extLst>
          </p:cNvPr>
          <p:cNvCxnSpPr>
            <a:cxnSpLocks/>
          </p:cNvCxnSpPr>
          <p:nvPr/>
        </p:nvCxnSpPr>
        <p:spPr>
          <a:xfrm>
            <a:off x="2960915" y="2786743"/>
            <a:ext cx="155883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C22E675-8F37-44C9-891B-B6257D2A2C95}"/>
              </a:ext>
            </a:extLst>
          </p:cNvPr>
          <p:cNvCxnSpPr>
            <a:cxnSpLocks/>
          </p:cNvCxnSpPr>
          <p:nvPr/>
        </p:nvCxnSpPr>
        <p:spPr>
          <a:xfrm flipV="1">
            <a:off x="2830286" y="3585261"/>
            <a:ext cx="1689463" cy="5573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04AAFF-D6BA-4F67-A8DF-EF618FFE8745}"/>
              </a:ext>
            </a:extLst>
          </p:cNvPr>
          <p:cNvCxnSpPr>
            <a:cxnSpLocks/>
          </p:cNvCxnSpPr>
          <p:nvPr/>
        </p:nvCxnSpPr>
        <p:spPr>
          <a:xfrm flipV="1">
            <a:off x="2960915" y="4941126"/>
            <a:ext cx="1558834" cy="6759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C29288-C67E-4EDA-8B8B-6DC24EF788FA}"/>
              </a:ext>
            </a:extLst>
          </p:cNvPr>
          <p:cNvSpPr txBox="1"/>
          <p:nvPr/>
        </p:nvSpPr>
        <p:spPr>
          <a:xfrm>
            <a:off x="7299533" y="1438924"/>
            <a:ext cx="43351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우측 노드 값이 오름차순</a:t>
            </a:r>
            <a:endParaRPr lang="en-US" altLang="ko-KR" sz="2400" dirty="0">
              <a:solidFill>
                <a:schemeClr val="accent2">
                  <a:lumMod val="60000"/>
                  <a:lumOff val="4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endParaRPr lang="en-US" altLang="ko-KR" sz="2400" dirty="0">
              <a:solidFill>
                <a:schemeClr val="accent2">
                  <a:lumMod val="60000"/>
                  <a:lumOff val="4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우측 노드 값 배열 생성</a:t>
            </a:r>
            <a:endParaRPr lang="en-US" altLang="ko-KR" sz="2400" dirty="0">
              <a:solidFill>
                <a:schemeClr val="accent4">
                  <a:lumMod val="60000"/>
                  <a:lumOff val="4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LIS </a:t>
            </a:r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탐색 방식 활용</a:t>
            </a:r>
            <a:endParaRPr lang="en-US" altLang="ko-KR" sz="2400" dirty="0">
              <a:solidFill>
                <a:schemeClr val="accent4">
                  <a:lumMod val="60000"/>
                  <a:lumOff val="4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009304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Application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CF92FA-40D6-4C58-B3A4-9BFB1C663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69" y="923107"/>
            <a:ext cx="6355703" cy="5382581"/>
          </a:xfrm>
          <a:prstGeom prst="rect">
            <a:avLst/>
          </a:prstGeom>
        </p:spPr>
      </p:pic>
      <p:pic>
        <p:nvPicPr>
          <p:cNvPr id="4" name="그림 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0587DD6-4204-4940-A554-CABABA0D8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371725"/>
            <a:ext cx="21145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05993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Contents</a:t>
            </a:r>
            <a:endParaRPr lang="ko-KR" altLang="en-US" sz="36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9B5C-7E3A-4FC9-AE7C-D4E6FD4CE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365"/>
            <a:ext cx="10515600" cy="4992597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Tx/>
              <a:buChar char="-"/>
            </a:pPr>
            <a:r>
              <a:rPr lang="en-US" altLang="ko-KR" sz="1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What is LIS?</a:t>
            </a:r>
          </a:p>
          <a:p>
            <a:pPr>
              <a:lnSpc>
                <a:spcPct val="250000"/>
              </a:lnSpc>
              <a:buFontTx/>
              <a:buChar char="-"/>
            </a:pPr>
            <a:r>
              <a:rPr lang="en-US" altLang="ko-KR" sz="1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How to find LIS? (DP)</a:t>
            </a:r>
          </a:p>
          <a:p>
            <a:pPr>
              <a:lnSpc>
                <a:spcPct val="250000"/>
              </a:lnSpc>
              <a:buFontTx/>
              <a:buChar char="-"/>
            </a:pPr>
            <a:r>
              <a:rPr lang="en-US" altLang="ko-KR" sz="1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How to find LIS? (Binary Search)</a:t>
            </a:r>
          </a:p>
          <a:p>
            <a:pPr>
              <a:lnSpc>
                <a:spcPct val="250000"/>
              </a:lnSpc>
              <a:buFontTx/>
              <a:buChar char="-"/>
            </a:pPr>
            <a:r>
              <a:rPr lang="en-US" altLang="ko-KR" sz="1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Application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D47124-AC2B-4464-8BF5-462040ECC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819" y="0"/>
            <a:ext cx="1941545" cy="19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97600"/>
      </p:ext>
    </p:extLst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What is LIS?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517B0A9-D85F-4C11-98F5-CF39ED1E14BD}"/>
              </a:ext>
            </a:extLst>
          </p:cNvPr>
          <p:cNvSpPr txBox="1">
            <a:spLocks/>
          </p:cNvSpPr>
          <p:nvPr/>
        </p:nvSpPr>
        <p:spPr>
          <a:xfrm>
            <a:off x="1524000" y="2919344"/>
            <a:ext cx="9144000" cy="101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L</a:t>
            </a:r>
            <a:r>
              <a:rPr lang="en-US" altLang="ko-KR" sz="4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ongest </a:t>
            </a:r>
            <a:r>
              <a:rPr lang="en-US" altLang="ko-KR" sz="40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I</a:t>
            </a:r>
            <a:r>
              <a:rPr lang="en-US" altLang="ko-KR" sz="4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ncreasing </a:t>
            </a:r>
            <a:r>
              <a:rPr lang="en-US" altLang="ko-KR" sz="40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S</a:t>
            </a:r>
            <a:r>
              <a:rPr lang="en-US" altLang="ko-KR" sz="4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ubsequence</a:t>
            </a:r>
            <a:endParaRPr lang="ko-KR" altLang="en-US" sz="4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E68BBA-78F7-40B7-B022-D1E4110D5E7F}"/>
              </a:ext>
            </a:extLst>
          </p:cNvPr>
          <p:cNvGrpSpPr/>
          <p:nvPr/>
        </p:nvGrpSpPr>
        <p:grpSpPr>
          <a:xfrm>
            <a:off x="1593669" y="3770811"/>
            <a:ext cx="1985554" cy="752620"/>
            <a:chOff x="1593669" y="3770811"/>
            <a:chExt cx="1985554" cy="75262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4BC549E-B0C4-4EF0-B726-19424E662C46}"/>
                </a:ext>
              </a:extLst>
            </p:cNvPr>
            <p:cNvCxnSpPr/>
            <p:nvPr/>
          </p:nvCxnSpPr>
          <p:spPr>
            <a:xfrm>
              <a:off x="1593669" y="3770811"/>
              <a:ext cx="1985554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228CB7-825E-4842-A8CF-A33C4FE2756C}"/>
                </a:ext>
              </a:extLst>
            </p:cNvPr>
            <p:cNvSpPr txBox="1"/>
            <p:nvPr/>
          </p:nvSpPr>
          <p:spPr>
            <a:xfrm>
              <a:off x="2081349" y="3938656"/>
              <a:ext cx="10101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rgbClr val="FFC000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최장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B1C0A73-70EB-46D7-9AEF-EF47FDDCE6E8}"/>
              </a:ext>
            </a:extLst>
          </p:cNvPr>
          <p:cNvGrpSpPr/>
          <p:nvPr/>
        </p:nvGrpSpPr>
        <p:grpSpPr>
          <a:xfrm>
            <a:off x="3766457" y="3770811"/>
            <a:ext cx="2582092" cy="755002"/>
            <a:chOff x="3766457" y="3770811"/>
            <a:chExt cx="2582092" cy="75500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D0EEF7E-929F-412F-9249-3CA719AF3324}"/>
                </a:ext>
              </a:extLst>
            </p:cNvPr>
            <p:cNvCxnSpPr>
              <a:cxnSpLocks/>
            </p:cNvCxnSpPr>
            <p:nvPr/>
          </p:nvCxnSpPr>
          <p:spPr>
            <a:xfrm>
              <a:off x="3766457" y="3770811"/>
              <a:ext cx="2582092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A91BBB-BF0D-4E40-91B2-05B6936D781C}"/>
                </a:ext>
              </a:extLst>
            </p:cNvPr>
            <p:cNvSpPr txBox="1"/>
            <p:nvPr/>
          </p:nvSpPr>
          <p:spPr>
            <a:xfrm>
              <a:off x="4587240" y="3941038"/>
              <a:ext cx="10101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증가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A744251-8696-4B87-8127-5E3F135C761D}"/>
              </a:ext>
            </a:extLst>
          </p:cNvPr>
          <p:cNvGrpSpPr/>
          <p:nvPr/>
        </p:nvGrpSpPr>
        <p:grpSpPr>
          <a:xfrm>
            <a:off x="6505303" y="3770811"/>
            <a:ext cx="3213463" cy="728876"/>
            <a:chOff x="6505303" y="3770811"/>
            <a:chExt cx="3213463" cy="728876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77EC085-97FC-412F-BAD4-89AE990E0EEF}"/>
                </a:ext>
              </a:extLst>
            </p:cNvPr>
            <p:cNvCxnSpPr>
              <a:cxnSpLocks/>
            </p:cNvCxnSpPr>
            <p:nvPr/>
          </p:nvCxnSpPr>
          <p:spPr>
            <a:xfrm>
              <a:off x="6505303" y="3770811"/>
              <a:ext cx="3213463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814D1D-A390-401D-930B-2E9A9A784048}"/>
                </a:ext>
              </a:extLst>
            </p:cNvPr>
            <p:cNvSpPr txBox="1"/>
            <p:nvPr/>
          </p:nvSpPr>
          <p:spPr>
            <a:xfrm>
              <a:off x="7093131" y="3914912"/>
              <a:ext cx="2044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부분 수열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0798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What is LIS?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9AF0D26-8865-4917-8521-992A10BA8B7F}"/>
              </a:ext>
            </a:extLst>
          </p:cNvPr>
          <p:cNvSpPr txBox="1">
            <a:spLocks/>
          </p:cNvSpPr>
          <p:nvPr/>
        </p:nvSpPr>
        <p:spPr>
          <a:xfrm>
            <a:off x="1524000" y="2919344"/>
            <a:ext cx="9144000" cy="101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</a:t>
            </a:r>
            <a:r>
              <a:rPr lang="ko-KR" altLang="en-US" sz="54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   </a:t>
            </a:r>
            <a:r>
              <a:rPr lang="en-US" altLang="ko-KR" sz="54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3    5    7    6    4    2</a:t>
            </a:r>
            <a:endParaRPr lang="ko-KR" altLang="en-US" sz="5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693E4-C1C6-4207-812E-F03F098877B3}"/>
              </a:ext>
            </a:extLst>
          </p:cNvPr>
          <p:cNvSpPr txBox="1"/>
          <p:nvPr/>
        </p:nvSpPr>
        <p:spPr>
          <a:xfrm>
            <a:off x="1027610" y="1227909"/>
            <a:ext cx="393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수열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: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나열된 수의 집합체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16D948-6C46-477B-8357-91E47327E9D2}"/>
              </a:ext>
            </a:extLst>
          </p:cNvPr>
          <p:cNvSpPr txBox="1"/>
          <p:nvPr/>
        </p:nvSpPr>
        <p:spPr>
          <a:xfrm>
            <a:off x="6096000" y="1223555"/>
            <a:ext cx="488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부분 수열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: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임의의 수열의 일부</a:t>
            </a: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19D6D615-4CE3-46E6-9781-03301A107B88}"/>
              </a:ext>
            </a:extLst>
          </p:cNvPr>
          <p:cNvSpPr txBox="1">
            <a:spLocks/>
          </p:cNvSpPr>
          <p:nvPr/>
        </p:nvSpPr>
        <p:spPr>
          <a:xfrm>
            <a:off x="1424942" y="4608806"/>
            <a:ext cx="2148840" cy="101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1    3    5</a:t>
            </a:r>
            <a:endParaRPr lang="ko-KR" alt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E49D53D6-26D3-4105-ABF5-F7333C3B6C7F}"/>
              </a:ext>
            </a:extLst>
          </p:cNvPr>
          <p:cNvSpPr txBox="1">
            <a:spLocks/>
          </p:cNvSpPr>
          <p:nvPr/>
        </p:nvSpPr>
        <p:spPr>
          <a:xfrm>
            <a:off x="4207329" y="4610779"/>
            <a:ext cx="3085011" cy="101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rgbClr val="FFC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1    3    5    7</a:t>
            </a:r>
            <a:endParaRPr lang="ko-KR" altLang="en-US" sz="3600" dirty="0">
              <a:solidFill>
                <a:srgbClr val="FFC000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BAC701CF-4783-4CFA-B093-BA0B7010C467}"/>
              </a:ext>
            </a:extLst>
          </p:cNvPr>
          <p:cNvSpPr txBox="1">
            <a:spLocks/>
          </p:cNvSpPr>
          <p:nvPr/>
        </p:nvSpPr>
        <p:spPr>
          <a:xfrm>
            <a:off x="7582989" y="4608806"/>
            <a:ext cx="3085011" cy="101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chemeClr val="bg1">
                    <a:lumMod val="7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5    7    6    4</a:t>
            </a:r>
            <a:endParaRPr lang="ko-KR" altLang="en-US" sz="3600" dirty="0">
              <a:solidFill>
                <a:schemeClr val="bg1">
                  <a:lumMod val="7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2196A-2AAB-4DDB-BBCB-D4588D97A4BD}"/>
              </a:ext>
            </a:extLst>
          </p:cNvPr>
          <p:cNvSpPr txBox="1"/>
          <p:nvPr/>
        </p:nvSpPr>
        <p:spPr>
          <a:xfrm>
            <a:off x="3322947" y="3198167"/>
            <a:ext cx="554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증가 수열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: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오름차순으로 나열된 수열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981761-5145-4F28-AC0D-DB79F82F9CA5}"/>
              </a:ext>
            </a:extLst>
          </p:cNvPr>
          <p:cNvSpPr/>
          <p:nvPr/>
        </p:nvSpPr>
        <p:spPr>
          <a:xfrm>
            <a:off x="1349829" y="4720046"/>
            <a:ext cx="2351314" cy="7924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CC38D0-3071-459A-8DF7-63387D81513A}"/>
              </a:ext>
            </a:extLst>
          </p:cNvPr>
          <p:cNvSpPr/>
          <p:nvPr/>
        </p:nvSpPr>
        <p:spPr>
          <a:xfrm>
            <a:off x="4334690" y="4720046"/>
            <a:ext cx="2823756" cy="7924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41317-08E0-4024-8D76-94B18F9F2C6B}"/>
              </a:ext>
            </a:extLst>
          </p:cNvPr>
          <p:cNvSpPr txBox="1"/>
          <p:nvPr/>
        </p:nvSpPr>
        <p:spPr>
          <a:xfrm>
            <a:off x="3832063" y="5737385"/>
            <a:ext cx="382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최장 수열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: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길이가 긴 수열</a:t>
            </a:r>
          </a:p>
        </p:txBody>
      </p:sp>
    </p:spTree>
    <p:extLst>
      <p:ext uri="{BB962C8B-B14F-4D97-AF65-F5344CB8AC3E}">
        <p14:creationId xmlns:p14="http://schemas.microsoft.com/office/powerpoint/2010/main" val="1965519834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22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52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3" grpId="0"/>
      <p:bldP spid="23" grpId="0"/>
      <p:bldP spid="24" grpId="0"/>
      <p:bldP spid="25" grpId="0"/>
      <p:bldP spid="26" grpId="0"/>
      <p:bldP spid="9" grpId="0"/>
      <p:bldP spid="4" grpId="0" animBg="1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How to find LIS?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87893-2BEA-4081-A9AF-51DB4082A46E}"/>
              </a:ext>
            </a:extLst>
          </p:cNvPr>
          <p:cNvSpPr txBox="1"/>
          <p:nvPr/>
        </p:nvSpPr>
        <p:spPr>
          <a:xfrm>
            <a:off x="1568866" y="1374899"/>
            <a:ext cx="978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길이가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N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인 임의의 수열이 주어졌을 때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,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그 수열의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LIS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길이를 구하여라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5D306D-695E-4595-9EB6-81E8D4F822B8}"/>
              </a:ext>
            </a:extLst>
          </p:cNvPr>
          <p:cNvGrpSpPr/>
          <p:nvPr/>
        </p:nvGrpSpPr>
        <p:grpSpPr>
          <a:xfrm>
            <a:off x="946070" y="2099820"/>
            <a:ext cx="4301271" cy="2041623"/>
            <a:chOff x="946070" y="2099820"/>
            <a:chExt cx="4301271" cy="2041623"/>
          </a:xfrm>
        </p:grpSpPr>
        <p:pic>
          <p:nvPicPr>
            <p:cNvPr id="1026" name="Picture 2" descr="Solution">
              <a:extLst>
                <a:ext uri="{FF2B5EF4-FFF2-40B4-BE49-F238E27FC236}">
                  <a16:creationId xmlns:a16="http://schemas.microsoft.com/office/drawing/2014/main" id="{84597AE6-8127-4E58-86D5-A53531F29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116" y="2099820"/>
              <a:ext cx="1329180" cy="1329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8A30A9-5E6C-438E-B3FA-C8C5889AF561}"/>
                </a:ext>
              </a:extLst>
            </p:cNvPr>
            <p:cNvSpPr txBox="1"/>
            <p:nvPr/>
          </p:nvSpPr>
          <p:spPr>
            <a:xfrm>
              <a:off x="946070" y="3679778"/>
              <a:ext cx="4301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DP (Dynamic Programming)</a:t>
              </a:r>
              <a:endPara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0065665-1778-47BB-97C8-35E758489B20}"/>
              </a:ext>
            </a:extLst>
          </p:cNvPr>
          <p:cNvGrpSpPr/>
          <p:nvPr/>
        </p:nvGrpSpPr>
        <p:grpSpPr>
          <a:xfrm>
            <a:off x="7095365" y="2099820"/>
            <a:ext cx="3999861" cy="2041622"/>
            <a:chOff x="7095365" y="2099820"/>
            <a:chExt cx="3999861" cy="2041622"/>
          </a:xfrm>
        </p:grpSpPr>
        <p:pic>
          <p:nvPicPr>
            <p:cNvPr id="5" name="Picture 2" descr="Solution">
              <a:extLst>
                <a:ext uri="{FF2B5EF4-FFF2-40B4-BE49-F238E27FC236}">
                  <a16:creationId xmlns:a16="http://schemas.microsoft.com/office/drawing/2014/main" id="{E9A2FD0F-A598-4D12-90AF-6FF9B6573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0706" y="2099820"/>
              <a:ext cx="1329180" cy="1329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41B6B0-0A9B-40DA-AE0B-17491814C7F9}"/>
                </a:ext>
              </a:extLst>
            </p:cNvPr>
            <p:cNvSpPr txBox="1"/>
            <p:nvPr/>
          </p:nvSpPr>
          <p:spPr>
            <a:xfrm>
              <a:off x="7095365" y="3679777"/>
              <a:ext cx="39998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Binary Search (</a:t>
              </a:r>
              <a:r>
                <a:rPr lang="ko-KR" alt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이분 탐색</a:t>
              </a:r>
              <a:r>
                <a:rPr lang="en-US" altLang="ko-KR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)</a:t>
              </a:r>
              <a:endPara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100934-594A-4336-B280-CD111116DCDF}"/>
                  </a:ext>
                </a:extLst>
              </p:cNvPr>
              <p:cNvSpPr txBox="1"/>
              <p:nvPr/>
            </p:nvSpPr>
            <p:spPr>
              <a:xfrm>
                <a:off x="1599632" y="4392221"/>
                <a:ext cx="2994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경기천년제목V Bold" panose="02020803020101020101" pitchFamily="18" charset="-127"/>
                      </a:rPr>
                      <m:t>𝑂</m:t>
                    </m:r>
                    <m:r>
                      <a:rPr lang="en-US" altLang="ko-KR" sz="2400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경기천년제목V Bold" panose="02020803020101020101" pitchFamily="18" charset="-127"/>
                      </a:rPr>
                      <m:t>(</m:t>
                    </m:r>
                    <m:sSup>
                      <m:sSupPr>
                        <m:ctrlPr>
                          <a:rPr lang="en-US" altLang="ko-KR" sz="2400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경기천년제목V Bold" panose="02020803020101020101" pitchFamily="18" charset="-127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경기천년제목V Bold" panose="02020803020101020101" pitchFamily="18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경기천년제목V Bold" panose="020208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경기천년제목V Bold" panose="02020803020101020101" pitchFamily="18" charset="-127"/>
                      </a:rPr>
                      <m:t>)</m:t>
                    </m:r>
                  </m:oMath>
                </a14:m>
                <a:r>
                  <a:rPr lang="ko-KR" alt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의 시간 복잡도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100934-594A-4336-B280-CD111116D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32" y="4392221"/>
                <a:ext cx="2994146" cy="461665"/>
              </a:xfrm>
              <a:prstGeom prst="rect">
                <a:avLst/>
              </a:prstGeom>
              <a:blipFill>
                <a:blip r:embed="rId3"/>
                <a:stretch>
                  <a:fillRect l="-407" t="-10667" r="-2033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EC17BC-9CE7-4859-8719-DFFBD0C9AC80}"/>
                  </a:ext>
                </a:extLst>
              </p:cNvPr>
              <p:cNvSpPr txBox="1"/>
              <p:nvPr/>
            </p:nvSpPr>
            <p:spPr>
              <a:xfrm>
                <a:off x="7346793" y="4402114"/>
                <a:ext cx="34970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경기천년제목V Bold" panose="02020803020101020101" pitchFamily="18" charset="-127"/>
                      </a:rPr>
                      <m:t>𝑂</m:t>
                    </m:r>
                    <m:r>
                      <a:rPr lang="en-US" altLang="ko-KR" sz="2400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경기천년제목V Bold" panose="02020803020101020101" pitchFamily="18" charset="-127"/>
                      </a:rPr>
                      <m:t>(</m:t>
                    </m:r>
                    <m:r>
                      <a:rPr lang="en-US" altLang="ko-KR" sz="2400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경기천년제목V Bold" panose="02020803020101020101" pitchFamily="18" charset="-127"/>
                      </a:rPr>
                      <m:t>𝑛𝑙𝑜𝑔𝑛</m:t>
                    </m:r>
                    <m:r>
                      <a:rPr lang="en-US" altLang="ko-KR" sz="2400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경기천년제목V Bold" panose="02020803020101020101" pitchFamily="18" charset="-127"/>
                      </a:rPr>
                      <m:t>)</m:t>
                    </m:r>
                  </m:oMath>
                </a14:m>
                <a:r>
                  <a:rPr lang="ko-KR" alt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의 시간 복잡도</a:t>
                </a:r>
                <a:endParaRPr lang="en-US" altLang="ko-KR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endParaRPr>
              </a:p>
              <a:p>
                <a:r>
                  <a:rPr lang="ko-KR" alt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비</a:t>
                </a:r>
                <a:r>
                  <a:rPr lang="en-US" altLang="ko-KR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 Brute Force </a:t>
                </a:r>
                <a:r>
                  <a:rPr lang="ko-KR" alt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식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EC17BC-9CE7-4859-8719-DFFBD0C9A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793" y="4402114"/>
                <a:ext cx="3497004" cy="830997"/>
              </a:xfrm>
              <a:prstGeom prst="rect">
                <a:avLst/>
              </a:prstGeom>
              <a:blipFill>
                <a:blip r:embed="rId4"/>
                <a:stretch>
                  <a:fillRect l="-2613" t="-5882" r="-1220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0BA5494-E71C-42F0-B059-0F8DCF5D9CB1}"/>
              </a:ext>
            </a:extLst>
          </p:cNvPr>
          <p:cNvSpPr txBox="1"/>
          <p:nvPr/>
        </p:nvSpPr>
        <p:spPr>
          <a:xfrm>
            <a:off x="935042" y="5041381"/>
            <a:ext cx="551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순수 </a:t>
            </a:r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DP </a:t>
            </a:r>
            <a:r>
              <a:rPr lang="ko-KR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방식</a:t>
            </a:r>
            <a:endParaRPr lang="en-US" altLang="ko-KR" sz="2400" dirty="0">
              <a:solidFill>
                <a:schemeClr val="accent6">
                  <a:lumMod val="60000"/>
                  <a:lumOff val="4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완전탐색 방식 </a:t>
            </a:r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(Brute Force)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14943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Before for Next Content!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7FEDD3-A903-41EE-9231-9C2DBDE97C6D}"/>
              </a:ext>
            </a:extLst>
          </p:cNvPr>
          <p:cNvGrpSpPr/>
          <p:nvPr/>
        </p:nvGrpSpPr>
        <p:grpSpPr>
          <a:xfrm>
            <a:off x="838200" y="1387377"/>
            <a:ext cx="4301271" cy="2041623"/>
            <a:chOff x="946070" y="2099820"/>
            <a:chExt cx="4301271" cy="2041623"/>
          </a:xfrm>
        </p:grpSpPr>
        <p:pic>
          <p:nvPicPr>
            <p:cNvPr id="4" name="Picture 2" descr="Solution">
              <a:extLst>
                <a:ext uri="{FF2B5EF4-FFF2-40B4-BE49-F238E27FC236}">
                  <a16:creationId xmlns:a16="http://schemas.microsoft.com/office/drawing/2014/main" id="{2FC2A825-4FEF-47A2-9CD2-1A3B00215E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116" y="2099820"/>
              <a:ext cx="1329180" cy="1329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5E9C97-BD0C-4A1E-8F91-AE4CAA4AEB4C}"/>
                </a:ext>
              </a:extLst>
            </p:cNvPr>
            <p:cNvSpPr txBox="1"/>
            <p:nvPr/>
          </p:nvSpPr>
          <p:spPr>
            <a:xfrm>
              <a:off x="946070" y="3679778"/>
              <a:ext cx="4301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DP (Dynamic Programming)</a:t>
              </a:r>
              <a:endPara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DAD6C2F-F10B-4335-97BB-2E634F5256E9}"/>
              </a:ext>
            </a:extLst>
          </p:cNvPr>
          <p:cNvGrpSpPr/>
          <p:nvPr/>
        </p:nvGrpSpPr>
        <p:grpSpPr>
          <a:xfrm>
            <a:off x="6586537" y="1355567"/>
            <a:ext cx="4301271" cy="2041623"/>
            <a:chOff x="946070" y="2099820"/>
            <a:chExt cx="4301271" cy="2041623"/>
          </a:xfrm>
        </p:grpSpPr>
        <p:pic>
          <p:nvPicPr>
            <p:cNvPr id="8" name="Picture 2" descr="Solution">
              <a:extLst>
                <a:ext uri="{FF2B5EF4-FFF2-40B4-BE49-F238E27FC236}">
                  <a16:creationId xmlns:a16="http://schemas.microsoft.com/office/drawing/2014/main" id="{547C593F-D7C8-42C8-8BAA-964939FC8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116" y="2099820"/>
              <a:ext cx="1329180" cy="1329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3E1860-F03D-4F6C-8968-22F30A88EADE}"/>
                </a:ext>
              </a:extLst>
            </p:cNvPr>
            <p:cNvSpPr txBox="1"/>
            <p:nvPr/>
          </p:nvSpPr>
          <p:spPr>
            <a:xfrm>
              <a:off x="946070" y="3679778"/>
              <a:ext cx="4301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Greedy Algorithm</a:t>
              </a:r>
              <a:endPara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EE3B525-B97F-4D95-9601-543ABAB0E0D1}"/>
              </a:ext>
            </a:extLst>
          </p:cNvPr>
          <p:cNvSpPr txBox="1"/>
          <p:nvPr/>
        </p:nvSpPr>
        <p:spPr>
          <a:xfrm>
            <a:off x="6586536" y="4107118"/>
            <a:ext cx="4301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근접한 최상의 답안만을 쫓아 최종 해를 구하는 방식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7B3AC-0F37-4978-B274-82C4DCE85393}"/>
              </a:ext>
            </a:extLst>
          </p:cNvPr>
          <p:cNvSpPr txBox="1"/>
          <p:nvPr/>
        </p:nvSpPr>
        <p:spPr>
          <a:xfrm>
            <a:off x="1006352" y="4107117"/>
            <a:ext cx="4301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복잡한 문제를 간단한 문제로 나누어서 해결</a:t>
            </a:r>
          </a:p>
        </p:txBody>
      </p:sp>
    </p:spTree>
    <p:extLst>
      <p:ext uri="{BB962C8B-B14F-4D97-AF65-F5344CB8AC3E}">
        <p14:creationId xmlns:p14="http://schemas.microsoft.com/office/powerpoint/2010/main" val="4283924562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How to find LIS? – DP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C44D21-57F8-4869-893A-4A566103D778}"/>
              </a:ext>
            </a:extLst>
          </p:cNvPr>
          <p:cNvSpPr txBox="1"/>
          <p:nvPr/>
        </p:nvSpPr>
        <p:spPr>
          <a:xfrm>
            <a:off x="1203533" y="1020913"/>
            <a:ext cx="978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1.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임의의 수열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arr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과 동일한 길이의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DP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배열을 선언한다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FC4ED4-88FD-4BA6-B0F2-5E8CF3C33F93}"/>
              </a:ext>
            </a:extLst>
          </p:cNvPr>
          <p:cNvSpPr txBox="1"/>
          <p:nvPr/>
        </p:nvSpPr>
        <p:spPr>
          <a:xfrm>
            <a:off x="1203533" y="1580384"/>
            <a:ext cx="978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2.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수열을 처음부터 끝까지 탐색한다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E9A0D8-A5A2-40CD-BE7D-FA699DC25B3A}"/>
              </a:ext>
            </a:extLst>
          </p:cNvPr>
          <p:cNvSpPr txBox="1"/>
          <p:nvPr/>
        </p:nvSpPr>
        <p:spPr>
          <a:xfrm>
            <a:off x="1203533" y="2139855"/>
            <a:ext cx="978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3. DP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배열 원소 중 최댓값을 반환한다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A9ABE5-D30E-4E32-97A8-A2F5F0C83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23" y="389646"/>
            <a:ext cx="9489869" cy="61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3112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How to find LIS? – DP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EA2C1F1-48F1-4B48-BC3B-FC29F61E8AFD}"/>
              </a:ext>
            </a:extLst>
          </p:cNvPr>
          <p:cNvGrpSpPr/>
          <p:nvPr/>
        </p:nvGrpSpPr>
        <p:grpSpPr>
          <a:xfrm>
            <a:off x="601906" y="1486198"/>
            <a:ext cx="10066094" cy="1019312"/>
            <a:chOff x="601906" y="1486198"/>
            <a:chExt cx="10066094" cy="1019312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6924EA3D-3535-41AB-BC52-726CC866B9C5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10    20    10    30    20    50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3D6794-DB31-4A11-B1AC-8BD5532A23EA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arr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86E43A-C960-4468-A07D-578CAD29AF2C}"/>
              </a:ext>
            </a:extLst>
          </p:cNvPr>
          <p:cNvGrpSpPr/>
          <p:nvPr/>
        </p:nvGrpSpPr>
        <p:grpSpPr>
          <a:xfrm>
            <a:off x="601906" y="2692000"/>
            <a:ext cx="10066094" cy="1019312"/>
            <a:chOff x="601906" y="1486198"/>
            <a:chExt cx="10066094" cy="1019312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510B14FD-E115-486C-88CF-2D13CB37A3C0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0      0      0      0      0      0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DA19C4-4841-4084-B939-F0F8FE8145B6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DP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7C44D21-57F8-4869-893A-4A566103D778}"/>
              </a:ext>
            </a:extLst>
          </p:cNvPr>
          <p:cNvSpPr txBox="1"/>
          <p:nvPr/>
        </p:nvSpPr>
        <p:spPr>
          <a:xfrm>
            <a:off x="1203533" y="1020913"/>
            <a:ext cx="978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1.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임의의 수열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arr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과 동일한 길이의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DP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배열을 선언한다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FC4ED4-88FD-4BA6-B0F2-5E8CF3C33F93}"/>
              </a:ext>
            </a:extLst>
          </p:cNvPr>
          <p:cNvSpPr txBox="1"/>
          <p:nvPr/>
        </p:nvSpPr>
        <p:spPr>
          <a:xfrm>
            <a:off x="1203532" y="3897801"/>
            <a:ext cx="10613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2. DP[i]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에 들어갈 값을 초기화 한다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</a:t>
            </a:r>
          </a:p>
          <a:p>
            <a:endParaRPr lang="en-US" altLang="ko-KR" sz="2400" dirty="0">
              <a:solidFill>
                <a:schemeClr val="accent2">
                  <a:lumMod val="60000"/>
                  <a:lumOff val="4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DP : arr[i]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를 마지막 원소로 가질 때 가장 긴 증가하는 부분 수열의 길이</a:t>
            </a:r>
            <a:endParaRPr lang="en-US" altLang="ko-KR" sz="2400" dirty="0">
              <a:solidFill>
                <a:schemeClr val="accent2">
                  <a:lumMod val="60000"/>
                  <a:lumOff val="4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endParaRPr lang="en-US" altLang="ko-KR" sz="2400" dirty="0">
              <a:solidFill>
                <a:schemeClr val="accent2">
                  <a:lumMod val="60000"/>
                  <a:lumOff val="4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r>
              <a: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&gt;&gt; 1</a:t>
            </a:r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로 초기화를 한다</a:t>
            </a:r>
            <a:r>
              <a: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 (</a:t>
            </a:r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자기 자신만 원소로 하는 부분 수열 존재</a:t>
            </a:r>
            <a:r>
              <a: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9037592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How to find LIS? – DP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EA2C1F1-48F1-4B48-BC3B-FC29F61E8AFD}"/>
              </a:ext>
            </a:extLst>
          </p:cNvPr>
          <p:cNvGrpSpPr/>
          <p:nvPr/>
        </p:nvGrpSpPr>
        <p:grpSpPr>
          <a:xfrm>
            <a:off x="601906" y="1486198"/>
            <a:ext cx="10066094" cy="1019312"/>
            <a:chOff x="601906" y="1486198"/>
            <a:chExt cx="10066094" cy="1019312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6924EA3D-3535-41AB-BC52-726CC866B9C5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10    20    10    30    20    50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3D6794-DB31-4A11-B1AC-8BD5532A23EA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arr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86E43A-C960-4468-A07D-578CAD29AF2C}"/>
              </a:ext>
            </a:extLst>
          </p:cNvPr>
          <p:cNvGrpSpPr/>
          <p:nvPr/>
        </p:nvGrpSpPr>
        <p:grpSpPr>
          <a:xfrm>
            <a:off x="601906" y="2692000"/>
            <a:ext cx="10066094" cy="1019312"/>
            <a:chOff x="601906" y="1486198"/>
            <a:chExt cx="10066094" cy="1019312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510B14FD-E115-486C-88CF-2D13CB37A3C0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1      1      1      1      1      1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DA19C4-4841-4084-B939-F0F8FE8145B6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DP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7C44D21-57F8-4869-893A-4A566103D778}"/>
              </a:ext>
            </a:extLst>
          </p:cNvPr>
          <p:cNvSpPr txBox="1"/>
          <p:nvPr/>
        </p:nvSpPr>
        <p:spPr>
          <a:xfrm>
            <a:off x="1203533" y="1020913"/>
            <a:ext cx="978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3.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현재 위치보다 이전에 있는 원소가 크기가 작은 지 확인한다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433613-BC65-44B2-AA22-B93D319888EE}"/>
              </a:ext>
            </a:extLst>
          </p:cNvPr>
          <p:cNvSpPr/>
          <p:nvPr/>
        </p:nvSpPr>
        <p:spPr>
          <a:xfrm>
            <a:off x="1692729" y="1599613"/>
            <a:ext cx="2668256" cy="7924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9BA16F-6883-4DE9-A543-7B9E470BF548}"/>
              </a:ext>
            </a:extLst>
          </p:cNvPr>
          <p:cNvGrpSpPr/>
          <p:nvPr/>
        </p:nvGrpSpPr>
        <p:grpSpPr>
          <a:xfrm>
            <a:off x="601906" y="3711311"/>
            <a:ext cx="10066094" cy="1019312"/>
            <a:chOff x="601906" y="1486198"/>
            <a:chExt cx="10066094" cy="1019312"/>
          </a:xfrm>
        </p:grpSpPr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73468337-C535-49C1-BD5B-4B556F57346D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1      2      1      1      1      1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6EE9C8-9CA8-4E21-992B-525DAEE61CE4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DP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58D45E1-9BB3-452F-9105-B1FCA20F161C}"/>
              </a:ext>
            </a:extLst>
          </p:cNvPr>
          <p:cNvSpPr txBox="1"/>
          <p:nvPr/>
        </p:nvSpPr>
        <p:spPr>
          <a:xfrm>
            <a:off x="1203533" y="4740949"/>
            <a:ext cx="978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4.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원소가 작다면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,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최장 증가 수열의 길이가 길어지기에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DP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값 수정</a:t>
            </a:r>
            <a:endParaRPr lang="en-US" altLang="ko-KR" sz="2400" dirty="0">
              <a:solidFill>
                <a:schemeClr val="accent2">
                  <a:lumMod val="60000"/>
                  <a:lumOff val="4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A970F-0E07-41A6-89E9-B3B0551908D2}"/>
              </a:ext>
            </a:extLst>
          </p:cNvPr>
          <p:cNvSpPr/>
          <p:nvPr/>
        </p:nvSpPr>
        <p:spPr>
          <a:xfrm>
            <a:off x="3187091" y="1594183"/>
            <a:ext cx="2668256" cy="7924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9F247B-811E-4AD6-9A7B-901A257D2649}"/>
              </a:ext>
            </a:extLst>
          </p:cNvPr>
          <p:cNvSpPr/>
          <p:nvPr/>
        </p:nvSpPr>
        <p:spPr>
          <a:xfrm>
            <a:off x="4761872" y="1588753"/>
            <a:ext cx="2668256" cy="7924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C7E9B07-98BC-4DF6-A1E5-16A6B409C007}"/>
              </a:ext>
            </a:extLst>
          </p:cNvPr>
          <p:cNvGrpSpPr/>
          <p:nvPr/>
        </p:nvGrpSpPr>
        <p:grpSpPr>
          <a:xfrm>
            <a:off x="601906" y="3718604"/>
            <a:ext cx="10066094" cy="1019312"/>
            <a:chOff x="601906" y="1486198"/>
            <a:chExt cx="10066094" cy="1019312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04F3362D-80FE-4D4A-B85A-ADBE3C52BA85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1      2      1      3      1      1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07643F-CE0F-4921-9BF8-57E98F0FFB98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DP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011782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  <p:bldP spid="11" grpId="1" animBg="1"/>
      <p:bldP spid="22" grpId="0"/>
      <p:bldP spid="23" grpId="0" animBg="1"/>
      <p:bldP spid="23" grpId="1" animBg="1"/>
      <p:bldP spid="2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538</Words>
  <Application>Microsoft Office PowerPoint</Application>
  <PresentationFormat>와이드스크린</PresentationFormat>
  <Paragraphs>100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경기천년제목V Bold</vt:lpstr>
      <vt:lpstr>맑은 고딕</vt:lpstr>
      <vt:lpstr>Office 테마</vt:lpstr>
      <vt:lpstr>Longest Increasing Subsequence</vt:lpstr>
      <vt:lpstr>Contents</vt:lpstr>
      <vt:lpstr>What is LIS?</vt:lpstr>
      <vt:lpstr>What is LIS?</vt:lpstr>
      <vt:lpstr>How to find LIS?</vt:lpstr>
      <vt:lpstr>Before for Next Content!</vt:lpstr>
      <vt:lpstr>How to find LIS? – DP</vt:lpstr>
      <vt:lpstr>How to find LIS? – DP</vt:lpstr>
      <vt:lpstr>How to find LIS? – DP</vt:lpstr>
      <vt:lpstr>How to find LIS? – DP</vt:lpstr>
      <vt:lpstr>How to find LIS? – Binary Search</vt:lpstr>
      <vt:lpstr>Before for Next Content!</vt:lpstr>
      <vt:lpstr>How to find LIS? – Binary Search</vt:lpstr>
      <vt:lpstr>How to find LIS? – Binary Search</vt:lpstr>
      <vt:lpstr>Application</vt:lpstr>
      <vt:lpstr>Application</vt:lpstr>
      <vt:lpstr>Application</vt:lpstr>
      <vt:lpstr>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Increasing Subsequence</dc:title>
  <dc:creator>진 호대</dc:creator>
  <cp:lastModifiedBy>진 호대</cp:lastModifiedBy>
  <cp:revision>10</cp:revision>
  <dcterms:created xsi:type="dcterms:W3CDTF">2022-01-18T09:12:28Z</dcterms:created>
  <dcterms:modified xsi:type="dcterms:W3CDTF">2022-01-20T05:11:32Z</dcterms:modified>
</cp:coreProperties>
</file>