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9" r:id="rId2"/>
    <p:sldId id="256" r:id="rId3"/>
    <p:sldId id="285" r:id="rId4"/>
    <p:sldId id="286" r:id="rId5"/>
    <p:sldId id="271" r:id="rId6"/>
    <p:sldId id="278" r:id="rId7"/>
    <p:sldId id="279" r:id="rId8"/>
    <p:sldId id="281" r:id="rId9"/>
    <p:sldId id="282" r:id="rId10"/>
    <p:sldId id="277" r:id="rId11"/>
    <p:sldId id="287" r:id="rId12"/>
    <p:sldId id="268" r:id="rId13"/>
    <p:sldId id="288" r:id="rId14"/>
    <p:sldId id="272" r:id="rId15"/>
    <p:sldId id="289" r:id="rId16"/>
    <p:sldId id="280" r:id="rId17"/>
    <p:sldId id="273" r:id="rId18"/>
    <p:sldId id="290" r:id="rId19"/>
    <p:sldId id="276" r:id="rId20"/>
    <p:sldId id="275" r:id="rId21"/>
    <p:sldId id="283" r:id="rId22"/>
    <p:sldId id="284" r:id="rId23"/>
    <p:sldId id="264" r:id="rId2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E1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94" autoAdjust="0"/>
  </p:normalViewPr>
  <p:slideViewPr>
    <p:cSldViewPr snapToGrid="0" showGuides="1">
      <p:cViewPr varScale="1">
        <p:scale>
          <a:sx n="65" d="100"/>
          <a:sy n="65" d="100"/>
        </p:scale>
        <p:origin x="230" y="72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08/11/2024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08/11/2024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08/11/2024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08/11/2024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5.mp3"/><Relationship Id="rId7" Type="http://schemas.openxmlformats.org/officeDocument/2006/relationships/image" Target="../media/image12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5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7.mp3"/><Relationship Id="rId7" Type="http://schemas.openxmlformats.org/officeDocument/2006/relationships/image" Target="../media/image20.jp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9.jpe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7.mp3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Dimitrievski@UGent.be" TargetMode="External"/><Relationship Id="rId2" Type="http://schemas.openxmlformats.org/officeDocument/2006/relationships/hyperlink" Target="mailto:Gianni.Allebosch@UGent.be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alpython.com/playing-and-recording-sound-pyth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scipy.org/doc/scipy/reference/generated/scipy.io.wavfile.wri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55" y="1284178"/>
            <a:ext cx="7439181" cy="548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8" y="1284178"/>
            <a:ext cx="7439186" cy="5486400"/>
          </a:xfrm>
          <a:prstGeom prst="rect">
            <a:avLst/>
          </a:prstGeom>
        </p:spPr>
      </p:pic>
      <p:pic>
        <p:nvPicPr>
          <p:cNvPr id="7" name="labo6_ex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39953" y="7055038"/>
            <a:ext cx="1642783" cy="1642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2518" y="9190993"/>
            <a:ext cx="743472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*Download </a:t>
            </a:r>
            <a:r>
              <a:rPr lang="en-US" sz="2500"/>
              <a:t>this PowerPoint </a:t>
            </a:r>
            <a:r>
              <a:rPr lang="en-US" sz="2500" dirty="0"/>
              <a:t>presentation for audio</a:t>
            </a:r>
          </a:p>
        </p:txBody>
      </p:sp>
    </p:spTree>
    <p:extLst>
      <p:ext uri="{BB962C8B-B14F-4D97-AF65-F5344CB8AC3E}">
        <p14:creationId xmlns:p14="http://schemas.microsoft.com/office/powerpoint/2010/main" val="924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Question -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Solve the question in your README.txt</a:t>
            </a:r>
          </a:p>
          <a:p>
            <a:pPr lvl="1"/>
            <a:r>
              <a:rPr lang="en-US" sz="4000" dirty="0"/>
              <a:t>What is the consequence of the fact that </a:t>
            </a:r>
            <a:r>
              <a:rPr lang="en-US" sz="4000" i="1" dirty="0"/>
              <a:t>p</a:t>
            </a:r>
            <a:r>
              <a:rPr lang="en-US" sz="4000" dirty="0"/>
              <a:t> must be an integer?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672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404" y="879012"/>
            <a:ext cx="10853866" cy="79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Question -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Solve the question in your README.txt</a:t>
            </a:r>
          </a:p>
          <a:p>
            <a:pPr lvl="1"/>
            <a:r>
              <a:rPr lang="en-US" sz="4000" dirty="0"/>
              <a:t>What is the frequency of the notes B4, F5, G#6 and D7?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4820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93" y="1780196"/>
            <a:ext cx="8822225" cy="5822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" y="1150813"/>
            <a:ext cx="7381552" cy="5443895"/>
          </a:xfrm>
          <a:prstGeom prst="rect">
            <a:avLst/>
          </a:prstGeom>
        </p:spPr>
      </p:pic>
      <p:pic>
        <p:nvPicPr>
          <p:cNvPr id="7" name="labo6_ex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81361" y="6664932"/>
            <a:ext cx="1600948" cy="16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6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Question -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Solve the question in your README.txt</a:t>
            </a:r>
          </a:p>
          <a:p>
            <a:pPr lvl="1"/>
            <a:r>
              <a:rPr lang="en-US" sz="4000" dirty="0"/>
              <a:t>What effect does the frequency have on the course of the sound wave? What else can you see on the frequency spectrum?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765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Stretching the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r>
              <a:rPr lang="en-US" sz="4000" dirty="0"/>
              <a:t>Making the note longer:</a:t>
            </a:r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r>
              <a:rPr lang="en-US" sz="4000" dirty="0"/>
              <a:t>Decay:</a:t>
            </a:r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4047" y="1727199"/>
                <a:ext cx="13346859" cy="2882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B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nl-BE" sz="4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nl-BE" sz="4000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f>
                                <m:fPr>
                                  <m:ctrlP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  <m:e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nl-BE" sz="4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nl-BE" sz="4000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BE" sz="4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eqArr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sz="4000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m:rPr>
                              <m:nor/>
                            </m:rPr>
                            <a:rPr lang="nl-BE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nl-B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47" y="1727199"/>
                <a:ext cx="13346859" cy="2882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88141" y="5420659"/>
                <a:ext cx="3381118" cy="145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nl-B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nl-B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nl-B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5420659"/>
                <a:ext cx="3381118" cy="14505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5849" r="8754"/>
          <a:stretch/>
        </p:blipFill>
        <p:spPr>
          <a:xfrm>
            <a:off x="1745130" y="890393"/>
            <a:ext cx="9813364" cy="797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6" name="labo6_ex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09860" y="4085659"/>
            <a:ext cx="1582283" cy="15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Question -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Solve the question in your README.txt</a:t>
            </a:r>
          </a:p>
          <a:p>
            <a:pPr lvl="1"/>
            <a:r>
              <a:rPr lang="en-US" sz="4000" dirty="0"/>
              <a:t>What ratio does the stretching factor correspond to?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69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672" y="1869427"/>
            <a:ext cx="13458868" cy="5476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  <p:pic>
        <p:nvPicPr>
          <p:cNvPr id="8" name="labo6_ex10_c3_maj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28304" y="5292445"/>
            <a:ext cx="658368" cy="658368"/>
          </a:xfrm>
          <a:prstGeom prst="rect">
            <a:avLst/>
          </a:prstGeom>
        </p:spPr>
      </p:pic>
      <p:pic>
        <p:nvPicPr>
          <p:cNvPr id="9" name="labo6_ex10_c3_mino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28304" y="5950813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80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b="1" u="none" cap="none" dirty="0">
                <a:latin typeface="+mn-lt"/>
              </a:rPr>
              <a:t>Multimedia – Labo 6</a:t>
            </a:r>
            <a:br>
              <a:rPr lang="nl-NL" b="1" u="none" cap="none" dirty="0">
                <a:latin typeface="+mn-lt"/>
              </a:rPr>
            </a:br>
            <a:br>
              <a:rPr lang="nl-NL" b="1" u="none" cap="none" dirty="0">
                <a:latin typeface="+mn-lt"/>
              </a:rPr>
            </a:br>
            <a:endParaRPr lang="nl-NL" sz="3600" b="1" u="none" kern="0" cap="none" dirty="0">
              <a:latin typeface="+mn-lt"/>
            </a:endParaRPr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>
          <a:xfrm>
            <a:off x="1283414" y="4560047"/>
            <a:ext cx="15191026" cy="3346824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chemeClr val="bg1"/>
                </a:solidFill>
              </a:rPr>
              <a:t>Gianni Allebosch, Martin </a:t>
            </a:r>
            <a:r>
              <a:rPr lang="nl-NL" b="1" dirty="0" err="1">
                <a:solidFill>
                  <a:schemeClr val="bg1"/>
                </a:solidFill>
              </a:rPr>
              <a:t>Dimitrievski</a:t>
            </a:r>
            <a:endParaRPr lang="nl-NL" b="1" dirty="0">
              <a:solidFill>
                <a:schemeClr val="bg1"/>
              </a:solidFill>
            </a:endParaRPr>
          </a:p>
          <a:p>
            <a:pPr algn="ctr"/>
            <a:r>
              <a:rPr lang="nl-NL" b="1" dirty="0">
                <a:solidFill>
                  <a:schemeClr val="bg1"/>
                </a:solidFill>
              </a:rPr>
              <a:t>{</a:t>
            </a:r>
            <a:r>
              <a:rPr lang="nl-NL" b="1" dirty="0" err="1">
                <a:solidFill>
                  <a:schemeClr val="bg1"/>
                </a:solidFill>
              </a:rPr>
              <a:t>gianni.allebosch</a:t>
            </a:r>
            <a:r>
              <a:rPr lang="nl-NL" b="1" dirty="0">
                <a:solidFill>
                  <a:schemeClr val="bg1"/>
                </a:solidFill>
              </a:rPr>
              <a:t>, </a:t>
            </a:r>
            <a:r>
              <a:rPr lang="nl-NL" b="1" dirty="0" err="1">
                <a:solidFill>
                  <a:schemeClr val="bg1"/>
                </a:solidFill>
              </a:rPr>
              <a:t>martin.dimitrievski</a:t>
            </a:r>
            <a:r>
              <a:rPr lang="nl-NL" b="1" dirty="0">
                <a:solidFill>
                  <a:schemeClr val="bg1"/>
                </a:solidFill>
              </a:rPr>
              <a:t>}éugent.be</a:t>
            </a:r>
          </a:p>
          <a:p>
            <a:pPr algn="ctr"/>
            <a:endParaRPr lang="nl-NL" b="1" dirty="0">
              <a:solidFill>
                <a:schemeClr val="bg1"/>
              </a:solidFill>
            </a:endParaRPr>
          </a:p>
          <a:p>
            <a:pPr algn="ctr"/>
            <a:r>
              <a:rPr lang="nl-NL" b="1" dirty="0">
                <a:solidFill>
                  <a:schemeClr val="bg1"/>
                </a:solidFill>
              </a:rPr>
              <a:t>Master of </a:t>
            </a:r>
            <a:r>
              <a:rPr lang="nl-NL" b="1" dirty="0" err="1">
                <a:solidFill>
                  <a:schemeClr val="bg1"/>
                </a:solidFill>
              </a:rPr>
              <a:t>Science</a:t>
            </a:r>
            <a:r>
              <a:rPr lang="nl-NL" b="1" dirty="0">
                <a:solidFill>
                  <a:schemeClr val="bg1"/>
                </a:solidFill>
              </a:rPr>
              <a:t> in de industriële wetenschappen: elektronica-ICT</a:t>
            </a:r>
          </a:p>
          <a:p>
            <a:pPr algn="ctr"/>
            <a:endParaRPr lang="nl-NL" b="1" dirty="0">
              <a:solidFill>
                <a:schemeClr val="bg1"/>
              </a:solidFill>
            </a:endParaRPr>
          </a:p>
          <a:p>
            <a:pPr algn="ctr"/>
            <a:r>
              <a:rPr lang="nl-NL" b="1" dirty="0">
                <a:solidFill>
                  <a:schemeClr val="bg1"/>
                </a:solidFill>
              </a:rPr>
              <a:t>Campus </a:t>
            </a:r>
            <a:r>
              <a:rPr lang="nl-NL" b="1" dirty="0" err="1">
                <a:solidFill>
                  <a:schemeClr val="bg1"/>
                </a:solidFill>
              </a:rPr>
              <a:t>Ardoyen</a:t>
            </a:r>
            <a:endParaRPr lang="nl-NL" b="1" dirty="0">
              <a:solidFill>
                <a:schemeClr val="bg1"/>
              </a:solidFill>
            </a:endParaRPr>
          </a:p>
          <a:p>
            <a:pPr algn="ctr"/>
            <a:r>
              <a:rPr lang="nl-NL" b="1" dirty="0">
                <a:solidFill>
                  <a:schemeClr val="bg1"/>
                </a:solidFill>
              </a:rPr>
              <a:t>BE - 9000 Gent</a:t>
            </a:r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3" name="Tijdelijke aanduiding voor afbeelding 22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4" name="Tijdelijke aanduiding voor afbeelding 23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of telecommunications and information processing</a:t>
            </a:r>
          </a:p>
          <a:p>
            <a:pPr lvl="1"/>
            <a:r>
              <a:rPr lang="en-GB" dirty="0"/>
              <a:t>research </a:t>
            </a:r>
            <a:r>
              <a:rPr lang="en-GB"/>
              <a:t>group Image processing and interpretation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Exercise 6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64" y="2103110"/>
            <a:ext cx="4216960" cy="396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r="15034"/>
          <a:stretch/>
        </p:blipFill>
        <p:spPr>
          <a:xfrm>
            <a:off x="9505017" y="2103110"/>
            <a:ext cx="3876301" cy="3963942"/>
          </a:xfrm>
          <a:prstGeom prst="rect">
            <a:avLst/>
          </a:prstGeom>
        </p:spPr>
      </p:pic>
      <p:pic>
        <p:nvPicPr>
          <p:cNvPr id="7" name="labo6_ex11_sevennationarm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32928" y="6513219"/>
            <a:ext cx="1554480" cy="1554480"/>
          </a:xfrm>
          <a:prstGeom prst="rect">
            <a:avLst/>
          </a:prstGeom>
        </p:spPr>
      </p:pic>
      <p:pic>
        <p:nvPicPr>
          <p:cNvPr id="8" name="labo6_ex11_harrypotte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665927" y="6513219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6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Deliver your working code before next session</a:t>
            </a:r>
          </a:p>
          <a:p>
            <a:pPr lvl="1"/>
            <a:r>
              <a:rPr lang="en-US" sz="4000" i="1" dirty="0" err="1"/>
              <a:t>Opdrachten</a:t>
            </a:r>
            <a:r>
              <a:rPr lang="en-US" sz="4000" dirty="0"/>
              <a:t> on </a:t>
            </a:r>
            <a:r>
              <a:rPr lang="en-US" sz="4000" dirty="0" err="1"/>
              <a:t>Ufora</a:t>
            </a:r>
            <a:endParaRPr lang="en-US" sz="4000" dirty="0"/>
          </a:p>
          <a:p>
            <a:pPr lvl="1"/>
            <a:r>
              <a:rPr lang="en-US" sz="4000" dirty="0"/>
              <a:t>1 python script named </a:t>
            </a:r>
            <a:r>
              <a:rPr lang="en-US" sz="4000" b="1" dirty="0"/>
              <a:t>labo#.py</a:t>
            </a:r>
          </a:p>
          <a:p>
            <a:pPr lvl="1"/>
            <a:r>
              <a:rPr lang="en-US" sz="4000" dirty="0"/>
              <a:t>README.txt (see example)</a:t>
            </a:r>
          </a:p>
          <a:p>
            <a:pPr lvl="1"/>
            <a:r>
              <a:rPr lang="en-US" sz="4000" b="1" dirty="0"/>
              <a:t>output.zip</a:t>
            </a:r>
            <a:r>
              <a:rPr lang="en-US" sz="4000" dirty="0"/>
              <a:t> with every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838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Questions or need help? Contact us at:</a:t>
            </a:r>
          </a:p>
          <a:p>
            <a:pPr marL="720000" lvl="1" indent="0">
              <a:buNone/>
            </a:pPr>
            <a:r>
              <a:rPr lang="en-US" sz="4000">
                <a:hlinkClick r:id="rId2"/>
              </a:rPr>
              <a:t>Gianni.Allebosch@</a:t>
            </a:r>
            <a:r>
              <a:rPr lang="en-US" sz="4000" dirty="0">
                <a:hlinkClick r:id="rId2"/>
              </a:rPr>
              <a:t>UGent.be</a:t>
            </a:r>
            <a:r>
              <a:rPr lang="en-US" sz="4000" dirty="0"/>
              <a:t> </a:t>
            </a:r>
            <a:r>
              <a:rPr lang="en-US" sz="4000" b="1" u="sng" dirty="0"/>
              <a:t>AND</a:t>
            </a:r>
            <a:r>
              <a:rPr lang="en-US" sz="4000" dirty="0"/>
              <a:t> </a:t>
            </a:r>
            <a:r>
              <a:rPr lang="en-US" sz="4000" dirty="0">
                <a:hlinkClick r:id="rId3"/>
              </a:rPr>
              <a:t>Martin.Dimitrievski@UGent.be</a:t>
            </a:r>
            <a:r>
              <a:rPr lang="en-US" sz="4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298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0988" y="4691717"/>
            <a:ext cx="14292187" cy="171796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Tips &amp; tricks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Keep </a:t>
            </a:r>
            <a:r>
              <a:rPr lang="en-US" sz="4000" b="1" dirty="0" err="1"/>
              <a:t>youtr</a:t>
            </a:r>
            <a:r>
              <a:rPr lang="en-US" sz="4000" b="1" dirty="0"/>
              <a:t> program user friendly! </a:t>
            </a:r>
          </a:p>
          <a:p>
            <a:pPr lvl="1"/>
            <a:r>
              <a:rPr lang="en-US" sz="4000" dirty="0"/>
              <a:t>Provide a README.txt</a:t>
            </a:r>
          </a:p>
          <a:p>
            <a:pPr lvl="1"/>
            <a:r>
              <a:rPr lang="en-US" sz="4000" dirty="0"/>
              <a:t>Execute each exercise sequentially in 1 script</a:t>
            </a:r>
          </a:p>
          <a:p>
            <a:pPr lvl="1"/>
            <a:r>
              <a:rPr lang="en-US" sz="4000" dirty="0"/>
              <a:t>Make clear which exercise is currently being executed</a:t>
            </a:r>
          </a:p>
          <a:p>
            <a:pPr lvl="1"/>
            <a:r>
              <a:rPr lang="en-US" sz="4000" dirty="0"/>
              <a:t>Name your windows when showing images</a:t>
            </a:r>
          </a:p>
          <a:p>
            <a:pPr lvl="1"/>
            <a:r>
              <a:rPr lang="en-US" sz="4000" dirty="0"/>
              <a:t>If input is required from the user, make sure the instructions are clear</a:t>
            </a:r>
          </a:p>
        </p:txBody>
      </p:sp>
    </p:spTree>
    <p:extLst>
      <p:ext uri="{BB962C8B-B14F-4D97-AF65-F5344CB8AC3E}">
        <p14:creationId xmlns:p14="http://schemas.microsoft.com/office/powerpoint/2010/main" val="71854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Tips &amp; tricks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Be sure the code is executable as is!</a:t>
            </a:r>
          </a:p>
          <a:p>
            <a:pPr lvl="1"/>
            <a:r>
              <a:rPr lang="en-US" sz="4000" dirty="0"/>
              <a:t>We will not change your code!</a:t>
            </a:r>
          </a:p>
          <a:p>
            <a:pPr lvl="1"/>
            <a:r>
              <a:rPr lang="en-US" sz="4000" dirty="0"/>
              <a:t>Functions in comments will not be executed</a:t>
            </a:r>
          </a:p>
          <a:p>
            <a:pPr lvl="1"/>
            <a:r>
              <a:rPr lang="en-US" sz="4000" dirty="0"/>
              <a:t>Store all input images in a folder named “images” next to your code</a:t>
            </a:r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Do not use absolute paths but use relative paths (portability!):</a:t>
            </a:r>
          </a:p>
          <a:p>
            <a:pPr marL="1306800" lvl="2" indent="0">
              <a:buNone/>
            </a:pPr>
            <a:r>
              <a:rPr lang="en-US" sz="4000" dirty="0"/>
              <a:t>✗ “C:/users/admin/multimedia/labo1/images/lena_color.jpg”</a:t>
            </a:r>
          </a:p>
          <a:p>
            <a:pPr marL="1306800" lvl="2" indent="0">
              <a:buNone/>
            </a:pPr>
            <a:r>
              <a:rPr lang="en-US" sz="4000" dirty="0"/>
              <a:t>✔ “images/lena_color.jpg”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54" y="3983164"/>
            <a:ext cx="8928209" cy="13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Wavetable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61" y="3115847"/>
            <a:ext cx="11745157" cy="5964337"/>
          </a:xfrm>
        </p:spPr>
      </p:pic>
      <p:sp>
        <p:nvSpPr>
          <p:cNvPr id="9" name="TextBox 8"/>
          <p:cNvSpPr txBox="1"/>
          <p:nvPr/>
        </p:nvSpPr>
        <p:spPr>
          <a:xfrm>
            <a:off x="882426" y="1305030"/>
            <a:ext cx="161206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Wavetable = 1 </a:t>
            </a:r>
            <a:r>
              <a:rPr lang="en-US" sz="3200" dirty="0" err="1"/>
              <a:t>cyclus</a:t>
            </a:r>
            <a:r>
              <a:rPr lang="en-US" sz="3200" dirty="0"/>
              <a:t> of a random periodic wave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Wavetable synthesis = new wave is created by iterative sampling of the wavetable at certain sampling speed</a:t>
            </a:r>
          </a:p>
        </p:txBody>
      </p:sp>
    </p:spTree>
    <p:extLst>
      <p:ext uri="{BB962C8B-B14F-4D97-AF65-F5344CB8AC3E}">
        <p14:creationId xmlns:p14="http://schemas.microsoft.com/office/powerpoint/2010/main" val="4790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Wavetable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882426" y="1305030"/>
            <a:ext cx="161206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Wavetable = circular buffer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Wavetable synthesis = new wave is created by sampling of the wavetable with certain step size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54" y="3609788"/>
            <a:ext cx="5541451" cy="5541451"/>
          </a:xfrm>
        </p:spPr>
      </p:pic>
    </p:spTree>
    <p:extLst>
      <p:ext uri="{BB962C8B-B14F-4D97-AF65-F5344CB8AC3E}">
        <p14:creationId xmlns:p14="http://schemas.microsoft.com/office/powerpoint/2010/main" val="413601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Karplus</a:t>
            </a:r>
            <a:r>
              <a:rPr lang="en-US" u="none" dirty="0"/>
              <a:t>-Strong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r>
              <a:rPr lang="en-US" dirty="0"/>
              <a:t>Read also: </a:t>
            </a:r>
            <a:r>
              <a:rPr lang="en-US" i="1" dirty="0"/>
              <a:t>labo6_karplus_strong.pdf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97" y="3633695"/>
            <a:ext cx="3800874" cy="51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Karplus</a:t>
            </a:r>
            <a:r>
              <a:rPr lang="en-US" u="none" dirty="0"/>
              <a:t>-Strong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r>
              <a:rPr lang="en-US" sz="4000" dirty="0"/>
              <a:t>Based on wavetable synthesis: wavetable changes during 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30" y="2099234"/>
            <a:ext cx="10013657" cy="387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6875" y="6091367"/>
                <a:ext cx="5031441" cy="1383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nl-B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BE" sz="4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75" y="6091367"/>
                <a:ext cx="5031441" cy="13830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16875" y="7519702"/>
                <a:ext cx="2294346" cy="1995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BE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75" y="7519702"/>
                <a:ext cx="2294346" cy="1995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63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TIPS &amp; TRICKS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r>
              <a:rPr lang="en-US" sz="4000" dirty="0">
                <a:hlinkClick r:id="rId2"/>
              </a:rPr>
              <a:t>Playing and Recording Sound in Python</a:t>
            </a:r>
            <a:endParaRPr lang="en-US" sz="4000" dirty="0"/>
          </a:p>
          <a:p>
            <a:pPr marL="86400" indent="0">
              <a:buNone/>
            </a:pPr>
            <a:endParaRPr lang="en-US" sz="4000" dirty="0"/>
          </a:p>
          <a:p>
            <a:pPr marL="86400" indent="0">
              <a:buNone/>
            </a:pPr>
            <a:r>
              <a:rPr lang="en-US" sz="3600" dirty="0"/>
              <a:t>Libraries:</a:t>
            </a:r>
          </a:p>
          <a:p>
            <a:pPr lvl="1"/>
            <a:r>
              <a:rPr lang="en-US" sz="2800" dirty="0" err="1"/>
              <a:t>playsound</a:t>
            </a:r>
            <a:endParaRPr lang="en-US" sz="2800" dirty="0"/>
          </a:p>
          <a:p>
            <a:pPr lvl="1"/>
            <a:r>
              <a:rPr lang="en-US" sz="2800" dirty="0" err="1"/>
              <a:t>simpleaudio</a:t>
            </a:r>
            <a:endParaRPr lang="en-US" sz="2800" dirty="0"/>
          </a:p>
          <a:p>
            <a:pPr lvl="1"/>
            <a:r>
              <a:rPr lang="en-US" sz="2800" dirty="0" err="1"/>
              <a:t>winsound</a:t>
            </a:r>
            <a:endParaRPr lang="en-US" sz="2800" dirty="0"/>
          </a:p>
          <a:p>
            <a:pPr lvl="1"/>
            <a:r>
              <a:rPr lang="en-US" sz="2800" dirty="0"/>
              <a:t>python-</a:t>
            </a:r>
            <a:r>
              <a:rPr lang="en-US" sz="2800" dirty="0" err="1"/>
              <a:t>sounddevice</a:t>
            </a:r>
            <a:endParaRPr lang="en-US" sz="2800" dirty="0"/>
          </a:p>
          <a:p>
            <a:pPr lvl="1"/>
            <a:r>
              <a:rPr lang="en-US" sz="2800" dirty="0" err="1"/>
              <a:t>pydub</a:t>
            </a:r>
            <a:endParaRPr lang="en-US" sz="2800" dirty="0"/>
          </a:p>
          <a:p>
            <a:pPr lvl="1"/>
            <a:r>
              <a:rPr lang="en-US" sz="2800" dirty="0" err="1"/>
              <a:t>pyaudio</a:t>
            </a:r>
            <a:endParaRPr lang="en-US" sz="2800" dirty="0"/>
          </a:p>
          <a:p>
            <a:pPr marL="8640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747" y="3729317"/>
            <a:ext cx="10506653" cy="2695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79387" y="6312256"/>
            <a:ext cx="3741271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Source: </a:t>
            </a:r>
            <a:r>
              <a:rPr lang="en-US" sz="2000" dirty="0">
                <a:hlinkClick r:id="rId4"/>
              </a:rPr>
              <a:t>SciPy.org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79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79CE8510-DDA0-4D1F-B9A9-7A4D103792E3}" vid="{13DB3022-BFA8-467D-A6AC-604F5DC6A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UGENT_IPI_EN</Template>
  <TotalTime>192</TotalTime>
  <Words>515</Words>
  <Application>Microsoft Office PowerPoint</Application>
  <PresentationFormat>Custom</PresentationFormat>
  <Paragraphs>109</Paragraphs>
  <Slides>23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PowerPoint Presentation</vt:lpstr>
      <vt:lpstr>Multimedia – Labo 6  </vt:lpstr>
      <vt:lpstr>Tips &amp; tricks</vt:lpstr>
      <vt:lpstr>Tips &amp; tricks</vt:lpstr>
      <vt:lpstr>Wavetable synthesis</vt:lpstr>
      <vt:lpstr>Wavetable synthesis</vt:lpstr>
      <vt:lpstr>Karplus-Strong</vt:lpstr>
      <vt:lpstr>Karplus-Strong</vt:lpstr>
      <vt:lpstr>TIPS &amp; TRICKS</vt:lpstr>
      <vt:lpstr>Exercise 1</vt:lpstr>
      <vt:lpstr>Question - Exercise 1</vt:lpstr>
      <vt:lpstr>Exercise 2</vt:lpstr>
      <vt:lpstr>Question - Exercise 2</vt:lpstr>
      <vt:lpstr>Exercise 3</vt:lpstr>
      <vt:lpstr>Question - Exercise 3</vt:lpstr>
      <vt:lpstr>Stretching the decay</vt:lpstr>
      <vt:lpstr>Exercise 4</vt:lpstr>
      <vt:lpstr>Question - Exercise 4</vt:lpstr>
      <vt:lpstr>Exercise 5</vt:lpstr>
      <vt:lpstr>Exercise 6</vt:lpstr>
      <vt:lpstr>Tips &amp; tricks</vt:lpstr>
      <vt:lpstr>Tips &amp; tricks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sroegier</dc:creator>
  <cp:lastModifiedBy>Gianni Allebosch</cp:lastModifiedBy>
  <cp:revision>40</cp:revision>
  <dcterms:created xsi:type="dcterms:W3CDTF">2019-10-28T13:30:54Z</dcterms:created>
  <dcterms:modified xsi:type="dcterms:W3CDTF">2024-11-08T07:41:56Z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