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7335500" cy="9753600"/>
  <p:notesSz cx="173355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9256" y="117989"/>
            <a:ext cx="134943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4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D63C7"/>
                </a:solidFill>
                <a:latin typeface="Arial"/>
                <a:cs typeface="Arial"/>
              </a:defRPr>
            </a:lvl1pPr>
          </a:lstStyle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4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D63C7"/>
                </a:solidFill>
                <a:latin typeface="Arial"/>
                <a:cs typeface="Arial"/>
              </a:defRPr>
            </a:lvl1pPr>
          </a:lstStyle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4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D63C7"/>
                </a:solidFill>
                <a:latin typeface="Arial"/>
                <a:cs typeface="Arial"/>
              </a:defRPr>
            </a:lvl1pPr>
          </a:lstStyle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4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D63C7"/>
                </a:solidFill>
                <a:latin typeface="Arial"/>
                <a:cs typeface="Arial"/>
              </a:defRPr>
            </a:lvl1pPr>
          </a:lstStyle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D63C7"/>
                </a:solidFill>
                <a:latin typeface="Arial"/>
                <a:cs typeface="Arial"/>
              </a:defRPr>
            </a:lvl1pPr>
          </a:lstStyle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476" y="7905959"/>
            <a:ext cx="2307958" cy="18471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9256" y="117989"/>
            <a:ext cx="1265936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4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3654" y="2058752"/>
            <a:ext cx="14599285" cy="280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141738" y="9085995"/>
            <a:ext cx="330834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D63C7"/>
                </a:solidFill>
                <a:latin typeface="Arial"/>
                <a:cs typeface="Arial"/>
              </a:defRPr>
            </a:lvl1pPr>
          </a:lstStyle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Dimitrievski@UGent.be" TargetMode="External"/><Relationship Id="rId2" Type="http://schemas.openxmlformats.org/officeDocument/2006/relationships/hyperlink" Target="mailto:gianni.allebosch@UGent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9402" y="2274856"/>
            <a:ext cx="5461558" cy="41723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30" dirty="0"/>
              <a:t> </a:t>
            </a:r>
            <a:r>
              <a:rPr dirty="0"/>
              <a:t>2</a:t>
            </a:r>
            <a:r>
              <a:rPr spc="-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Histogram</a:t>
            </a:r>
            <a:r>
              <a:rPr spc="-10" dirty="0"/>
              <a:t> Equalization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7829" y="1378506"/>
            <a:ext cx="10560821" cy="80398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" y="2932932"/>
            <a:ext cx="8595347" cy="5753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20" dirty="0"/>
              <a:t> </a:t>
            </a:r>
            <a:r>
              <a:rPr spc="-50" dirty="0"/>
              <a:t>MATCHING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58722" y="1220312"/>
            <a:ext cx="15007590" cy="573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540510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In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matching,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one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image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transformed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to </a:t>
            </a:r>
            <a:r>
              <a:rPr sz="3600" dirty="0">
                <a:latin typeface="Arial"/>
                <a:cs typeface="Arial"/>
              </a:rPr>
              <a:t>approach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another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image.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600" dirty="0">
              <a:latin typeface="Arial"/>
              <a:cs typeface="Arial"/>
            </a:endParaRPr>
          </a:p>
          <a:p>
            <a:pPr marL="8250555" marR="43180">
              <a:lnSpc>
                <a:spcPct val="112900"/>
              </a:lnSpc>
            </a:pPr>
            <a:r>
              <a:rPr sz="3600" dirty="0">
                <a:latin typeface="Arial"/>
                <a:cs typeface="Arial"/>
              </a:rPr>
              <a:t>In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this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example,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cumulative </a:t>
            </a: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image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transformed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match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cumulative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image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2.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2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pixel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with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intensity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value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x</a:t>
            </a:r>
            <a:r>
              <a:rPr sz="3075" baseline="-32520" dirty="0">
                <a:latin typeface="Arial"/>
                <a:cs typeface="Arial"/>
              </a:rPr>
              <a:t>1</a:t>
            </a:r>
            <a:r>
              <a:rPr sz="3075" spc="644" baseline="-3252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is</a:t>
            </a:r>
            <a:endParaRPr sz="3600" dirty="0">
              <a:latin typeface="Arial"/>
              <a:cs typeface="Arial"/>
            </a:endParaRPr>
          </a:p>
          <a:p>
            <a:pPr marL="8250555">
              <a:lnSpc>
                <a:spcPct val="100000"/>
              </a:lnSpc>
              <a:spcBef>
                <a:spcPts val="1560"/>
              </a:spcBef>
            </a:pPr>
            <a:r>
              <a:rPr sz="3600" dirty="0">
                <a:latin typeface="Arial"/>
                <a:cs typeface="Arial"/>
              </a:rPr>
              <a:t>remapped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intensity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value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x</a:t>
            </a:r>
            <a:r>
              <a:rPr sz="3075" spc="-37" baseline="-32520" dirty="0">
                <a:latin typeface="Arial"/>
                <a:cs typeface="Arial"/>
              </a:rPr>
              <a:t>2</a:t>
            </a:r>
            <a:r>
              <a:rPr sz="3600" spc="-25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476" y="1175772"/>
            <a:ext cx="11853354" cy="85165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30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Histogram</a:t>
            </a:r>
            <a:r>
              <a:rPr spc="-10" dirty="0"/>
              <a:t> Matching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6" y="117989"/>
            <a:ext cx="65500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AVERAGING</a:t>
            </a:r>
            <a:r>
              <a:rPr spc="-355" dirty="0"/>
              <a:t> </a:t>
            </a:r>
            <a:r>
              <a:rPr spc="-55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1422" y="5064385"/>
            <a:ext cx="6649084" cy="170243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dirty="0">
                <a:latin typeface="Arial"/>
                <a:cs typeface="Arial"/>
              </a:rPr>
              <a:t>Sum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pixels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5" dirty="0">
                <a:latin typeface="Arial"/>
                <a:cs typeface="Arial"/>
              </a:rPr>
              <a:t> 900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600" dirty="0">
                <a:latin typeface="Arial"/>
                <a:cs typeface="Arial"/>
              </a:rPr>
              <a:t>Average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100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new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pixel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0451" y="1754775"/>
          <a:ext cx="3786504" cy="288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100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97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102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7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7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7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99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93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3918" y="3074041"/>
            <a:ext cx="849236" cy="22357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08084" y="3162243"/>
            <a:ext cx="191135" cy="85090"/>
          </a:xfrm>
          <a:custGeom>
            <a:avLst/>
            <a:gdLst/>
            <a:ahLst/>
            <a:cxnLst/>
            <a:rect l="l" t="t" r="r" b="b"/>
            <a:pathLst>
              <a:path w="191134" h="85089">
                <a:moveTo>
                  <a:pt x="190792" y="64096"/>
                </a:moveTo>
                <a:lnTo>
                  <a:pt x="0" y="64096"/>
                </a:lnTo>
                <a:lnTo>
                  <a:pt x="0" y="84975"/>
                </a:lnTo>
                <a:lnTo>
                  <a:pt x="190792" y="84975"/>
                </a:lnTo>
                <a:lnTo>
                  <a:pt x="190792" y="64096"/>
                </a:lnTo>
                <a:close/>
              </a:path>
              <a:path w="191134" h="85089">
                <a:moveTo>
                  <a:pt x="190792" y="0"/>
                </a:moveTo>
                <a:lnTo>
                  <a:pt x="0" y="0"/>
                </a:lnTo>
                <a:lnTo>
                  <a:pt x="0" y="20523"/>
                </a:lnTo>
                <a:lnTo>
                  <a:pt x="190792" y="20523"/>
                </a:lnTo>
                <a:lnTo>
                  <a:pt x="190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7321" y="2842571"/>
            <a:ext cx="123113" cy="213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5125" y="3293281"/>
            <a:ext cx="139939" cy="2160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579597" y="3194641"/>
            <a:ext cx="177165" cy="21590"/>
          </a:xfrm>
          <a:custGeom>
            <a:avLst/>
            <a:gdLst/>
            <a:ahLst/>
            <a:cxnLst/>
            <a:rect l="l" t="t" r="r" b="b"/>
            <a:pathLst>
              <a:path w="177165" h="21589">
                <a:moveTo>
                  <a:pt x="177126" y="0"/>
                </a:moveTo>
                <a:lnTo>
                  <a:pt x="0" y="0"/>
                </a:lnTo>
                <a:lnTo>
                  <a:pt x="0" y="21247"/>
                </a:lnTo>
                <a:lnTo>
                  <a:pt x="177126" y="21247"/>
                </a:lnTo>
                <a:lnTo>
                  <a:pt x="177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0952276" y="2725566"/>
            <a:ext cx="238760" cy="958215"/>
            <a:chOff x="10952276" y="2725566"/>
            <a:chExt cx="238760" cy="958215"/>
          </a:xfrm>
        </p:grpSpPr>
        <p:sp>
          <p:nvSpPr>
            <p:cNvPr id="11" name="object 11"/>
            <p:cNvSpPr/>
            <p:nvPr/>
          </p:nvSpPr>
          <p:spPr>
            <a:xfrm>
              <a:off x="11106721" y="2736729"/>
              <a:ext cx="84455" cy="938530"/>
            </a:xfrm>
            <a:custGeom>
              <a:avLst/>
              <a:gdLst/>
              <a:ahLst/>
              <a:cxnLst/>
              <a:rect l="l" t="t" r="r" b="b"/>
              <a:pathLst>
                <a:path w="84454" h="938529">
                  <a:moveTo>
                    <a:pt x="84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2552" y="15240"/>
                  </a:lnTo>
                  <a:lnTo>
                    <a:pt x="52552" y="923290"/>
                  </a:lnTo>
                  <a:lnTo>
                    <a:pt x="0" y="923290"/>
                  </a:lnTo>
                  <a:lnTo>
                    <a:pt x="0" y="938530"/>
                  </a:lnTo>
                  <a:lnTo>
                    <a:pt x="84239" y="938530"/>
                  </a:lnTo>
                  <a:lnTo>
                    <a:pt x="84239" y="923290"/>
                  </a:lnTo>
                  <a:lnTo>
                    <a:pt x="84239" y="15240"/>
                  </a:lnTo>
                  <a:lnTo>
                    <a:pt x="84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2276" y="2725566"/>
              <a:ext cx="123126" cy="2134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2276" y="3098527"/>
              <a:ext cx="123126" cy="2134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2276" y="3469684"/>
              <a:ext cx="123126" cy="21348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845281" y="2725566"/>
            <a:ext cx="241935" cy="958215"/>
            <a:chOff x="9845281" y="2725566"/>
            <a:chExt cx="241935" cy="958215"/>
          </a:xfrm>
        </p:grpSpPr>
        <p:sp>
          <p:nvSpPr>
            <p:cNvPr id="16" name="object 16"/>
            <p:cNvSpPr/>
            <p:nvPr/>
          </p:nvSpPr>
          <p:spPr>
            <a:xfrm>
              <a:off x="9845281" y="2736729"/>
              <a:ext cx="84455" cy="938530"/>
            </a:xfrm>
            <a:custGeom>
              <a:avLst/>
              <a:gdLst/>
              <a:ahLst/>
              <a:cxnLst/>
              <a:rect l="l" t="t" r="r" b="b"/>
              <a:pathLst>
                <a:path w="84454" h="938529">
                  <a:moveTo>
                    <a:pt x="84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923290"/>
                  </a:lnTo>
                  <a:lnTo>
                    <a:pt x="0" y="938530"/>
                  </a:lnTo>
                  <a:lnTo>
                    <a:pt x="84239" y="938530"/>
                  </a:lnTo>
                  <a:lnTo>
                    <a:pt x="84239" y="923290"/>
                  </a:lnTo>
                  <a:lnTo>
                    <a:pt x="32042" y="923290"/>
                  </a:lnTo>
                  <a:lnTo>
                    <a:pt x="32042" y="15240"/>
                  </a:lnTo>
                  <a:lnTo>
                    <a:pt x="84239" y="15240"/>
                  </a:lnTo>
                  <a:lnTo>
                    <a:pt x="84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4077" y="2725566"/>
              <a:ext cx="123126" cy="213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64077" y="3098527"/>
              <a:ext cx="123126" cy="2134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4077" y="3469684"/>
              <a:ext cx="123126" cy="213487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58005" y="2725566"/>
            <a:ext cx="123469" cy="2134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58005" y="3098527"/>
            <a:ext cx="123469" cy="2134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58005" y="3469685"/>
            <a:ext cx="123469" cy="21348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1337836" y="3162243"/>
            <a:ext cx="191135" cy="85090"/>
          </a:xfrm>
          <a:custGeom>
            <a:avLst/>
            <a:gdLst/>
            <a:ahLst/>
            <a:cxnLst/>
            <a:rect l="l" t="t" r="r" b="b"/>
            <a:pathLst>
              <a:path w="191134" h="85089">
                <a:moveTo>
                  <a:pt x="190804" y="64096"/>
                </a:moveTo>
                <a:lnTo>
                  <a:pt x="0" y="64096"/>
                </a:lnTo>
                <a:lnTo>
                  <a:pt x="0" y="84975"/>
                </a:lnTo>
                <a:lnTo>
                  <a:pt x="190804" y="84975"/>
                </a:lnTo>
                <a:lnTo>
                  <a:pt x="190804" y="64096"/>
                </a:lnTo>
                <a:close/>
              </a:path>
              <a:path w="191134" h="85089">
                <a:moveTo>
                  <a:pt x="190804" y="0"/>
                </a:moveTo>
                <a:lnTo>
                  <a:pt x="0" y="0"/>
                </a:lnTo>
                <a:lnTo>
                  <a:pt x="0" y="20523"/>
                </a:lnTo>
                <a:lnTo>
                  <a:pt x="190804" y="20523"/>
                </a:lnTo>
                <a:lnTo>
                  <a:pt x="190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1651754" y="2428932"/>
            <a:ext cx="554990" cy="1555115"/>
            <a:chOff x="11651754" y="2428932"/>
            <a:chExt cx="554990" cy="1555115"/>
          </a:xfrm>
        </p:grpSpPr>
        <p:sp>
          <p:nvSpPr>
            <p:cNvPr id="25" name="object 25"/>
            <p:cNvSpPr/>
            <p:nvPr/>
          </p:nvSpPr>
          <p:spPr>
            <a:xfrm>
              <a:off x="11651755" y="2449709"/>
              <a:ext cx="93345" cy="1513840"/>
            </a:xfrm>
            <a:custGeom>
              <a:avLst/>
              <a:gdLst/>
              <a:ahLst/>
              <a:cxnLst/>
              <a:rect l="l" t="t" r="r" b="b"/>
              <a:pathLst>
                <a:path w="93345" h="1513839">
                  <a:moveTo>
                    <a:pt x="93243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1499870"/>
                  </a:lnTo>
                  <a:lnTo>
                    <a:pt x="0" y="1513840"/>
                  </a:lnTo>
                  <a:lnTo>
                    <a:pt x="93243" y="1513840"/>
                  </a:lnTo>
                  <a:lnTo>
                    <a:pt x="93243" y="1499870"/>
                  </a:lnTo>
                  <a:lnTo>
                    <a:pt x="32410" y="1499870"/>
                  </a:lnTo>
                  <a:lnTo>
                    <a:pt x="32410" y="13970"/>
                  </a:lnTo>
                  <a:lnTo>
                    <a:pt x="93243" y="13970"/>
                  </a:lnTo>
                  <a:lnTo>
                    <a:pt x="93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78475" y="2428932"/>
              <a:ext cx="123126" cy="2134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66885" y="2663285"/>
              <a:ext cx="139586" cy="21564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909513" y="2476811"/>
              <a:ext cx="160020" cy="357505"/>
            </a:xfrm>
            <a:custGeom>
              <a:avLst/>
              <a:gdLst/>
              <a:ahLst/>
              <a:cxnLst/>
              <a:rect l="l" t="t" r="r" b="b"/>
              <a:pathLst>
                <a:path w="160020" h="357505">
                  <a:moveTo>
                    <a:pt x="159486" y="0"/>
                  </a:moveTo>
                  <a:lnTo>
                    <a:pt x="137160" y="0"/>
                  </a:lnTo>
                  <a:lnTo>
                    <a:pt x="0" y="357111"/>
                  </a:lnTo>
                  <a:lnTo>
                    <a:pt x="23050" y="357111"/>
                  </a:lnTo>
                  <a:lnTo>
                    <a:pt x="159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78475" y="2979731"/>
              <a:ext cx="123126" cy="2134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66893" y="3215532"/>
              <a:ext cx="139579" cy="2159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909513" y="3027610"/>
              <a:ext cx="160020" cy="357505"/>
            </a:xfrm>
            <a:custGeom>
              <a:avLst/>
              <a:gdLst/>
              <a:ahLst/>
              <a:cxnLst/>
              <a:rect l="l" t="t" r="r" b="b"/>
              <a:pathLst>
                <a:path w="160020" h="357504">
                  <a:moveTo>
                    <a:pt x="159486" y="0"/>
                  </a:moveTo>
                  <a:lnTo>
                    <a:pt x="137160" y="0"/>
                  </a:lnTo>
                  <a:lnTo>
                    <a:pt x="0" y="357111"/>
                  </a:lnTo>
                  <a:lnTo>
                    <a:pt x="23050" y="357111"/>
                  </a:lnTo>
                  <a:lnTo>
                    <a:pt x="159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78475" y="3531965"/>
              <a:ext cx="123126" cy="21348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66885" y="3768122"/>
              <a:ext cx="139586" cy="21564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909513" y="3580213"/>
              <a:ext cx="160020" cy="357505"/>
            </a:xfrm>
            <a:custGeom>
              <a:avLst/>
              <a:gdLst/>
              <a:ahLst/>
              <a:cxnLst/>
              <a:rect l="l" t="t" r="r" b="b"/>
              <a:pathLst>
                <a:path w="160020" h="357504">
                  <a:moveTo>
                    <a:pt x="159486" y="0"/>
                  </a:moveTo>
                  <a:lnTo>
                    <a:pt x="137160" y="0"/>
                  </a:lnTo>
                  <a:lnTo>
                    <a:pt x="0" y="357111"/>
                  </a:lnTo>
                  <a:lnTo>
                    <a:pt x="23050" y="357111"/>
                  </a:lnTo>
                  <a:lnTo>
                    <a:pt x="159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3367156" y="2428932"/>
            <a:ext cx="548640" cy="1555115"/>
            <a:chOff x="13367156" y="2428932"/>
            <a:chExt cx="548640" cy="1555115"/>
          </a:xfrm>
        </p:grpSpPr>
        <p:sp>
          <p:nvSpPr>
            <p:cNvPr id="36" name="object 36"/>
            <p:cNvSpPr/>
            <p:nvPr/>
          </p:nvSpPr>
          <p:spPr>
            <a:xfrm>
              <a:off x="13822566" y="2449709"/>
              <a:ext cx="93345" cy="1513840"/>
            </a:xfrm>
            <a:custGeom>
              <a:avLst/>
              <a:gdLst/>
              <a:ahLst/>
              <a:cxnLst/>
              <a:rect l="l" t="t" r="r" b="b"/>
              <a:pathLst>
                <a:path w="93344" h="1513839">
                  <a:moveTo>
                    <a:pt x="9323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0833" y="13970"/>
                  </a:lnTo>
                  <a:lnTo>
                    <a:pt x="60833" y="1499870"/>
                  </a:lnTo>
                  <a:lnTo>
                    <a:pt x="0" y="1499870"/>
                  </a:lnTo>
                  <a:lnTo>
                    <a:pt x="0" y="1513840"/>
                  </a:lnTo>
                  <a:lnTo>
                    <a:pt x="93230" y="1513840"/>
                  </a:lnTo>
                  <a:lnTo>
                    <a:pt x="93230" y="1499870"/>
                  </a:lnTo>
                  <a:lnTo>
                    <a:pt x="93230" y="13970"/>
                  </a:lnTo>
                  <a:lnTo>
                    <a:pt x="93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67156" y="2428932"/>
              <a:ext cx="123482" cy="2134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55566" y="2663285"/>
              <a:ext cx="139587" cy="21564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3498194" y="2476811"/>
              <a:ext cx="160020" cy="357505"/>
            </a:xfrm>
            <a:custGeom>
              <a:avLst/>
              <a:gdLst/>
              <a:ahLst/>
              <a:cxnLst/>
              <a:rect l="l" t="t" r="r" b="b"/>
              <a:pathLst>
                <a:path w="160019" h="357505">
                  <a:moveTo>
                    <a:pt x="159486" y="0"/>
                  </a:moveTo>
                  <a:lnTo>
                    <a:pt x="137160" y="0"/>
                  </a:lnTo>
                  <a:lnTo>
                    <a:pt x="0" y="357111"/>
                  </a:lnTo>
                  <a:lnTo>
                    <a:pt x="23050" y="357111"/>
                  </a:lnTo>
                  <a:lnTo>
                    <a:pt x="159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67156" y="2979731"/>
              <a:ext cx="123482" cy="2134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55574" y="3215532"/>
              <a:ext cx="139579" cy="21598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498194" y="3027610"/>
              <a:ext cx="160020" cy="357505"/>
            </a:xfrm>
            <a:custGeom>
              <a:avLst/>
              <a:gdLst/>
              <a:ahLst/>
              <a:cxnLst/>
              <a:rect l="l" t="t" r="r" b="b"/>
              <a:pathLst>
                <a:path w="160019" h="357504">
                  <a:moveTo>
                    <a:pt x="159486" y="0"/>
                  </a:moveTo>
                  <a:lnTo>
                    <a:pt x="137160" y="0"/>
                  </a:lnTo>
                  <a:lnTo>
                    <a:pt x="0" y="357111"/>
                  </a:lnTo>
                  <a:lnTo>
                    <a:pt x="23050" y="357111"/>
                  </a:lnTo>
                  <a:lnTo>
                    <a:pt x="159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67156" y="3531965"/>
              <a:ext cx="123482" cy="21348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55566" y="3768122"/>
              <a:ext cx="139587" cy="21564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3498194" y="3580213"/>
              <a:ext cx="160020" cy="357505"/>
            </a:xfrm>
            <a:custGeom>
              <a:avLst/>
              <a:gdLst/>
              <a:ahLst/>
              <a:cxnLst/>
              <a:rect l="l" t="t" r="r" b="b"/>
              <a:pathLst>
                <a:path w="160019" h="357504">
                  <a:moveTo>
                    <a:pt x="159486" y="0"/>
                  </a:moveTo>
                  <a:lnTo>
                    <a:pt x="137160" y="0"/>
                  </a:lnTo>
                  <a:lnTo>
                    <a:pt x="0" y="357111"/>
                  </a:lnTo>
                  <a:lnTo>
                    <a:pt x="23050" y="357111"/>
                  </a:lnTo>
                  <a:lnTo>
                    <a:pt x="1594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2573000" y="2428932"/>
            <a:ext cx="427990" cy="450215"/>
            <a:chOff x="12573000" y="2428932"/>
            <a:chExt cx="427990" cy="450215"/>
          </a:xfrm>
        </p:grpSpPr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573000" y="2428932"/>
              <a:ext cx="123113" cy="2134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861042" y="2663285"/>
              <a:ext cx="139939" cy="21564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704038" y="2476811"/>
              <a:ext cx="159385" cy="357505"/>
            </a:xfrm>
            <a:custGeom>
              <a:avLst/>
              <a:gdLst/>
              <a:ahLst/>
              <a:cxnLst/>
              <a:rect l="l" t="t" r="r" b="b"/>
              <a:pathLst>
                <a:path w="159384" h="357505">
                  <a:moveTo>
                    <a:pt x="159118" y="0"/>
                  </a:moveTo>
                  <a:lnTo>
                    <a:pt x="136804" y="0"/>
                  </a:lnTo>
                  <a:lnTo>
                    <a:pt x="0" y="357111"/>
                  </a:lnTo>
                  <a:lnTo>
                    <a:pt x="22682" y="357111"/>
                  </a:lnTo>
                  <a:lnTo>
                    <a:pt x="159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2573000" y="2979731"/>
            <a:ext cx="427990" cy="452120"/>
            <a:chOff x="12573000" y="2979731"/>
            <a:chExt cx="427990" cy="452120"/>
          </a:xfrm>
        </p:grpSpPr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73000" y="2979731"/>
              <a:ext cx="123113" cy="21347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861050" y="3215532"/>
              <a:ext cx="139936" cy="21598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2704038" y="3027610"/>
              <a:ext cx="159385" cy="357505"/>
            </a:xfrm>
            <a:custGeom>
              <a:avLst/>
              <a:gdLst/>
              <a:ahLst/>
              <a:cxnLst/>
              <a:rect l="l" t="t" r="r" b="b"/>
              <a:pathLst>
                <a:path w="159384" h="357504">
                  <a:moveTo>
                    <a:pt x="159118" y="0"/>
                  </a:moveTo>
                  <a:lnTo>
                    <a:pt x="136804" y="0"/>
                  </a:lnTo>
                  <a:lnTo>
                    <a:pt x="0" y="357111"/>
                  </a:lnTo>
                  <a:lnTo>
                    <a:pt x="22682" y="357111"/>
                  </a:lnTo>
                  <a:lnTo>
                    <a:pt x="159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2573000" y="3531965"/>
            <a:ext cx="427990" cy="452120"/>
            <a:chOff x="12573000" y="3531965"/>
            <a:chExt cx="427990" cy="452120"/>
          </a:xfrm>
        </p:grpSpPr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573000" y="3531965"/>
              <a:ext cx="123113" cy="2134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861042" y="3768122"/>
              <a:ext cx="139939" cy="21564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704038" y="3580213"/>
              <a:ext cx="159385" cy="357505"/>
            </a:xfrm>
            <a:custGeom>
              <a:avLst/>
              <a:gdLst/>
              <a:ahLst/>
              <a:cxnLst/>
              <a:rect l="l" t="t" r="r" b="b"/>
              <a:pathLst>
                <a:path w="159384" h="357504">
                  <a:moveTo>
                    <a:pt x="159118" y="0"/>
                  </a:moveTo>
                  <a:lnTo>
                    <a:pt x="136804" y="0"/>
                  </a:lnTo>
                  <a:lnTo>
                    <a:pt x="0" y="357111"/>
                  </a:lnTo>
                  <a:lnTo>
                    <a:pt x="22682" y="357111"/>
                  </a:lnTo>
                  <a:lnTo>
                    <a:pt x="159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56" y="117989"/>
            <a:ext cx="5192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MEDIAN</a:t>
            </a:r>
            <a:r>
              <a:rPr spc="-35" dirty="0"/>
              <a:t> </a:t>
            </a:r>
            <a:r>
              <a:rPr spc="-55" dirty="0"/>
              <a:t>FILTER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704934" y="5064385"/>
            <a:ext cx="3004185" cy="170243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dirty="0">
                <a:latin typeface="Arial"/>
                <a:cs typeface="Arial"/>
              </a:rPr>
              <a:t>Average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100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600" dirty="0">
                <a:latin typeface="Arial"/>
                <a:cs typeface="Arial"/>
              </a:rPr>
              <a:t>Median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101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2934" y="5064385"/>
            <a:ext cx="2807970" cy="170243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dirty="0">
                <a:latin typeface="Arial"/>
                <a:cs typeface="Arial"/>
              </a:rPr>
              <a:t>Average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3F00"/>
                </a:solidFill>
                <a:latin typeface="Arial"/>
                <a:cs typeface="Arial"/>
              </a:rPr>
              <a:t>89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600" dirty="0">
                <a:latin typeface="Arial"/>
                <a:cs typeface="Arial"/>
              </a:rPr>
              <a:t>Median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=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101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53967" y="1921450"/>
          <a:ext cx="3786504" cy="288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101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97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102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99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93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81931" y="1921450"/>
          <a:ext cx="3786504" cy="2889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101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97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102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104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6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105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2550" spc="-25" dirty="0">
                          <a:latin typeface="Arial"/>
                          <a:cs typeface="Arial"/>
                        </a:rPr>
                        <a:t>93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278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Question</a:t>
            </a:r>
            <a:r>
              <a:rPr spc="-3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Spatial</a:t>
            </a:r>
            <a:r>
              <a:rPr spc="-30" dirty="0"/>
              <a:t> </a:t>
            </a:r>
            <a:r>
              <a:rPr spc="-10" dirty="0"/>
              <a:t>Filters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7419" y="1330827"/>
            <a:ext cx="884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SzPct val="44444"/>
              <a:buFont typeface="Meiryo UI"/>
              <a:buChar char="●"/>
              <a:tabLst>
                <a:tab pos="336550" algn="l"/>
              </a:tabLst>
            </a:pPr>
            <a:r>
              <a:rPr sz="3600" b="1" dirty="0">
                <a:latin typeface="Arial"/>
                <a:cs typeface="Arial"/>
              </a:rPr>
              <a:t>Solve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question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your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README.txt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054" y="2182946"/>
            <a:ext cx="2165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20" dirty="0">
                <a:latin typeface="Meiryo UI"/>
                <a:cs typeface="Meiryo UI"/>
              </a:rPr>
              <a:t>–</a:t>
            </a:r>
            <a:endParaRPr sz="2700">
              <a:latin typeface="Meiryo UI"/>
              <a:cs typeface="Meiryo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654" y="2058752"/>
            <a:ext cx="14599285" cy="280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30480" indent="125095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Discuss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advantages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disadvantages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averaging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filter,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influence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filter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size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why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sum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filter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must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35" dirty="0">
                <a:latin typeface="Arial"/>
                <a:cs typeface="Arial"/>
              </a:rPr>
              <a:t>1.</a:t>
            </a:r>
            <a:endParaRPr sz="3600">
              <a:latin typeface="Arial"/>
              <a:cs typeface="Arial"/>
            </a:endParaRPr>
          </a:p>
          <a:p>
            <a:pPr marL="361950" marR="414020" indent="-324485">
              <a:lnSpc>
                <a:spcPct val="119900"/>
              </a:lnSpc>
              <a:spcBef>
                <a:spcPts val="1130"/>
              </a:spcBef>
            </a:pPr>
            <a:r>
              <a:rPr sz="4050" baseline="16460" dirty="0">
                <a:latin typeface="Meiryo UI"/>
                <a:cs typeface="Meiryo UI"/>
              </a:rPr>
              <a:t>–</a:t>
            </a:r>
            <a:r>
              <a:rPr sz="4050" spc="135" baseline="16460" dirty="0">
                <a:latin typeface="Meiryo UI"/>
                <a:cs typeface="Meiryo UI"/>
              </a:rPr>
              <a:t> </a:t>
            </a:r>
            <a:r>
              <a:rPr sz="3600" dirty="0">
                <a:latin typeface="Arial"/>
                <a:cs typeface="Arial"/>
              </a:rPr>
              <a:t>Discuss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advantages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disadvantages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Gaussian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filter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regards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averaging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filter.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Discuss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influence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filter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size.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2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10" dirty="0"/>
              <a:t>Pencil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598" y="2285651"/>
            <a:ext cx="5144401" cy="51444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5519" y="2285651"/>
            <a:ext cx="5144401" cy="51444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406640" y="4206246"/>
            <a:ext cx="2012314" cy="915035"/>
            <a:chOff x="7406640" y="4206246"/>
            <a:chExt cx="2012314" cy="915035"/>
          </a:xfrm>
        </p:grpSpPr>
        <p:sp>
          <p:nvSpPr>
            <p:cNvPr id="6" name="object 6"/>
            <p:cNvSpPr/>
            <p:nvPr/>
          </p:nvSpPr>
          <p:spPr>
            <a:xfrm>
              <a:off x="7406640" y="4206246"/>
              <a:ext cx="2012314" cy="915035"/>
            </a:xfrm>
            <a:custGeom>
              <a:avLst/>
              <a:gdLst/>
              <a:ahLst/>
              <a:cxnLst/>
              <a:rect l="l" t="t" r="r" b="b"/>
              <a:pathLst>
                <a:path w="2012315" h="915035">
                  <a:moveTo>
                    <a:pt x="1508759" y="0"/>
                  </a:moveTo>
                  <a:lnTo>
                    <a:pt x="1508759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1508759" y="685800"/>
                  </a:lnTo>
                  <a:lnTo>
                    <a:pt x="1508759" y="914755"/>
                  </a:lnTo>
                  <a:lnTo>
                    <a:pt x="2012035" y="457200"/>
                  </a:lnTo>
                  <a:lnTo>
                    <a:pt x="1508759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06640" y="4206246"/>
              <a:ext cx="2012314" cy="915035"/>
            </a:xfrm>
            <a:custGeom>
              <a:avLst/>
              <a:gdLst/>
              <a:ahLst/>
              <a:cxnLst/>
              <a:rect l="l" t="t" r="r" b="b"/>
              <a:pathLst>
                <a:path w="2012315" h="915035">
                  <a:moveTo>
                    <a:pt x="0" y="228600"/>
                  </a:moveTo>
                  <a:lnTo>
                    <a:pt x="1508759" y="228600"/>
                  </a:lnTo>
                  <a:lnTo>
                    <a:pt x="1508759" y="0"/>
                  </a:lnTo>
                  <a:lnTo>
                    <a:pt x="2012035" y="457200"/>
                  </a:lnTo>
                  <a:lnTo>
                    <a:pt x="1508759" y="914755"/>
                  </a:lnTo>
                  <a:lnTo>
                    <a:pt x="1508759" y="685800"/>
                  </a:lnTo>
                  <a:lnTo>
                    <a:pt x="0" y="68580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TRICKS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5984" y="1448911"/>
            <a:ext cx="18923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70" dirty="0">
                <a:latin typeface="Meiryo UI"/>
                <a:cs typeface="Meiryo UI"/>
              </a:rPr>
              <a:t>●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022" y="1041026"/>
            <a:ext cx="10201910" cy="410908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3600" b="1" dirty="0">
                <a:latin typeface="Arial"/>
                <a:cs typeface="Arial"/>
              </a:rPr>
              <a:t>Deliver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your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working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code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before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next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session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28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i="1" dirty="0">
                <a:latin typeface="Arial"/>
                <a:cs typeface="Arial"/>
              </a:rPr>
              <a:t>Opdrachten</a:t>
            </a:r>
            <a:r>
              <a:rPr sz="3600" i="1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on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Ufora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00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1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python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script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named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labo#.py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1989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README.txt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(see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example)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00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b="1" dirty="0">
                <a:latin typeface="Arial"/>
                <a:cs typeface="Arial"/>
              </a:rPr>
              <a:t>output.zip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with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every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output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image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TRICKS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5984" y="1448911"/>
            <a:ext cx="18923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70" dirty="0">
                <a:latin typeface="Meiryo UI"/>
                <a:cs typeface="Meiryo UI"/>
              </a:rPr>
              <a:t>●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422" y="1041026"/>
            <a:ext cx="13533119" cy="170243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b="1" dirty="0">
                <a:latin typeface="Arial"/>
                <a:cs typeface="Arial"/>
              </a:rPr>
              <a:t>Questions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or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need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help?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Contact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at:</a:t>
            </a:r>
            <a:endParaRPr sz="3600" dirty="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2280"/>
              </a:spcBef>
            </a:pPr>
            <a:r>
              <a:rPr lang="en-US" sz="3600" dirty="0">
                <a:latin typeface="Arial"/>
                <a:cs typeface="Arial"/>
                <a:hlinkClick r:id="rId2"/>
              </a:rPr>
              <a:t>gianni.allebosch@UGent.be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3600" u="none" spc="-65" dirty="0">
                <a:latin typeface="Arial"/>
                <a:cs typeface="Arial"/>
              </a:rPr>
              <a:t> </a:t>
            </a:r>
            <a:r>
              <a:rPr sz="3600" u="none" spc="-10" dirty="0">
                <a:latin typeface="Arial"/>
                <a:cs typeface="Arial"/>
                <a:hlinkClick r:id="rId3"/>
              </a:rPr>
              <a:t>Martin.Dimitrievski@UGent.be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400" y="6"/>
            <a:ext cx="16880840" cy="9753600"/>
            <a:chOff x="464400" y="6"/>
            <a:chExt cx="16880840" cy="9753600"/>
          </a:xfrm>
        </p:grpSpPr>
        <p:sp>
          <p:nvSpPr>
            <p:cNvPr id="3" name="object 3"/>
            <p:cNvSpPr/>
            <p:nvPr/>
          </p:nvSpPr>
          <p:spPr>
            <a:xfrm>
              <a:off x="914400" y="1392841"/>
              <a:ext cx="16424275" cy="6504940"/>
            </a:xfrm>
            <a:custGeom>
              <a:avLst/>
              <a:gdLst/>
              <a:ahLst/>
              <a:cxnLst/>
              <a:rect l="l" t="t" r="r" b="b"/>
              <a:pathLst>
                <a:path w="16424275" h="6504940">
                  <a:moveTo>
                    <a:pt x="16423919" y="0"/>
                  </a:moveTo>
                  <a:lnTo>
                    <a:pt x="0" y="0"/>
                  </a:lnTo>
                  <a:lnTo>
                    <a:pt x="0" y="6504851"/>
                  </a:lnTo>
                  <a:lnTo>
                    <a:pt x="8211959" y="6504851"/>
                  </a:lnTo>
                  <a:lnTo>
                    <a:pt x="16423919" y="6504851"/>
                  </a:lnTo>
                  <a:lnTo>
                    <a:pt x="16423919" y="0"/>
                  </a:lnTo>
                  <a:close/>
                </a:path>
              </a:pathLst>
            </a:custGeom>
            <a:solidFill>
              <a:srgbClr val="1D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1392841"/>
              <a:ext cx="16424275" cy="6504940"/>
            </a:xfrm>
            <a:custGeom>
              <a:avLst/>
              <a:gdLst/>
              <a:ahLst/>
              <a:cxnLst/>
              <a:rect l="l" t="t" r="r" b="b"/>
              <a:pathLst>
                <a:path w="16424275" h="6504940">
                  <a:moveTo>
                    <a:pt x="8211959" y="6504851"/>
                  </a:moveTo>
                  <a:lnTo>
                    <a:pt x="0" y="6504851"/>
                  </a:lnTo>
                  <a:lnTo>
                    <a:pt x="0" y="0"/>
                  </a:lnTo>
                  <a:lnTo>
                    <a:pt x="16423919" y="0"/>
                  </a:lnTo>
                  <a:lnTo>
                    <a:pt x="16423919" y="6504851"/>
                  </a:lnTo>
                  <a:lnTo>
                    <a:pt x="8211959" y="6504851"/>
                  </a:lnTo>
                  <a:close/>
                </a:path>
              </a:pathLst>
            </a:custGeom>
            <a:ln w="12599">
              <a:solidFill>
                <a:srgbClr val="1548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400" y="6"/>
              <a:ext cx="5572442" cy="13924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17935" y="3782066"/>
            <a:ext cx="78809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9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b="1" spc="-10" dirty="0">
                <a:solidFill>
                  <a:srgbClr val="FFFFFF"/>
                </a:solidFill>
                <a:latin typeface="Arial"/>
                <a:cs typeface="Arial"/>
              </a:rPr>
              <a:t>LUCK!</a:t>
            </a:r>
            <a:endParaRPr sz="9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96108" rIns="0" bIns="0" rtlCol="0">
            <a:spAutoFit/>
          </a:bodyPr>
          <a:lstStyle/>
          <a:p>
            <a:pPr marL="7746365">
              <a:lnSpc>
                <a:spcPct val="100000"/>
              </a:lnSpc>
              <a:spcBef>
                <a:spcPts val="430"/>
              </a:spcBef>
            </a:pPr>
            <a:r>
              <a:rPr sz="1400" b="1" spc="-20" dirty="0">
                <a:solidFill>
                  <a:srgbClr val="1D63C7"/>
                </a:solidFill>
                <a:latin typeface="Arial"/>
                <a:cs typeface="Arial"/>
              </a:rPr>
              <a:t>VAKGROEP</a:t>
            </a:r>
            <a:r>
              <a:rPr sz="1400" b="1" spc="-5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D63C7"/>
                </a:solidFill>
                <a:latin typeface="Arial"/>
                <a:cs typeface="Arial"/>
              </a:rPr>
              <a:t>TELECOMMUNICATIE</a:t>
            </a:r>
            <a:r>
              <a:rPr sz="1400" b="1" spc="-4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D63C7"/>
                </a:solidFill>
                <a:latin typeface="Arial"/>
                <a:cs typeface="Arial"/>
              </a:rPr>
              <a:t>EN</a:t>
            </a:r>
            <a:r>
              <a:rPr sz="1400" b="1" spc="-4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D63C7"/>
                </a:solidFill>
                <a:latin typeface="Arial"/>
                <a:cs typeface="Arial"/>
              </a:rPr>
              <a:t>INFORMATIEVERWERKING</a:t>
            </a:r>
            <a:endParaRPr sz="1400">
              <a:latin typeface="Arial"/>
              <a:cs typeface="Arial"/>
            </a:endParaRPr>
          </a:p>
          <a:p>
            <a:pPr marL="7746365">
              <a:lnSpc>
                <a:spcPct val="100000"/>
              </a:lnSpc>
              <a:spcBef>
                <a:spcPts val="330"/>
              </a:spcBef>
            </a:pPr>
            <a:r>
              <a:rPr sz="1400" spc="-10" dirty="0">
                <a:solidFill>
                  <a:srgbClr val="1D63C7"/>
                </a:solidFill>
              </a:rPr>
              <a:t>ONDERZOEKSGROEP</a:t>
            </a:r>
            <a:r>
              <a:rPr sz="1400" spc="-30" dirty="0">
                <a:solidFill>
                  <a:srgbClr val="1D63C7"/>
                </a:solidFill>
              </a:rPr>
              <a:t> </a:t>
            </a:r>
            <a:r>
              <a:rPr sz="1400" dirty="0">
                <a:solidFill>
                  <a:srgbClr val="1D63C7"/>
                </a:solidFill>
              </a:rPr>
              <a:t>IMAGE</a:t>
            </a:r>
            <a:r>
              <a:rPr sz="1400" spc="-5" dirty="0">
                <a:solidFill>
                  <a:srgbClr val="1D63C7"/>
                </a:solidFill>
              </a:rPr>
              <a:t> </a:t>
            </a:r>
            <a:r>
              <a:rPr sz="1400" spc="-10" dirty="0">
                <a:solidFill>
                  <a:srgbClr val="1D63C7"/>
                </a:solidFill>
              </a:rPr>
              <a:t>PROCESSING</a:t>
            </a:r>
            <a:r>
              <a:rPr sz="1400" spc="-80" dirty="0">
                <a:solidFill>
                  <a:srgbClr val="1D63C7"/>
                </a:solidFill>
              </a:rPr>
              <a:t> </a:t>
            </a:r>
            <a:r>
              <a:rPr sz="1400" dirty="0">
                <a:solidFill>
                  <a:srgbClr val="1D63C7"/>
                </a:solidFill>
              </a:rPr>
              <a:t>AND</a:t>
            </a:r>
            <a:r>
              <a:rPr sz="1400" spc="-15" dirty="0">
                <a:solidFill>
                  <a:srgbClr val="1D63C7"/>
                </a:solidFill>
              </a:rPr>
              <a:t> </a:t>
            </a:r>
            <a:r>
              <a:rPr sz="1400" spc="-10" dirty="0">
                <a:solidFill>
                  <a:srgbClr val="1D63C7"/>
                </a:solidFill>
              </a:rPr>
              <a:t>INTERPRETATION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400" y="6"/>
            <a:ext cx="16880840" cy="9753600"/>
            <a:chOff x="464400" y="6"/>
            <a:chExt cx="1688084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476" y="7905959"/>
              <a:ext cx="2307958" cy="18471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400" y="1392841"/>
              <a:ext cx="16424275" cy="6504940"/>
            </a:xfrm>
            <a:custGeom>
              <a:avLst/>
              <a:gdLst/>
              <a:ahLst/>
              <a:cxnLst/>
              <a:rect l="l" t="t" r="r" b="b"/>
              <a:pathLst>
                <a:path w="16424275" h="6504940">
                  <a:moveTo>
                    <a:pt x="16423919" y="0"/>
                  </a:moveTo>
                  <a:lnTo>
                    <a:pt x="0" y="0"/>
                  </a:lnTo>
                  <a:lnTo>
                    <a:pt x="0" y="6504851"/>
                  </a:lnTo>
                  <a:lnTo>
                    <a:pt x="8211959" y="6504851"/>
                  </a:lnTo>
                  <a:lnTo>
                    <a:pt x="16423919" y="6504851"/>
                  </a:lnTo>
                  <a:lnTo>
                    <a:pt x="16423919" y="0"/>
                  </a:lnTo>
                  <a:close/>
                </a:path>
              </a:pathLst>
            </a:custGeom>
            <a:solidFill>
              <a:srgbClr val="1D6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1392841"/>
              <a:ext cx="16424275" cy="6504940"/>
            </a:xfrm>
            <a:custGeom>
              <a:avLst/>
              <a:gdLst/>
              <a:ahLst/>
              <a:cxnLst/>
              <a:rect l="l" t="t" r="r" b="b"/>
              <a:pathLst>
                <a:path w="16424275" h="6504940">
                  <a:moveTo>
                    <a:pt x="8211959" y="6504851"/>
                  </a:moveTo>
                  <a:lnTo>
                    <a:pt x="0" y="6504851"/>
                  </a:lnTo>
                  <a:lnTo>
                    <a:pt x="0" y="0"/>
                  </a:lnTo>
                  <a:lnTo>
                    <a:pt x="16423919" y="0"/>
                  </a:lnTo>
                  <a:lnTo>
                    <a:pt x="16423919" y="6504851"/>
                  </a:lnTo>
                  <a:lnTo>
                    <a:pt x="8211959" y="6504851"/>
                  </a:lnTo>
                  <a:close/>
                </a:path>
              </a:pathLst>
            </a:custGeom>
            <a:ln w="12599">
              <a:solidFill>
                <a:srgbClr val="1548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400" y="6"/>
              <a:ext cx="5572442" cy="13924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44063" y="2227586"/>
            <a:ext cx="11668760" cy="556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Multimedia</a:t>
            </a:r>
            <a:r>
              <a:rPr sz="9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9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b="1" dirty="0">
                <a:solidFill>
                  <a:srgbClr val="FFFFFF"/>
                </a:solidFill>
                <a:latin typeface="Arial"/>
                <a:cs typeface="Arial"/>
              </a:rPr>
              <a:t>Labo</a:t>
            </a:r>
            <a:r>
              <a:rPr sz="9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600" dirty="0">
              <a:latin typeface="Arial"/>
              <a:cs typeface="Arial"/>
            </a:endParaRPr>
          </a:p>
          <a:p>
            <a:pPr marR="5715" algn="ctr">
              <a:lnSpc>
                <a:spcPct val="100000"/>
              </a:lnSpc>
              <a:spcBef>
                <a:spcPts val="6210"/>
              </a:spcBef>
            </a:pPr>
            <a:r>
              <a:rPr lang="en-US" sz="2800" b="1" dirty="0">
                <a:solidFill>
                  <a:srgbClr val="FFFFFF"/>
                </a:solidFill>
                <a:latin typeface="Arial"/>
                <a:cs typeface="Arial"/>
              </a:rPr>
              <a:t>Gianni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Arial"/>
              </a:rPr>
              <a:t>Allebosch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Martin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Dimitrievski</a:t>
            </a:r>
            <a:endParaRPr sz="2800" dirty="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lang="en-US" sz="2800" b="1" spc="-10" dirty="0" err="1">
                <a:solidFill>
                  <a:srgbClr val="FFFFFF"/>
                </a:solidFill>
                <a:latin typeface="Arial"/>
                <a:cs typeface="Arial"/>
              </a:rPr>
              <a:t>gianni.allebosch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martin.dimitrievski}@ugent.be</a:t>
            </a:r>
            <a:endParaRPr sz="2800" dirty="0">
              <a:latin typeface="Arial"/>
              <a:cs typeface="Arial"/>
            </a:endParaRPr>
          </a:p>
          <a:p>
            <a:pPr marL="129539" marR="141605" algn="ctr">
              <a:lnSpc>
                <a:spcPct val="223800"/>
              </a:lnSpc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industriële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wetenschappen: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elektronica-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ICT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Ardoyen,</a:t>
            </a:r>
            <a:endParaRPr sz="2800" dirty="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  <a:spcBef>
                <a:spcPts val="39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9000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Gent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3505" y="359488"/>
            <a:ext cx="5760085" cy="5359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spc="-20" dirty="0">
                <a:solidFill>
                  <a:srgbClr val="1D63C7"/>
                </a:solidFill>
                <a:latin typeface="Arial"/>
                <a:cs typeface="Arial"/>
              </a:rPr>
              <a:t>VAKGROEP</a:t>
            </a:r>
            <a:r>
              <a:rPr sz="1400" b="1" spc="-5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D63C7"/>
                </a:solidFill>
                <a:latin typeface="Arial"/>
                <a:cs typeface="Arial"/>
              </a:rPr>
              <a:t>TELECOMMUNICATIE</a:t>
            </a:r>
            <a:r>
              <a:rPr sz="1400" b="1" spc="-4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D63C7"/>
                </a:solidFill>
                <a:latin typeface="Arial"/>
                <a:cs typeface="Arial"/>
              </a:rPr>
              <a:t>EN</a:t>
            </a:r>
            <a:r>
              <a:rPr sz="1400" b="1" spc="-4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1D63C7"/>
                </a:solidFill>
                <a:latin typeface="Arial"/>
                <a:cs typeface="Arial"/>
              </a:rPr>
              <a:t>INFORMATIEVERWERKING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spc="-10" dirty="0">
                <a:solidFill>
                  <a:srgbClr val="1D63C7"/>
                </a:solidFill>
                <a:latin typeface="Arial"/>
                <a:cs typeface="Arial"/>
              </a:rPr>
              <a:t>ONDERZOEKSGROEP</a:t>
            </a:r>
            <a:r>
              <a:rPr sz="1400" spc="-30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D63C7"/>
                </a:solidFill>
                <a:latin typeface="Arial"/>
                <a:cs typeface="Arial"/>
              </a:rPr>
              <a:t>IMAGE</a:t>
            </a:r>
            <a:r>
              <a:rPr sz="1400" spc="-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D63C7"/>
                </a:solidFill>
                <a:latin typeface="Arial"/>
                <a:cs typeface="Arial"/>
              </a:rPr>
              <a:t>PROCESSING</a:t>
            </a:r>
            <a:r>
              <a:rPr sz="1400" spc="-80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D63C7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1D63C7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D63C7"/>
                </a:solidFill>
                <a:latin typeface="Arial"/>
                <a:cs typeface="Arial"/>
              </a:rPr>
              <a:t>INTERPRETATION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TRICKS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45984" y="1448911"/>
            <a:ext cx="18923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70" dirty="0">
                <a:latin typeface="Meiryo UI"/>
                <a:cs typeface="Meiryo UI"/>
              </a:rPr>
              <a:t>●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022" y="1041026"/>
            <a:ext cx="14422119" cy="491045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3600" b="1" dirty="0">
                <a:latin typeface="Arial"/>
                <a:cs typeface="Arial"/>
              </a:rPr>
              <a:t>Keep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your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program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user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friendly!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28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Provide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README.txt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00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Execute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each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exercise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sequentially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script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1989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Make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clear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which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exercise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currently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being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executed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00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Name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windows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showing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images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1989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If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input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required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from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user,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make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sure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instructions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are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clear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TIPS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TRICKS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984" y="1448911"/>
            <a:ext cx="18923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70" dirty="0">
                <a:latin typeface="Meiryo UI"/>
                <a:cs typeface="Meiryo UI"/>
              </a:rPr>
              <a:t>●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022" y="1041026"/>
            <a:ext cx="14097000" cy="330644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3600" b="1" dirty="0">
                <a:latin typeface="Arial"/>
                <a:cs typeface="Arial"/>
              </a:rPr>
              <a:t>Be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sure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code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is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executable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as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is!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28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We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change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code!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00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Functions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comments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will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executed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1989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Store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input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images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folder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named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“images”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next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to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20" dirty="0">
                <a:latin typeface="Arial"/>
                <a:cs typeface="Arial"/>
              </a:rPr>
              <a:t> 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654" y="6037337"/>
            <a:ext cx="12816840" cy="254952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4050" baseline="16460" dirty="0">
                <a:latin typeface="Meiryo UI"/>
                <a:cs typeface="Meiryo UI"/>
              </a:rPr>
              <a:t>–</a:t>
            </a:r>
            <a:r>
              <a:rPr sz="4050" spc="142" baseline="16460" dirty="0">
                <a:latin typeface="Meiryo UI"/>
                <a:cs typeface="Meiryo UI"/>
              </a:rPr>
              <a:t> </a:t>
            </a:r>
            <a:r>
              <a:rPr sz="3600" dirty="0">
                <a:latin typeface="Arial"/>
                <a:cs typeface="Arial"/>
              </a:rPr>
              <a:t>Do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absolute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paths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but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relative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paths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(portability!):</a:t>
            </a:r>
            <a:endParaRPr sz="3600">
              <a:latin typeface="Arial"/>
              <a:cs typeface="Arial"/>
            </a:endParaRPr>
          </a:p>
          <a:p>
            <a:pPr marL="505459">
              <a:lnSpc>
                <a:spcPts val="6375"/>
              </a:lnSpc>
              <a:spcBef>
                <a:spcPts val="1680"/>
              </a:spcBef>
            </a:pPr>
            <a:r>
              <a:rPr sz="8100" spc="-2782" baseline="6687" dirty="0">
                <a:latin typeface="Meiryo UI"/>
                <a:cs typeface="Meiryo UI"/>
              </a:rPr>
              <a:t>✗</a:t>
            </a:r>
            <a:r>
              <a:rPr sz="8100" spc="-1275" baseline="6687" dirty="0">
                <a:latin typeface="Meiryo UI"/>
                <a:cs typeface="Meiryo UI"/>
              </a:rPr>
              <a:t> </a:t>
            </a:r>
            <a:r>
              <a:rPr sz="3600" spc="-10" dirty="0">
                <a:latin typeface="Arial"/>
                <a:cs typeface="Arial"/>
              </a:rPr>
              <a:t>“</a:t>
            </a:r>
            <a:r>
              <a:rPr sz="4800" spc="-10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:/users/admin/multimedia/labo1/images/lena_color.jpg”</a:t>
            </a:r>
            <a:endParaRPr sz="3600">
              <a:latin typeface="Arial"/>
              <a:cs typeface="Arial"/>
            </a:endParaRPr>
          </a:p>
          <a:p>
            <a:pPr marL="505459">
              <a:lnSpc>
                <a:spcPts val="6375"/>
              </a:lnSpc>
            </a:pPr>
            <a:r>
              <a:rPr sz="8100" spc="-1237" baseline="1543" dirty="0">
                <a:latin typeface="Meiryo UI"/>
                <a:cs typeface="Meiryo UI"/>
              </a:rPr>
              <a:t>✔</a:t>
            </a:r>
            <a:r>
              <a:rPr sz="8100" spc="-1275" baseline="1543" dirty="0">
                <a:latin typeface="Meiryo UI"/>
                <a:cs typeface="Meiryo UI"/>
              </a:rPr>
              <a:t> </a:t>
            </a:r>
            <a:r>
              <a:rPr sz="3600" spc="-10" dirty="0">
                <a:latin typeface="Arial"/>
                <a:cs typeface="Arial"/>
              </a:rPr>
              <a:t>“images/lena_color.jpg”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532" y="4661191"/>
            <a:ext cx="8471493" cy="11352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198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085" y="1463046"/>
            <a:ext cx="8022221" cy="8160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816" y="106826"/>
            <a:ext cx="4618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77334" y="1220312"/>
            <a:ext cx="5767070" cy="331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2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shows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every </a:t>
            </a:r>
            <a:r>
              <a:rPr sz="3600" dirty="0">
                <a:latin typeface="Arial"/>
                <a:cs typeface="Arial"/>
              </a:rPr>
              <a:t>intensity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value/range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the </a:t>
            </a:r>
            <a:r>
              <a:rPr sz="3600" dirty="0">
                <a:latin typeface="Arial"/>
                <a:cs typeface="Arial"/>
              </a:rPr>
              <a:t>amount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pixels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present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image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with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that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same </a:t>
            </a:r>
            <a:r>
              <a:rPr sz="3600" dirty="0">
                <a:latin typeface="Arial"/>
                <a:cs typeface="Arial"/>
              </a:rPr>
              <a:t>intensity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value/range.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GAMMA</a:t>
            </a:r>
            <a:r>
              <a:rPr spc="-395" dirty="0"/>
              <a:t> </a:t>
            </a:r>
            <a:r>
              <a:rPr spc="-3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1422" y="1221391"/>
            <a:ext cx="5206365" cy="529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Gamma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transformations </a:t>
            </a:r>
            <a:r>
              <a:rPr sz="3600" dirty="0">
                <a:latin typeface="Arial"/>
                <a:cs typeface="Arial"/>
              </a:rPr>
              <a:t>are </a:t>
            </a:r>
            <a:r>
              <a:rPr sz="3600" spc="-10" dirty="0">
                <a:latin typeface="Arial"/>
                <a:cs typeface="Arial"/>
              </a:rPr>
              <a:t>non-</a:t>
            </a:r>
            <a:r>
              <a:rPr sz="3600" dirty="0">
                <a:latin typeface="Arial"/>
                <a:cs typeface="Arial"/>
              </a:rPr>
              <a:t>linear </a:t>
            </a:r>
            <a:r>
              <a:rPr sz="3600" spc="-10" dirty="0">
                <a:latin typeface="Arial"/>
                <a:cs typeface="Arial"/>
              </a:rPr>
              <a:t>operations </a:t>
            </a:r>
            <a:r>
              <a:rPr sz="3600" dirty="0">
                <a:latin typeface="Arial"/>
                <a:cs typeface="Arial"/>
              </a:rPr>
              <a:t>on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intensity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values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of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pixels.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They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can </a:t>
            </a:r>
            <a:r>
              <a:rPr sz="3600" dirty="0">
                <a:latin typeface="Arial"/>
                <a:cs typeface="Arial"/>
              </a:rPr>
              <a:t>enhance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contrast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dark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or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light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areas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image.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effect </a:t>
            </a:r>
            <a:r>
              <a:rPr sz="3600" dirty="0">
                <a:latin typeface="Arial"/>
                <a:cs typeface="Arial"/>
              </a:rPr>
              <a:t>depends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γ.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2240" y="950766"/>
            <a:ext cx="9512935" cy="8376284"/>
            <a:chOff x="6492240" y="950766"/>
            <a:chExt cx="9512935" cy="83762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680" y="4831201"/>
              <a:ext cx="9421177" cy="44956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6034" y="950766"/>
              <a:ext cx="6396113" cy="37691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92240" y="4754886"/>
              <a:ext cx="9512935" cy="548640"/>
            </a:xfrm>
            <a:custGeom>
              <a:avLst/>
              <a:gdLst/>
              <a:ahLst/>
              <a:cxnLst/>
              <a:rect l="l" t="t" r="r" b="b"/>
              <a:pathLst>
                <a:path w="9512935" h="548639">
                  <a:moveTo>
                    <a:pt x="9512642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4756315" y="548639"/>
                  </a:lnTo>
                  <a:lnTo>
                    <a:pt x="9512642" y="548639"/>
                  </a:lnTo>
                  <a:lnTo>
                    <a:pt x="9512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Question</a:t>
            </a:r>
            <a:r>
              <a:rPr spc="-100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spc="-10" dirty="0"/>
              <a:t>Intensity,</a:t>
            </a:r>
            <a:r>
              <a:rPr spc="-85" dirty="0"/>
              <a:t> </a:t>
            </a:r>
            <a:r>
              <a:rPr dirty="0"/>
              <a:t>contrast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gamma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7419" y="1448911"/>
            <a:ext cx="18923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370" dirty="0">
                <a:latin typeface="Meiryo UI"/>
                <a:cs typeface="Meiryo UI"/>
              </a:rPr>
              <a:t>●</a:t>
            </a:r>
            <a:endParaRPr sz="1600">
              <a:latin typeface="Meiryo UI"/>
              <a:cs typeface="Meiryo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022" y="1041026"/>
            <a:ext cx="13007340" cy="2505075"/>
          </a:xfrm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3600" b="1" dirty="0">
                <a:latin typeface="Arial"/>
                <a:cs typeface="Arial"/>
              </a:rPr>
              <a:t>Solve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question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your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README.txt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28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For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which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values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 γ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contrast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dark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zones</a:t>
            </a:r>
            <a:r>
              <a:rPr sz="3600" spc="-10" dirty="0">
                <a:latin typeface="Arial"/>
                <a:cs typeface="Arial"/>
              </a:rPr>
              <a:t> enhanced?</a:t>
            </a:r>
            <a:endParaRPr sz="3600">
              <a:latin typeface="Arial"/>
              <a:cs typeface="Arial"/>
            </a:endParaRPr>
          </a:p>
          <a:p>
            <a:pPr marL="467995" indent="-322580">
              <a:lnSpc>
                <a:spcPct val="100000"/>
              </a:lnSpc>
              <a:spcBef>
                <a:spcPts val="2000"/>
              </a:spcBef>
              <a:buSzPct val="75000"/>
              <a:buFont typeface="Meiryo UI"/>
              <a:buChar char="–"/>
              <a:tabLst>
                <a:tab pos="467995" algn="l"/>
              </a:tabLst>
            </a:pPr>
            <a:r>
              <a:rPr sz="3600" dirty="0">
                <a:latin typeface="Arial"/>
                <a:cs typeface="Arial"/>
              </a:rPr>
              <a:t>For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which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values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 γ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contrast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light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zones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enhanced?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25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Gamma</a:t>
            </a:r>
            <a:r>
              <a:rPr spc="-114" dirty="0"/>
              <a:t> </a:t>
            </a:r>
            <a:r>
              <a:rPr spc="-10" dirty="0"/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929" y="1047849"/>
            <a:ext cx="11188282" cy="86432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20" y="5760015"/>
            <a:ext cx="6777355" cy="32921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20" dirty="0"/>
              <a:t> </a:t>
            </a:r>
            <a:r>
              <a:rPr spc="-40" dirty="0"/>
              <a:t>EQUALIZATION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1422" y="1330827"/>
            <a:ext cx="13280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Histogram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equalization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simple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form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of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contrast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enhancement.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559" y="2368455"/>
            <a:ext cx="5954039" cy="26737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7163" y="5760003"/>
            <a:ext cx="6289903" cy="32505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8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582</Words>
  <Application>Microsoft Office PowerPoint</Application>
  <PresentationFormat>Custom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Meiryo UI</vt:lpstr>
      <vt:lpstr>Arial</vt:lpstr>
      <vt:lpstr>Calibri</vt:lpstr>
      <vt:lpstr>Office Theme</vt:lpstr>
      <vt:lpstr>PowerPoint Presentation</vt:lpstr>
      <vt:lpstr>PowerPoint Presentation</vt:lpstr>
      <vt:lpstr>TIPS &amp; TRICKS</vt:lpstr>
      <vt:lpstr>TIPS &amp; TRICKS</vt:lpstr>
      <vt:lpstr>HISTOGRAMS</vt:lpstr>
      <vt:lpstr>GAMMA TRANSFORMATION</vt:lpstr>
      <vt:lpstr>Question – Intensity, contrast and gamma</vt:lpstr>
      <vt:lpstr>Exercise 1 – Gamma Transformation</vt:lpstr>
      <vt:lpstr>HISTOGRAM EQUALIZATION</vt:lpstr>
      <vt:lpstr>Exercise 2 – Histogram Equalization</vt:lpstr>
      <vt:lpstr>HISTOGRAM MATCHING</vt:lpstr>
      <vt:lpstr>Exercise 3 – Histogram Matching</vt:lpstr>
      <vt:lpstr>AVERAGING FILTER</vt:lpstr>
      <vt:lpstr>MEDIAN FILTER</vt:lpstr>
      <vt:lpstr>Question – Spatial Filters</vt:lpstr>
      <vt:lpstr>Exercise 4 – Pencil</vt:lpstr>
      <vt:lpstr>TIPS &amp; TRICKS</vt:lpstr>
      <vt:lpstr>TIPS &amp; TRICKS</vt:lpstr>
      <vt:lpstr>VAKGROEP TELECOMMUNICATIE EN INFORMATIEVERWERKING ONDERZOEKSGROEP IMAGE PROCESSING AND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 </dc:creator>
  <cp:lastModifiedBy>Martin Dimitrievski</cp:lastModifiedBy>
  <cp:revision>1</cp:revision>
  <dcterms:created xsi:type="dcterms:W3CDTF">2024-10-03T16:55:18Z</dcterms:created>
  <dcterms:modified xsi:type="dcterms:W3CDTF">2024-10-03T17:11:35Z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2021-10-29T00:00:00Z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6.2</vt:lpwstr>
  </property>
  <property fmtid="{D5CDD505-2E9C-101B-9397-08002B2CF9AE}" pid="5" name="LastSaved">
    <vt:filetime>2021-10-29T00:00:00Z</vt:filetime>
  </property>
</Properties>
</file>