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65" r:id="rId3"/>
    <p:sldId id="266" r:id="rId4"/>
    <p:sldId id="258" r:id="rId5"/>
    <p:sldId id="259" r:id="rId6"/>
    <p:sldId id="267" r:id="rId7"/>
    <p:sldId id="257" r:id="rId8"/>
    <p:sldId id="260" r:id="rId9"/>
    <p:sldId id="273" r:id="rId10"/>
    <p:sldId id="261" r:id="rId11"/>
    <p:sldId id="274" r:id="rId12"/>
    <p:sldId id="262" r:id="rId13"/>
    <p:sldId id="275" r:id="rId14"/>
    <p:sldId id="272" r:id="rId15"/>
    <p:sldId id="263" r:id="rId16"/>
    <p:sldId id="264" r:id="rId17"/>
    <p:sldId id="271" r:id="rId18"/>
  </p:sldIdLst>
  <p:sldSz cx="9144000" cy="5143500" type="screen16x9"/>
  <p:notesSz cx="6858000" cy="9144000"/>
  <p:embeddedFontLst>
    <p:embeddedFont>
      <p:font typeface="Unbounded" panose="020B0604020202020204" charset="0"/>
      <p:regular r:id="rId20"/>
      <p:bold r:id="rId21"/>
    </p:embeddedFont>
    <p:embeddedFont>
      <p:font typeface="Fjalla One" panose="020B0604020202020204" charset="0"/>
      <p:regular r:id="rId22"/>
    </p:embeddedFont>
    <p:embeddedFont>
      <p:font typeface="Barlow Semi Condensed Medium" panose="020B0604020202020204" charset="0"/>
      <p:regular r:id="rId23"/>
      <p:bold r:id="rId24"/>
      <p:italic r:id="rId25"/>
      <p:boldItalic r:id="rId26"/>
    </p:embeddedFont>
    <p:embeddedFont>
      <p:font typeface="Barlow Semi Condensed"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1F76CC-F38E-4ED1-914D-5E5FF88D3482}">
  <a:tblStyle styleId="{121F76CC-F38E-4ED1-914D-5E5FF88D34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93" d="100"/>
          <a:sy n="93"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7608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583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9fffefee8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9fffefee8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566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56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8202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178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96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430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0659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2a016f6cb5b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2a016f6cb5b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1368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2a016f6cb5b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g2a016f6cb5b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9402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2a016f6cb5b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2a016f6cb5b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780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xmlns=""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xmlns=""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xmlns=""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xmlns="" val="tx"/>
                    </a:ext>
                  </a:extLst>
                </a:hlinkClick>
              </a:rPr>
              <a:t>Stories</a:t>
            </a:r>
            <a:endParaRPr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dirty="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12" y="3124317"/>
            <a:ext cx="2624346" cy="213786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0" name="Google Shape;1880;p33"/>
          <p:cNvSpPr txBox="1">
            <a:spLocks noGrp="1"/>
          </p:cNvSpPr>
          <p:nvPr>
            <p:ph type="ctrTitle"/>
          </p:nvPr>
        </p:nvSpPr>
        <p:spPr>
          <a:xfrm>
            <a:off x="2737950" y="899700"/>
            <a:ext cx="3668100" cy="7473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sz="4600"/>
              <a:t>TECHSOLUTION</a:t>
            </a:r>
            <a:endParaRPr sz="4600" dirty="0">
              <a:solidFill>
                <a:schemeClr val="dk2"/>
              </a:solidFill>
            </a:endParaRPr>
          </a:p>
        </p:txBody>
      </p:sp>
      <p:pic>
        <p:nvPicPr>
          <p:cNvPr id="1881" name="Google Shape;1881;p33"/>
          <p:cNvPicPr preferRelativeResize="0"/>
          <p:nvPr/>
        </p:nvPicPr>
        <p:blipFill>
          <a:blip r:embed="rId3">
            <a:alphaModFix/>
          </a:blip>
          <a:stretch>
            <a:fillRect/>
          </a:stretch>
        </p:blipFill>
        <p:spPr>
          <a:xfrm>
            <a:off x="122750" y="78102"/>
            <a:ext cx="983599" cy="1234400"/>
          </a:xfrm>
          <a:prstGeom prst="rect">
            <a:avLst/>
          </a:prstGeom>
          <a:noFill/>
          <a:ln>
            <a:noFill/>
          </a:ln>
        </p:spPr>
      </p:pic>
      <p:pic>
        <p:nvPicPr>
          <p:cNvPr id="1882" name="Google Shape;1882;p33"/>
          <p:cNvPicPr preferRelativeResize="0"/>
          <p:nvPr/>
        </p:nvPicPr>
        <p:blipFill rotWithShape="1">
          <a:blip r:embed="rId4">
            <a:alphaModFix/>
          </a:blip>
          <a:srcRect l="34262" r="34409"/>
          <a:stretch/>
        </p:blipFill>
        <p:spPr>
          <a:xfrm>
            <a:off x="8004525" y="3853300"/>
            <a:ext cx="1061386" cy="1234400"/>
          </a:xfrm>
          <a:prstGeom prst="rect">
            <a:avLst/>
          </a:prstGeom>
          <a:noFill/>
          <a:ln>
            <a:noFill/>
          </a:ln>
        </p:spPr>
      </p:pic>
      <p:sp>
        <p:nvSpPr>
          <p:cNvPr id="1883" name="Google Shape;1883;p33"/>
          <p:cNvSpPr txBox="1"/>
          <p:nvPr/>
        </p:nvSpPr>
        <p:spPr>
          <a:xfrm>
            <a:off x="1341900" y="2135500"/>
            <a:ext cx="6460200" cy="2398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1600" b="1">
                <a:solidFill>
                  <a:schemeClr val="dk1"/>
                </a:solidFill>
                <a:latin typeface="Unbounded"/>
                <a:ea typeface="Unbounded"/>
                <a:cs typeface="Unbounded"/>
                <a:sym typeface="Unbounded"/>
              </a:rPr>
              <a:t>2111119767 MACARIO GONZÁLEZ JOSÉ LUIS</a:t>
            </a:r>
            <a:endParaRPr sz="1600" b="1" dirty="0">
              <a:solidFill>
                <a:schemeClr val="dk1"/>
              </a:solidFill>
              <a:latin typeface="Unbounded"/>
              <a:ea typeface="Unbounded"/>
              <a:cs typeface="Unbounded"/>
              <a:sym typeface="Unbounded"/>
            </a:endParaRPr>
          </a:p>
          <a:p>
            <a:pPr marL="0" lvl="0" indent="0" algn="ctr" rtl="0">
              <a:lnSpc>
                <a:spcPct val="90000"/>
              </a:lnSpc>
              <a:spcBef>
                <a:spcPts val="0"/>
              </a:spcBef>
              <a:spcAft>
                <a:spcPts val="0"/>
              </a:spcAft>
              <a:buNone/>
            </a:pPr>
            <a:r>
              <a:rPr lang="en" sz="1600" b="1">
                <a:solidFill>
                  <a:schemeClr val="dk1"/>
                </a:solidFill>
                <a:latin typeface="Unbounded"/>
                <a:ea typeface="Unbounded"/>
                <a:cs typeface="Unbounded"/>
                <a:sym typeface="Unbounded"/>
              </a:rPr>
              <a:t>2131120060 MARTÍNEZ SIMÓN DAEL</a:t>
            </a:r>
            <a:br>
              <a:rPr lang="en" sz="1600" b="1">
                <a:solidFill>
                  <a:schemeClr val="dk1"/>
                </a:solidFill>
                <a:latin typeface="Unbounded"/>
                <a:ea typeface="Unbounded"/>
                <a:cs typeface="Unbounded"/>
                <a:sym typeface="Unbounded"/>
              </a:rPr>
            </a:br>
            <a:endParaRPr sz="1600" b="1" dirty="0">
              <a:solidFill>
                <a:schemeClr val="dk1"/>
              </a:solidFill>
              <a:latin typeface="Unbounded"/>
              <a:ea typeface="Unbounded"/>
              <a:cs typeface="Unbounded"/>
              <a:sym typeface="Unbounded"/>
            </a:endParaRPr>
          </a:p>
          <a:p>
            <a:pPr marL="0" lvl="0" indent="0" algn="ctr" rtl="0">
              <a:lnSpc>
                <a:spcPct val="90000"/>
              </a:lnSpc>
              <a:spcBef>
                <a:spcPts val="0"/>
              </a:spcBef>
              <a:spcAft>
                <a:spcPts val="0"/>
              </a:spcAft>
              <a:buNone/>
            </a:pPr>
            <a:r>
              <a:rPr lang="en" sz="1600" b="1">
                <a:solidFill>
                  <a:schemeClr val="dk1"/>
                </a:solidFill>
                <a:latin typeface="Unbounded"/>
                <a:ea typeface="Unbounded"/>
                <a:cs typeface="Unbounded"/>
                <a:sym typeface="Unbounded"/>
              </a:rPr>
              <a:t>SFTW 07-02 124044 LIDERAZGO DE EQUIPOS DE ALTO DESEMPEÑO</a:t>
            </a:r>
            <a:endParaRPr sz="1600" b="1" dirty="0">
              <a:solidFill>
                <a:schemeClr val="dk1"/>
              </a:solidFill>
              <a:latin typeface="Unbounded"/>
              <a:ea typeface="Unbounded"/>
              <a:cs typeface="Unbounded"/>
              <a:sym typeface="Unbounded"/>
            </a:endParaRPr>
          </a:p>
          <a:p>
            <a:pPr marL="0" lvl="0" indent="0" algn="ctr" rtl="0">
              <a:lnSpc>
                <a:spcPct val="90000"/>
              </a:lnSpc>
              <a:spcBef>
                <a:spcPts val="0"/>
              </a:spcBef>
              <a:spcAft>
                <a:spcPts val="0"/>
              </a:spcAft>
              <a:buNone/>
            </a:pPr>
            <a:r>
              <a:rPr lang="en" sz="1600" b="1">
                <a:solidFill>
                  <a:schemeClr val="dk1"/>
                </a:solidFill>
                <a:latin typeface="Unbounded"/>
                <a:ea typeface="Unbounded"/>
                <a:cs typeface="Unbounded"/>
                <a:sym typeface="Unbounded"/>
              </a:rPr>
              <a:t>INGENIERIA EN SOFTWARE</a:t>
            </a:r>
            <a:br>
              <a:rPr lang="en" sz="1600" b="1">
                <a:solidFill>
                  <a:schemeClr val="dk1"/>
                </a:solidFill>
                <a:latin typeface="Unbounded"/>
                <a:ea typeface="Unbounded"/>
                <a:cs typeface="Unbounded"/>
                <a:sym typeface="Unbounded"/>
              </a:rPr>
            </a:br>
            <a:r>
              <a:rPr lang="en" sz="1600" b="1">
                <a:solidFill>
                  <a:schemeClr val="dk1"/>
                </a:solidFill>
                <a:latin typeface="Unbounded"/>
                <a:ea typeface="Unbounded"/>
                <a:cs typeface="Unbounded"/>
                <a:sym typeface="Unbounded"/>
              </a:rPr>
              <a:t>UNIVERSIDAD POLITÉCNICA DE PACHUCA</a:t>
            </a:r>
            <a:endParaRPr sz="1600" b="1" dirty="0">
              <a:solidFill>
                <a:schemeClr val="dk1"/>
              </a:solidFill>
              <a:latin typeface="Unbounded"/>
              <a:ea typeface="Unbounded"/>
              <a:cs typeface="Unbounded"/>
              <a:sym typeface="Unbounded"/>
            </a:endParaRPr>
          </a:p>
          <a:p>
            <a:pPr marL="0" lvl="0" indent="0" algn="ctr" rtl="0">
              <a:lnSpc>
                <a:spcPct val="90000"/>
              </a:lnSpc>
              <a:spcBef>
                <a:spcPts val="0"/>
              </a:spcBef>
              <a:spcAft>
                <a:spcPts val="0"/>
              </a:spcAft>
              <a:buNone/>
            </a:pPr>
            <a:endParaRPr sz="1600" b="1" dirty="0">
              <a:solidFill>
                <a:schemeClr val="dk1"/>
              </a:solidFill>
              <a:latin typeface="Unbounded"/>
              <a:ea typeface="Unbounded"/>
              <a:cs typeface="Unbounded"/>
              <a:sym typeface="Unbounded"/>
            </a:endParaRPr>
          </a:p>
          <a:p>
            <a:pPr marL="0" lvl="0" indent="0" algn="ctr" rtl="0">
              <a:lnSpc>
                <a:spcPct val="90000"/>
              </a:lnSpc>
              <a:spcBef>
                <a:spcPts val="0"/>
              </a:spcBef>
              <a:spcAft>
                <a:spcPts val="0"/>
              </a:spcAft>
              <a:buNone/>
            </a:pPr>
            <a:r>
              <a:rPr lang="en" sz="1600" b="1">
                <a:solidFill>
                  <a:schemeClr val="dk1"/>
                </a:solidFill>
                <a:latin typeface="Unbounded"/>
                <a:ea typeface="Unbounded"/>
                <a:cs typeface="Unbounded"/>
                <a:sym typeface="Unbounded"/>
              </a:rPr>
              <a:t>D.E RUIZ SALAZAR YESSICA</a:t>
            </a:r>
            <a:endParaRPr sz="1600" b="1" dirty="0">
              <a:solidFill>
                <a:schemeClr val="dk1"/>
              </a:solidFill>
              <a:latin typeface="Unbounded"/>
              <a:ea typeface="Unbounded"/>
              <a:cs typeface="Unbounded"/>
              <a:sym typeface="Unbounded"/>
            </a:endParaRPr>
          </a:p>
          <a:p>
            <a:pPr marL="0" lvl="0" indent="0" algn="ctr" rtl="0">
              <a:lnSpc>
                <a:spcPct val="90000"/>
              </a:lnSpc>
              <a:spcBef>
                <a:spcPts val="0"/>
              </a:spcBef>
              <a:spcAft>
                <a:spcPts val="0"/>
              </a:spcAft>
              <a:buNone/>
            </a:pPr>
            <a:r>
              <a:rPr lang="en" sz="1600" b="1">
                <a:solidFill>
                  <a:schemeClr val="dk1"/>
                </a:solidFill>
                <a:latin typeface="Unbounded"/>
                <a:ea typeface="Unbounded"/>
                <a:cs typeface="Unbounded"/>
                <a:sym typeface="Unbounded"/>
              </a:rPr>
              <a:t> OCTUBRE DEL 2023</a:t>
            </a: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Google Shape;1954;p38"/>
          <p:cNvSpPr txBox="1">
            <a:spLocks noGrp="1"/>
          </p:cNvSpPr>
          <p:nvPr>
            <p:ph type="title"/>
          </p:nvPr>
        </p:nvSpPr>
        <p:spPr>
          <a:xfrm>
            <a:off x="1324175" y="23339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NORMING</a:t>
            </a:r>
            <a:endParaRPr dirty="0"/>
          </a:p>
        </p:txBody>
      </p:sp>
      <p:sp>
        <p:nvSpPr>
          <p:cNvPr id="1955" name="Google Shape;1955;p38"/>
          <p:cNvSpPr txBox="1">
            <a:spLocks noGrp="1"/>
          </p:cNvSpPr>
          <p:nvPr>
            <p:ph type="subTitle" idx="1"/>
          </p:nvPr>
        </p:nvSpPr>
        <p:spPr>
          <a:xfrm>
            <a:off x="1324175" y="817500"/>
            <a:ext cx="4809600" cy="3508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dirty="0"/>
              <a:t>Prioridad: </a:t>
            </a:r>
            <a:r>
              <a:rPr lang="en" sz="1600" dirty="0"/>
              <a:t>Toma de decisiones inclusivas</a:t>
            </a:r>
            <a:r>
              <a:rPr lang="en" sz="1600" b="1" dirty="0"/>
              <a:t/>
            </a:r>
            <a:br>
              <a:rPr lang="en" sz="1600" b="1" dirty="0"/>
            </a:br>
            <a:r>
              <a:rPr lang="en" sz="1600" b="1" dirty="0"/>
              <a:t>Acciones:</a:t>
            </a:r>
            <a:endParaRPr sz="1600" b="1" dirty="0"/>
          </a:p>
          <a:p>
            <a:pPr marL="457200" lvl="0" indent="-330200" algn="just" rtl="0">
              <a:spcBef>
                <a:spcPts val="0"/>
              </a:spcBef>
              <a:spcAft>
                <a:spcPts val="0"/>
              </a:spcAft>
              <a:buSzPts val="1600"/>
              <a:buChar char="●"/>
            </a:pPr>
            <a:r>
              <a:rPr lang="en" sz="1600" dirty="0"/>
              <a:t>Reconocer los logros individuales y grupales de los colaboradores.</a:t>
            </a:r>
            <a:endParaRPr sz="1600" dirty="0"/>
          </a:p>
          <a:p>
            <a:pPr marL="457200" lvl="0" indent="-330200" algn="just" rtl="0">
              <a:spcBef>
                <a:spcPts val="0"/>
              </a:spcBef>
              <a:spcAft>
                <a:spcPts val="0"/>
              </a:spcAft>
              <a:buSzPts val="1600"/>
              <a:buChar char="●"/>
            </a:pPr>
            <a:r>
              <a:rPr lang="en" sz="1600" dirty="0"/>
              <a:t>Fomentar la retroalimentación constructiva entre los miembros del equipo para mejorar el trabajo conjunto.</a:t>
            </a:r>
            <a:endParaRPr sz="1600" dirty="0"/>
          </a:p>
          <a:p>
            <a:pPr marL="457200" lvl="0" indent="-330200" algn="just" rtl="0">
              <a:spcBef>
                <a:spcPts val="0"/>
              </a:spcBef>
              <a:spcAft>
                <a:spcPts val="0"/>
              </a:spcAft>
              <a:buSzPts val="1600"/>
              <a:buChar char="●"/>
            </a:pPr>
            <a:r>
              <a:rPr lang="en" sz="1600" dirty="0"/>
              <a:t>Organizar actividades fuera del entorno laboral para fortalecer la camaradería y el entendimiento entre los miembros del equipo.</a:t>
            </a:r>
            <a:endParaRPr sz="1600" dirty="0"/>
          </a:p>
          <a:p>
            <a:pPr marL="0" lvl="0" indent="0" algn="just" rtl="0">
              <a:spcBef>
                <a:spcPts val="0"/>
              </a:spcBef>
              <a:spcAft>
                <a:spcPts val="0"/>
              </a:spcAft>
              <a:buNone/>
            </a:pPr>
            <a:r>
              <a:rPr lang="en" sz="1600" b="1" dirty="0"/>
              <a:t>Rol del Lider: </a:t>
            </a:r>
            <a:r>
              <a:rPr lang="en" sz="1600" dirty="0"/>
              <a:t>Coaching</a:t>
            </a:r>
            <a:r>
              <a:rPr lang="en" sz="1600" b="1" dirty="0"/>
              <a:t/>
            </a:r>
            <a:br>
              <a:rPr lang="en" sz="1600" b="1" dirty="0"/>
            </a:br>
            <a:r>
              <a:rPr lang="en" sz="1600" b="1" dirty="0"/>
              <a:t>Liderazgo: </a:t>
            </a:r>
            <a:r>
              <a:rPr lang="en" sz="1600" dirty="0"/>
              <a:t>AltaTarea - BajaRelacion</a:t>
            </a:r>
            <a:r>
              <a:rPr lang="en" sz="1600" b="1" dirty="0"/>
              <a:t/>
            </a:r>
            <a:br>
              <a:rPr lang="en" sz="1600" b="1" dirty="0"/>
            </a:br>
            <a:r>
              <a:rPr lang="en" sz="1600" b="1" dirty="0"/>
              <a:t>Herramientas: </a:t>
            </a:r>
            <a:r>
              <a:rPr lang="en" sz="1600" dirty="0"/>
              <a:t>Networking, teoria de motivacion establecida, jerarquia de necesidades, metas</a:t>
            </a:r>
            <a:endParaRPr sz="1600" dirty="0"/>
          </a:p>
        </p:txBody>
      </p:sp>
      <p:grpSp>
        <p:nvGrpSpPr>
          <p:cNvPr id="1956" name="Google Shape;1956;p38"/>
          <p:cNvGrpSpPr/>
          <p:nvPr/>
        </p:nvGrpSpPr>
        <p:grpSpPr>
          <a:xfrm>
            <a:off x="6380904" y="1661923"/>
            <a:ext cx="1819724" cy="1819653"/>
            <a:chOff x="3840761" y="146590"/>
            <a:chExt cx="1463036" cy="1462979"/>
          </a:xfrm>
        </p:grpSpPr>
        <p:grpSp>
          <p:nvGrpSpPr>
            <p:cNvPr id="1957" name="Google Shape;1957;p38"/>
            <p:cNvGrpSpPr/>
            <p:nvPr/>
          </p:nvGrpSpPr>
          <p:grpSpPr>
            <a:xfrm>
              <a:off x="3840761" y="146590"/>
              <a:ext cx="1463036" cy="1462979"/>
              <a:chOff x="5800909" y="544833"/>
              <a:chExt cx="1112100" cy="1162200"/>
            </a:xfrm>
          </p:grpSpPr>
          <p:sp>
            <p:nvSpPr>
              <p:cNvPr id="1958" name="Google Shape;1958;p38"/>
              <p:cNvSpPr/>
              <p:nvPr/>
            </p:nvSpPr>
            <p:spPr>
              <a:xfrm>
                <a:off x="5800909" y="544833"/>
                <a:ext cx="1112100" cy="1162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38"/>
              <p:cNvSpPr/>
              <p:nvPr/>
            </p:nvSpPr>
            <p:spPr>
              <a:xfrm>
                <a:off x="5949243" y="699857"/>
                <a:ext cx="815100" cy="8517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60" name="Google Shape;1960;p38"/>
            <p:cNvPicPr preferRelativeResize="0"/>
            <p:nvPr/>
          </p:nvPicPr>
          <p:blipFill rotWithShape="1">
            <a:blip r:embed="rId3">
              <a:alphaModFix/>
            </a:blip>
            <a:srcRect t="22592" b="19713"/>
            <a:stretch/>
          </p:blipFill>
          <p:spPr>
            <a:xfrm>
              <a:off x="4106913" y="590088"/>
              <a:ext cx="930732" cy="576000"/>
            </a:xfrm>
            <a:prstGeom prst="rect">
              <a:avLst/>
            </a:prstGeom>
            <a:noFill/>
            <a:ln>
              <a:noFill/>
            </a:ln>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xmlns="" id="{E04CA5E8-D5F7-4A6E-A8C6-D076776E50C5}"/>
              </a:ext>
            </a:extLst>
          </p:cNvPr>
          <p:cNvSpPr>
            <a:spLocks noGrp="1"/>
          </p:cNvSpPr>
          <p:nvPr>
            <p:ph type="subTitle" idx="1"/>
          </p:nvPr>
        </p:nvSpPr>
        <p:spPr>
          <a:xfrm>
            <a:off x="2167128" y="1089757"/>
            <a:ext cx="4809600" cy="3098339"/>
          </a:xfrm>
        </p:spPr>
        <p:txBody>
          <a:bodyPr/>
          <a:lstStyle/>
          <a:p>
            <a:pPr algn="just"/>
            <a:r>
              <a:rPr lang="es-ES" dirty="0"/>
              <a:t>Herramienta: Establecimiento y Refuerzo de Normas y Procedimientos</a:t>
            </a:r>
          </a:p>
          <a:p>
            <a:pPr algn="just"/>
            <a:endParaRPr lang="es-ES" dirty="0"/>
          </a:p>
          <a:p>
            <a:pPr algn="just"/>
            <a:r>
              <a:rPr lang="es-ES" dirty="0"/>
              <a:t>Prioridad: Consolidación de la Cohesión y la Efectividad del Equipo</a:t>
            </a:r>
          </a:p>
          <a:p>
            <a:pPr algn="just"/>
            <a:r>
              <a:rPr lang="es-ES" dirty="0"/>
              <a:t>Durante la etapa de NORMING, la prioridad es fortalecer la cohesión del equipo, establecer normas de trabajo efectivas y consolidar la colaboración.</a:t>
            </a:r>
            <a:endParaRPr lang="es-MX" dirty="0"/>
          </a:p>
        </p:txBody>
      </p:sp>
      <p:sp>
        <p:nvSpPr>
          <p:cNvPr id="3" name="Título 2">
            <a:extLst>
              <a:ext uri="{FF2B5EF4-FFF2-40B4-BE49-F238E27FC236}">
                <a16:creationId xmlns:a16="http://schemas.microsoft.com/office/drawing/2014/main" xmlns="" id="{BAD7385D-4D0D-48B7-ADBC-94FEB65C4D8D}"/>
              </a:ext>
            </a:extLst>
          </p:cNvPr>
          <p:cNvSpPr>
            <a:spLocks noGrp="1"/>
          </p:cNvSpPr>
          <p:nvPr>
            <p:ph type="title"/>
          </p:nvPr>
        </p:nvSpPr>
        <p:spPr>
          <a:xfrm>
            <a:off x="2167128" y="513757"/>
            <a:ext cx="4809600" cy="576000"/>
          </a:xfrm>
        </p:spPr>
        <p:txBody>
          <a:bodyPr/>
          <a:lstStyle/>
          <a:p>
            <a:r>
              <a:rPr lang="es-MX" dirty="0"/>
              <a:t>EXPLICAR UNA HERRAMIENTA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186" y="2638926"/>
            <a:ext cx="1773484" cy="1773484"/>
          </a:xfrm>
          <a:prstGeom prst="rect">
            <a:avLst/>
          </a:prstGeom>
        </p:spPr>
      </p:pic>
    </p:spTree>
    <p:extLst>
      <p:ext uri="{BB962C8B-B14F-4D97-AF65-F5344CB8AC3E}">
        <p14:creationId xmlns:p14="http://schemas.microsoft.com/office/powerpoint/2010/main" val="2446848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39"/>
          <p:cNvSpPr txBox="1">
            <a:spLocks noGrp="1"/>
          </p:cNvSpPr>
          <p:nvPr>
            <p:ph type="title"/>
          </p:nvPr>
        </p:nvSpPr>
        <p:spPr>
          <a:xfrm>
            <a:off x="2215726" y="199200"/>
            <a:ext cx="2728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PERFORMING</a:t>
            </a:r>
            <a:endParaRPr dirty="0"/>
          </a:p>
        </p:txBody>
      </p:sp>
      <p:sp>
        <p:nvSpPr>
          <p:cNvPr id="1966" name="Google Shape;1966;p39"/>
          <p:cNvSpPr txBox="1">
            <a:spLocks noGrp="1"/>
          </p:cNvSpPr>
          <p:nvPr>
            <p:ph type="subTitle" idx="1"/>
          </p:nvPr>
        </p:nvSpPr>
        <p:spPr>
          <a:xfrm>
            <a:off x="1040925" y="772950"/>
            <a:ext cx="5078400" cy="3597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Prioridad: </a:t>
            </a:r>
            <a:r>
              <a:rPr lang="en" sz="1600"/>
              <a:t>Contribucion, reto al status quo</a:t>
            </a:r>
            <a:r>
              <a:rPr lang="en" sz="1600" b="1"/>
              <a:t/>
            </a:r>
            <a:br>
              <a:rPr lang="en" sz="1600" b="1"/>
            </a:br>
            <a:r>
              <a:rPr lang="en" sz="1600" b="1"/>
              <a:t>Acciones:</a:t>
            </a:r>
            <a:endParaRPr sz="1600" b="1" dirty="0"/>
          </a:p>
          <a:p>
            <a:pPr marL="457200" lvl="0" indent="-330200" algn="just" rtl="0">
              <a:spcBef>
                <a:spcPts val="0"/>
              </a:spcBef>
              <a:spcAft>
                <a:spcPts val="0"/>
              </a:spcAft>
              <a:buSzPts val="1600"/>
              <a:buChar char="●"/>
            </a:pPr>
            <a:r>
              <a:rPr lang="en" sz="1600"/>
              <a:t>Permitir que los miembros trabajen con libertad dentro de sus roles establecidos confiando e sus habilidades y capacidades.</a:t>
            </a:r>
            <a:endParaRPr sz="1600" dirty="0"/>
          </a:p>
          <a:p>
            <a:pPr marL="457200" lvl="0" indent="-330200" algn="just" rtl="0">
              <a:spcBef>
                <a:spcPts val="0"/>
              </a:spcBef>
              <a:spcAft>
                <a:spcPts val="0"/>
              </a:spcAft>
              <a:buSzPts val="1600"/>
              <a:buChar char="●"/>
            </a:pPr>
            <a:r>
              <a:rPr lang="en" sz="1600"/>
              <a:t>Mantén al equipo motivado estableciendo objetivos ambiciosos que estén dentro de su alcance.</a:t>
            </a:r>
            <a:endParaRPr sz="1600" dirty="0"/>
          </a:p>
          <a:p>
            <a:pPr marL="457200" lvl="0" indent="-330200" algn="just" rtl="0">
              <a:spcBef>
                <a:spcPts val="0"/>
              </a:spcBef>
              <a:spcAft>
                <a:spcPts val="0"/>
              </a:spcAft>
              <a:buSzPts val="1600"/>
              <a:buChar char="●"/>
            </a:pPr>
            <a:r>
              <a:rPr lang="en" sz="1600"/>
              <a:t>Buscar oportunidades para optimizar procesos, identificar áreas de mejora y hacer ajustes según sea necesario.</a:t>
            </a:r>
            <a:endParaRPr sz="1600" dirty="0"/>
          </a:p>
          <a:p>
            <a:pPr marL="0" lvl="0" indent="0" algn="just" rtl="0">
              <a:spcBef>
                <a:spcPts val="0"/>
              </a:spcBef>
              <a:spcAft>
                <a:spcPts val="0"/>
              </a:spcAft>
              <a:buNone/>
            </a:pPr>
            <a:r>
              <a:rPr lang="en" sz="1600" b="1"/>
              <a:t>Rol del Lider: </a:t>
            </a:r>
            <a:r>
              <a:rPr lang="en" sz="1600"/>
              <a:t>Delegar</a:t>
            </a:r>
            <a:r>
              <a:rPr lang="en" sz="1600" b="1"/>
              <a:t/>
            </a:r>
            <a:br>
              <a:rPr lang="en" sz="1600" b="1"/>
            </a:br>
            <a:r>
              <a:rPr lang="en" sz="1600" b="1"/>
              <a:t>Liderazgo: </a:t>
            </a:r>
            <a:r>
              <a:rPr lang="en" sz="1600"/>
              <a:t>AltaTarea - BajaRelacion</a:t>
            </a:r>
            <a:r>
              <a:rPr lang="en" sz="1600" b="1"/>
              <a:t/>
            </a:r>
            <a:br>
              <a:rPr lang="en" sz="1600" b="1"/>
            </a:br>
            <a:r>
              <a:rPr lang="en" sz="1600" b="1"/>
              <a:t>Herramientas: </a:t>
            </a:r>
            <a:r>
              <a:rPr lang="en" sz="1600"/>
              <a:t>Modelos de innovacion, mejora continua, oportunidad de crecimiento y mejora, motivacion extrinseca</a:t>
            </a:r>
            <a:endParaRPr sz="1600" dirty="0"/>
          </a:p>
        </p:txBody>
      </p:sp>
      <p:grpSp>
        <p:nvGrpSpPr>
          <p:cNvPr id="1967" name="Google Shape;1967;p39"/>
          <p:cNvGrpSpPr/>
          <p:nvPr/>
        </p:nvGrpSpPr>
        <p:grpSpPr>
          <a:xfrm>
            <a:off x="6303381" y="1661924"/>
            <a:ext cx="1819631" cy="1819651"/>
            <a:chOff x="3840987" y="146589"/>
            <a:chExt cx="1463079" cy="1462977"/>
          </a:xfrm>
        </p:grpSpPr>
        <p:grpSp>
          <p:nvGrpSpPr>
            <p:cNvPr id="1968" name="Google Shape;1968;p39"/>
            <p:cNvGrpSpPr/>
            <p:nvPr/>
          </p:nvGrpSpPr>
          <p:grpSpPr>
            <a:xfrm>
              <a:off x="3840987" y="146589"/>
              <a:ext cx="1463079" cy="1462977"/>
              <a:chOff x="5800909" y="544833"/>
              <a:chExt cx="1112100" cy="1162200"/>
            </a:xfrm>
          </p:grpSpPr>
          <p:sp>
            <p:nvSpPr>
              <p:cNvPr id="1969" name="Google Shape;1969;p39"/>
              <p:cNvSpPr/>
              <p:nvPr/>
            </p:nvSpPr>
            <p:spPr>
              <a:xfrm>
                <a:off x="5800909" y="544833"/>
                <a:ext cx="1112100" cy="1162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9"/>
              <p:cNvSpPr/>
              <p:nvPr/>
            </p:nvSpPr>
            <p:spPr>
              <a:xfrm>
                <a:off x="5949243" y="699857"/>
                <a:ext cx="815100" cy="8517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71" name="Google Shape;1971;p39"/>
            <p:cNvPicPr preferRelativeResize="0"/>
            <p:nvPr/>
          </p:nvPicPr>
          <p:blipFill>
            <a:blip r:embed="rId3">
              <a:alphaModFix/>
            </a:blip>
            <a:stretch>
              <a:fillRect/>
            </a:stretch>
          </p:blipFill>
          <p:spPr>
            <a:xfrm>
              <a:off x="4089650" y="416075"/>
              <a:ext cx="923576" cy="883702"/>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xmlns="" id="{E04CA5E8-D5F7-4A6E-A8C6-D076776E50C5}"/>
              </a:ext>
            </a:extLst>
          </p:cNvPr>
          <p:cNvSpPr>
            <a:spLocks noGrp="1"/>
          </p:cNvSpPr>
          <p:nvPr>
            <p:ph type="subTitle" idx="1"/>
          </p:nvPr>
        </p:nvSpPr>
        <p:spPr>
          <a:xfrm>
            <a:off x="2167128" y="1089757"/>
            <a:ext cx="4809600" cy="3098339"/>
          </a:xfrm>
        </p:spPr>
        <p:txBody>
          <a:bodyPr/>
          <a:lstStyle/>
          <a:p>
            <a:pPr algn="just"/>
            <a:r>
              <a:rPr lang="es-ES" dirty="0"/>
              <a:t>Herramienta: Maximización del Rendimiento y Ambiente de Alto Desempeño</a:t>
            </a:r>
          </a:p>
          <a:p>
            <a:pPr algn="just"/>
            <a:endParaRPr lang="es-ES" dirty="0"/>
          </a:p>
          <a:p>
            <a:pPr algn="just"/>
            <a:r>
              <a:rPr lang="es-ES" dirty="0"/>
              <a:t>Prioridad: Rendimiento Óptimo y Logro de Metas</a:t>
            </a:r>
          </a:p>
          <a:p>
            <a:pPr algn="just"/>
            <a:r>
              <a:rPr lang="es-ES" dirty="0"/>
              <a:t>Durante la etapa de PERFORMING, la prioridad es mantener y mejorar el rendimiento del equipo, asegurando que continúe trabajando de manera eficiente hacia el logro de sus objetivos.</a:t>
            </a:r>
            <a:endParaRPr lang="es-MX" dirty="0"/>
          </a:p>
        </p:txBody>
      </p:sp>
      <p:sp>
        <p:nvSpPr>
          <p:cNvPr id="3" name="Título 2">
            <a:extLst>
              <a:ext uri="{FF2B5EF4-FFF2-40B4-BE49-F238E27FC236}">
                <a16:creationId xmlns:a16="http://schemas.microsoft.com/office/drawing/2014/main" xmlns="" id="{BAD7385D-4D0D-48B7-ADBC-94FEB65C4D8D}"/>
              </a:ext>
            </a:extLst>
          </p:cNvPr>
          <p:cNvSpPr>
            <a:spLocks noGrp="1"/>
          </p:cNvSpPr>
          <p:nvPr>
            <p:ph type="title"/>
          </p:nvPr>
        </p:nvSpPr>
        <p:spPr>
          <a:xfrm>
            <a:off x="2167128" y="513757"/>
            <a:ext cx="4809600" cy="576000"/>
          </a:xfrm>
        </p:spPr>
        <p:txBody>
          <a:bodyPr/>
          <a:lstStyle/>
          <a:p>
            <a:r>
              <a:rPr lang="es-MX" dirty="0"/>
              <a:t>EXPLICAR UNA HERRAMIENTA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620" y="2735674"/>
            <a:ext cx="1534615" cy="1534615"/>
          </a:xfrm>
          <a:prstGeom prst="rect">
            <a:avLst/>
          </a:prstGeom>
        </p:spPr>
      </p:pic>
    </p:spTree>
    <p:extLst>
      <p:ext uri="{BB962C8B-B14F-4D97-AF65-F5344CB8AC3E}">
        <p14:creationId xmlns:p14="http://schemas.microsoft.com/office/powerpoint/2010/main" val="1844034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xmlns="" id="{E04CA5E8-D5F7-4A6E-A8C6-D076776E50C5}"/>
              </a:ext>
            </a:extLst>
          </p:cNvPr>
          <p:cNvSpPr>
            <a:spLocks noGrp="1"/>
          </p:cNvSpPr>
          <p:nvPr>
            <p:ph type="subTitle" idx="1"/>
          </p:nvPr>
        </p:nvSpPr>
        <p:spPr>
          <a:xfrm>
            <a:off x="6123398" y="701242"/>
            <a:ext cx="2157573" cy="3675548"/>
          </a:xfrm>
        </p:spPr>
        <p:txBody>
          <a:bodyPr/>
          <a:lstStyle/>
          <a:p>
            <a:r>
              <a:rPr lang="es-ES" sz="1050" dirty="0"/>
              <a:t>Objetivos:</a:t>
            </a:r>
          </a:p>
          <a:p>
            <a:pPr algn="just"/>
            <a:r>
              <a:rPr lang="es-ES" sz="1050" dirty="0"/>
              <a:t>Los objetivos son metas específicas y medibles que una organización se propone alcanzar para avanzar hacia su misión y visión. Estos son los hitos clave que guían las acciones y estrategias de la empresa. En el contexto de las estrategias de integración mencionadas:</a:t>
            </a:r>
          </a:p>
          <a:p>
            <a:endParaRPr lang="es-ES" sz="1050" dirty="0"/>
          </a:p>
          <a:p>
            <a:pPr algn="just"/>
            <a:r>
              <a:rPr lang="es-ES" sz="800" b="1" dirty="0"/>
              <a:t>Objetivo relacionado con "Punto de partida</a:t>
            </a:r>
            <a:r>
              <a:rPr lang="es-ES" sz="800" b="1" dirty="0" smtClean="0"/>
              <a:t>": </a:t>
            </a:r>
            <a:r>
              <a:rPr lang="es-ES" sz="800" dirty="0" smtClean="0"/>
              <a:t>Lograr </a:t>
            </a:r>
            <a:r>
              <a:rPr lang="es-ES" sz="800" dirty="0"/>
              <a:t>que cada nuevo colaborador comparta sus motivaciones y expectativas en los primeros días de trabajo, contribuyendo así a una interacción más profunda y alineada con los objetivos del negocio.</a:t>
            </a:r>
          </a:p>
          <a:p>
            <a:pPr algn="just"/>
            <a:r>
              <a:rPr lang="es-ES" sz="800" b="1" dirty="0"/>
              <a:t>Objetivo relacionado con "La sustancia de las personas</a:t>
            </a:r>
            <a:r>
              <a:rPr lang="es-ES" sz="800" b="1" dirty="0" smtClean="0"/>
              <a:t>": </a:t>
            </a:r>
            <a:r>
              <a:rPr lang="es-ES" sz="800" dirty="0" smtClean="0"/>
              <a:t>Mejorar </a:t>
            </a:r>
            <a:r>
              <a:rPr lang="es-ES" sz="800" dirty="0"/>
              <a:t>la comprensión mutua y la empatía dentro del equipo a través de dinámicas creativas, como "La sustancia de las personas", para fortalecer las conexiones y mejorar la integración desde el </a:t>
            </a:r>
            <a:r>
              <a:rPr lang="es-ES" sz="800" dirty="0" smtClean="0"/>
              <a:t>principio.</a:t>
            </a:r>
          </a:p>
          <a:p>
            <a:pPr algn="just"/>
            <a:r>
              <a:rPr lang="es-ES" sz="800" b="1" dirty="0" smtClean="0"/>
              <a:t>Objetivo </a:t>
            </a:r>
            <a:r>
              <a:rPr lang="es-ES" sz="800" b="1" dirty="0"/>
              <a:t>relacionado con el "</a:t>
            </a:r>
            <a:r>
              <a:rPr lang="es-ES" sz="800" b="1" dirty="0" err="1"/>
              <a:t>Buddy</a:t>
            </a:r>
            <a:r>
              <a:rPr lang="es-ES" sz="800" b="1" dirty="0"/>
              <a:t> </a:t>
            </a:r>
            <a:r>
              <a:rPr lang="es-ES" sz="800" b="1" dirty="0" err="1" smtClean="0"/>
              <a:t>System</a:t>
            </a:r>
            <a:r>
              <a:rPr lang="es-ES" sz="800" b="1" dirty="0" smtClean="0"/>
              <a:t>“:</a:t>
            </a:r>
            <a:r>
              <a:rPr lang="es-ES" sz="800" dirty="0" smtClean="0"/>
              <a:t> Implementar </a:t>
            </a:r>
            <a:r>
              <a:rPr lang="es-ES" sz="800" dirty="0"/>
              <a:t>el "</a:t>
            </a:r>
            <a:r>
              <a:rPr lang="es-ES" sz="800" dirty="0" err="1"/>
              <a:t>Buddy</a:t>
            </a:r>
            <a:r>
              <a:rPr lang="es-ES" sz="800" dirty="0"/>
              <a:t> </a:t>
            </a:r>
            <a:r>
              <a:rPr lang="es-ES" sz="800" dirty="0" err="1"/>
              <a:t>System</a:t>
            </a:r>
            <a:r>
              <a:rPr lang="es-ES" sz="800" dirty="0"/>
              <a:t>" para todos los nuevos colaboradores con el objetivo de acelerar su adaptación, facilitar el aprendizaje sobre la cultura de la empresa y promover un sentido de pertenencia desde el principio.</a:t>
            </a:r>
            <a:endParaRPr lang="es-MX" sz="800" dirty="0"/>
          </a:p>
        </p:txBody>
      </p:sp>
      <p:sp>
        <p:nvSpPr>
          <p:cNvPr id="3" name="Título 2">
            <a:extLst>
              <a:ext uri="{FF2B5EF4-FFF2-40B4-BE49-F238E27FC236}">
                <a16:creationId xmlns:a16="http://schemas.microsoft.com/office/drawing/2014/main" xmlns="" id="{BAD7385D-4D0D-48B7-ADBC-94FEB65C4D8D}"/>
              </a:ext>
            </a:extLst>
          </p:cNvPr>
          <p:cNvSpPr>
            <a:spLocks noGrp="1"/>
          </p:cNvSpPr>
          <p:nvPr>
            <p:ph type="title"/>
          </p:nvPr>
        </p:nvSpPr>
        <p:spPr>
          <a:xfrm>
            <a:off x="1099335" y="125242"/>
            <a:ext cx="7181636" cy="576000"/>
          </a:xfrm>
        </p:spPr>
        <p:txBody>
          <a:bodyPr/>
          <a:lstStyle/>
          <a:p>
            <a:r>
              <a:rPr lang="es-MX" dirty="0"/>
              <a:t>DESCRIBIR MISION, VISION, OBJETIVOS</a:t>
            </a:r>
          </a:p>
        </p:txBody>
      </p:sp>
      <p:sp>
        <p:nvSpPr>
          <p:cNvPr id="4" name="Subtítulo 1">
            <a:extLst>
              <a:ext uri="{FF2B5EF4-FFF2-40B4-BE49-F238E27FC236}">
                <a16:creationId xmlns:a16="http://schemas.microsoft.com/office/drawing/2014/main" xmlns="" id="{E04CA5E8-D5F7-4A6E-A8C6-D076776E50C5}"/>
              </a:ext>
            </a:extLst>
          </p:cNvPr>
          <p:cNvSpPr txBox="1">
            <a:spLocks/>
          </p:cNvSpPr>
          <p:nvPr/>
        </p:nvSpPr>
        <p:spPr>
          <a:xfrm>
            <a:off x="3611366" y="701242"/>
            <a:ext cx="2157573" cy="36755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r>
              <a:rPr lang="es-ES" sz="1050" dirty="0"/>
              <a:t>Visión</a:t>
            </a:r>
            <a:r>
              <a:rPr lang="es-ES" sz="1050" dirty="0" smtClean="0"/>
              <a:t>:</a:t>
            </a:r>
          </a:p>
          <a:p>
            <a:endParaRPr lang="es-ES" sz="1050" dirty="0"/>
          </a:p>
          <a:p>
            <a:pPr algn="just"/>
            <a:r>
              <a:rPr lang="es-ES" sz="1050" dirty="0"/>
              <a:t>La visión es una declaración a futuro que describe la imagen o el estado deseado que la organización aspira alcanzar. Representa una dirección clara y ambiciosa para el futuro. En relación con las estrategias de integración, la visión podría ser: "Ser reconocidos como un equipo diverso e innovador, donde cada miembro se siente valorado, motivado y contribuye activamente a la excelencia y el éxito de la empresa".</a:t>
            </a:r>
            <a:endParaRPr lang="es-MX" sz="1050" dirty="0"/>
          </a:p>
        </p:txBody>
      </p:sp>
      <p:sp>
        <p:nvSpPr>
          <p:cNvPr id="5" name="Subtítulo 1">
            <a:extLst>
              <a:ext uri="{FF2B5EF4-FFF2-40B4-BE49-F238E27FC236}">
                <a16:creationId xmlns:a16="http://schemas.microsoft.com/office/drawing/2014/main" xmlns="" id="{E04CA5E8-D5F7-4A6E-A8C6-D076776E50C5}"/>
              </a:ext>
            </a:extLst>
          </p:cNvPr>
          <p:cNvSpPr txBox="1">
            <a:spLocks/>
          </p:cNvSpPr>
          <p:nvPr/>
        </p:nvSpPr>
        <p:spPr>
          <a:xfrm>
            <a:off x="1099334" y="701241"/>
            <a:ext cx="2157573" cy="3675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r>
              <a:rPr lang="es-ES" sz="1050" dirty="0" smtClean="0"/>
              <a:t>Misión:</a:t>
            </a:r>
          </a:p>
          <a:p>
            <a:endParaRPr lang="es-ES" sz="1050" dirty="0"/>
          </a:p>
          <a:p>
            <a:pPr algn="just"/>
            <a:r>
              <a:rPr lang="es-ES" sz="1050" dirty="0"/>
              <a:t>La misión de una organización es una declaración concisa que describe el propósito fundamental de su existencia. Es una expresión que responde a la pregunta: "¿Por qué existe la empresa?". La misión define el alcance de las actividades de la organización y su contribución a la sociedad. En el contexto de las estrategias de integración descritas, la misión podría ser algo como: "Facilitar la integración y desarrollo de talento, fomentando un ambiente de trabajo colaborativo y orientado a resultados, para contribuir al crecimiento sostenible de la empresa y la satisfacción de sus colaboradores".</a:t>
            </a:r>
            <a:endParaRPr lang="es-MX" sz="105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376" y="3839047"/>
            <a:ext cx="1075488" cy="1075488"/>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764" y="2743199"/>
            <a:ext cx="1896775" cy="1896775"/>
          </a:xfrm>
          <a:prstGeom prst="rect">
            <a:avLst/>
          </a:prstGeom>
        </p:spPr>
      </p:pic>
    </p:spTree>
    <p:extLst>
      <p:ext uri="{BB962C8B-B14F-4D97-AF65-F5344CB8AC3E}">
        <p14:creationId xmlns:p14="http://schemas.microsoft.com/office/powerpoint/2010/main" val="1173347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40"/>
          <p:cNvSpPr txBox="1">
            <a:spLocks noGrp="1"/>
          </p:cNvSpPr>
          <p:nvPr>
            <p:ph type="title"/>
          </p:nvPr>
        </p:nvSpPr>
        <p:spPr>
          <a:xfrm>
            <a:off x="2052450" y="93500"/>
            <a:ext cx="50391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POSICIONAMIENTO DEL EQUIPO</a:t>
            </a:r>
            <a:endParaRPr dirty="0"/>
          </a:p>
        </p:txBody>
      </p:sp>
      <p:graphicFrame>
        <p:nvGraphicFramePr>
          <p:cNvPr id="1977" name="Google Shape;1977;p40"/>
          <p:cNvGraphicFramePr/>
          <p:nvPr/>
        </p:nvGraphicFramePr>
        <p:xfrm>
          <a:off x="952500" y="1261650"/>
          <a:ext cx="7239000" cy="3586975"/>
        </p:xfrm>
        <a:graphic>
          <a:graphicData uri="http://schemas.openxmlformats.org/drawingml/2006/table">
            <a:tbl>
              <a:tblPr>
                <a:noFill/>
                <a:tableStyleId>{121F76CC-F38E-4ED1-914D-5E5FF88D3482}</a:tableStyleId>
              </a:tblPr>
              <a:tblGrid>
                <a:gridCol w="1809750">
                  <a:extLst>
                    <a:ext uri="{9D8B030D-6E8A-4147-A177-3AD203B41FA5}">
                      <a16:colId xmlns:a16="http://schemas.microsoft.com/office/drawing/2014/main" xmlns="" val="20000"/>
                    </a:ext>
                  </a:extLst>
                </a:gridCol>
                <a:gridCol w="1809750">
                  <a:extLst>
                    <a:ext uri="{9D8B030D-6E8A-4147-A177-3AD203B41FA5}">
                      <a16:colId xmlns:a16="http://schemas.microsoft.com/office/drawing/2014/main" xmlns="" val="20001"/>
                    </a:ext>
                  </a:extLst>
                </a:gridCol>
                <a:gridCol w="1809750">
                  <a:extLst>
                    <a:ext uri="{9D8B030D-6E8A-4147-A177-3AD203B41FA5}">
                      <a16:colId xmlns:a16="http://schemas.microsoft.com/office/drawing/2014/main" xmlns="" val="20002"/>
                    </a:ext>
                  </a:extLst>
                </a:gridCol>
                <a:gridCol w="1809750">
                  <a:extLst>
                    <a:ext uri="{9D8B030D-6E8A-4147-A177-3AD203B41FA5}">
                      <a16:colId xmlns:a16="http://schemas.microsoft.com/office/drawing/2014/main" xmlns="" val="20003"/>
                    </a:ext>
                  </a:extLst>
                </a:gridCol>
              </a:tblGrid>
              <a:tr h="3586975">
                <a:tc>
                  <a:txBody>
                    <a:bodyPr/>
                    <a:lstStyle/>
                    <a:p>
                      <a:pPr marL="0" lvl="0" indent="0" algn="ctr" rtl="0">
                        <a:spcBef>
                          <a:spcPts val="0"/>
                        </a:spcBef>
                        <a:spcAft>
                          <a:spcPts val="0"/>
                        </a:spcAft>
                        <a:buNone/>
                      </a:pPr>
                      <a:r>
                        <a:rPr lang="en">
                          <a:solidFill>
                            <a:schemeClr val="lt1"/>
                          </a:solidFill>
                        </a:rPr>
                        <a:t>Forming</a:t>
                      </a:r>
                      <a:endParaRPr dirty="0">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77201"/>
                    </a:solidFill>
                  </a:tcPr>
                </a:tc>
                <a:tc>
                  <a:txBody>
                    <a:bodyPr/>
                    <a:lstStyle/>
                    <a:p>
                      <a:pPr marL="0" lvl="0" indent="0" algn="ctr" rtl="0">
                        <a:spcBef>
                          <a:spcPts val="0"/>
                        </a:spcBef>
                        <a:spcAft>
                          <a:spcPts val="0"/>
                        </a:spcAft>
                        <a:buNone/>
                      </a:pPr>
                      <a:r>
                        <a:rPr lang="en">
                          <a:solidFill>
                            <a:schemeClr val="lt1"/>
                          </a:solidFill>
                        </a:rPr>
                        <a:t>Storming</a:t>
                      </a:r>
                      <a:endParaRPr dirty="0">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solidFill>
                      <a:srgbClr val="009AAA"/>
                    </a:solidFill>
                  </a:tcPr>
                </a:tc>
                <a:tc>
                  <a:txBody>
                    <a:bodyPr/>
                    <a:lstStyle/>
                    <a:p>
                      <a:pPr marL="0" lvl="0" indent="0" algn="ctr" rtl="0">
                        <a:spcBef>
                          <a:spcPts val="0"/>
                        </a:spcBef>
                        <a:spcAft>
                          <a:spcPts val="0"/>
                        </a:spcAft>
                        <a:buNone/>
                      </a:pPr>
                      <a:r>
                        <a:rPr lang="en">
                          <a:solidFill>
                            <a:schemeClr val="lt1"/>
                          </a:solidFill>
                        </a:rPr>
                        <a:t>Norming</a:t>
                      </a:r>
                      <a:endParaRPr dirty="0">
                        <a:solidFill>
                          <a:schemeClr val="lt1"/>
                        </a:solidFill>
                      </a:endParaRPr>
                    </a:p>
                  </a:txBody>
                  <a:tcPr marL="91425" marR="91425" marT="91425" marB="91425">
                    <a:lnR w="9525" cap="flat" cmpd="sng">
                      <a:solidFill>
                        <a:srgbClr val="9E9E9E">
                          <a:alpha val="0"/>
                        </a:srgbClr>
                      </a:solidFill>
                      <a:prstDash val="solid"/>
                      <a:round/>
                      <a:headEnd type="none" w="sm" len="sm"/>
                      <a:tailEnd type="none" w="sm" len="sm"/>
                    </a:lnR>
                    <a:solidFill>
                      <a:srgbClr val="EFC209"/>
                    </a:solidFill>
                  </a:tcPr>
                </a:tc>
                <a:tc>
                  <a:txBody>
                    <a:bodyPr/>
                    <a:lstStyle/>
                    <a:p>
                      <a:pPr marL="0" lvl="0" indent="0" algn="ctr" rtl="0">
                        <a:spcBef>
                          <a:spcPts val="0"/>
                        </a:spcBef>
                        <a:spcAft>
                          <a:spcPts val="0"/>
                        </a:spcAft>
                        <a:buNone/>
                      </a:pPr>
                      <a:r>
                        <a:rPr lang="en">
                          <a:solidFill>
                            <a:schemeClr val="lt1"/>
                          </a:solidFill>
                        </a:rPr>
                        <a:t>Performing</a:t>
                      </a:r>
                      <a:endParaRPr dirty="0">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CBF00"/>
                    </a:solidFill>
                  </a:tcPr>
                </a:tc>
                <a:extLst>
                  <a:ext uri="{0D108BD9-81ED-4DB2-BD59-A6C34878D82A}">
                    <a16:rowId xmlns:a16="http://schemas.microsoft.com/office/drawing/2014/main" xmlns="" val="10000"/>
                  </a:ext>
                </a:extLst>
              </a:tr>
            </a:tbl>
          </a:graphicData>
        </a:graphic>
      </p:graphicFrame>
      <p:sp>
        <p:nvSpPr>
          <p:cNvPr id="1978" name="Google Shape;1978;p40"/>
          <p:cNvSpPr/>
          <p:nvPr/>
        </p:nvSpPr>
        <p:spPr>
          <a:xfrm>
            <a:off x="1856550" y="3459625"/>
            <a:ext cx="195900" cy="209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979" name="Google Shape;1979;p40"/>
          <p:cNvSpPr/>
          <p:nvPr/>
        </p:nvSpPr>
        <p:spPr>
          <a:xfrm>
            <a:off x="3557050" y="3881675"/>
            <a:ext cx="195900" cy="209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980" name="Google Shape;1980;p40"/>
          <p:cNvSpPr/>
          <p:nvPr/>
        </p:nvSpPr>
        <p:spPr>
          <a:xfrm>
            <a:off x="5427275" y="3724475"/>
            <a:ext cx="195900" cy="2097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981" name="Google Shape;1981;p40"/>
          <p:cNvSpPr/>
          <p:nvPr/>
        </p:nvSpPr>
        <p:spPr>
          <a:xfrm>
            <a:off x="7167650" y="3057925"/>
            <a:ext cx="195900" cy="209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1982" name="Google Shape;1982;p40"/>
          <p:cNvCxnSpPr>
            <a:stCxn id="1978" idx="6"/>
            <a:endCxn id="1979" idx="2"/>
          </p:cNvCxnSpPr>
          <p:nvPr/>
        </p:nvCxnSpPr>
        <p:spPr>
          <a:xfrm>
            <a:off x="2052450" y="3564475"/>
            <a:ext cx="1504500" cy="422100"/>
          </a:xfrm>
          <a:prstGeom prst="straightConnector1">
            <a:avLst/>
          </a:prstGeom>
          <a:noFill/>
          <a:ln w="38100" cap="flat" cmpd="sng">
            <a:solidFill>
              <a:schemeClr val="lt1"/>
            </a:solidFill>
            <a:prstDash val="solid"/>
            <a:round/>
            <a:headEnd type="none" w="med" len="med"/>
            <a:tailEnd type="none" w="med" len="med"/>
          </a:ln>
        </p:spPr>
      </p:cxnSp>
      <p:cxnSp>
        <p:nvCxnSpPr>
          <p:cNvPr id="1983" name="Google Shape;1983;p40"/>
          <p:cNvCxnSpPr>
            <a:stCxn id="1979" idx="6"/>
            <a:endCxn id="1980" idx="2"/>
          </p:cNvCxnSpPr>
          <p:nvPr/>
        </p:nvCxnSpPr>
        <p:spPr>
          <a:xfrm rot="10800000" flipH="1">
            <a:off x="3752950" y="3829325"/>
            <a:ext cx="1674300" cy="157200"/>
          </a:xfrm>
          <a:prstGeom prst="straightConnector1">
            <a:avLst/>
          </a:prstGeom>
          <a:noFill/>
          <a:ln w="38100" cap="flat" cmpd="sng">
            <a:solidFill>
              <a:schemeClr val="lt1"/>
            </a:solidFill>
            <a:prstDash val="solid"/>
            <a:round/>
            <a:headEnd type="none" w="med" len="med"/>
            <a:tailEnd type="none" w="med" len="med"/>
          </a:ln>
        </p:spPr>
      </p:cxnSp>
      <p:cxnSp>
        <p:nvCxnSpPr>
          <p:cNvPr id="1984" name="Google Shape;1984;p40"/>
          <p:cNvCxnSpPr>
            <a:stCxn id="1980" idx="6"/>
            <a:endCxn id="1981" idx="2"/>
          </p:cNvCxnSpPr>
          <p:nvPr/>
        </p:nvCxnSpPr>
        <p:spPr>
          <a:xfrm rot="10800000" flipH="1">
            <a:off x="5623175" y="3162725"/>
            <a:ext cx="1544400" cy="666600"/>
          </a:xfrm>
          <a:prstGeom prst="straightConnector1">
            <a:avLst/>
          </a:prstGeom>
          <a:noFill/>
          <a:ln w="38100" cap="flat" cmpd="sng">
            <a:solidFill>
              <a:schemeClr val="lt1"/>
            </a:solidFill>
            <a:prstDash val="solid"/>
            <a:round/>
            <a:headEnd type="none" w="med" len="med"/>
            <a:tailEnd type="none" w="med" len="med"/>
          </a:ln>
        </p:spPr>
      </p:cxnSp>
      <p:sp>
        <p:nvSpPr>
          <p:cNvPr id="1985" name="Google Shape;1985;p40"/>
          <p:cNvSpPr/>
          <p:nvPr/>
        </p:nvSpPr>
        <p:spPr>
          <a:xfrm>
            <a:off x="4736025" y="1851650"/>
            <a:ext cx="1645800" cy="1416000"/>
          </a:xfrm>
          <a:prstGeom prst="wedgeRoundRectCallout">
            <a:avLst>
              <a:gd name="adj1" fmla="val -4487"/>
              <a:gd name="adj2" fmla="val 86833"/>
              <a:gd name="adj3" fmla="val 0"/>
            </a:avLst>
          </a:prstGeom>
          <a:solidFill>
            <a:srgbClr val="FF0000"/>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800" dirty="0"/>
          </a:p>
          <a:p>
            <a:pPr marL="0" lvl="0" indent="0" algn="just" rtl="0">
              <a:spcBef>
                <a:spcPts val="0"/>
              </a:spcBef>
              <a:spcAft>
                <a:spcPts val="0"/>
              </a:spcAft>
              <a:buNone/>
            </a:pPr>
            <a:endParaRPr sz="800" dirty="0"/>
          </a:p>
          <a:p>
            <a:pPr marL="0" lvl="0" indent="0" algn="just" rtl="0">
              <a:spcBef>
                <a:spcPts val="0"/>
              </a:spcBef>
              <a:spcAft>
                <a:spcPts val="0"/>
              </a:spcAft>
              <a:buNone/>
            </a:pPr>
            <a:r>
              <a:rPr lang="en" sz="800"/>
              <a:t>Características: El grupo está altamente estructurado y es capaz de desempeñarse eficazmente en sus tareas.</a:t>
            </a:r>
            <a:endParaRPr sz="800" dirty="0"/>
          </a:p>
          <a:p>
            <a:pPr marL="0" lvl="0" indent="0" algn="just" rtl="0">
              <a:spcBef>
                <a:spcPts val="0"/>
              </a:spcBef>
              <a:spcAft>
                <a:spcPts val="0"/>
              </a:spcAft>
              <a:buNone/>
            </a:pPr>
            <a:r>
              <a:rPr lang="en" sz="800"/>
              <a:t>Señales: El grupo trabaja de manera eficiente, la comunicación es fluida, y los miembros colaboran de manera efectiva.</a:t>
            </a:r>
            <a:endParaRPr sz="800" dirty="0"/>
          </a:p>
          <a:p>
            <a:pPr marL="0" lvl="0" indent="0" algn="ctr"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34"/>
          <p:cNvSpPr txBox="1">
            <a:spLocks noGrp="1"/>
          </p:cNvSpPr>
          <p:nvPr>
            <p:ph type="title"/>
          </p:nvPr>
        </p:nvSpPr>
        <p:spPr>
          <a:xfrm>
            <a:off x="2528238" y="126353"/>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1889" name="Google Shape;1889;p34"/>
          <p:cNvSpPr txBox="1">
            <a:spLocks noGrp="1"/>
          </p:cNvSpPr>
          <p:nvPr>
            <p:ph type="body" idx="1"/>
          </p:nvPr>
        </p:nvSpPr>
        <p:spPr>
          <a:xfrm>
            <a:off x="719250" y="907200"/>
            <a:ext cx="7705500" cy="3362400"/>
          </a:xfrm>
          <a:prstGeom prst="rect">
            <a:avLst/>
          </a:prstGeom>
        </p:spPr>
        <p:txBody>
          <a:bodyPr spcFirstLastPara="1" wrap="square" lIns="91425" tIns="0" rIns="91425" bIns="91425" anchor="ctr" anchorCtr="0">
            <a:noAutofit/>
          </a:bodyPr>
          <a:lstStyle/>
          <a:p>
            <a:pPr marL="0" lvl="0" indent="0" algn="just" rtl="0">
              <a:spcBef>
                <a:spcPts val="0"/>
              </a:spcBef>
              <a:spcAft>
                <a:spcPts val="0"/>
              </a:spcAft>
              <a:buClr>
                <a:schemeClr val="dk1"/>
              </a:buClr>
              <a:buSzPts val="1100"/>
              <a:buFont typeface="Arial"/>
              <a:buNone/>
            </a:pPr>
            <a:endParaRPr lang="es-MX" sz="1400" b="0" i="0" dirty="0">
              <a:solidFill>
                <a:schemeClr val="tx1"/>
              </a:solidFill>
              <a:effectLst/>
              <a:latin typeface="Söhne"/>
            </a:endParaRPr>
          </a:p>
          <a:p>
            <a:pPr marL="0" lvl="0" indent="0" algn="just" rtl="0">
              <a:spcBef>
                <a:spcPts val="0"/>
              </a:spcBef>
              <a:spcAft>
                <a:spcPts val="0"/>
              </a:spcAft>
              <a:buClr>
                <a:schemeClr val="dk1"/>
              </a:buClr>
              <a:buSzPts val="1100"/>
              <a:buFont typeface="Arial"/>
              <a:buNone/>
            </a:pPr>
            <a:r>
              <a:rPr lang="es-MX" sz="1400" b="0" i="0" dirty="0">
                <a:solidFill>
                  <a:schemeClr val="tx1"/>
                </a:solidFill>
                <a:effectLst/>
                <a:latin typeface="Söhne"/>
              </a:rPr>
              <a:t>La importancia de tener un equipo de desarrollo completamente integrado, aplicando metodologías como el modelo de Tuckman, no puede subestimarse en el entorno empresarial actual. Este enfoque no solo se trata de unir personas con habilidades complementarias, sino de forjar una unidad donde las fortalezas individuales se fusionan para formar un colectivo que trasciende las expectativas.</a:t>
            </a:r>
          </a:p>
          <a:p>
            <a:pPr marL="0" lvl="0" indent="0" algn="just" rtl="0">
              <a:spcBef>
                <a:spcPts val="0"/>
              </a:spcBef>
              <a:spcAft>
                <a:spcPts val="0"/>
              </a:spcAft>
              <a:buClr>
                <a:schemeClr val="dk1"/>
              </a:buClr>
              <a:buSzPts val="1100"/>
              <a:buFont typeface="Arial"/>
              <a:buNone/>
            </a:pPr>
            <a:endParaRPr lang="es-MX" sz="1400" b="0" i="0" dirty="0">
              <a:solidFill>
                <a:schemeClr val="tx1"/>
              </a:solidFill>
              <a:effectLst/>
              <a:latin typeface="Söhne"/>
            </a:endParaRPr>
          </a:p>
          <a:p>
            <a:pPr marL="0" lvl="0" indent="0" algn="just" rtl="0">
              <a:spcBef>
                <a:spcPts val="0"/>
              </a:spcBef>
              <a:spcAft>
                <a:spcPts val="0"/>
              </a:spcAft>
              <a:buClr>
                <a:schemeClr val="dk1"/>
              </a:buClr>
              <a:buSzPts val="1100"/>
              <a:buFont typeface="Arial"/>
              <a:buNone/>
            </a:pPr>
            <a:r>
              <a:rPr lang="es-MX" sz="1400" b="0" i="0" dirty="0">
                <a:solidFill>
                  <a:schemeClr val="tx1"/>
                </a:solidFill>
                <a:effectLst/>
                <a:latin typeface="Söhne"/>
              </a:rPr>
              <a:t>El modelo de Tuckman, al describir las etapas de formación de equipos, desde la inicialidad de la unión hasta el punto en que se vuelve eficiente y cohesivo, resalta la importancia de la paciencia, la comprensión y el trabajo en conjunto. La transición desde la fase de tormenta, donde las diferencias pueden generar tensiones, hasta la normatividad y el desempeño, donde el equipo opera con sincronización y efectividad, es esencial para el logro de metas.</a:t>
            </a:r>
          </a:p>
          <a:p>
            <a:pPr marL="0" lvl="0" indent="0" algn="just" rtl="0">
              <a:spcBef>
                <a:spcPts val="0"/>
              </a:spcBef>
              <a:spcAft>
                <a:spcPts val="0"/>
              </a:spcAft>
              <a:buClr>
                <a:schemeClr val="dk1"/>
              </a:buClr>
              <a:buSzPts val="1100"/>
              <a:buFont typeface="Arial"/>
              <a:buNone/>
            </a:pPr>
            <a:endParaRPr lang="es-MX" sz="1400" dirty="0">
              <a:solidFill>
                <a:schemeClr val="tx1"/>
              </a:solidFill>
            </a:endParaRPr>
          </a:p>
          <a:p>
            <a:pPr marL="0" lvl="0" indent="0" algn="just" rtl="0">
              <a:spcBef>
                <a:spcPts val="0"/>
              </a:spcBef>
              <a:spcAft>
                <a:spcPts val="0"/>
              </a:spcAft>
              <a:buClr>
                <a:schemeClr val="dk1"/>
              </a:buClr>
              <a:buSzPts val="1100"/>
              <a:buFont typeface="Arial"/>
              <a:buNone/>
            </a:pPr>
            <a:r>
              <a:rPr lang="es-MX" sz="1400" dirty="0">
                <a:solidFill>
                  <a:schemeClr val="tx1"/>
                </a:solidFill>
                <a:latin typeface="Söhne"/>
                <a:ea typeface="Barlow Semi Condensed"/>
                <a:cs typeface="Barlow Semi Condensed"/>
                <a:sym typeface="Barlow Semi Condensed"/>
              </a:rPr>
              <a:t>Un equipo integrado no solo implica la colaboración sin fisuras, sino también un ambiente donde las ideas fluyen libremente, se fomenta la confianza y se celebran las diferencias. Este entorno facilita una mejor resolución de problemas, una mayor creatividad y una adaptabilidad excepcional frente a desafíos imprevisto</a:t>
            </a:r>
          </a:p>
        </p:txBody>
      </p:sp>
    </p:spTree>
    <p:extLst>
      <p:ext uri="{BB962C8B-B14F-4D97-AF65-F5344CB8AC3E}">
        <p14:creationId xmlns:p14="http://schemas.microsoft.com/office/powerpoint/2010/main" val="126620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xmlns="" id="{E04CA5E8-D5F7-4A6E-A8C6-D076776E50C5}"/>
              </a:ext>
            </a:extLst>
          </p:cNvPr>
          <p:cNvSpPr>
            <a:spLocks noGrp="1"/>
          </p:cNvSpPr>
          <p:nvPr>
            <p:ph type="subTitle" idx="1"/>
          </p:nvPr>
        </p:nvSpPr>
        <p:spPr>
          <a:xfrm>
            <a:off x="986533" y="1656739"/>
            <a:ext cx="7170787" cy="1134000"/>
          </a:xfrm>
        </p:spPr>
        <p:txBody>
          <a:bodyPr/>
          <a:lstStyle/>
          <a:p>
            <a:r>
              <a:rPr lang="es-ES" b="1" dirty="0"/>
              <a:t>Comunicación Transparente</a:t>
            </a:r>
            <a:r>
              <a:rPr lang="es-ES" b="1" dirty="0" smtClean="0"/>
              <a:t>:</a:t>
            </a:r>
            <a:endParaRPr lang="es-ES" dirty="0"/>
          </a:p>
          <a:p>
            <a:r>
              <a:rPr lang="es-ES" dirty="0"/>
              <a:t>Fomenta una comunicación abierta y transparente desde el principio. Crea un ambiente donde los miembros del equipo se sientan cómodos expresando sus ideas y preocupaciones</a:t>
            </a:r>
            <a:r>
              <a:rPr lang="es-ES" dirty="0" smtClean="0"/>
              <a:t>.</a:t>
            </a:r>
          </a:p>
          <a:p>
            <a:endParaRPr lang="es-ES" dirty="0"/>
          </a:p>
          <a:p>
            <a:r>
              <a:rPr lang="es-ES" b="1" dirty="0"/>
              <a:t>Formación de Equipos Multidisciplinarios</a:t>
            </a:r>
            <a:r>
              <a:rPr lang="es-ES" b="1" dirty="0" smtClean="0"/>
              <a:t>:</a:t>
            </a:r>
            <a:endParaRPr lang="es-ES" dirty="0"/>
          </a:p>
          <a:p>
            <a:r>
              <a:rPr lang="es-ES" dirty="0"/>
              <a:t>Considera la diversidad de habilidades y experiencias al formar equipos. La integración de perspectivas diversas puede llevar a soluciones más creativas y efectivas</a:t>
            </a:r>
            <a:r>
              <a:rPr lang="es-ES" dirty="0" smtClean="0"/>
              <a:t>.</a:t>
            </a:r>
          </a:p>
          <a:p>
            <a:endParaRPr lang="es-ES" dirty="0"/>
          </a:p>
          <a:p>
            <a:r>
              <a:rPr lang="es-ES" b="1" dirty="0"/>
              <a:t>Desarrollo de Habilidades de Resolución de Conflictos</a:t>
            </a:r>
            <a:r>
              <a:rPr lang="es-ES" b="1" dirty="0" smtClean="0"/>
              <a:t>:</a:t>
            </a:r>
            <a:endParaRPr lang="es-ES" dirty="0"/>
          </a:p>
          <a:p>
            <a:r>
              <a:rPr lang="es-ES" dirty="0"/>
              <a:t>Proporciona entrenamiento en habilidades de resolución de conflictos para ayudar al equipo a superar las tensiones durante la fase de tormenta de manera constructiva.</a:t>
            </a:r>
            <a:endParaRPr lang="es-MX" dirty="0"/>
          </a:p>
        </p:txBody>
      </p:sp>
      <p:sp>
        <p:nvSpPr>
          <p:cNvPr id="3" name="Título 2">
            <a:extLst>
              <a:ext uri="{FF2B5EF4-FFF2-40B4-BE49-F238E27FC236}">
                <a16:creationId xmlns:a16="http://schemas.microsoft.com/office/drawing/2014/main" xmlns="" id="{BAD7385D-4D0D-48B7-ADBC-94FEB65C4D8D}"/>
              </a:ext>
            </a:extLst>
          </p:cNvPr>
          <p:cNvSpPr>
            <a:spLocks noGrp="1"/>
          </p:cNvSpPr>
          <p:nvPr>
            <p:ph type="title"/>
          </p:nvPr>
        </p:nvSpPr>
        <p:spPr>
          <a:xfrm>
            <a:off x="986534" y="265915"/>
            <a:ext cx="7170787" cy="1390824"/>
          </a:xfrm>
        </p:spPr>
        <p:txBody>
          <a:bodyPr/>
          <a:lstStyle/>
          <a:p>
            <a:r>
              <a:rPr lang="es-MX" dirty="0"/>
              <a:t>ESTRATEGIA DE MEJORA PARA ESTE MODELO TUCKMAN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946" y="794975"/>
            <a:ext cx="952509" cy="952509"/>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32" y="794975"/>
            <a:ext cx="952509" cy="952509"/>
          </a:xfrm>
          <a:prstGeom prst="rect">
            <a:avLst/>
          </a:prstGeom>
        </p:spPr>
      </p:pic>
    </p:spTree>
    <p:extLst>
      <p:ext uri="{BB962C8B-B14F-4D97-AF65-F5344CB8AC3E}">
        <p14:creationId xmlns:p14="http://schemas.microsoft.com/office/powerpoint/2010/main" val="2125162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34"/>
          <p:cNvSpPr txBox="1">
            <a:spLocks noGrp="1"/>
          </p:cNvSpPr>
          <p:nvPr>
            <p:ph type="title"/>
          </p:nvPr>
        </p:nvSpPr>
        <p:spPr>
          <a:xfrm>
            <a:off x="2528238" y="126353"/>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MODELO TUCKMAN</a:t>
            </a:r>
            <a:endParaRPr dirty="0"/>
          </a:p>
        </p:txBody>
      </p:sp>
      <p:sp>
        <p:nvSpPr>
          <p:cNvPr id="1889" name="Google Shape;1889;p34"/>
          <p:cNvSpPr txBox="1">
            <a:spLocks noGrp="1"/>
          </p:cNvSpPr>
          <p:nvPr>
            <p:ph type="body" idx="1"/>
          </p:nvPr>
        </p:nvSpPr>
        <p:spPr>
          <a:xfrm>
            <a:off x="719250" y="997475"/>
            <a:ext cx="7705500" cy="40500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Clr>
                <a:schemeClr val="dk1"/>
              </a:buClr>
              <a:buSzPts val="1100"/>
              <a:buFont typeface="Arial"/>
              <a:buNone/>
            </a:pPr>
            <a:r>
              <a:rPr lang="en" sz="1800" b="1" i="1" dirty="0"/>
              <a:t> LIDER: DAEL MARTINEZ SIMON</a:t>
            </a:r>
            <a:endParaRPr sz="1800" b="1" i="1" dirty="0"/>
          </a:p>
        </p:txBody>
      </p:sp>
    </p:spTree>
    <p:extLst>
      <p:ext uri="{BB962C8B-B14F-4D97-AF65-F5344CB8AC3E}">
        <p14:creationId xmlns:p14="http://schemas.microsoft.com/office/powerpoint/2010/main" val="160871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34"/>
          <p:cNvSpPr txBox="1">
            <a:spLocks noGrp="1"/>
          </p:cNvSpPr>
          <p:nvPr>
            <p:ph type="title"/>
          </p:nvPr>
        </p:nvSpPr>
        <p:spPr>
          <a:xfrm>
            <a:off x="2528238" y="126353"/>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METAS</a:t>
            </a:r>
            <a:endParaRPr dirty="0"/>
          </a:p>
        </p:txBody>
      </p:sp>
      <p:sp>
        <p:nvSpPr>
          <p:cNvPr id="1889" name="Google Shape;1889;p34"/>
          <p:cNvSpPr txBox="1">
            <a:spLocks noGrp="1"/>
          </p:cNvSpPr>
          <p:nvPr>
            <p:ph type="body" idx="1"/>
          </p:nvPr>
        </p:nvSpPr>
        <p:spPr>
          <a:xfrm>
            <a:off x="719250" y="997475"/>
            <a:ext cx="7705500" cy="40500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Clr>
                <a:schemeClr val="dk1"/>
              </a:buClr>
              <a:buSzPts val="1100"/>
              <a:buFont typeface="Arial"/>
              <a:buNone/>
            </a:pPr>
            <a:r>
              <a:rPr lang="en" sz="1800" b="1" i="1" dirty="0"/>
              <a:t>Estrategias de Integracion.</a:t>
            </a:r>
            <a:endParaRPr sz="1800" b="1" i="1" dirty="0"/>
          </a:p>
          <a:p>
            <a:pPr marL="0" lvl="0" indent="0" algn="ctr" rtl="0">
              <a:spcBef>
                <a:spcPts val="1600"/>
              </a:spcBef>
              <a:spcAft>
                <a:spcPts val="1600"/>
              </a:spcAft>
              <a:buClr>
                <a:schemeClr val="dk1"/>
              </a:buClr>
              <a:buSzPts val="1100"/>
              <a:buFont typeface="Arial"/>
              <a:buNone/>
            </a:pPr>
            <a:r>
              <a:rPr lang="en" sz="1500" b="1" i="1" dirty="0"/>
              <a:t>La dinámica "Punto de partida": </a:t>
            </a:r>
            <a:r>
              <a:rPr lang="en" sz="1500" dirty="0"/>
              <a:t>Es un proceso de integración laboral que implica que el nuevo colaborador asuma el rol de emisor, compartiendo motivaciones, expectativas y cómo su experiencia puede contribuir al equipo, permitiendo así una interacción inicial más profunda con el equipo existente. Esto facilita la comprensión mutua, rompe barreras iniciales y ayuda a alinear valores y expectativas desde el inicio, generando una integración más sólida y alineada con los objetivos del negocio.</a:t>
            </a:r>
            <a:br>
              <a:rPr lang="en" sz="1500" dirty="0"/>
            </a:br>
            <a:r>
              <a:rPr lang="en" sz="1500" dirty="0"/>
              <a:t/>
            </a:r>
            <a:br>
              <a:rPr lang="en" sz="1500" dirty="0"/>
            </a:br>
            <a:r>
              <a:rPr lang="en" sz="1500" b="1" i="1" dirty="0"/>
              <a:t>La dinámica "La sustancia de las personas": </a:t>
            </a:r>
            <a:r>
              <a:rPr lang="en" sz="1500" dirty="0"/>
              <a:t>Usa analogías fantasiosas como plantas u objetos para que cada miembro del equipo describa a sus colegas. Esto permite al nuevo colaborador conocer las percepciones y características del equipo, fomentando la empatía al ponerse en el lugar del otro. Esta dinámica fortalece las conexiones y comprensión desde el principio, mejorando la integración y el entendimiento entre todos.</a:t>
            </a:r>
            <a:br>
              <a:rPr lang="en" sz="1500" dirty="0"/>
            </a:br>
            <a:r>
              <a:rPr lang="en" sz="1500" dirty="0"/>
              <a:t/>
            </a:r>
            <a:br>
              <a:rPr lang="en" sz="1500" dirty="0"/>
            </a:br>
            <a:r>
              <a:rPr lang="en" sz="1500" b="1" i="1" dirty="0"/>
              <a:t>El método del "Buddy System": </a:t>
            </a:r>
            <a:r>
              <a:rPr lang="en" sz="1500" dirty="0"/>
              <a:t>Se asigna a un miembro del equipo como mentor del nuevo colaborador. Esta persona ofrece orientación, apoyo y ayuda a integrarse al equipo y a la cultura de la empresa. Esta estrategia facilita la adaptación del nuevo empleado, acelera su aprendizaje y promueve un sentido de pertenencia al ofrecer un contacto cercano dentro del equipo.</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29916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grpSp>
        <p:nvGrpSpPr>
          <p:cNvPr id="1894" name="Google Shape;1894;p35"/>
          <p:cNvGrpSpPr/>
          <p:nvPr/>
        </p:nvGrpSpPr>
        <p:grpSpPr>
          <a:xfrm>
            <a:off x="1427773" y="1142284"/>
            <a:ext cx="635100" cy="734640"/>
            <a:chOff x="731647" y="573573"/>
            <a:chExt cx="635100" cy="734640"/>
          </a:xfrm>
        </p:grpSpPr>
        <p:grpSp>
          <p:nvGrpSpPr>
            <p:cNvPr id="1895" name="Google Shape;1895;p35"/>
            <p:cNvGrpSpPr/>
            <p:nvPr/>
          </p:nvGrpSpPr>
          <p:grpSpPr>
            <a:xfrm>
              <a:off x="731647" y="573573"/>
              <a:ext cx="635100" cy="635100"/>
              <a:chOff x="917231" y="750460"/>
              <a:chExt cx="635100" cy="635100"/>
            </a:xfrm>
          </p:grpSpPr>
          <p:sp>
            <p:nvSpPr>
              <p:cNvPr id="1896" name="Google Shape;1896;p35"/>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35"/>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98" name="Google Shape;1898;p35"/>
            <p:cNvGrpSpPr/>
            <p:nvPr/>
          </p:nvGrpSpPr>
          <p:grpSpPr>
            <a:xfrm>
              <a:off x="961679" y="1281213"/>
              <a:ext cx="175013" cy="27000"/>
              <a:chOff x="5662375" y="212375"/>
              <a:chExt cx="175013" cy="27000"/>
            </a:xfrm>
          </p:grpSpPr>
          <p:sp>
            <p:nvSpPr>
              <p:cNvPr id="1899" name="Google Shape;1899;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00" name="Google Shape;1900;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01" name="Google Shape;1901;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1902" name="Google Shape;1902;p35"/>
          <p:cNvGrpSpPr/>
          <p:nvPr/>
        </p:nvGrpSpPr>
        <p:grpSpPr>
          <a:xfrm>
            <a:off x="1427773" y="2419067"/>
            <a:ext cx="635100" cy="733490"/>
            <a:chOff x="731647" y="1650460"/>
            <a:chExt cx="635100" cy="733490"/>
          </a:xfrm>
        </p:grpSpPr>
        <p:grpSp>
          <p:nvGrpSpPr>
            <p:cNvPr id="1903" name="Google Shape;1903;p35"/>
            <p:cNvGrpSpPr/>
            <p:nvPr/>
          </p:nvGrpSpPr>
          <p:grpSpPr>
            <a:xfrm>
              <a:off x="731647" y="1650460"/>
              <a:ext cx="635100" cy="635100"/>
              <a:chOff x="917231" y="1827973"/>
              <a:chExt cx="635100" cy="635100"/>
            </a:xfrm>
          </p:grpSpPr>
          <p:sp>
            <p:nvSpPr>
              <p:cNvPr id="1904" name="Google Shape;1904;p35"/>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5"/>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06" name="Google Shape;1906;p35"/>
            <p:cNvGrpSpPr/>
            <p:nvPr/>
          </p:nvGrpSpPr>
          <p:grpSpPr>
            <a:xfrm>
              <a:off x="961679" y="2356951"/>
              <a:ext cx="175013" cy="27000"/>
              <a:chOff x="5662375" y="212375"/>
              <a:chExt cx="175013" cy="27000"/>
            </a:xfrm>
          </p:grpSpPr>
          <p:sp>
            <p:nvSpPr>
              <p:cNvPr id="1907" name="Google Shape;1907;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08" name="Google Shape;1908;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09" name="Google Shape;1909;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1910" name="Google Shape;1910;p35"/>
          <p:cNvGrpSpPr/>
          <p:nvPr/>
        </p:nvGrpSpPr>
        <p:grpSpPr>
          <a:xfrm>
            <a:off x="1427773" y="3750938"/>
            <a:ext cx="635100" cy="734984"/>
            <a:chOff x="731647" y="2728277"/>
            <a:chExt cx="635100" cy="734984"/>
          </a:xfrm>
        </p:grpSpPr>
        <p:grpSp>
          <p:nvGrpSpPr>
            <p:cNvPr id="1911" name="Google Shape;1911;p35"/>
            <p:cNvGrpSpPr/>
            <p:nvPr/>
          </p:nvGrpSpPr>
          <p:grpSpPr>
            <a:xfrm>
              <a:off x="731647" y="2728277"/>
              <a:ext cx="635100" cy="635100"/>
              <a:chOff x="917231" y="2905502"/>
              <a:chExt cx="635100" cy="635100"/>
            </a:xfrm>
          </p:grpSpPr>
          <p:sp>
            <p:nvSpPr>
              <p:cNvPr id="1912" name="Google Shape;1912;p35"/>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5"/>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4" name="Google Shape;1914;p35"/>
            <p:cNvGrpSpPr/>
            <p:nvPr/>
          </p:nvGrpSpPr>
          <p:grpSpPr>
            <a:xfrm>
              <a:off x="961679" y="3436260"/>
              <a:ext cx="175013" cy="27000"/>
              <a:chOff x="5662375" y="212375"/>
              <a:chExt cx="175013" cy="27000"/>
            </a:xfrm>
          </p:grpSpPr>
          <p:sp>
            <p:nvSpPr>
              <p:cNvPr id="1915" name="Google Shape;1915;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16" name="Google Shape;1916;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17" name="Google Shape;1917;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1918" name="Google Shape;1918;p35"/>
          <p:cNvSpPr txBox="1">
            <a:spLocks noGrp="1"/>
          </p:cNvSpPr>
          <p:nvPr>
            <p:ph type="title"/>
          </p:nvPr>
        </p:nvSpPr>
        <p:spPr>
          <a:xfrm>
            <a:off x="2375851" y="128350"/>
            <a:ext cx="43923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ESTRATEGIAS IMPLEMENTADAS </a:t>
            </a:r>
            <a:endParaRPr dirty="0"/>
          </a:p>
        </p:txBody>
      </p:sp>
      <p:sp>
        <p:nvSpPr>
          <p:cNvPr id="1919" name="Google Shape;1919;p35"/>
          <p:cNvSpPr txBox="1">
            <a:spLocks noGrp="1"/>
          </p:cNvSpPr>
          <p:nvPr>
            <p:ph type="subTitle" idx="2"/>
          </p:nvPr>
        </p:nvSpPr>
        <p:spPr>
          <a:xfrm>
            <a:off x="2360327" y="1281950"/>
            <a:ext cx="5355900"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Buscaremos constantemente optimizar nuestros procesos y la entrega de soluciones.</a:t>
            </a:r>
            <a:endParaRPr dirty="0"/>
          </a:p>
          <a:p>
            <a:pPr marL="0" lvl="0" indent="0" algn="l" rtl="0">
              <a:spcBef>
                <a:spcPts val="0"/>
              </a:spcBef>
              <a:spcAft>
                <a:spcPts val="0"/>
              </a:spcAft>
              <a:buNone/>
            </a:pPr>
            <a:endParaRPr dirty="0"/>
          </a:p>
        </p:txBody>
      </p:sp>
      <p:sp>
        <p:nvSpPr>
          <p:cNvPr id="1920" name="Google Shape;1920;p35"/>
          <p:cNvSpPr txBox="1">
            <a:spLocks noGrp="1"/>
          </p:cNvSpPr>
          <p:nvPr>
            <p:ph type="subTitle" idx="1"/>
          </p:nvPr>
        </p:nvSpPr>
        <p:spPr>
          <a:xfrm>
            <a:off x="2360335" y="99847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Mejora continua</a:t>
            </a:r>
            <a:endParaRPr dirty="0"/>
          </a:p>
        </p:txBody>
      </p:sp>
      <p:sp>
        <p:nvSpPr>
          <p:cNvPr id="1921" name="Google Shape;1921;p35"/>
          <p:cNvSpPr txBox="1">
            <a:spLocks noGrp="1"/>
          </p:cNvSpPr>
          <p:nvPr>
            <p:ph type="subTitle" idx="3"/>
          </p:nvPr>
        </p:nvSpPr>
        <p:spPr>
          <a:xfrm>
            <a:off x="2360335" y="227736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Garantizar calidad</a:t>
            </a:r>
            <a:endParaRPr dirty="0"/>
          </a:p>
        </p:txBody>
      </p:sp>
      <p:sp>
        <p:nvSpPr>
          <p:cNvPr id="1922" name="Google Shape;1922;p35"/>
          <p:cNvSpPr txBox="1">
            <a:spLocks noGrp="1"/>
          </p:cNvSpPr>
          <p:nvPr>
            <p:ph type="subTitle" idx="4"/>
          </p:nvPr>
        </p:nvSpPr>
        <p:spPr>
          <a:xfrm>
            <a:off x="2360326" y="2560821"/>
            <a:ext cx="5355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Implementar exhaustivos controles de calidad asegurando que nuestros productos cumplan con los estándares más altoso</a:t>
            </a:r>
            <a:endParaRPr dirty="0"/>
          </a:p>
        </p:txBody>
      </p:sp>
      <p:sp>
        <p:nvSpPr>
          <p:cNvPr id="1923" name="Google Shape;1923;p35"/>
          <p:cNvSpPr txBox="1">
            <a:spLocks noGrp="1"/>
          </p:cNvSpPr>
          <p:nvPr>
            <p:ph type="subTitle" idx="5"/>
          </p:nvPr>
        </p:nvSpPr>
        <p:spPr>
          <a:xfrm>
            <a:off x="2360335" y="361041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Adaptabilidad</a:t>
            </a:r>
            <a:endParaRPr dirty="0"/>
          </a:p>
        </p:txBody>
      </p:sp>
      <p:sp>
        <p:nvSpPr>
          <p:cNvPr id="1924" name="Google Shape;1924;p35"/>
          <p:cNvSpPr txBox="1">
            <a:spLocks noGrp="1"/>
          </p:cNvSpPr>
          <p:nvPr>
            <p:ph type="subTitle" idx="6"/>
          </p:nvPr>
        </p:nvSpPr>
        <p:spPr>
          <a:xfrm>
            <a:off x="2360326" y="3893875"/>
            <a:ext cx="5355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Ajustamos nuestro software para satisfacer las necesidades únicas de cada cliente, asegurando que cada solución sea adaptada y responda a sus requisitos específicos.</a:t>
            </a:r>
            <a:endParaRPr dirty="0"/>
          </a:p>
        </p:txBody>
      </p:sp>
      <p:sp>
        <p:nvSpPr>
          <p:cNvPr id="1925" name="Google Shape;1925;p35"/>
          <p:cNvSpPr txBox="1">
            <a:spLocks noGrp="1"/>
          </p:cNvSpPr>
          <p:nvPr>
            <p:ph type="title" idx="9"/>
          </p:nvPr>
        </p:nvSpPr>
        <p:spPr>
          <a:xfrm>
            <a:off x="1509943" y="129108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1926" name="Google Shape;1926;p35"/>
          <p:cNvSpPr txBox="1">
            <a:spLocks noGrp="1"/>
          </p:cNvSpPr>
          <p:nvPr>
            <p:ph type="title" idx="13"/>
          </p:nvPr>
        </p:nvSpPr>
        <p:spPr>
          <a:xfrm>
            <a:off x="1509943" y="2569975"/>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1927" name="Google Shape;1927;p35"/>
          <p:cNvSpPr txBox="1">
            <a:spLocks noGrp="1"/>
          </p:cNvSpPr>
          <p:nvPr>
            <p:ph type="title" idx="14"/>
          </p:nvPr>
        </p:nvSpPr>
        <p:spPr>
          <a:xfrm>
            <a:off x="1509943" y="3903021"/>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36"/>
          <p:cNvSpPr txBox="1">
            <a:spLocks noGrp="1"/>
          </p:cNvSpPr>
          <p:nvPr>
            <p:ph type="title"/>
          </p:nvPr>
        </p:nvSpPr>
        <p:spPr>
          <a:xfrm>
            <a:off x="2497500" y="255150"/>
            <a:ext cx="1962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FORMING</a:t>
            </a:r>
            <a:endParaRPr dirty="0"/>
          </a:p>
        </p:txBody>
      </p:sp>
      <p:sp>
        <p:nvSpPr>
          <p:cNvPr id="1933" name="Google Shape;1933;p36"/>
          <p:cNvSpPr txBox="1">
            <a:spLocks noGrp="1"/>
          </p:cNvSpPr>
          <p:nvPr>
            <p:ph type="subTitle" idx="1"/>
          </p:nvPr>
        </p:nvSpPr>
        <p:spPr>
          <a:xfrm>
            <a:off x="1152900" y="1086225"/>
            <a:ext cx="4809600" cy="26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dirty="0"/>
              <a:t>Prioridad: </a:t>
            </a:r>
            <a:r>
              <a:rPr lang="en" sz="1600" dirty="0"/>
              <a:t>Aceptacion y compromiso</a:t>
            </a:r>
            <a:r>
              <a:rPr lang="en" sz="1600" b="1" dirty="0"/>
              <a:t/>
            </a:r>
            <a:br>
              <a:rPr lang="en" sz="1600" b="1" dirty="0"/>
            </a:br>
            <a:r>
              <a:rPr lang="en" sz="1600" b="1" dirty="0"/>
              <a:t>Acciones:</a:t>
            </a:r>
            <a:endParaRPr sz="1600" b="1" dirty="0"/>
          </a:p>
          <a:p>
            <a:pPr marL="457200" lvl="0" indent="-330200" algn="just" rtl="0">
              <a:spcBef>
                <a:spcPts val="0"/>
              </a:spcBef>
              <a:spcAft>
                <a:spcPts val="0"/>
              </a:spcAft>
              <a:buSzPts val="1600"/>
              <a:buChar char="●"/>
            </a:pPr>
            <a:r>
              <a:rPr lang="en" sz="1600" dirty="0"/>
              <a:t>Dar a conocer a los integrantes implementando una estrategia de integracion.</a:t>
            </a:r>
            <a:endParaRPr sz="1600" dirty="0"/>
          </a:p>
          <a:p>
            <a:pPr marL="457200" lvl="0" indent="-330200" algn="just" rtl="0">
              <a:spcBef>
                <a:spcPts val="0"/>
              </a:spcBef>
              <a:spcAft>
                <a:spcPts val="0"/>
              </a:spcAft>
              <a:buSzPts val="1600"/>
              <a:buChar char="●"/>
            </a:pPr>
            <a:r>
              <a:rPr lang="en" sz="1600" dirty="0"/>
              <a:t>Fomentar a traves del ejemplo, un espacio de trabajo optimo y saludable.</a:t>
            </a:r>
            <a:endParaRPr sz="1600" dirty="0"/>
          </a:p>
          <a:p>
            <a:pPr marL="457200" lvl="0" indent="-330200" algn="just" rtl="0">
              <a:spcBef>
                <a:spcPts val="0"/>
              </a:spcBef>
              <a:spcAft>
                <a:spcPts val="0"/>
              </a:spcAft>
              <a:buSzPts val="1600"/>
              <a:buChar char="●"/>
            </a:pPr>
            <a:r>
              <a:rPr lang="en" sz="1600" dirty="0"/>
              <a:t>Definir las metas y objetivos de cada individuo como tambien su rol en la empresa.</a:t>
            </a:r>
            <a:endParaRPr sz="1600" dirty="0"/>
          </a:p>
          <a:p>
            <a:pPr marL="0" lvl="0" indent="0" algn="just" rtl="0">
              <a:spcBef>
                <a:spcPts val="0"/>
              </a:spcBef>
              <a:spcAft>
                <a:spcPts val="0"/>
              </a:spcAft>
              <a:buNone/>
            </a:pPr>
            <a:r>
              <a:rPr lang="en" sz="1600" b="1" dirty="0"/>
              <a:t>Rol del Lider: </a:t>
            </a:r>
            <a:r>
              <a:rPr lang="en" sz="1600" dirty="0"/>
              <a:t>Integrar</a:t>
            </a:r>
            <a:r>
              <a:rPr lang="en" sz="1600" b="1" dirty="0"/>
              <a:t/>
            </a:r>
            <a:br>
              <a:rPr lang="en" sz="1600" b="1" dirty="0"/>
            </a:br>
            <a:r>
              <a:rPr lang="en" sz="1600" b="1" dirty="0"/>
              <a:t>Liderazgo: </a:t>
            </a:r>
            <a:r>
              <a:rPr lang="en" sz="1600" dirty="0"/>
              <a:t>AltaTarea - BajaRelacion</a:t>
            </a:r>
            <a:r>
              <a:rPr lang="en" sz="1600" b="1" dirty="0"/>
              <a:t/>
            </a:r>
            <a:br>
              <a:rPr lang="en" sz="1600" b="1" dirty="0"/>
            </a:br>
            <a:r>
              <a:rPr lang="en" sz="1600" b="1" dirty="0"/>
              <a:t>Herramientas: </a:t>
            </a:r>
            <a:r>
              <a:rPr lang="en" sz="1600" dirty="0"/>
              <a:t>Vision, mision, valores, politicas de la empresa, codigos de etica, y filosofia</a:t>
            </a:r>
            <a:endParaRPr sz="1600" dirty="0"/>
          </a:p>
        </p:txBody>
      </p:sp>
      <p:grpSp>
        <p:nvGrpSpPr>
          <p:cNvPr id="1934" name="Google Shape;1934;p36"/>
          <p:cNvGrpSpPr/>
          <p:nvPr/>
        </p:nvGrpSpPr>
        <p:grpSpPr>
          <a:xfrm>
            <a:off x="6261870" y="1661949"/>
            <a:ext cx="1819639" cy="1819602"/>
            <a:chOff x="6116892" y="1428033"/>
            <a:chExt cx="1371553" cy="1371628"/>
          </a:xfrm>
        </p:grpSpPr>
        <p:grpSp>
          <p:nvGrpSpPr>
            <p:cNvPr id="1935" name="Google Shape;1935;p36"/>
            <p:cNvGrpSpPr/>
            <p:nvPr/>
          </p:nvGrpSpPr>
          <p:grpSpPr>
            <a:xfrm>
              <a:off x="6116892" y="1428033"/>
              <a:ext cx="1371553" cy="1371628"/>
              <a:chOff x="5800909" y="544833"/>
              <a:chExt cx="1112100" cy="1162200"/>
            </a:xfrm>
          </p:grpSpPr>
          <p:sp>
            <p:nvSpPr>
              <p:cNvPr id="1936" name="Google Shape;1936;p36"/>
              <p:cNvSpPr/>
              <p:nvPr/>
            </p:nvSpPr>
            <p:spPr>
              <a:xfrm>
                <a:off x="5800909" y="544833"/>
                <a:ext cx="1112100" cy="1162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6"/>
              <p:cNvSpPr/>
              <p:nvPr/>
            </p:nvSpPr>
            <p:spPr>
              <a:xfrm>
                <a:off x="5949243" y="699857"/>
                <a:ext cx="815100" cy="8517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38" name="Google Shape;1938;p36"/>
            <p:cNvPicPr preferRelativeResize="0"/>
            <p:nvPr/>
          </p:nvPicPr>
          <p:blipFill>
            <a:blip r:embed="rId3">
              <a:alphaModFix/>
            </a:blip>
            <a:stretch>
              <a:fillRect/>
            </a:stretch>
          </p:blipFill>
          <p:spPr>
            <a:xfrm>
              <a:off x="6475250" y="1754775"/>
              <a:ext cx="745075" cy="745075"/>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xmlns="" id="{E04CA5E8-D5F7-4A6E-A8C6-D076776E50C5}"/>
              </a:ext>
            </a:extLst>
          </p:cNvPr>
          <p:cNvSpPr>
            <a:spLocks noGrp="1"/>
          </p:cNvSpPr>
          <p:nvPr>
            <p:ph type="subTitle" idx="1"/>
          </p:nvPr>
        </p:nvSpPr>
        <p:spPr>
          <a:xfrm>
            <a:off x="2167128" y="1089757"/>
            <a:ext cx="4809600" cy="3098339"/>
          </a:xfrm>
        </p:spPr>
        <p:txBody>
          <a:bodyPr/>
          <a:lstStyle/>
          <a:p>
            <a:pPr algn="just"/>
            <a:r>
              <a:rPr lang="es-ES" dirty="0" smtClean="0"/>
              <a:t>Herramienta</a:t>
            </a:r>
            <a:r>
              <a:rPr lang="es-ES" dirty="0"/>
              <a:t>: Estrategia de Integración</a:t>
            </a:r>
          </a:p>
          <a:p>
            <a:pPr algn="just"/>
            <a:endParaRPr lang="es-ES" dirty="0"/>
          </a:p>
          <a:p>
            <a:pPr algn="just"/>
            <a:r>
              <a:rPr lang="es-ES" dirty="0"/>
              <a:t>Prioridad: Aceptación y Compromiso</a:t>
            </a:r>
          </a:p>
          <a:p>
            <a:pPr algn="just"/>
            <a:r>
              <a:rPr lang="es-ES" dirty="0"/>
              <a:t>Durante la etapa de FORMING, la prioridad es lograr que los miembros del equipo se acepten entre sí y se comprometan con el objetivo común. La estrategia de integración se centra en construir una base sólida para las relaciones interpersonales y la colaboración.</a:t>
            </a:r>
          </a:p>
        </p:txBody>
      </p:sp>
      <p:sp>
        <p:nvSpPr>
          <p:cNvPr id="3" name="Título 2">
            <a:extLst>
              <a:ext uri="{FF2B5EF4-FFF2-40B4-BE49-F238E27FC236}">
                <a16:creationId xmlns:a16="http://schemas.microsoft.com/office/drawing/2014/main" xmlns="" id="{BAD7385D-4D0D-48B7-ADBC-94FEB65C4D8D}"/>
              </a:ext>
            </a:extLst>
          </p:cNvPr>
          <p:cNvSpPr>
            <a:spLocks noGrp="1"/>
          </p:cNvSpPr>
          <p:nvPr>
            <p:ph type="title"/>
          </p:nvPr>
        </p:nvSpPr>
        <p:spPr>
          <a:xfrm>
            <a:off x="2167128" y="513757"/>
            <a:ext cx="4809600" cy="576000"/>
          </a:xfrm>
        </p:spPr>
        <p:txBody>
          <a:bodyPr/>
          <a:lstStyle/>
          <a:p>
            <a:r>
              <a:rPr lang="es-MX" dirty="0"/>
              <a:t>EXPLICAR UNA HERRAMIENTA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921" y="2869700"/>
            <a:ext cx="1677807" cy="1677807"/>
          </a:xfrm>
          <a:prstGeom prst="rect">
            <a:avLst/>
          </a:prstGeom>
        </p:spPr>
      </p:pic>
    </p:spTree>
    <p:extLst>
      <p:ext uri="{BB962C8B-B14F-4D97-AF65-F5344CB8AC3E}">
        <p14:creationId xmlns:p14="http://schemas.microsoft.com/office/powerpoint/2010/main" val="3869784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34"/>
          <p:cNvSpPr txBox="1">
            <a:spLocks noGrp="1"/>
          </p:cNvSpPr>
          <p:nvPr>
            <p:ph type="title"/>
          </p:nvPr>
        </p:nvSpPr>
        <p:spPr>
          <a:xfrm>
            <a:off x="2528238" y="126353"/>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MODELO TUCKMAN</a:t>
            </a:r>
            <a:endParaRPr dirty="0"/>
          </a:p>
        </p:txBody>
      </p:sp>
      <p:sp>
        <p:nvSpPr>
          <p:cNvPr id="1889" name="Google Shape;1889;p34"/>
          <p:cNvSpPr txBox="1">
            <a:spLocks noGrp="1"/>
          </p:cNvSpPr>
          <p:nvPr>
            <p:ph type="body" idx="1"/>
          </p:nvPr>
        </p:nvSpPr>
        <p:spPr>
          <a:xfrm>
            <a:off x="719250" y="997475"/>
            <a:ext cx="7705500" cy="40500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Clr>
                <a:schemeClr val="dk1"/>
              </a:buClr>
              <a:buSzPts val="1100"/>
              <a:buFont typeface="Arial"/>
              <a:buNone/>
            </a:pPr>
            <a:r>
              <a:rPr lang="en" sz="1800" b="1" i="1"/>
              <a:t>Estrategias de Integracion.</a:t>
            </a:r>
            <a:endParaRPr sz="1800" b="1" i="1" dirty="0"/>
          </a:p>
          <a:p>
            <a:pPr marL="0" lvl="0" indent="0" algn="just" rtl="0">
              <a:spcBef>
                <a:spcPts val="1600"/>
              </a:spcBef>
              <a:spcAft>
                <a:spcPts val="1600"/>
              </a:spcAft>
              <a:buClr>
                <a:schemeClr val="dk1"/>
              </a:buClr>
              <a:buSzPts val="1100"/>
              <a:buFont typeface="Arial"/>
              <a:buNone/>
            </a:pPr>
            <a:r>
              <a:rPr lang="en" sz="1500" b="1" i="1"/>
              <a:t>La dinámica "Punto de partida": </a:t>
            </a:r>
            <a:r>
              <a:rPr lang="en" sz="1500"/>
              <a:t>Es un proceso de integración laboral que implica que el nuevo colaborador asuma el rol de emisor, compartiendo motivaciones, expectativas y cómo su experiencia puede contribuir al equipo, permitiendo así una interacción inicial más profunda con el equipo existente. Esto facilita la comprensión mutua, rompe barreras iniciales y ayuda a alinear valores y expectativas desde el inicio, generando una integración más sólida y alineada con los objetivos del negocio.</a:t>
            </a:r>
            <a:br>
              <a:rPr lang="en" sz="1500"/>
            </a:br>
            <a:r>
              <a:rPr lang="en" sz="1500"/>
              <a:t/>
            </a:r>
            <a:br>
              <a:rPr lang="en" sz="1500"/>
            </a:br>
            <a:r>
              <a:rPr lang="en" sz="1500" b="1" i="1"/>
              <a:t>La dinámica "La sustancia de las personas": </a:t>
            </a:r>
            <a:r>
              <a:rPr lang="en" sz="1500"/>
              <a:t>Usa analogías fantasiosas como plantas u objetos para que cada miembro del equipo describa a sus colegas. Esto permite al nuevo colaborador conocer las percepciones y características del equipo, fomentando la empatía al ponerse en el lugar del otro. Esta dinámica fortalece las conexiones y comprensión desde el principio, mejorando la integración y el entendimiento entre todos.</a:t>
            </a:r>
            <a:br>
              <a:rPr lang="en" sz="1500"/>
            </a:br>
            <a:r>
              <a:rPr lang="en" sz="1500"/>
              <a:t/>
            </a:r>
            <a:br>
              <a:rPr lang="en" sz="1500"/>
            </a:br>
            <a:r>
              <a:rPr lang="en" sz="1500" b="1" i="1"/>
              <a:t>El método del "Buddy System": </a:t>
            </a:r>
            <a:r>
              <a:rPr lang="en" sz="1500"/>
              <a:t>Se asigna a un miembro del equipo como mentor del nuevo colaborador. Esta persona ofrece orientación, apoyo y ayuda a integrarse al equipo y a la cultura de la empresa. Esta estrategia facilita la adaptación del nuevo empleado, acelera su aprendizaje y promueve un sentido de pertenencia al ofrecer un contacto cercano dentro del equipo.</a:t>
            </a:r>
            <a:endParaRPr dirty="0">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3" name="Google Shape;1943;p37"/>
          <p:cNvSpPr txBox="1">
            <a:spLocks noGrp="1"/>
          </p:cNvSpPr>
          <p:nvPr>
            <p:ph type="title"/>
          </p:nvPr>
        </p:nvSpPr>
        <p:spPr>
          <a:xfrm>
            <a:off x="2612600" y="180650"/>
            <a:ext cx="20262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STORMING</a:t>
            </a:r>
            <a:endParaRPr dirty="0"/>
          </a:p>
        </p:txBody>
      </p:sp>
      <p:sp>
        <p:nvSpPr>
          <p:cNvPr id="1944" name="Google Shape;1944;p37"/>
          <p:cNvSpPr txBox="1">
            <a:spLocks noGrp="1"/>
          </p:cNvSpPr>
          <p:nvPr>
            <p:ph type="subTitle" idx="1"/>
          </p:nvPr>
        </p:nvSpPr>
        <p:spPr>
          <a:xfrm>
            <a:off x="1220900" y="756650"/>
            <a:ext cx="4809600" cy="366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dirty="0"/>
              <a:t>Prioridad:</a:t>
            </a:r>
            <a:r>
              <a:rPr lang="en" sz="1600" dirty="0"/>
              <a:t> Romper Resistencias</a:t>
            </a:r>
            <a:r>
              <a:rPr lang="en" sz="1600" b="1" dirty="0"/>
              <a:t/>
            </a:r>
            <a:br>
              <a:rPr lang="en" sz="1600" b="1" dirty="0"/>
            </a:br>
            <a:r>
              <a:rPr lang="en" sz="1600" b="1" dirty="0"/>
              <a:t>Acciones:</a:t>
            </a:r>
            <a:endParaRPr sz="1600" b="1" dirty="0"/>
          </a:p>
          <a:p>
            <a:pPr marL="457200" lvl="0" indent="-330200" algn="just" rtl="0">
              <a:spcBef>
                <a:spcPts val="0"/>
              </a:spcBef>
              <a:spcAft>
                <a:spcPts val="0"/>
              </a:spcAft>
              <a:buSzPts val="1600"/>
              <a:buChar char="●"/>
            </a:pPr>
            <a:r>
              <a:rPr lang="en" sz="1600" dirty="0"/>
              <a:t>Abordar las problematicas con conversaciones en donde los colaboradores expresen sus diferencias de manera constructiva y saludable.</a:t>
            </a:r>
            <a:endParaRPr sz="1600" dirty="0"/>
          </a:p>
          <a:p>
            <a:pPr marL="457200" lvl="0" indent="-330200" algn="just" rtl="0">
              <a:spcBef>
                <a:spcPts val="0"/>
              </a:spcBef>
              <a:spcAft>
                <a:spcPts val="0"/>
              </a:spcAft>
              <a:buSzPts val="1600"/>
              <a:buChar char="●"/>
            </a:pPr>
            <a:r>
              <a:rPr lang="en" sz="1600" dirty="0"/>
              <a:t>Promover la participacion de todos los miembros del equipo en la asignacion de roles.</a:t>
            </a:r>
            <a:endParaRPr sz="1600" dirty="0"/>
          </a:p>
          <a:p>
            <a:pPr marL="457200" lvl="0" indent="-330200" algn="just" rtl="0">
              <a:spcBef>
                <a:spcPts val="0"/>
              </a:spcBef>
              <a:spcAft>
                <a:spcPts val="0"/>
              </a:spcAft>
              <a:buSzPts val="1600"/>
              <a:buChar char="●"/>
            </a:pPr>
            <a:r>
              <a:rPr lang="en" sz="1600" dirty="0"/>
              <a:t>Organizar actividades fuera del entorno laboral para fortalecer la camaradería y el entendimiento entre los miembros del equipo.</a:t>
            </a:r>
            <a:endParaRPr sz="1600" dirty="0"/>
          </a:p>
          <a:p>
            <a:pPr marL="0" lvl="0" indent="0" algn="just" rtl="0">
              <a:spcBef>
                <a:spcPts val="0"/>
              </a:spcBef>
              <a:spcAft>
                <a:spcPts val="0"/>
              </a:spcAft>
              <a:buNone/>
            </a:pPr>
            <a:r>
              <a:rPr lang="en" sz="1600" b="1" dirty="0"/>
              <a:t>Rol del Lider: </a:t>
            </a:r>
            <a:r>
              <a:rPr lang="en" sz="1600" dirty="0"/>
              <a:t>Dirigir</a:t>
            </a:r>
            <a:r>
              <a:rPr lang="en" sz="1600" b="1" dirty="0"/>
              <a:t/>
            </a:r>
            <a:br>
              <a:rPr lang="en" sz="1600" b="1" dirty="0"/>
            </a:br>
            <a:r>
              <a:rPr lang="en" sz="1600" b="1" dirty="0"/>
              <a:t>Liderazgo: </a:t>
            </a:r>
            <a:r>
              <a:rPr lang="en" sz="1600" dirty="0"/>
              <a:t>AltaTarea - BajaRelacion</a:t>
            </a:r>
            <a:r>
              <a:rPr lang="en" sz="1600" b="1" dirty="0"/>
              <a:t/>
            </a:r>
            <a:br>
              <a:rPr lang="en" sz="1600" b="1" dirty="0"/>
            </a:br>
            <a:r>
              <a:rPr lang="en" sz="1600" b="1" dirty="0"/>
              <a:t>Herramientas: </a:t>
            </a:r>
            <a:r>
              <a:rPr lang="en" sz="1600" dirty="0"/>
              <a:t>Solucion de problemas, valores, compromiso, FODA y piramide de maslow</a:t>
            </a:r>
            <a:endParaRPr sz="1600" dirty="0"/>
          </a:p>
        </p:txBody>
      </p:sp>
      <p:grpSp>
        <p:nvGrpSpPr>
          <p:cNvPr id="1945" name="Google Shape;1945;p37"/>
          <p:cNvGrpSpPr/>
          <p:nvPr/>
        </p:nvGrpSpPr>
        <p:grpSpPr>
          <a:xfrm>
            <a:off x="6174921" y="1661924"/>
            <a:ext cx="1819631" cy="1819651"/>
            <a:chOff x="3886562" y="69789"/>
            <a:chExt cx="1463079" cy="1462977"/>
          </a:xfrm>
        </p:grpSpPr>
        <p:grpSp>
          <p:nvGrpSpPr>
            <p:cNvPr id="1946" name="Google Shape;1946;p37"/>
            <p:cNvGrpSpPr/>
            <p:nvPr/>
          </p:nvGrpSpPr>
          <p:grpSpPr>
            <a:xfrm>
              <a:off x="3886562" y="69789"/>
              <a:ext cx="1463079" cy="1462977"/>
              <a:chOff x="5800909" y="544833"/>
              <a:chExt cx="1112100" cy="1162200"/>
            </a:xfrm>
          </p:grpSpPr>
          <p:sp>
            <p:nvSpPr>
              <p:cNvPr id="1947" name="Google Shape;1947;p37"/>
              <p:cNvSpPr/>
              <p:nvPr/>
            </p:nvSpPr>
            <p:spPr>
              <a:xfrm>
                <a:off x="5800909" y="544833"/>
                <a:ext cx="1112100" cy="1162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7"/>
              <p:cNvSpPr/>
              <p:nvPr/>
            </p:nvSpPr>
            <p:spPr>
              <a:xfrm>
                <a:off x="5949243" y="699857"/>
                <a:ext cx="815100" cy="8517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49" name="Google Shape;1949;p37"/>
            <p:cNvPicPr preferRelativeResize="0"/>
            <p:nvPr/>
          </p:nvPicPr>
          <p:blipFill>
            <a:blip r:embed="rId3">
              <a:alphaModFix/>
            </a:blip>
            <a:stretch>
              <a:fillRect/>
            </a:stretch>
          </p:blipFill>
          <p:spPr>
            <a:xfrm>
              <a:off x="4212612" y="396062"/>
              <a:ext cx="810476" cy="8104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xmlns="" id="{E04CA5E8-D5F7-4A6E-A8C6-D076776E50C5}"/>
              </a:ext>
            </a:extLst>
          </p:cNvPr>
          <p:cNvSpPr>
            <a:spLocks noGrp="1"/>
          </p:cNvSpPr>
          <p:nvPr>
            <p:ph type="subTitle" idx="1"/>
          </p:nvPr>
        </p:nvSpPr>
        <p:spPr>
          <a:xfrm>
            <a:off x="2167128" y="1089757"/>
            <a:ext cx="4809600" cy="3098339"/>
          </a:xfrm>
        </p:spPr>
        <p:txBody>
          <a:bodyPr/>
          <a:lstStyle/>
          <a:p>
            <a:pPr algn="just"/>
            <a:r>
              <a:rPr lang="es-ES" dirty="0"/>
              <a:t>Herramienta: Gestión de Conflictos y Facilitación del Proceso</a:t>
            </a:r>
          </a:p>
          <a:p>
            <a:pPr algn="just"/>
            <a:endParaRPr lang="es-ES" dirty="0"/>
          </a:p>
          <a:p>
            <a:pPr algn="just"/>
            <a:r>
              <a:rPr lang="es-ES" dirty="0"/>
              <a:t>Prioridad: Resolución de Conflictos y Clarificación de Roles</a:t>
            </a:r>
          </a:p>
          <a:p>
            <a:pPr algn="just"/>
            <a:r>
              <a:rPr lang="es-ES" dirty="0"/>
              <a:t>La prioridad en la etapa de STORMING es abordar los conflictos emergentes y clarificar los roles y responsabilidades para mejorar la colaboración y la eficiencia del equipo.</a:t>
            </a:r>
            <a:endParaRPr lang="es-MX" dirty="0"/>
          </a:p>
        </p:txBody>
      </p:sp>
      <p:sp>
        <p:nvSpPr>
          <p:cNvPr id="3" name="Título 2">
            <a:extLst>
              <a:ext uri="{FF2B5EF4-FFF2-40B4-BE49-F238E27FC236}">
                <a16:creationId xmlns:a16="http://schemas.microsoft.com/office/drawing/2014/main" xmlns="" id="{BAD7385D-4D0D-48B7-ADBC-94FEB65C4D8D}"/>
              </a:ext>
            </a:extLst>
          </p:cNvPr>
          <p:cNvSpPr>
            <a:spLocks noGrp="1"/>
          </p:cNvSpPr>
          <p:nvPr>
            <p:ph type="title"/>
          </p:nvPr>
        </p:nvSpPr>
        <p:spPr>
          <a:xfrm>
            <a:off x="2167128" y="513757"/>
            <a:ext cx="4809600" cy="576000"/>
          </a:xfrm>
        </p:spPr>
        <p:txBody>
          <a:bodyPr/>
          <a:lstStyle/>
          <a:p>
            <a:r>
              <a:rPr lang="es-MX" dirty="0"/>
              <a:t>EXPLICAR UNA HERRAMIENTA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292" y="2638926"/>
            <a:ext cx="1688082" cy="1688082"/>
          </a:xfrm>
          <a:prstGeom prst="rect">
            <a:avLst/>
          </a:prstGeom>
        </p:spPr>
      </p:pic>
    </p:spTree>
    <p:extLst>
      <p:ext uri="{BB962C8B-B14F-4D97-AF65-F5344CB8AC3E}">
        <p14:creationId xmlns:p14="http://schemas.microsoft.com/office/powerpoint/2010/main" val="2121598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1204</Words>
  <Application>Microsoft Office PowerPoint</Application>
  <PresentationFormat>Presentación en pantalla (16:9)</PresentationFormat>
  <Paragraphs>108</Paragraphs>
  <Slides>17</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Unbounded</vt:lpstr>
      <vt:lpstr>Fjalla One</vt:lpstr>
      <vt:lpstr>Barlow Semi Condensed Medium</vt:lpstr>
      <vt:lpstr>Roboto Condensed Light</vt:lpstr>
      <vt:lpstr>Barlow Semi Condensed</vt:lpstr>
      <vt:lpstr>Söhne</vt:lpstr>
      <vt:lpstr>Technology Consulting by Slidesgo</vt:lpstr>
      <vt:lpstr>TECHSOLUTION</vt:lpstr>
      <vt:lpstr>MODELO TUCKMAN</vt:lpstr>
      <vt:lpstr>METAS</vt:lpstr>
      <vt:lpstr>ESTRATEGIAS IMPLEMENTADAS </vt:lpstr>
      <vt:lpstr>FORMING</vt:lpstr>
      <vt:lpstr>EXPLICAR UNA HERRAMIENTA</vt:lpstr>
      <vt:lpstr>MODELO TUCKMAN</vt:lpstr>
      <vt:lpstr>STORMING</vt:lpstr>
      <vt:lpstr>EXPLICAR UNA HERRAMIENTA</vt:lpstr>
      <vt:lpstr>NORMING</vt:lpstr>
      <vt:lpstr>EXPLICAR UNA HERRAMIENTA</vt:lpstr>
      <vt:lpstr>PERFORMING</vt:lpstr>
      <vt:lpstr>EXPLICAR UNA HERRAMIENTA</vt:lpstr>
      <vt:lpstr>DESCRIBIR MISION, VISION, OBJETIVOS</vt:lpstr>
      <vt:lpstr>POSICIONAMIENTO DEL EQUIPO</vt:lpstr>
      <vt:lpstr>CONCLUSION</vt:lpstr>
      <vt:lpstr>ESTRATEGIA DE MEJORA PARA ESTE MODELO TUCKMAN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TECHSOLUTION</dc:title>
  <dc:creator>Dael</dc:creator>
  <cp:lastModifiedBy>network_prueba@outlook.es</cp:lastModifiedBy>
  <cp:revision>13</cp:revision>
  <dcterms:modified xsi:type="dcterms:W3CDTF">2023-12-05T05:19:16Z</dcterms:modified>
</cp:coreProperties>
</file>