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1DB0-AFAA-865D-32EC-059AF579F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F4857F-0929-B549-35FF-1D2CC8D45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8EE4A0-8EEC-D848-EE93-47259E3FE00C}"/>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5" name="Footer Placeholder 4">
            <a:extLst>
              <a:ext uri="{FF2B5EF4-FFF2-40B4-BE49-F238E27FC236}">
                <a16:creationId xmlns:a16="http://schemas.microsoft.com/office/drawing/2014/main" id="{0347B465-7672-8885-B0F4-113265F05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3A51A-C60D-2B6C-0871-BF43951F3B2B}"/>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372371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53B0-3F93-EF7E-9D96-7A4DE2F86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868354-ABC7-C675-3BC0-B27815676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09BCC-869B-8BA0-8885-D2AA9FC172B3}"/>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5" name="Footer Placeholder 4">
            <a:extLst>
              <a:ext uri="{FF2B5EF4-FFF2-40B4-BE49-F238E27FC236}">
                <a16:creationId xmlns:a16="http://schemas.microsoft.com/office/drawing/2014/main" id="{97080D18-DB14-C637-A8E5-4B19D6C96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C78B5-0023-36EE-C89C-2E4128AD673E}"/>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386098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62FAD-9962-4854-DAB3-3F5E02B3EB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066A06-7274-30BE-82CA-7D0AA6574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6DF0C-3C92-172A-5EC3-3EAB3C7852D7}"/>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5" name="Footer Placeholder 4">
            <a:extLst>
              <a:ext uri="{FF2B5EF4-FFF2-40B4-BE49-F238E27FC236}">
                <a16:creationId xmlns:a16="http://schemas.microsoft.com/office/drawing/2014/main" id="{2581A597-1FA0-03A9-22BF-43948A306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FFEF5-007E-BD41-0B31-44A8066F2FA5}"/>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1823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D222-8DEF-8B39-FE75-065DFF56A0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377C1-0B08-E063-53E4-D1EB0B9419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3F231-8001-66FA-AD7B-2CC81858384E}"/>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5" name="Footer Placeholder 4">
            <a:extLst>
              <a:ext uri="{FF2B5EF4-FFF2-40B4-BE49-F238E27FC236}">
                <a16:creationId xmlns:a16="http://schemas.microsoft.com/office/drawing/2014/main" id="{75D0763A-8F5F-B30A-BCD9-4177012F4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8A417-3BEE-380A-E4AE-5B2A4B71DFAB}"/>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90167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B14-8917-C018-A701-95035EC81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E7A9-BAAA-8363-6BDF-55AA6F660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015BC2-37B6-0986-56DE-5509AE864AA6}"/>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5" name="Footer Placeholder 4">
            <a:extLst>
              <a:ext uri="{FF2B5EF4-FFF2-40B4-BE49-F238E27FC236}">
                <a16:creationId xmlns:a16="http://schemas.microsoft.com/office/drawing/2014/main" id="{592EAA86-7A46-E0B5-9DC0-069DF864D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A6A34-7F4B-CB53-9F9A-3FB722887900}"/>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88395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DBE5-9881-1CB0-EF19-3F06B9A2D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9C368-45E0-AF93-3B9F-935EC2967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9E5A60-4F44-9BBC-6E94-A03C3D8330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CF0332-F6CE-381A-9FE7-AAFBA7A3DAB4}"/>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6" name="Footer Placeholder 5">
            <a:extLst>
              <a:ext uri="{FF2B5EF4-FFF2-40B4-BE49-F238E27FC236}">
                <a16:creationId xmlns:a16="http://schemas.microsoft.com/office/drawing/2014/main" id="{2A254C2D-F2D2-9435-6FA6-6A076C3D4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DF5B9-0079-EF98-C801-AF3ABA65917A}"/>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409900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529A-95A3-EA9F-A5CC-6D047C6345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3FAE94-2EEC-38B3-CFF8-FEE1CEB0F8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1C15A-B112-8172-3596-7EB095B60B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92F4F4-F133-1E1A-FFC3-45EC1E311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745E8-321F-72F6-332E-C5C36DBF6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E52BBB-DC15-2536-F747-92642B86A6A0}"/>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8" name="Footer Placeholder 7">
            <a:extLst>
              <a:ext uri="{FF2B5EF4-FFF2-40B4-BE49-F238E27FC236}">
                <a16:creationId xmlns:a16="http://schemas.microsoft.com/office/drawing/2014/main" id="{926F540A-6C5B-ADC9-B25C-9DF39AEBCF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1D086A-8F47-F5EF-1D11-8F5F2D1257C1}"/>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104369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09EB-0538-0052-46E7-2A1385E25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1AE490-26C3-BDAC-FBE5-184C60D14474}"/>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4" name="Footer Placeholder 3">
            <a:extLst>
              <a:ext uri="{FF2B5EF4-FFF2-40B4-BE49-F238E27FC236}">
                <a16:creationId xmlns:a16="http://schemas.microsoft.com/office/drawing/2014/main" id="{D4D433FB-664B-972D-EECB-BD8A0D1379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3937C5-A955-233F-1C3A-EF93A91B4F22}"/>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51954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D5EC2-B31C-0E6D-6776-337C95579B23}"/>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3" name="Footer Placeholder 2">
            <a:extLst>
              <a:ext uri="{FF2B5EF4-FFF2-40B4-BE49-F238E27FC236}">
                <a16:creationId xmlns:a16="http://schemas.microsoft.com/office/drawing/2014/main" id="{C0EC3E48-DD4F-033F-9734-38F6F133E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566A0A-7C11-D477-BB4F-7E217E1BA82E}"/>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23160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2C78-243D-5B60-1A40-45D21B23D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84D47E-9F7B-A322-7A91-4B39340975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520E61-19D3-DAE6-539F-A6244C4E6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762E6-41B9-AC40-773D-E95974936493}"/>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6" name="Footer Placeholder 5">
            <a:extLst>
              <a:ext uri="{FF2B5EF4-FFF2-40B4-BE49-F238E27FC236}">
                <a16:creationId xmlns:a16="http://schemas.microsoft.com/office/drawing/2014/main" id="{240DD1C7-A825-4ADB-60F0-EBF010E76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88DA6-CA43-D96C-CF06-5C317687ADF5}"/>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49553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ACD-8DBC-EEC9-DE69-3D1C62523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0306BD-BEB8-986E-3320-E0F5D464E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D36D72-FDE1-7857-C28E-63A2A2275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29164-F73C-B8CF-71A3-6A746B136434}"/>
              </a:ext>
            </a:extLst>
          </p:cNvPr>
          <p:cNvSpPr>
            <a:spLocks noGrp="1"/>
          </p:cNvSpPr>
          <p:nvPr>
            <p:ph type="dt" sz="half" idx="10"/>
          </p:nvPr>
        </p:nvSpPr>
        <p:spPr/>
        <p:txBody>
          <a:bodyPr/>
          <a:lstStyle/>
          <a:p>
            <a:fld id="{D8240E6A-1D5D-4900-BEFB-DC3FC88D78A0}" type="datetimeFigureOut">
              <a:rPr lang="en-US" smtClean="0"/>
              <a:t>5/4/2022</a:t>
            </a:fld>
            <a:endParaRPr lang="en-US"/>
          </a:p>
        </p:txBody>
      </p:sp>
      <p:sp>
        <p:nvSpPr>
          <p:cNvPr id="6" name="Footer Placeholder 5">
            <a:extLst>
              <a:ext uri="{FF2B5EF4-FFF2-40B4-BE49-F238E27FC236}">
                <a16:creationId xmlns:a16="http://schemas.microsoft.com/office/drawing/2014/main" id="{C7605659-4156-9CB1-29A9-F3C558BB7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C4A9E-6CFC-29C5-56A1-45355EF7F49C}"/>
              </a:ext>
            </a:extLst>
          </p:cNvPr>
          <p:cNvSpPr>
            <a:spLocks noGrp="1"/>
          </p:cNvSpPr>
          <p:nvPr>
            <p:ph type="sldNum" sz="quarter" idx="12"/>
          </p:nvPr>
        </p:nvSpPr>
        <p:spPr/>
        <p:txBody>
          <a:bodyPr/>
          <a:lstStyle/>
          <a:p>
            <a:fld id="{BA8B8C41-7D76-4B41-AC08-A151FF30745E}" type="slidenum">
              <a:rPr lang="en-US" smtClean="0"/>
              <a:t>‹#›</a:t>
            </a:fld>
            <a:endParaRPr lang="en-US"/>
          </a:p>
        </p:txBody>
      </p:sp>
    </p:spTree>
    <p:extLst>
      <p:ext uri="{BB962C8B-B14F-4D97-AF65-F5344CB8AC3E}">
        <p14:creationId xmlns:p14="http://schemas.microsoft.com/office/powerpoint/2010/main" val="138900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colorTemperature colorTemp="10641"/>
                    </a14:imgEffect>
                    <a14:imgEffect>
                      <a14:brightnessContrast bright="-35000" contrast="-27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234A7C-A9F1-9ECF-5111-5EF0DD9300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F758E1-0901-6A7B-AC62-8AFE8F94CC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937-52F1-A573-DF2B-9E95CFC1D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40E6A-1D5D-4900-BEFB-DC3FC88D78A0}" type="datetimeFigureOut">
              <a:rPr lang="en-US" smtClean="0"/>
              <a:t>5/4/2022</a:t>
            </a:fld>
            <a:endParaRPr lang="en-US"/>
          </a:p>
        </p:txBody>
      </p:sp>
      <p:sp>
        <p:nvSpPr>
          <p:cNvPr id="5" name="Footer Placeholder 4">
            <a:extLst>
              <a:ext uri="{FF2B5EF4-FFF2-40B4-BE49-F238E27FC236}">
                <a16:creationId xmlns:a16="http://schemas.microsoft.com/office/drawing/2014/main" id="{E140B422-9B75-9627-4E8A-337A436542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F7D34F-0C47-87A2-9C94-0CC29CA92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B8C41-7D76-4B41-AC08-A151FF30745E}" type="slidenum">
              <a:rPr lang="en-US" smtClean="0"/>
              <a:t>‹#›</a:t>
            </a:fld>
            <a:endParaRPr lang="en-US"/>
          </a:p>
        </p:txBody>
      </p:sp>
    </p:spTree>
    <p:extLst>
      <p:ext uri="{BB962C8B-B14F-4D97-AF65-F5344CB8AC3E}">
        <p14:creationId xmlns:p14="http://schemas.microsoft.com/office/powerpoint/2010/main" val="154444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27B1-1F39-253F-E94F-B841F8A5E22A}"/>
              </a:ext>
            </a:extLst>
          </p:cNvPr>
          <p:cNvSpPr>
            <a:spLocks noGrp="1"/>
          </p:cNvSpPr>
          <p:nvPr>
            <p:ph type="ctrTitle"/>
          </p:nvPr>
        </p:nvSpPr>
        <p:spPr/>
        <p:txBody>
          <a:bodyPr>
            <a:normAutofit/>
          </a:bodyPr>
          <a:lstStyle/>
          <a:p>
            <a:r>
              <a:rPr lang="en-US" sz="8000" dirty="0">
                <a:solidFill>
                  <a:schemeClr val="bg1"/>
                </a:solidFill>
              </a:rPr>
              <a:t>For The Glory of the Empire</a:t>
            </a:r>
          </a:p>
        </p:txBody>
      </p:sp>
      <p:sp>
        <p:nvSpPr>
          <p:cNvPr id="3" name="Subtitle 2">
            <a:extLst>
              <a:ext uri="{FF2B5EF4-FFF2-40B4-BE49-F238E27FC236}">
                <a16:creationId xmlns:a16="http://schemas.microsoft.com/office/drawing/2014/main" id="{76848A34-D296-7A25-D25A-49EEEC2B5CEA}"/>
              </a:ext>
            </a:extLst>
          </p:cNvPr>
          <p:cNvSpPr>
            <a:spLocks noGrp="1"/>
          </p:cNvSpPr>
          <p:nvPr>
            <p:ph type="subTitle" idx="1"/>
          </p:nvPr>
        </p:nvSpPr>
        <p:spPr/>
        <p:txBody>
          <a:bodyPr anchor="b">
            <a:normAutofit/>
          </a:bodyPr>
          <a:lstStyle/>
          <a:p>
            <a:r>
              <a:rPr lang="en-US" sz="3600" dirty="0">
                <a:solidFill>
                  <a:schemeClr val="bg1"/>
                </a:solidFill>
              </a:rPr>
              <a:t>Group 14</a:t>
            </a:r>
          </a:p>
        </p:txBody>
      </p:sp>
    </p:spTree>
    <p:extLst>
      <p:ext uri="{BB962C8B-B14F-4D97-AF65-F5344CB8AC3E}">
        <p14:creationId xmlns:p14="http://schemas.microsoft.com/office/powerpoint/2010/main" val="127238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4E0F97-DE98-1588-625B-7467A122377B}"/>
              </a:ext>
            </a:extLst>
          </p:cNvPr>
          <p:cNvSpPr>
            <a:spLocks noGrp="1"/>
          </p:cNvSpPr>
          <p:nvPr>
            <p:ph idx="1"/>
          </p:nvPr>
        </p:nvSpPr>
        <p:spPr>
          <a:xfrm>
            <a:off x="7178040" y="4785361"/>
            <a:ext cx="4648200" cy="1859280"/>
          </a:xfrm>
        </p:spPr>
        <p:txBody>
          <a:bodyPr anchor="ctr">
            <a:normAutofit/>
          </a:bodyPr>
          <a:lstStyle/>
          <a:p>
            <a:pPr marL="0" indent="0" algn="ctr">
              <a:buNone/>
            </a:pPr>
            <a:r>
              <a:rPr lang="en-US" b="0" i="0" dirty="0">
                <a:effectLst/>
                <a:latin typeface="Segoe UI" panose="020B0502040204020203" pitchFamily="34" charset="0"/>
              </a:rPr>
              <a:t>The provided data is in black. Our model (ARIMA ((1,0,0) (0,2,1)) is in blue.</a:t>
            </a:r>
          </a:p>
        </p:txBody>
      </p:sp>
    </p:spTree>
    <p:extLst>
      <p:ext uri="{BB962C8B-B14F-4D97-AF65-F5344CB8AC3E}">
        <p14:creationId xmlns:p14="http://schemas.microsoft.com/office/powerpoint/2010/main" val="140150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4E0F97-DE98-1588-625B-7467A122377B}"/>
              </a:ext>
            </a:extLst>
          </p:cNvPr>
          <p:cNvSpPr>
            <a:spLocks noGrp="1"/>
          </p:cNvSpPr>
          <p:nvPr>
            <p:ph idx="1"/>
          </p:nvPr>
        </p:nvSpPr>
        <p:spPr>
          <a:xfrm>
            <a:off x="5628640" y="987425"/>
            <a:ext cx="5726748" cy="4873625"/>
          </a:xfrm>
        </p:spPr>
        <p:txBody>
          <a:bodyPr anchor="ctr">
            <a:normAutofit/>
          </a:bodyPr>
          <a:lstStyle/>
          <a:p>
            <a:pPr marL="0" indent="0" algn="ctr">
              <a:buNone/>
            </a:pPr>
            <a:r>
              <a:rPr lang="en-US" b="0" i="0" dirty="0">
                <a:solidFill>
                  <a:schemeClr val="bg1"/>
                </a:solidFill>
                <a:effectLst/>
                <a:latin typeface="Segoe UI" panose="020B0502040204020203" pitchFamily="34" charset="0"/>
              </a:rPr>
              <a:t>These are our predictions of the next twelve months’ Imperial Credits.</a:t>
            </a:r>
          </a:p>
        </p:txBody>
      </p:sp>
      <p:sp>
        <p:nvSpPr>
          <p:cNvPr id="3" name="Text Placeholder 2">
            <a:extLst>
              <a:ext uri="{FF2B5EF4-FFF2-40B4-BE49-F238E27FC236}">
                <a16:creationId xmlns:a16="http://schemas.microsoft.com/office/drawing/2014/main" id="{5E9F4836-3480-5C66-19A3-27592270A7CB}"/>
              </a:ext>
            </a:extLst>
          </p:cNvPr>
          <p:cNvSpPr>
            <a:spLocks noGrp="1"/>
          </p:cNvSpPr>
          <p:nvPr>
            <p:ph type="body" sz="half" idx="2"/>
          </p:nvPr>
        </p:nvSpPr>
        <p:spPr>
          <a:xfrm>
            <a:off x="609600" y="711200"/>
            <a:ext cx="4917440" cy="5157788"/>
          </a:xfrm>
        </p:spPr>
        <p:txBody>
          <a:bodyPr numCol="2" anchor="ctr"/>
          <a:lstStyle/>
          <a:p>
            <a:pPr algn="ctr"/>
            <a:r>
              <a:rPr lang="en-US" dirty="0">
                <a:solidFill>
                  <a:schemeClr val="bg1"/>
                </a:solidFill>
              </a:rPr>
              <a:t>Month</a:t>
            </a:r>
          </a:p>
          <a:p>
            <a:pPr algn="ctr"/>
            <a:r>
              <a:rPr lang="en-US" sz="1800" dirty="0">
                <a:solidFill>
                  <a:schemeClr val="bg1"/>
                </a:solidFill>
              </a:rPr>
              <a:t>1</a:t>
            </a:r>
          </a:p>
          <a:p>
            <a:pPr algn="ctr"/>
            <a:r>
              <a:rPr lang="en-US" sz="1800" dirty="0">
                <a:solidFill>
                  <a:schemeClr val="bg1"/>
                </a:solidFill>
              </a:rPr>
              <a:t>2</a:t>
            </a:r>
          </a:p>
          <a:p>
            <a:pPr algn="ctr"/>
            <a:r>
              <a:rPr lang="en-US" sz="1800" dirty="0">
                <a:solidFill>
                  <a:schemeClr val="bg1"/>
                </a:solidFill>
              </a:rPr>
              <a:t>3</a:t>
            </a:r>
          </a:p>
          <a:p>
            <a:pPr algn="ctr"/>
            <a:r>
              <a:rPr lang="en-US" sz="1800" dirty="0">
                <a:solidFill>
                  <a:schemeClr val="bg1"/>
                </a:solidFill>
              </a:rPr>
              <a:t>4</a:t>
            </a:r>
          </a:p>
          <a:p>
            <a:pPr algn="ctr"/>
            <a:r>
              <a:rPr lang="en-US" sz="1800" dirty="0">
                <a:solidFill>
                  <a:schemeClr val="bg1"/>
                </a:solidFill>
              </a:rPr>
              <a:t>5</a:t>
            </a:r>
          </a:p>
          <a:p>
            <a:pPr algn="ctr"/>
            <a:r>
              <a:rPr lang="en-US" sz="1800" dirty="0">
                <a:solidFill>
                  <a:schemeClr val="bg1"/>
                </a:solidFill>
              </a:rPr>
              <a:t>6</a:t>
            </a:r>
          </a:p>
          <a:p>
            <a:pPr algn="ctr"/>
            <a:r>
              <a:rPr lang="en-US" sz="1800" dirty="0">
                <a:solidFill>
                  <a:schemeClr val="bg1"/>
                </a:solidFill>
              </a:rPr>
              <a:t>7</a:t>
            </a:r>
          </a:p>
          <a:p>
            <a:pPr algn="ctr"/>
            <a:r>
              <a:rPr lang="en-US" sz="1800" dirty="0">
                <a:solidFill>
                  <a:schemeClr val="bg1"/>
                </a:solidFill>
              </a:rPr>
              <a:t>8</a:t>
            </a:r>
          </a:p>
          <a:p>
            <a:pPr algn="ctr"/>
            <a:r>
              <a:rPr lang="en-US" sz="1800" dirty="0">
                <a:solidFill>
                  <a:schemeClr val="bg1"/>
                </a:solidFill>
              </a:rPr>
              <a:t>9</a:t>
            </a:r>
          </a:p>
          <a:p>
            <a:pPr algn="ctr"/>
            <a:r>
              <a:rPr lang="en-US" sz="1800" dirty="0">
                <a:solidFill>
                  <a:schemeClr val="bg1"/>
                </a:solidFill>
              </a:rPr>
              <a:t>10</a:t>
            </a:r>
          </a:p>
          <a:p>
            <a:pPr algn="ctr"/>
            <a:r>
              <a:rPr lang="en-US" sz="1800" dirty="0">
                <a:solidFill>
                  <a:schemeClr val="bg1"/>
                </a:solidFill>
              </a:rPr>
              <a:t>11</a:t>
            </a:r>
          </a:p>
          <a:p>
            <a:pPr algn="ctr"/>
            <a:r>
              <a:rPr lang="en-US" sz="1800" dirty="0">
                <a:solidFill>
                  <a:schemeClr val="bg1"/>
                </a:solidFill>
              </a:rPr>
              <a:t>12</a:t>
            </a:r>
          </a:p>
          <a:p>
            <a:pPr algn="ctr"/>
            <a:endParaRPr lang="en-US" sz="100" dirty="0">
              <a:solidFill>
                <a:schemeClr val="bg1"/>
              </a:solidFill>
            </a:endParaRPr>
          </a:p>
          <a:p>
            <a:pPr algn="ctr"/>
            <a:r>
              <a:rPr lang="en-US" dirty="0">
                <a:solidFill>
                  <a:schemeClr val="bg1"/>
                </a:solidFill>
              </a:rPr>
              <a:t>Imperial Credits (Millions)</a:t>
            </a:r>
          </a:p>
          <a:p>
            <a:pPr algn="ctr"/>
            <a:r>
              <a:rPr lang="en-US" sz="1800" dirty="0">
                <a:solidFill>
                  <a:schemeClr val="bg1"/>
                </a:solidFill>
              </a:rPr>
              <a:t>1.89</a:t>
            </a:r>
          </a:p>
          <a:p>
            <a:pPr algn="ctr"/>
            <a:r>
              <a:rPr lang="en-US" sz="1800" dirty="0">
                <a:solidFill>
                  <a:schemeClr val="bg1"/>
                </a:solidFill>
              </a:rPr>
              <a:t>1.65</a:t>
            </a:r>
          </a:p>
          <a:p>
            <a:pPr algn="ctr"/>
            <a:r>
              <a:rPr lang="en-US" sz="1800" dirty="0">
                <a:solidFill>
                  <a:schemeClr val="bg1"/>
                </a:solidFill>
              </a:rPr>
              <a:t>1.93</a:t>
            </a:r>
          </a:p>
          <a:p>
            <a:pPr algn="ctr"/>
            <a:r>
              <a:rPr lang="en-US" sz="1800" dirty="0">
                <a:solidFill>
                  <a:schemeClr val="bg1"/>
                </a:solidFill>
              </a:rPr>
              <a:t>1.95</a:t>
            </a:r>
          </a:p>
          <a:p>
            <a:pPr algn="ctr"/>
            <a:r>
              <a:rPr lang="en-US" sz="1800" dirty="0">
                <a:solidFill>
                  <a:schemeClr val="bg1"/>
                </a:solidFill>
              </a:rPr>
              <a:t>1.93</a:t>
            </a:r>
          </a:p>
          <a:p>
            <a:pPr algn="ctr"/>
            <a:r>
              <a:rPr lang="en-US" sz="1800" dirty="0">
                <a:solidFill>
                  <a:schemeClr val="bg1"/>
                </a:solidFill>
              </a:rPr>
              <a:t>1.90</a:t>
            </a:r>
          </a:p>
          <a:p>
            <a:pPr algn="ctr"/>
            <a:r>
              <a:rPr lang="en-US" sz="1800" dirty="0">
                <a:solidFill>
                  <a:schemeClr val="bg1"/>
                </a:solidFill>
              </a:rPr>
              <a:t>1.83</a:t>
            </a:r>
          </a:p>
          <a:p>
            <a:pPr algn="ctr"/>
            <a:r>
              <a:rPr lang="en-US" sz="1800" dirty="0">
                <a:solidFill>
                  <a:schemeClr val="bg1"/>
                </a:solidFill>
              </a:rPr>
              <a:t>1.93</a:t>
            </a:r>
          </a:p>
          <a:p>
            <a:pPr algn="ctr"/>
            <a:r>
              <a:rPr lang="en-US" sz="1800" dirty="0">
                <a:solidFill>
                  <a:schemeClr val="bg1"/>
                </a:solidFill>
              </a:rPr>
              <a:t>1.92</a:t>
            </a:r>
          </a:p>
          <a:p>
            <a:pPr algn="ctr"/>
            <a:r>
              <a:rPr lang="en-US" sz="1800" dirty="0">
                <a:solidFill>
                  <a:schemeClr val="bg1"/>
                </a:solidFill>
              </a:rPr>
              <a:t>1.92</a:t>
            </a:r>
          </a:p>
          <a:p>
            <a:pPr algn="ctr"/>
            <a:r>
              <a:rPr lang="en-US" sz="1800" dirty="0">
                <a:solidFill>
                  <a:schemeClr val="bg1"/>
                </a:solidFill>
              </a:rPr>
              <a:t>1.82</a:t>
            </a:r>
          </a:p>
          <a:p>
            <a:pPr algn="ctr"/>
            <a:r>
              <a:rPr lang="en-US" sz="1800" dirty="0">
                <a:solidFill>
                  <a:schemeClr val="bg1"/>
                </a:solidFill>
              </a:rPr>
              <a:t>1.97</a:t>
            </a:r>
            <a:endParaRPr lang="en-US" dirty="0">
              <a:solidFill>
                <a:schemeClr val="bg1"/>
              </a:solidFill>
            </a:endParaRPr>
          </a:p>
        </p:txBody>
      </p:sp>
    </p:spTree>
    <p:extLst>
      <p:ext uri="{BB962C8B-B14F-4D97-AF65-F5344CB8AC3E}">
        <p14:creationId xmlns:p14="http://schemas.microsoft.com/office/powerpoint/2010/main" val="271785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B97ECCF-FEFC-6153-9128-A582304DA17A}"/>
              </a:ext>
            </a:extLst>
          </p:cNvPr>
          <p:cNvSpPr>
            <a:spLocks noGrp="1"/>
          </p:cNvSpPr>
          <p:nvPr>
            <p:ph idx="1"/>
          </p:nvPr>
        </p:nvSpPr>
        <p:spPr>
          <a:xfrm>
            <a:off x="838200" y="792480"/>
            <a:ext cx="10515600" cy="5303520"/>
          </a:xfrm>
        </p:spPr>
        <p:txBody>
          <a:bodyPr anchor="ctr"/>
          <a:lstStyle/>
          <a:p>
            <a:pPr marL="0" indent="0" algn="ctr">
              <a:buNone/>
            </a:pPr>
            <a:r>
              <a:rPr lang="en-US" b="0" i="0" dirty="0">
                <a:solidFill>
                  <a:schemeClr val="bg1"/>
                </a:solidFill>
                <a:effectLst/>
                <a:latin typeface="Segoe UI" panose="020B0502040204020203" pitchFamily="34" charset="0"/>
              </a:rPr>
              <a:t>With the unfortunate demise of our colleagues (which we most assuredly had nothing to do with), we have stepped in to analyze the monthly inflow of Imperial Credits.</a:t>
            </a:r>
          </a:p>
          <a:p>
            <a:pPr marL="0" indent="0" algn="ctr">
              <a:buNone/>
            </a:pPr>
            <a:endParaRPr lang="en-US" dirty="0">
              <a:solidFill>
                <a:schemeClr val="bg1"/>
              </a:solidFill>
              <a:latin typeface="Segoe UI" panose="020B0502040204020203" pitchFamily="34" charset="0"/>
            </a:endParaRPr>
          </a:p>
          <a:p>
            <a:pPr marL="0" indent="0" algn="ctr">
              <a:buNone/>
            </a:pPr>
            <a:endParaRPr lang="en-US" b="0" i="0" dirty="0">
              <a:solidFill>
                <a:schemeClr val="bg1"/>
              </a:solidFill>
              <a:effectLst/>
              <a:latin typeface="Segoe UI" panose="020B0502040204020203" pitchFamily="34" charset="0"/>
            </a:endParaRPr>
          </a:p>
          <a:p>
            <a:pPr marL="0" indent="0" algn="ctr">
              <a:buNone/>
            </a:pPr>
            <a:r>
              <a:rPr lang="en-US" b="0" i="0" dirty="0">
                <a:solidFill>
                  <a:schemeClr val="bg1"/>
                </a:solidFill>
                <a:effectLst/>
                <a:latin typeface="Segoe UI" panose="020B0502040204020203" pitchFamily="34" charset="0"/>
              </a:rPr>
              <a:t>Through our expert analysis of the past data and accurate modeling of next year’s expected credit flow, the Empire will have a much clearer picture of their finances and will be able to greatly increase funding to the construction of the Death Star, the procurement of new TIE Fighters, and an increase in the budget for, shall we say, nefarious activities.</a:t>
            </a:r>
            <a:endParaRPr lang="en-US" dirty="0">
              <a:solidFill>
                <a:schemeClr val="bg1"/>
              </a:solidFill>
            </a:endParaRPr>
          </a:p>
        </p:txBody>
      </p:sp>
    </p:spTree>
    <p:extLst>
      <p:ext uri="{BB962C8B-B14F-4D97-AF65-F5344CB8AC3E}">
        <p14:creationId xmlns:p14="http://schemas.microsoft.com/office/powerpoint/2010/main" val="134388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7BAA29-140B-796C-70C3-8D5B223BCE84}"/>
              </a:ext>
            </a:extLst>
          </p:cNvPr>
          <p:cNvSpPr>
            <a:spLocks noGrp="1"/>
          </p:cNvSpPr>
          <p:nvPr>
            <p:ph type="title"/>
          </p:nvPr>
        </p:nvSpPr>
        <p:spPr/>
        <p:txBody>
          <a:bodyPr anchor="ctr">
            <a:normAutofit/>
          </a:bodyPr>
          <a:lstStyle/>
          <a:p>
            <a:pPr algn="ctr"/>
            <a:r>
              <a:rPr lang="en-US" sz="4000" dirty="0"/>
              <a:t>Provided Data</a:t>
            </a:r>
          </a:p>
        </p:txBody>
      </p:sp>
      <p:sp>
        <p:nvSpPr>
          <p:cNvPr id="6" name="Text Placeholder 5">
            <a:extLst>
              <a:ext uri="{FF2B5EF4-FFF2-40B4-BE49-F238E27FC236}">
                <a16:creationId xmlns:a16="http://schemas.microsoft.com/office/drawing/2014/main" id="{BB3FF222-411C-32EE-D9C7-E6804CFF5C58}"/>
              </a:ext>
            </a:extLst>
          </p:cNvPr>
          <p:cNvSpPr>
            <a:spLocks noGrp="1"/>
          </p:cNvSpPr>
          <p:nvPr>
            <p:ph type="body" sz="half" idx="2"/>
          </p:nvPr>
        </p:nvSpPr>
        <p:spPr>
          <a:xfrm>
            <a:off x="3782685" y="4902201"/>
            <a:ext cx="8409315" cy="1328519"/>
          </a:xfrm>
        </p:spPr>
        <p:txBody>
          <a:bodyPr anchor="ctr">
            <a:normAutofit/>
          </a:bodyPr>
          <a:lstStyle/>
          <a:p>
            <a:pPr algn="ctr"/>
            <a:r>
              <a:rPr lang="en-US" sz="2400" b="0" i="0" dirty="0">
                <a:effectLst/>
                <a:latin typeface="Segoe UI" panose="020B0502040204020203" pitchFamily="34" charset="0"/>
              </a:rPr>
              <a:t>This graph shows the steady monthly increase of our Imperial Credits. Clearly, we are a very financially successful Empire with no chance of failure. Nope, none at all.</a:t>
            </a:r>
            <a:endParaRPr lang="en-US" sz="2400" dirty="0"/>
          </a:p>
        </p:txBody>
      </p:sp>
    </p:spTree>
    <p:extLst>
      <p:ext uri="{BB962C8B-B14F-4D97-AF65-F5344CB8AC3E}">
        <p14:creationId xmlns:p14="http://schemas.microsoft.com/office/powerpoint/2010/main" val="314345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4E0F97-DE98-1588-625B-7467A122377B}"/>
              </a:ext>
            </a:extLst>
          </p:cNvPr>
          <p:cNvSpPr>
            <a:spLocks noGrp="1"/>
          </p:cNvSpPr>
          <p:nvPr>
            <p:ph idx="1"/>
          </p:nvPr>
        </p:nvSpPr>
        <p:spPr>
          <a:xfrm>
            <a:off x="838200" y="863600"/>
            <a:ext cx="10515600" cy="5313363"/>
          </a:xfrm>
        </p:spPr>
        <p:txBody>
          <a:bodyPr anchor="ctr">
            <a:normAutofit/>
          </a:bodyPr>
          <a:lstStyle/>
          <a:p>
            <a:pPr marL="0" indent="0" algn="ctr">
              <a:buNone/>
            </a:pPr>
            <a:r>
              <a:rPr lang="en-US" b="0" i="0" dirty="0">
                <a:solidFill>
                  <a:schemeClr val="bg1"/>
                </a:solidFill>
                <a:effectLst/>
                <a:latin typeface="Segoe UI" panose="020B0502040204020203" pitchFamily="34" charset="0"/>
              </a:rPr>
              <a:t>In order to determine the model that best fit our data without an excessive amount of overfitting, we had to use the dark side of the force and perform some code wizardry. We performed many simulations of many models </a:t>
            </a:r>
            <a:r>
              <a:rPr lang="en-US" dirty="0">
                <a:solidFill>
                  <a:schemeClr val="bg1"/>
                </a:solidFill>
                <a:latin typeface="Segoe UI" panose="020B0502040204020203" pitchFamily="34" charset="0"/>
              </a:rPr>
              <a:t>of different kinds </a:t>
            </a:r>
            <a:r>
              <a:rPr lang="en-US" b="0" i="0" dirty="0">
                <a:solidFill>
                  <a:schemeClr val="bg1"/>
                </a:solidFill>
                <a:effectLst/>
                <a:latin typeface="Segoe UI" panose="020B0502040204020203" pitchFamily="34" charset="0"/>
              </a:rPr>
              <a:t>(which came at a great cost to our personal free time). We </a:t>
            </a:r>
            <a:r>
              <a:rPr lang="en-US" dirty="0">
                <a:solidFill>
                  <a:schemeClr val="bg1"/>
                </a:solidFill>
                <a:latin typeface="Segoe UI" panose="020B0502040204020203" pitchFamily="34" charset="0"/>
              </a:rPr>
              <a:t>tried ARIMA models, exponential smoothing with trend models, naïve models… pretty much if you could think of it, we tried it.</a:t>
            </a:r>
            <a:endParaRPr lang="en-US" b="0" i="0" dirty="0">
              <a:solidFill>
                <a:schemeClr val="bg1"/>
              </a:solidFill>
              <a:effectLst/>
              <a:latin typeface="Segoe UI" panose="020B0502040204020203" pitchFamily="34" charset="0"/>
            </a:endParaRPr>
          </a:p>
        </p:txBody>
      </p:sp>
    </p:spTree>
    <p:extLst>
      <p:ext uri="{BB962C8B-B14F-4D97-AF65-F5344CB8AC3E}">
        <p14:creationId xmlns:p14="http://schemas.microsoft.com/office/powerpoint/2010/main" val="241356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4E0F97-DE98-1588-625B-7467A122377B}"/>
              </a:ext>
            </a:extLst>
          </p:cNvPr>
          <p:cNvSpPr>
            <a:spLocks noGrp="1"/>
          </p:cNvSpPr>
          <p:nvPr>
            <p:ph idx="1"/>
          </p:nvPr>
        </p:nvSpPr>
        <p:spPr>
          <a:xfrm>
            <a:off x="838200" y="863600"/>
            <a:ext cx="10515600" cy="5313363"/>
          </a:xfrm>
        </p:spPr>
        <p:txBody>
          <a:bodyPr anchor="ctr">
            <a:normAutofit/>
          </a:bodyPr>
          <a:lstStyle/>
          <a:p>
            <a:pPr marL="0" indent="0" algn="ctr">
              <a:buNone/>
            </a:pPr>
            <a:r>
              <a:rPr lang="en-US" b="0" i="0" dirty="0">
                <a:solidFill>
                  <a:schemeClr val="bg1"/>
                </a:solidFill>
                <a:effectLst/>
                <a:latin typeface="Segoe UI" panose="020B0502040204020203" pitchFamily="34" charset="0"/>
              </a:rPr>
              <a:t>After performing all </a:t>
            </a:r>
            <a:r>
              <a:rPr lang="en-US" dirty="0">
                <a:solidFill>
                  <a:schemeClr val="bg1"/>
                </a:solidFill>
                <a:latin typeface="Segoe UI" panose="020B0502040204020203" pitchFamily="34" charset="0"/>
              </a:rPr>
              <a:t>the </a:t>
            </a:r>
            <a:r>
              <a:rPr lang="en-US" b="0" i="0" dirty="0">
                <a:solidFill>
                  <a:schemeClr val="bg1"/>
                </a:solidFill>
                <a:effectLst/>
                <a:latin typeface="Segoe UI" panose="020B0502040204020203" pitchFamily="34" charset="0"/>
              </a:rPr>
              <a:t>modeling simulations, we found that a specific ARIMA model (ARIMA((1,0,0) (0,2,1)) best fit the data. </a:t>
            </a:r>
            <a:r>
              <a:rPr lang="en-US" dirty="0">
                <a:solidFill>
                  <a:schemeClr val="bg1"/>
                </a:solidFill>
                <a:latin typeface="Segoe UI" panose="020B0502040204020203" pitchFamily="34" charset="0"/>
              </a:rPr>
              <a:t>This is a fairly complex model that takes a bit of time to wrap your head around. </a:t>
            </a:r>
            <a:endParaRPr lang="en-US" b="0" i="0" dirty="0">
              <a:solidFill>
                <a:schemeClr val="bg1"/>
              </a:solidFill>
              <a:effectLst/>
              <a:latin typeface="Segoe UI" panose="020B0502040204020203" pitchFamily="34" charset="0"/>
            </a:endParaRPr>
          </a:p>
        </p:txBody>
      </p:sp>
    </p:spTree>
    <p:extLst>
      <p:ext uri="{BB962C8B-B14F-4D97-AF65-F5344CB8AC3E}">
        <p14:creationId xmlns:p14="http://schemas.microsoft.com/office/powerpoint/2010/main" val="318070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4E0F97-DE98-1588-625B-7467A122377B}"/>
              </a:ext>
            </a:extLst>
          </p:cNvPr>
          <p:cNvSpPr>
            <a:spLocks noGrp="1"/>
          </p:cNvSpPr>
          <p:nvPr>
            <p:ph idx="1"/>
          </p:nvPr>
        </p:nvSpPr>
        <p:spPr>
          <a:xfrm>
            <a:off x="838200" y="863600"/>
            <a:ext cx="10541000" cy="5313363"/>
          </a:xfrm>
        </p:spPr>
        <p:txBody>
          <a:bodyPr anchor="ctr">
            <a:normAutofit/>
          </a:bodyPr>
          <a:lstStyle/>
          <a:p>
            <a:pPr marL="0" indent="0" algn="ctr">
              <a:buNone/>
            </a:pPr>
            <a:r>
              <a:rPr lang="en-US" dirty="0">
                <a:solidFill>
                  <a:schemeClr val="bg1"/>
                </a:solidFill>
                <a:latin typeface="Segoe UI" panose="020B0502040204020203" pitchFamily="34" charset="0"/>
              </a:rPr>
              <a:t>Essentially, an ARIMA model tries to explain the data by using the previous data. The numbers in the first set of parentheses correspond to data that is not seasonal; the second set of parentheses is for data that is seasonal. The first number in parentheses is the order of the autocorrelation (how much, if any, the data is associated with itself). The second number is the degree of differencing (the number of times the data is differenced). The third number is the order of the moving average (the amount of terms in the moving average part of the equation).</a:t>
            </a:r>
            <a:endParaRPr lang="en-US" b="0" i="0" dirty="0">
              <a:solidFill>
                <a:schemeClr val="bg1"/>
              </a:solidFill>
              <a:effectLst/>
              <a:latin typeface="Segoe UI" panose="020B0502040204020203" pitchFamily="34" charset="0"/>
            </a:endParaRPr>
          </a:p>
        </p:txBody>
      </p:sp>
    </p:spTree>
    <p:extLst>
      <p:ext uri="{BB962C8B-B14F-4D97-AF65-F5344CB8AC3E}">
        <p14:creationId xmlns:p14="http://schemas.microsoft.com/office/powerpoint/2010/main" val="116322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4E0F97-DE98-1588-625B-7467A122377B}"/>
              </a:ext>
            </a:extLst>
          </p:cNvPr>
          <p:cNvSpPr>
            <a:spLocks noGrp="1"/>
          </p:cNvSpPr>
          <p:nvPr>
            <p:ph idx="1"/>
          </p:nvPr>
        </p:nvSpPr>
        <p:spPr>
          <a:xfrm>
            <a:off x="838200" y="863600"/>
            <a:ext cx="10541000" cy="5313363"/>
          </a:xfrm>
        </p:spPr>
        <p:txBody>
          <a:bodyPr anchor="ctr">
            <a:normAutofit/>
          </a:bodyPr>
          <a:lstStyle/>
          <a:p>
            <a:pPr marL="0" indent="0" algn="ctr">
              <a:buNone/>
            </a:pPr>
            <a:r>
              <a:rPr lang="en-US" b="0" i="0" dirty="0">
                <a:solidFill>
                  <a:schemeClr val="bg1"/>
                </a:solidFill>
                <a:effectLst/>
                <a:latin typeface="Segoe UI" panose="020B0502040204020203" pitchFamily="34" charset="0"/>
              </a:rPr>
              <a:t>Why is this the best model, you may be asking yourself (this is good, you should always be cautious that enemies from the rebellion have infiltrated the glorious Empire and are working to sabotage by delivering bogus predictions). The chosen ARIMA model has a low Root Mean Squared Error (RMSE), an RMSE of 0.141; in a non-technical wording, the ARIMA ((1,0,0) (0,2,1)) model has the lowest typical miss when comparing our predicted data to our actual data.</a:t>
            </a:r>
          </a:p>
        </p:txBody>
      </p:sp>
    </p:spTree>
    <p:extLst>
      <p:ext uri="{BB962C8B-B14F-4D97-AF65-F5344CB8AC3E}">
        <p14:creationId xmlns:p14="http://schemas.microsoft.com/office/powerpoint/2010/main" val="100254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4E0F97-DE98-1588-625B-7467A122377B}"/>
              </a:ext>
            </a:extLst>
          </p:cNvPr>
          <p:cNvSpPr>
            <a:spLocks noGrp="1"/>
          </p:cNvSpPr>
          <p:nvPr>
            <p:ph idx="1"/>
          </p:nvPr>
        </p:nvSpPr>
        <p:spPr>
          <a:xfrm>
            <a:off x="127000" y="193040"/>
            <a:ext cx="6751320" cy="2565400"/>
          </a:xfrm>
        </p:spPr>
        <p:txBody>
          <a:bodyPr anchor="ctr">
            <a:normAutofit/>
          </a:bodyPr>
          <a:lstStyle/>
          <a:p>
            <a:pPr marL="0" indent="0" algn="ctr">
              <a:buNone/>
            </a:pPr>
            <a:r>
              <a:rPr lang="en-US" b="0" i="0" dirty="0">
                <a:solidFill>
                  <a:srgbClr val="201F1E"/>
                </a:solidFill>
                <a:effectLst/>
                <a:latin typeface="Segoe UI" panose="020B0502040204020203" pitchFamily="34" charset="0"/>
              </a:rPr>
              <a:t>This graph shows the most recent six years of our data with our model’s prediction for those same six years.</a:t>
            </a:r>
            <a:endParaRPr lang="en-US" b="0" i="0" dirty="0">
              <a:effectLst/>
              <a:latin typeface="Segoe UI" panose="020B0502040204020203" pitchFamily="34" charset="0"/>
            </a:endParaRPr>
          </a:p>
        </p:txBody>
      </p:sp>
      <p:sp>
        <p:nvSpPr>
          <p:cNvPr id="2" name="TextBox 1">
            <a:extLst>
              <a:ext uri="{FF2B5EF4-FFF2-40B4-BE49-F238E27FC236}">
                <a16:creationId xmlns:a16="http://schemas.microsoft.com/office/drawing/2014/main" id="{2FF079E8-7EB6-A355-8394-97882689C647}"/>
              </a:ext>
            </a:extLst>
          </p:cNvPr>
          <p:cNvSpPr txBox="1"/>
          <p:nvPr/>
        </p:nvSpPr>
        <p:spPr>
          <a:xfrm>
            <a:off x="127000" y="5516880"/>
            <a:ext cx="5501640" cy="954107"/>
          </a:xfrm>
          <a:prstGeom prst="rect">
            <a:avLst/>
          </a:prstGeom>
          <a:noFill/>
        </p:spPr>
        <p:txBody>
          <a:bodyPr wrap="square" rtlCol="0">
            <a:spAutoFit/>
          </a:bodyPr>
          <a:lstStyle/>
          <a:p>
            <a:r>
              <a:rPr lang="en-US" sz="2800" dirty="0">
                <a:solidFill>
                  <a:srgbClr val="201F1E"/>
                </a:solidFill>
                <a:latin typeface="Segoe UI" panose="020B0502040204020203" pitchFamily="34" charset="0"/>
              </a:rPr>
              <a:t>Actual values in black. Model predicted values in blue.</a:t>
            </a:r>
          </a:p>
        </p:txBody>
      </p:sp>
    </p:spTree>
    <p:extLst>
      <p:ext uri="{BB962C8B-B14F-4D97-AF65-F5344CB8AC3E}">
        <p14:creationId xmlns:p14="http://schemas.microsoft.com/office/powerpoint/2010/main" val="356399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4E0F97-DE98-1588-625B-7467A122377B}"/>
              </a:ext>
            </a:extLst>
          </p:cNvPr>
          <p:cNvSpPr>
            <a:spLocks noGrp="1"/>
          </p:cNvSpPr>
          <p:nvPr>
            <p:ph idx="1"/>
          </p:nvPr>
        </p:nvSpPr>
        <p:spPr>
          <a:xfrm>
            <a:off x="838200" y="863600"/>
            <a:ext cx="10541000" cy="5313363"/>
          </a:xfrm>
        </p:spPr>
        <p:txBody>
          <a:bodyPr anchor="ctr">
            <a:normAutofit/>
          </a:bodyPr>
          <a:lstStyle/>
          <a:p>
            <a:pPr marL="0" indent="0" algn="ctr">
              <a:buNone/>
            </a:pPr>
            <a:r>
              <a:rPr lang="en-US" b="0" i="0" dirty="0">
                <a:solidFill>
                  <a:schemeClr val="bg1"/>
                </a:solidFill>
                <a:effectLst/>
                <a:latin typeface="Segoe UI" panose="020B0502040204020203" pitchFamily="34" charset="0"/>
              </a:rPr>
              <a:t>The strange looking shading on the previous slide is the confidence intervals for our model, with the darker shading being a less accurate interval (and therefore smaller). The lightly shaded confidence interval is telling you “Hey, look at me. Yes, the line in blue is what I’m pretty sure the value is here, but I’m 95% sure that the *actual* value is within this range.” The darker shading area is the exact same thing, only instead of 95% sure, it’s only 80% sure. As we get further away from the start of the model we become more and more uncertain of the accuracy of our model, which explains the ever-increasing size of the interval.</a:t>
            </a:r>
            <a:br>
              <a:rPr lang="en-US" dirty="0">
                <a:solidFill>
                  <a:schemeClr val="bg1"/>
                </a:solidFill>
              </a:rPr>
            </a:br>
            <a:endParaRPr lang="en-US" b="0" i="0" dirty="0">
              <a:solidFill>
                <a:schemeClr val="bg1"/>
              </a:solidFill>
              <a:effectLst/>
              <a:latin typeface="Segoe UI" panose="020B0502040204020203" pitchFamily="34" charset="0"/>
            </a:endParaRPr>
          </a:p>
        </p:txBody>
      </p:sp>
    </p:spTree>
    <p:extLst>
      <p:ext uri="{BB962C8B-B14F-4D97-AF65-F5344CB8AC3E}">
        <p14:creationId xmlns:p14="http://schemas.microsoft.com/office/powerpoint/2010/main" val="2767870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701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For The Glory of the Empire</vt:lpstr>
      <vt:lpstr>PowerPoint Presentation</vt:lpstr>
      <vt:lpstr>Provided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The Glory of the Empire</dc:title>
  <dc:creator>Greene, Daelyn J</dc:creator>
  <cp:lastModifiedBy>Greene, Daelyn J</cp:lastModifiedBy>
  <cp:revision>24</cp:revision>
  <dcterms:created xsi:type="dcterms:W3CDTF">2022-05-02T19:08:00Z</dcterms:created>
  <dcterms:modified xsi:type="dcterms:W3CDTF">2022-05-04T21:03:39Z</dcterms:modified>
</cp:coreProperties>
</file>