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2" d="100"/>
          <a:sy n="82" d="100"/>
        </p:scale>
        <p:origin x="557"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9912F-AEED-448B-87DB-1B32C19F9096}" type="datetimeFigureOut">
              <a:rPr lang="en-IE" smtClean="0"/>
              <a:t>31/10/2018</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4901F-56B4-4610-800B-A55E8A513C43}" type="slidenum">
              <a:rPr lang="en-IE" smtClean="0"/>
              <a:t>‹#›</a:t>
            </a:fld>
            <a:endParaRPr lang="en-IE"/>
          </a:p>
        </p:txBody>
      </p:sp>
    </p:spTree>
    <p:extLst>
      <p:ext uri="{BB962C8B-B14F-4D97-AF65-F5344CB8AC3E}">
        <p14:creationId xmlns:p14="http://schemas.microsoft.com/office/powerpoint/2010/main" val="280668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Original purpose of project was to use ALPR for Police, now used and implemented as an example as a subscriber to the Message Broker.</a:t>
            </a:r>
          </a:p>
          <a:p>
            <a:r>
              <a:rPr lang="en-IE" dirty="0"/>
              <a:t>Database has driver name, documents, etc.</a:t>
            </a:r>
          </a:p>
          <a:p>
            <a:r>
              <a:rPr lang="en-IE" dirty="0"/>
              <a:t>Optionally the most recent coordinates of the snapshots found can be recorded..</a:t>
            </a:r>
          </a:p>
        </p:txBody>
      </p:sp>
      <p:sp>
        <p:nvSpPr>
          <p:cNvPr id="4" name="Slide Number Placeholder 3"/>
          <p:cNvSpPr>
            <a:spLocks noGrp="1"/>
          </p:cNvSpPr>
          <p:nvPr>
            <p:ph type="sldNum" sz="quarter" idx="10"/>
          </p:nvPr>
        </p:nvSpPr>
        <p:spPr/>
        <p:txBody>
          <a:bodyPr/>
          <a:lstStyle/>
          <a:p>
            <a:fld id="{C6E4901F-56B4-4610-800B-A55E8A513C43}" type="slidenum">
              <a:rPr lang="en-IE" smtClean="0"/>
              <a:t>5</a:t>
            </a:fld>
            <a:endParaRPr lang="en-IE"/>
          </a:p>
        </p:txBody>
      </p:sp>
    </p:spTree>
    <p:extLst>
      <p:ext uri="{BB962C8B-B14F-4D97-AF65-F5344CB8AC3E}">
        <p14:creationId xmlns:p14="http://schemas.microsoft.com/office/powerpoint/2010/main" val="239587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142A-C30C-45AC-9448-B5A23522A7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3FCCB807-30B7-442E-8EDB-48F548E8F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F2D3773C-115B-4D3C-AF21-934C938A4F4C}"/>
              </a:ext>
            </a:extLst>
          </p:cNvPr>
          <p:cNvSpPr>
            <a:spLocks noGrp="1"/>
          </p:cNvSpPr>
          <p:nvPr>
            <p:ph type="dt" sz="half" idx="10"/>
          </p:nvPr>
        </p:nvSpPr>
        <p:spPr/>
        <p:txBody>
          <a:bodyPr/>
          <a:lstStyle/>
          <a:p>
            <a:fld id="{6C09F73F-5F67-4F95-94AF-3F97B7DE0D16}" type="datetimeFigureOut">
              <a:rPr lang="en-IE" smtClean="0"/>
              <a:t>31/10/2018</a:t>
            </a:fld>
            <a:endParaRPr lang="en-IE"/>
          </a:p>
        </p:txBody>
      </p:sp>
      <p:sp>
        <p:nvSpPr>
          <p:cNvPr id="5" name="Footer Placeholder 4">
            <a:extLst>
              <a:ext uri="{FF2B5EF4-FFF2-40B4-BE49-F238E27FC236}">
                <a16:creationId xmlns:a16="http://schemas.microsoft.com/office/drawing/2014/main" id="{B6E40887-B883-4370-A124-10B17547707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9264650-0AA7-4005-85B8-A388E818E23F}"/>
              </a:ext>
            </a:extLst>
          </p:cNvPr>
          <p:cNvSpPr>
            <a:spLocks noGrp="1"/>
          </p:cNvSpPr>
          <p:nvPr>
            <p:ph type="sldNum" sz="quarter" idx="12"/>
          </p:nvPr>
        </p:nvSpPr>
        <p:spPr/>
        <p:txBody>
          <a:bodyPr/>
          <a:lstStyle/>
          <a:p>
            <a:fld id="{BC4F8ACB-C8D7-428B-B178-AE53E2C7F5EC}" type="slidenum">
              <a:rPr lang="en-IE" smtClean="0"/>
              <a:t>‹#›</a:t>
            </a:fld>
            <a:endParaRPr lang="en-IE"/>
          </a:p>
        </p:txBody>
      </p:sp>
    </p:spTree>
    <p:extLst>
      <p:ext uri="{BB962C8B-B14F-4D97-AF65-F5344CB8AC3E}">
        <p14:creationId xmlns:p14="http://schemas.microsoft.com/office/powerpoint/2010/main" val="393964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D776-9717-4404-950B-20C13415924E}"/>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E3AB1B8-9AE3-411A-A01B-43F2A80D79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4192583-535A-4D5B-825A-AA4C75C75A71}"/>
              </a:ext>
            </a:extLst>
          </p:cNvPr>
          <p:cNvSpPr>
            <a:spLocks noGrp="1"/>
          </p:cNvSpPr>
          <p:nvPr>
            <p:ph type="dt" sz="half" idx="10"/>
          </p:nvPr>
        </p:nvSpPr>
        <p:spPr/>
        <p:txBody>
          <a:bodyPr/>
          <a:lstStyle/>
          <a:p>
            <a:fld id="{6C09F73F-5F67-4F95-94AF-3F97B7DE0D16}" type="datetimeFigureOut">
              <a:rPr lang="en-IE" smtClean="0"/>
              <a:t>31/10/2018</a:t>
            </a:fld>
            <a:endParaRPr lang="en-IE"/>
          </a:p>
        </p:txBody>
      </p:sp>
      <p:sp>
        <p:nvSpPr>
          <p:cNvPr id="5" name="Footer Placeholder 4">
            <a:extLst>
              <a:ext uri="{FF2B5EF4-FFF2-40B4-BE49-F238E27FC236}">
                <a16:creationId xmlns:a16="http://schemas.microsoft.com/office/drawing/2014/main" id="{B1127EDA-2DDD-4FB2-A5AC-453D01F496B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A428698-C043-44AE-81B1-3D69A5F133FD}"/>
              </a:ext>
            </a:extLst>
          </p:cNvPr>
          <p:cNvSpPr>
            <a:spLocks noGrp="1"/>
          </p:cNvSpPr>
          <p:nvPr>
            <p:ph type="sldNum" sz="quarter" idx="12"/>
          </p:nvPr>
        </p:nvSpPr>
        <p:spPr/>
        <p:txBody>
          <a:bodyPr/>
          <a:lstStyle/>
          <a:p>
            <a:fld id="{BC4F8ACB-C8D7-428B-B178-AE53E2C7F5EC}" type="slidenum">
              <a:rPr lang="en-IE" smtClean="0"/>
              <a:t>‹#›</a:t>
            </a:fld>
            <a:endParaRPr lang="en-IE"/>
          </a:p>
        </p:txBody>
      </p:sp>
    </p:spTree>
    <p:extLst>
      <p:ext uri="{BB962C8B-B14F-4D97-AF65-F5344CB8AC3E}">
        <p14:creationId xmlns:p14="http://schemas.microsoft.com/office/powerpoint/2010/main" val="329193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B486D7-E264-4E88-937A-F6020D9F85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B452D84-F6E3-457D-8E8F-2B3896E941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CC4AF3E-A8A8-4ACF-9BB0-534D7391B663}"/>
              </a:ext>
            </a:extLst>
          </p:cNvPr>
          <p:cNvSpPr>
            <a:spLocks noGrp="1"/>
          </p:cNvSpPr>
          <p:nvPr>
            <p:ph type="dt" sz="half" idx="10"/>
          </p:nvPr>
        </p:nvSpPr>
        <p:spPr/>
        <p:txBody>
          <a:bodyPr/>
          <a:lstStyle/>
          <a:p>
            <a:fld id="{6C09F73F-5F67-4F95-94AF-3F97B7DE0D16}" type="datetimeFigureOut">
              <a:rPr lang="en-IE" smtClean="0"/>
              <a:t>31/10/2018</a:t>
            </a:fld>
            <a:endParaRPr lang="en-IE"/>
          </a:p>
        </p:txBody>
      </p:sp>
      <p:sp>
        <p:nvSpPr>
          <p:cNvPr id="5" name="Footer Placeholder 4">
            <a:extLst>
              <a:ext uri="{FF2B5EF4-FFF2-40B4-BE49-F238E27FC236}">
                <a16:creationId xmlns:a16="http://schemas.microsoft.com/office/drawing/2014/main" id="{4DFE819A-DB6F-462D-B6EE-36DB5BF4986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DC2A628-D6E1-4461-89C0-0946B2B13759}"/>
              </a:ext>
            </a:extLst>
          </p:cNvPr>
          <p:cNvSpPr>
            <a:spLocks noGrp="1"/>
          </p:cNvSpPr>
          <p:nvPr>
            <p:ph type="sldNum" sz="quarter" idx="12"/>
          </p:nvPr>
        </p:nvSpPr>
        <p:spPr/>
        <p:txBody>
          <a:bodyPr/>
          <a:lstStyle/>
          <a:p>
            <a:fld id="{BC4F8ACB-C8D7-428B-B178-AE53E2C7F5EC}" type="slidenum">
              <a:rPr lang="en-IE" smtClean="0"/>
              <a:t>‹#›</a:t>
            </a:fld>
            <a:endParaRPr lang="en-IE"/>
          </a:p>
        </p:txBody>
      </p:sp>
    </p:spTree>
    <p:extLst>
      <p:ext uri="{BB962C8B-B14F-4D97-AF65-F5344CB8AC3E}">
        <p14:creationId xmlns:p14="http://schemas.microsoft.com/office/powerpoint/2010/main" val="168854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E8E4-1209-4F07-956A-5607A5787DB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1035BA2-8778-4FC5-BE37-E0D9861FAC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BFDF1FF-5307-4176-B6C5-74D7CEDE38CC}"/>
              </a:ext>
            </a:extLst>
          </p:cNvPr>
          <p:cNvSpPr>
            <a:spLocks noGrp="1"/>
          </p:cNvSpPr>
          <p:nvPr>
            <p:ph type="dt" sz="half" idx="10"/>
          </p:nvPr>
        </p:nvSpPr>
        <p:spPr/>
        <p:txBody>
          <a:bodyPr/>
          <a:lstStyle/>
          <a:p>
            <a:fld id="{6C09F73F-5F67-4F95-94AF-3F97B7DE0D16}" type="datetimeFigureOut">
              <a:rPr lang="en-IE" smtClean="0"/>
              <a:t>31/10/2018</a:t>
            </a:fld>
            <a:endParaRPr lang="en-IE"/>
          </a:p>
        </p:txBody>
      </p:sp>
      <p:sp>
        <p:nvSpPr>
          <p:cNvPr id="5" name="Footer Placeholder 4">
            <a:extLst>
              <a:ext uri="{FF2B5EF4-FFF2-40B4-BE49-F238E27FC236}">
                <a16:creationId xmlns:a16="http://schemas.microsoft.com/office/drawing/2014/main" id="{102E039E-05BD-4899-B7FE-C9DFF387931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7D286F7-F45C-405A-ADFD-B9042DB72533}"/>
              </a:ext>
            </a:extLst>
          </p:cNvPr>
          <p:cNvSpPr>
            <a:spLocks noGrp="1"/>
          </p:cNvSpPr>
          <p:nvPr>
            <p:ph type="sldNum" sz="quarter" idx="12"/>
          </p:nvPr>
        </p:nvSpPr>
        <p:spPr/>
        <p:txBody>
          <a:bodyPr/>
          <a:lstStyle/>
          <a:p>
            <a:fld id="{BC4F8ACB-C8D7-428B-B178-AE53E2C7F5EC}" type="slidenum">
              <a:rPr lang="en-IE" smtClean="0"/>
              <a:t>‹#›</a:t>
            </a:fld>
            <a:endParaRPr lang="en-IE"/>
          </a:p>
        </p:txBody>
      </p:sp>
    </p:spTree>
    <p:extLst>
      <p:ext uri="{BB962C8B-B14F-4D97-AF65-F5344CB8AC3E}">
        <p14:creationId xmlns:p14="http://schemas.microsoft.com/office/powerpoint/2010/main" val="168150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14BD-F2E4-4A58-BA3B-E23F014866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62FF7FD9-B784-4892-B22E-9C7A94D01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3BE6B01-5E2B-45BD-8905-46C4497EAA48}"/>
              </a:ext>
            </a:extLst>
          </p:cNvPr>
          <p:cNvSpPr>
            <a:spLocks noGrp="1"/>
          </p:cNvSpPr>
          <p:nvPr>
            <p:ph type="dt" sz="half" idx="10"/>
          </p:nvPr>
        </p:nvSpPr>
        <p:spPr/>
        <p:txBody>
          <a:bodyPr/>
          <a:lstStyle/>
          <a:p>
            <a:fld id="{6C09F73F-5F67-4F95-94AF-3F97B7DE0D16}" type="datetimeFigureOut">
              <a:rPr lang="en-IE" smtClean="0"/>
              <a:t>31/10/2018</a:t>
            </a:fld>
            <a:endParaRPr lang="en-IE"/>
          </a:p>
        </p:txBody>
      </p:sp>
      <p:sp>
        <p:nvSpPr>
          <p:cNvPr id="5" name="Footer Placeholder 4">
            <a:extLst>
              <a:ext uri="{FF2B5EF4-FFF2-40B4-BE49-F238E27FC236}">
                <a16:creationId xmlns:a16="http://schemas.microsoft.com/office/drawing/2014/main" id="{80D927FA-9D71-4A24-9BC5-4C2B57FC384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005980C-68AE-4912-B113-FE6646961E3B}"/>
              </a:ext>
            </a:extLst>
          </p:cNvPr>
          <p:cNvSpPr>
            <a:spLocks noGrp="1"/>
          </p:cNvSpPr>
          <p:nvPr>
            <p:ph type="sldNum" sz="quarter" idx="12"/>
          </p:nvPr>
        </p:nvSpPr>
        <p:spPr/>
        <p:txBody>
          <a:bodyPr/>
          <a:lstStyle/>
          <a:p>
            <a:fld id="{BC4F8ACB-C8D7-428B-B178-AE53E2C7F5EC}" type="slidenum">
              <a:rPr lang="en-IE" smtClean="0"/>
              <a:t>‹#›</a:t>
            </a:fld>
            <a:endParaRPr lang="en-IE"/>
          </a:p>
        </p:txBody>
      </p:sp>
    </p:spTree>
    <p:extLst>
      <p:ext uri="{BB962C8B-B14F-4D97-AF65-F5344CB8AC3E}">
        <p14:creationId xmlns:p14="http://schemas.microsoft.com/office/powerpoint/2010/main" val="1933175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0A56-3709-4441-9D28-F7419D2E44C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B0E79C13-7054-4285-B4BF-119C5B7222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93EBEBD3-FFD3-4EE1-BD46-2B53361F5F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5CEE7130-6885-47E6-94BB-CD4DFA582EED}"/>
              </a:ext>
            </a:extLst>
          </p:cNvPr>
          <p:cNvSpPr>
            <a:spLocks noGrp="1"/>
          </p:cNvSpPr>
          <p:nvPr>
            <p:ph type="dt" sz="half" idx="10"/>
          </p:nvPr>
        </p:nvSpPr>
        <p:spPr/>
        <p:txBody>
          <a:bodyPr/>
          <a:lstStyle/>
          <a:p>
            <a:fld id="{6C09F73F-5F67-4F95-94AF-3F97B7DE0D16}" type="datetimeFigureOut">
              <a:rPr lang="en-IE" smtClean="0"/>
              <a:t>31/10/2018</a:t>
            </a:fld>
            <a:endParaRPr lang="en-IE"/>
          </a:p>
        </p:txBody>
      </p:sp>
      <p:sp>
        <p:nvSpPr>
          <p:cNvPr id="6" name="Footer Placeholder 5">
            <a:extLst>
              <a:ext uri="{FF2B5EF4-FFF2-40B4-BE49-F238E27FC236}">
                <a16:creationId xmlns:a16="http://schemas.microsoft.com/office/drawing/2014/main" id="{69E0AEDE-E076-46A1-9D2F-8DBB08CE57D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B71DC8B-CB25-42B0-B2AC-5CA347A66923}"/>
              </a:ext>
            </a:extLst>
          </p:cNvPr>
          <p:cNvSpPr>
            <a:spLocks noGrp="1"/>
          </p:cNvSpPr>
          <p:nvPr>
            <p:ph type="sldNum" sz="quarter" idx="12"/>
          </p:nvPr>
        </p:nvSpPr>
        <p:spPr/>
        <p:txBody>
          <a:bodyPr/>
          <a:lstStyle/>
          <a:p>
            <a:fld id="{BC4F8ACB-C8D7-428B-B178-AE53E2C7F5EC}" type="slidenum">
              <a:rPr lang="en-IE" smtClean="0"/>
              <a:t>‹#›</a:t>
            </a:fld>
            <a:endParaRPr lang="en-IE"/>
          </a:p>
        </p:txBody>
      </p:sp>
    </p:spTree>
    <p:extLst>
      <p:ext uri="{BB962C8B-B14F-4D97-AF65-F5344CB8AC3E}">
        <p14:creationId xmlns:p14="http://schemas.microsoft.com/office/powerpoint/2010/main" val="120429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6D53-C972-40F5-B6C4-7A5304E343EB}"/>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29980A34-8AEA-46F9-9753-F640E5A80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58658A-DFD4-4772-8EC1-9448ECDAA9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F405A5F3-9267-4636-BDAF-7F3D088A7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3074E1-4D4C-49E3-822D-2063C973A4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5428D86E-3B26-4126-AE91-BA02C65465E6}"/>
              </a:ext>
            </a:extLst>
          </p:cNvPr>
          <p:cNvSpPr>
            <a:spLocks noGrp="1"/>
          </p:cNvSpPr>
          <p:nvPr>
            <p:ph type="dt" sz="half" idx="10"/>
          </p:nvPr>
        </p:nvSpPr>
        <p:spPr/>
        <p:txBody>
          <a:bodyPr/>
          <a:lstStyle/>
          <a:p>
            <a:fld id="{6C09F73F-5F67-4F95-94AF-3F97B7DE0D16}" type="datetimeFigureOut">
              <a:rPr lang="en-IE" smtClean="0"/>
              <a:t>31/10/2018</a:t>
            </a:fld>
            <a:endParaRPr lang="en-IE"/>
          </a:p>
        </p:txBody>
      </p:sp>
      <p:sp>
        <p:nvSpPr>
          <p:cNvPr id="8" name="Footer Placeholder 7">
            <a:extLst>
              <a:ext uri="{FF2B5EF4-FFF2-40B4-BE49-F238E27FC236}">
                <a16:creationId xmlns:a16="http://schemas.microsoft.com/office/drawing/2014/main" id="{44051D9E-1AE8-43DF-B511-CE97DEEA78FF}"/>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E7364D96-5C18-40FB-9FB4-EF8C7B9C8E05}"/>
              </a:ext>
            </a:extLst>
          </p:cNvPr>
          <p:cNvSpPr>
            <a:spLocks noGrp="1"/>
          </p:cNvSpPr>
          <p:nvPr>
            <p:ph type="sldNum" sz="quarter" idx="12"/>
          </p:nvPr>
        </p:nvSpPr>
        <p:spPr/>
        <p:txBody>
          <a:bodyPr/>
          <a:lstStyle/>
          <a:p>
            <a:fld id="{BC4F8ACB-C8D7-428B-B178-AE53E2C7F5EC}" type="slidenum">
              <a:rPr lang="en-IE" smtClean="0"/>
              <a:t>‹#›</a:t>
            </a:fld>
            <a:endParaRPr lang="en-IE"/>
          </a:p>
        </p:txBody>
      </p:sp>
    </p:spTree>
    <p:extLst>
      <p:ext uri="{BB962C8B-B14F-4D97-AF65-F5344CB8AC3E}">
        <p14:creationId xmlns:p14="http://schemas.microsoft.com/office/powerpoint/2010/main" val="350074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24DF-7B74-4289-BAA3-8FA98C93BBCE}"/>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ACE0B72E-9EF6-4C4B-9667-12B1F268D19D}"/>
              </a:ext>
            </a:extLst>
          </p:cNvPr>
          <p:cNvSpPr>
            <a:spLocks noGrp="1"/>
          </p:cNvSpPr>
          <p:nvPr>
            <p:ph type="dt" sz="half" idx="10"/>
          </p:nvPr>
        </p:nvSpPr>
        <p:spPr/>
        <p:txBody>
          <a:bodyPr/>
          <a:lstStyle/>
          <a:p>
            <a:fld id="{6C09F73F-5F67-4F95-94AF-3F97B7DE0D16}" type="datetimeFigureOut">
              <a:rPr lang="en-IE" smtClean="0"/>
              <a:t>31/10/2018</a:t>
            </a:fld>
            <a:endParaRPr lang="en-IE"/>
          </a:p>
        </p:txBody>
      </p:sp>
      <p:sp>
        <p:nvSpPr>
          <p:cNvPr id="4" name="Footer Placeholder 3">
            <a:extLst>
              <a:ext uri="{FF2B5EF4-FFF2-40B4-BE49-F238E27FC236}">
                <a16:creationId xmlns:a16="http://schemas.microsoft.com/office/drawing/2014/main" id="{6B02B61C-D4F5-40D7-833D-841B0B2B82E3}"/>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9940D96D-1A0E-4B64-86A7-CE2D4487C00D}"/>
              </a:ext>
            </a:extLst>
          </p:cNvPr>
          <p:cNvSpPr>
            <a:spLocks noGrp="1"/>
          </p:cNvSpPr>
          <p:nvPr>
            <p:ph type="sldNum" sz="quarter" idx="12"/>
          </p:nvPr>
        </p:nvSpPr>
        <p:spPr/>
        <p:txBody>
          <a:bodyPr/>
          <a:lstStyle/>
          <a:p>
            <a:fld id="{BC4F8ACB-C8D7-428B-B178-AE53E2C7F5EC}" type="slidenum">
              <a:rPr lang="en-IE" smtClean="0"/>
              <a:t>‹#›</a:t>
            </a:fld>
            <a:endParaRPr lang="en-IE"/>
          </a:p>
        </p:txBody>
      </p:sp>
    </p:spTree>
    <p:extLst>
      <p:ext uri="{BB962C8B-B14F-4D97-AF65-F5344CB8AC3E}">
        <p14:creationId xmlns:p14="http://schemas.microsoft.com/office/powerpoint/2010/main" val="126725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814F8-2023-4446-9622-871D57BCEC95}"/>
              </a:ext>
            </a:extLst>
          </p:cNvPr>
          <p:cNvSpPr>
            <a:spLocks noGrp="1"/>
          </p:cNvSpPr>
          <p:nvPr>
            <p:ph type="dt" sz="half" idx="10"/>
          </p:nvPr>
        </p:nvSpPr>
        <p:spPr/>
        <p:txBody>
          <a:bodyPr/>
          <a:lstStyle/>
          <a:p>
            <a:fld id="{6C09F73F-5F67-4F95-94AF-3F97B7DE0D16}" type="datetimeFigureOut">
              <a:rPr lang="en-IE" smtClean="0"/>
              <a:t>31/10/2018</a:t>
            </a:fld>
            <a:endParaRPr lang="en-IE"/>
          </a:p>
        </p:txBody>
      </p:sp>
      <p:sp>
        <p:nvSpPr>
          <p:cNvPr id="3" name="Footer Placeholder 2">
            <a:extLst>
              <a:ext uri="{FF2B5EF4-FFF2-40B4-BE49-F238E27FC236}">
                <a16:creationId xmlns:a16="http://schemas.microsoft.com/office/drawing/2014/main" id="{A279E553-FAC1-4449-B05B-049E552F3D6C}"/>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229D502-3E94-4722-BD68-73C4EADA8EE0}"/>
              </a:ext>
            </a:extLst>
          </p:cNvPr>
          <p:cNvSpPr>
            <a:spLocks noGrp="1"/>
          </p:cNvSpPr>
          <p:nvPr>
            <p:ph type="sldNum" sz="quarter" idx="12"/>
          </p:nvPr>
        </p:nvSpPr>
        <p:spPr/>
        <p:txBody>
          <a:bodyPr/>
          <a:lstStyle/>
          <a:p>
            <a:fld id="{BC4F8ACB-C8D7-428B-B178-AE53E2C7F5EC}" type="slidenum">
              <a:rPr lang="en-IE" smtClean="0"/>
              <a:t>‹#›</a:t>
            </a:fld>
            <a:endParaRPr lang="en-IE"/>
          </a:p>
        </p:txBody>
      </p:sp>
    </p:spTree>
    <p:extLst>
      <p:ext uri="{BB962C8B-B14F-4D97-AF65-F5344CB8AC3E}">
        <p14:creationId xmlns:p14="http://schemas.microsoft.com/office/powerpoint/2010/main" val="239637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D0FF-0DE6-466D-84A1-14FC75F07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92263E04-8BC9-47D2-B199-2D50B3C25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5365C514-F09B-4EC0-9AB2-D923D3744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A3226E-AE40-4161-9D32-AAFCDA64E832}"/>
              </a:ext>
            </a:extLst>
          </p:cNvPr>
          <p:cNvSpPr>
            <a:spLocks noGrp="1"/>
          </p:cNvSpPr>
          <p:nvPr>
            <p:ph type="dt" sz="half" idx="10"/>
          </p:nvPr>
        </p:nvSpPr>
        <p:spPr/>
        <p:txBody>
          <a:bodyPr/>
          <a:lstStyle/>
          <a:p>
            <a:fld id="{6C09F73F-5F67-4F95-94AF-3F97B7DE0D16}" type="datetimeFigureOut">
              <a:rPr lang="en-IE" smtClean="0"/>
              <a:t>31/10/2018</a:t>
            </a:fld>
            <a:endParaRPr lang="en-IE"/>
          </a:p>
        </p:txBody>
      </p:sp>
      <p:sp>
        <p:nvSpPr>
          <p:cNvPr id="6" name="Footer Placeholder 5">
            <a:extLst>
              <a:ext uri="{FF2B5EF4-FFF2-40B4-BE49-F238E27FC236}">
                <a16:creationId xmlns:a16="http://schemas.microsoft.com/office/drawing/2014/main" id="{0D4C1424-9BBE-496A-9412-A3EA73D8557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109E5B8-815A-456E-A5EB-2C6E0FBCDECB}"/>
              </a:ext>
            </a:extLst>
          </p:cNvPr>
          <p:cNvSpPr>
            <a:spLocks noGrp="1"/>
          </p:cNvSpPr>
          <p:nvPr>
            <p:ph type="sldNum" sz="quarter" idx="12"/>
          </p:nvPr>
        </p:nvSpPr>
        <p:spPr/>
        <p:txBody>
          <a:bodyPr/>
          <a:lstStyle/>
          <a:p>
            <a:fld id="{BC4F8ACB-C8D7-428B-B178-AE53E2C7F5EC}" type="slidenum">
              <a:rPr lang="en-IE" smtClean="0"/>
              <a:t>‹#›</a:t>
            </a:fld>
            <a:endParaRPr lang="en-IE"/>
          </a:p>
        </p:txBody>
      </p:sp>
    </p:spTree>
    <p:extLst>
      <p:ext uri="{BB962C8B-B14F-4D97-AF65-F5344CB8AC3E}">
        <p14:creationId xmlns:p14="http://schemas.microsoft.com/office/powerpoint/2010/main" val="179729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014C-9C76-4CEC-B8F7-768B7B1CA4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453CE861-9748-491F-8AB7-9E2CED84F6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0C092D49-2CD1-45F3-8AAC-7DF13C841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1E39E-165B-4BBF-856B-B78645F87BFC}"/>
              </a:ext>
            </a:extLst>
          </p:cNvPr>
          <p:cNvSpPr>
            <a:spLocks noGrp="1"/>
          </p:cNvSpPr>
          <p:nvPr>
            <p:ph type="dt" sz="half" idx="10"/>
          </p:nvPr>
        </p:nvSpPr>
        <p:spPr/>
        <p:txBody>
          <a:bodyPr/>
          <a:lstStyle/>
          <a:p>
            <a:fld id="{6C09F73F-5F67-4F95-94AF-3F97B7DE0D16}" type="datetimeFigureOut">
              <a:rPr lang="en-IE" smtClean="0"/>
              <a:t>31/10/2018</a:t>
            </a:fld>
            <a:endParaRPr lang="en-IE"/>
          </a:p>
        </p:txBody>
      </p:sp>
      <p:sp>
        <p:nvSpPr>
          <p:cNvPr id="6" name="Footer Placeholder 5">
            <a:extLst>
              <a:ext uri="{FF2B5EF4-FFF2-40B4-BE49-F238E27FC236}">
                <a16:creationId xmlns:a16="http://schemas.microsoft.com/office/drawing/2014/main" id="{EBC60339-4B98-4D20-A4D8-7A50D72A0FD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E8C3AFA-DAE1-4D32-B4A7-704B59F78816}"/>
              </a:ext>
            </a:extLst>
          </p:cNvPr>
          <p:cNvSpPr>
            <a:spLocks noGrp="1"/>
          </p:cNvSpPr>
          <p:nvPr>
            <p:ph type="sldNum" sz="quarter" idx="12"/>
          </p:nvPr>
        </p:nvSpPr>
        <p:spPr/>
        <p:txBody>
          <a:bodyPr/>
          <a:lstStyle/>
          <a:p>
            <a:fld id="{BC4F8ACB-C8D7-428B-B178-AE53E2C7F5EC}" type="slidenum">
              <a:rPr lang="en-IE" smtClean="0"/>
              <a:t>‹#›</a:t>
            </a:fld>
            <a:endParaRPr lang="en-IE"/>
          </a:p>
        </p:txBody>
      </p:sp>
    </p:spTree>
    <p:extLst>
      <p:ext uri="{BB962C8B-B14F-4D97-AF65-F5344CB8AC3E}">
        <p14:creationId xmlns:p14="http://schemas.microsoft.com/office/powerpoint/2010/main" val="93918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C127F-A2FA-49E6-864C-419704C3E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51FF46CD-D402-4238-96B5-64176CF34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EB2CC10-2C9E-42CA-9990-628D8AB6F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9F73F-5F67-4F95-94AF-3F97B7DE0D16}" type="datetimeFigureOut">
              <a:rPr lang="en-IE" smtClean="0"/>
              <a:t>31/10/2018</a:t>
            </a:fld>
            <a:endParaRPr lang="en-IE"/>
          </a:p>
        </p:txBody>
      </p:sp>
      <p:sp>
        <p:nvSpPr>
          <p:cNvPr id="5" name="Footer Placeholder 4">
            <a:extLst>
              <a:ext uri="{FF2B5EF4-FFF2-40B4-BE49-F238E27FC236}">
                <a16:creationId xmlns:a16="http://schemas.microsoft.com/office/drawing/2014/main" id="{2520E490-A6D9-440A-8A27-169B2BD53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12D40870-33BF-4BAB-BBE4-4A641B482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F8ACB-C8D7-428B-B178-AE53E2C7F5EC}" type="slidenum">
              <a:rPr lang="en-IE" smtClean="0"/>
              <a:t>‹#›</a:t>
            </a:fld>
            <a:endParaRPr lang="en-IE"/>
          </a:p>
        </p:txBody>
      </p:sp>
    </p:spTree>
    <p:extLst>
      <p:ext uri="{BB962C8B-B14F-4D97-AF65-F5344CB8AC3E}">
        <p14:creationId xmlns:p14="http://schemas.microsoft.com/office/powerpoint/2010/main" val="199519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526BEA-89D1-4446-96B8-238BCFA3E3F3}"/>
              </a:ext>
            </a:extLst>
          </p:cNvPr>
          <p:cNvSpPr>
            <a:spLocks noGrp="1"/>
          </p:cNvSpPr>
          <p:nvPr>
            <p:ph type="ctrTitle"/>
          </p:nvPr>
        </p:nvSpPr>
        <p:spPr>
          <a:xfrm>
            <a:off x="838199" y="4525347"/>
            <a:ext cx="6801321" cy="1737360"/>
          </a:xfrm>
        </p:spPr>
        <p:txBody>
          <a:bodyPr anchor="ctr">
            <a:normAutofit/>
          </a:bodyPr>
          <a:lstStyle/>
          <a:p>
            <a:pPr algn="r"/>
            <a:r>
              <a:rPr lang="en-US" sz="3200" b="1" i="1" dirty="0"/>
              <a:t>License Plate Recognition using Raspberry Pi &amp; Tesseract OCR Engine</a:t>
            </a:r>
            <a:endParaRPr lang="en-IE" sz="3200" b="1" dirty="0"/>
          </a:p>
        </p:txBody>
      </p:sp>
      <p:sp>
        <p:nvSpPr>
          <p:cNvPr id="3" name="Subtitle 2">
            <a:extLst>
              <a:ext uri="{FF2B5EF4-FFF2-40B4-BE49-F238E27FC236}">
                <a16:creationId xmlns:a16="http://schemas.microsoft.com/office/drawing/2014/main" id="{3EEDB0EF-6D49-4B20-AC88-9F89A25932C9}"/>
              </a:ext>
            </a:extLst>
          </p:cNvPr>
          <p:cNvSpPr>
            <a:spLocks noGrp="1"/>
          </p:cNvSpPr>
          <p:nvPr>
            <p:ph type="subTitle" idx="1"/>
          </p:nvPr>
        </p:nvSpPr>
        <p:spPr>
          <a:xfrm>
            <a:off x="7961258" y="4525347"/>
            <a:ext cx="3258675" cy="1737360"/>
          </a:xfrm>
        </p:spPr>
        <p:txBody>
          <a:bodyPr anchor="ctr">
            <a:normAutofit lnSpcReduction="10000"/>
          </a:bodyPr>
          <a:lstStyle/>
          <a:p>
            <a:pPr algn="l"/>
            <a:r>
              <a:rPr lang="en-IE" sz="2000" dirty="0"/>
              <a:t>Project Graphics</a:t>
            </a:r>
          </a:p>
          <a:p>
            <a:pPr algn="l"/>
            <a:endParaRPr lang="en-IE" sz="2000" dirty="0"/>
          </a:p>
          <a:p>
            <a:pPr algn="l"/>
            <a:r>
              <a:rPr lang="en-IE" sz="2000" dirty="0"/>
              <a:t>By:</a:t>
            </a:r>
          </a:p>
          <a:p>
            <a:pPr algn="l"/>
            <a:r>
              <a:rPr lang="en-IE" sz="1400" dirty="0"/>
              <a:t>Wei Kit Wong, Daemon Macklin,</a:t>
            </a:r>
          </a:p>
          <a:p>
            <a:pPr algn="l"/>
            <a:r>
              <a:rPr lang="en-IE" sz="1400" dirty="0"/>
              <a:t>Joseph Rodrigues, Yu Zhang</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125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6B51A-9200-4795-A83D-1796090766B7}"/>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E" sz="2800" dirty="0">
                <a:solidFill>
                  <a:schemeClr val="bg1"/>
                </a:solidFill>
              </a:rPr>
              <a:t>Block Diagram of Overall System</a:t>
            </a:r>
          </a:p>
        </p:txBody>
      </p:sp>
      <p:sp>
        <p:nvSpPr>
          <p:cNvPr id="10" name="Content Placeholder 9">
            <a:extLst>
              <a:ext uri="{FF2B5EF4-FFF2-40B4-BE49-F238E27FC236}">
                <a16:creationId xmlns:a16="http://schemas.microsoft.com/office/drawing/2014/main" id="{B9255358-F8F1-4245-BB5F-FEFB9D062591}"/>
              </a:ext>
            </a:extLst>
          </p:cNvPr>
          <p:cNvSpPr>
            <a:spLocks noGrp="1"/>
          </p:cNvSpPr>
          <p:nvPr>
            <p:ph idx="1"/>
          </p:nvPr>
        </p:nvSpPr>
        <p:spPr>
          <a:xfrm>
            <a:off x="643468" y="2638044"/>
            <a:ext cx="3363974" cy="3415622"/>
          </a:xfrm>
        </p:spPr>
        <p:txBody>
          <a:bodyPr>
            <a:normAutofit fontScale="40000" lnSpcReduction="20000"/>
          </a:bodyPr>
          <a:lstStyle/>
          <a:p>
            <a:r>
              <a:rPr lang="en-IE" sz="3000" dirty="0">
                <a:solidFill>
                  <a:schemeClr val="bg1"/>
                </a:solidFill>
              </a:rPr>
              <a:t>The System will operate with 3 main stages. The local system titled “Raspberry Pi”. </a:t>
            </a:r>
            <a:r>
              <a:rPr lang="en-IE" sz="3000">
                <a:solidFill>
                  <a:schemeClr val="bg1"/>
                </a:solidFill>
              </a:rPr>
              <a:t>The </a:t>
            </a:r>
            <a:r>
              <a:rPr lang="en-IE" sz="3000" dirty="0">
                <a:solidFill>
                  <a:schemeClr val="bg1"/>
                </a:solidFill>
              </a:rPr>
              <a:t>message broker and the application hosted on WIA. Lastly the database. Once an image is taken from the pi and a license plate can be read the license plate data is sent to the message broker. The data is sent to the channels that the local system is subscribed to. The data is sent through the channel to the application or applications that are listening to that channel. The application will take the data and check it against their database. The database will send to response to the application. The response will depend on what the application is for. For example, if the application is for the police the database will return data on the car and what if any reasons for the car to be pulled over. When the response is sent to the application, depending on the application the it might send a response to the local system via SMS. In the police application this would be the data on the car that needs to be pulled over. Other applications might not send responses but record the data from the local system.</a:t>
            </a:r>
          </a:p>
          <a:p>
            <a:endParaRPr lang="en-US" sz="2000" dirty="0">
              <a:solidFill>
                <a:schemeClr val="bg1"/>
              </a:solidFill>
            </a:endParaRPr>
          </a:p>
        </p:txBody>
      </p:sp>
      <p:pic>
        <p:nvPicPr>
          <p:cNvPr id="8" name="Content Placeholder 4" descr="A close up of a map&#10;&#10;Description generated with high confidence">
            <a:extLst>
              <a:ext uri="{FF2B5EF4-FFF2-40B4-BE49-F238E27FC236}">
                <a16:creationId xmlns:a16="http://schemas.microsoft.com/office/drawing/2014/main" id="{B092F562-C980-4A21-B41D-9F2C85C55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871823"/>
            <a:ext cx="6250769" cy="2953487"/>
          </a:xfrm>
          <a:prstGeom prst="rect">
            <a:avLst/>
          </a:prstGeom>
        </p:spPr>
      </p:pic>
    </p:spTree>
    <p:extLst>
      <p:ext uri="{BB962C8B-B14F-4D97-AF65-F5344CB8AC3E}">
        <p14:creationId xmlns:p14="http://schemas.microsoft.com/office/powerpoint/2010/main" val="17004149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6B51A-9200-4795-A83D-1796090766B7}"/>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E" sz="2800" dirty="0">
                <a:solidFill>
                  <a:schemeClr val="bg1"/>
                </a:solidFill>
              </a:rPr>
              <a:t>Flowchart of</a:t>
            </a:r>
            <a:br>
              <a:rPr lang="en-IE" sz="2800" dirty="0">
                <a:solidFill>
                  <a:schemeClr val="bg1"/>
                </a:solidFill>
              </a:rPr>
            </a:br>
            <a:r>
              <a:rPr lang="en-IE" sz="2800" dirty="0">
                <a:solidFill>
                  <a:schemeClr val="bg1"/>
                </a:solidFill>
              </a:rPr>
              <a:t>Local System</a:t>
            </a:r>
          </a:p>
        </p:txBody>
      </p:sp>
      <p:sp>
        <p:nvSpPr>
          <p:cNvPr id="18" name="Content Placeholder 17">
            <a:extLst>
              <a:ext uri="{FF2B5EF4-FFF2-40B4-BE49-F238E27FC236}">
                <a16:creationId xmlns:a16="http://schemas.microsoft.com/office/drawing/2014/main" id="{EEDD50B2-798D-4C3F-B5F6-FA673BA1D062}"/>
              </a:ext>
            </a:extLst>
          </p:cNvPr>
          <p:cNvSpPr>
            <a:spLocks noGrp="1"/>
          </p:cNvSpPr>
          <p:nvPr>
            <p:ph idx="1"/>
          </p:nvPr>
        </p:nvSpPr>
        <p:spPr>
          <a:xfrm>
            <a:off x="643468" y="2638044"/>
            <a:ext cx="3363974" cy="3415622"/>
          </a:xfrm>
        </p:spPr>
        <p:txBody>
          <a:bodyPr>
            <a:normAutofit fontScale="47500" lnSpcReduction="20000"/>
          </a:bodyPr>
          <a:lstStyle/>
          <a:p>
            <a:r>
              <a:rPr lang="en-IE" sz="2900" dirty="0">
                <a:solidFill>
                  <a:schemeClr val="bg1"/>
                </a:solidFill>
              </a:rPr>
              <a:t>The local system is made of two key components the camera and the PI. The camera is connected directly into the PI. When an image is taken the image is sent to the PI. Using Tesseract OCR the license plate is extracted from the image. The license plate from the image is output to a .txt file and sent to the next python module. The license plate data is packaged in a Json file along with location information, the channels the local system is subscribed to and other data that might be needed. The Json file is then sent to the Cloud infrastructure. If the application the system is using needs to send a response the response is sent from the application containing the information such as the information on a car that needs to be pulled over is sent to the users phone using message bird which is a SMS service built into WIA </a:t>
            </a:r>
          </a:p>
          <a:p>
            <a:endParaRPr lang="en-US" sz="2000" dirty="0">
              <a:solidFill>
                <a:schemeClr val="bg1"/>
              </a:solidFill>
            </a:endParaRPr>
          </a:p>
        </p:txBody>
      </p:sp>
      <p:pic>
        <p:nvPicPr>
          <p:cNvPr id="16" name="Content Placeholder 8" descr="A picture containing screenshot&#10;&#10;Description generated with very high confidence">
            <a:extLst>
              <a:ext uri="{FF2B5EF4-FFF2-40B4-BE49-F238E27FC236}">
                <a16:creationId xmlns:a16="http://schemas.microsoft.com/office/drawing/2014/main" id="{94C93AE6-4E04-4F32-A5CF-0BBE3F249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996838"/>
            <a:ext cx="6250769" cy="2703457"/>
          </a:xfrm>
          <a:prstGeom prst="rect">
            <a:avLst/>
          </a:prstGeom>
        </p:spPr>
      </p:pic>
    </p:spTree>
    <p:extLst>
      <p:ext uri="{BB962C8B-B14F-4D97-AF65-F5344CB8AC3E}">
        <p14:creationId xmlns:p14="http://schemas.microsoft.com/office/powerpoint/2010/main" val="3887603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6B51A-9200-4795-A83D-1796090766B7}"/>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E" sz="2800" dirty="0">
                <a:solidFill>
                  <a:schemeClr val="bg1"/>
                </a:solidFill>
              </a:rPr>
              <a:t>Statechart of</a:t>
            </a:r>
            <a:br>
              <a:rPr lang="en-IE" sz="2800" dirty="0">
                <a:solidFill>
                  <a:schemeClr val="bg1"/>
                </a:solidFill>
              </a:rPr>
            </a:br>
            <a:r>
              <a:rPr lang="en-IE" sz="2800" dirty="0">
                <a:solidFill>
                  <a:schemeClr val="bg1"/>
                </a:solidFill>
              </a:rPr>
              <a:t>Camera / Raspberry Pi</a:t>
            </a:r>
            <a:br>
              <a:rPr lang="en-IE" sz="2800" dirty="0">
                <a:solidFill>
                  <a:schemeClr val="bg1"/>
                </a:solidFill>
              </a:rPr>
            </a:br>
            <a:r>
              <a:rPr lang="en-IE" sz="2800" dirty="0">
                <a:solidFill>
                  <a:schemeClr val="bg1"/>
                </a:solidFill>
              </a:rPr>
              <a:t>Interaction</a:t>
            </a:r>
          </a:p>
        </p:txBody>
      </p:sp>
      <p:sp>
        <p:nvSpPr>
          <p:cNvPr id="26" name="Content Placeholder 25">
            <a:extLst>
              <a:ext uri="{FF2B5EF4-FFF2-40B4-BE49-F238E27FC236}">
                <a16:creationId xmlns:a16="http://schemas.microsoft.com/office/drawing/2014/main" id="{3AE496D7-CEB2-47D4-958F-8BF84F97B18D}"/>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In-depth look of Image Processing and Packaging Data in Raspberry Pi.</a:t>
            </a:r>
          </a:p>
          <a:p>
            <a:r>
              <a:rPr lang="en-US" sz="2000" dirty="0">
                <a:solidFill>
                  <a:schemeClr val="bg1"/>
                </a:solidFill>
              </a:rPr>
              <a:t>Treats the different devices as different states (e.g. Camera, Raspberry Pi).</a:t>
            </a:r>
          </a:p>
          <a:p>
            <a:r>
              <a:rPr lang="en-US" sz="2000" dirty="0">
                <a:solidFill>
                  <a:schemeClr val="bg1"/>
                </a:solidFill>
              </a:rPr>
              <a:t>Note that the Pi loops back to the Camera the same time as it proceeds to the “Black Box”.</a:t>
            </a:r>
          </a:p>
        </p:txBody>
      </p:sp>
      <p:pic>
        <p:nvPicPr>
          <p:cNvPr id="24" name="Content Placeholder 3">
            <a:extLst>
              <a:ext uri="{FF2B5EF4-FFF2-40B4-BE49-F238E27FC236}">
                <a16:creationId xmlns:a16="http://schemas.microsoft.com/office/drawing/2014/main" id="{4F688F0F-C54F-4CE5-9C2F-F1673A362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908" y="1442124"/>
            <a:ext cx="7489569" cy="3707336"/>
          </a:xfrm>
          <a:prstGeom prst="rect">
            <a:avLst/>
          </a:prstGeom>
        </p:spPr>
      </p:pic>
    </p:spTree>
    <p:extLst>
      <p:ext uri="{BB962C8B-B14F-4D97-AF65-F5344CB8AC3E}">
        <p14:creationId xmlns:p14="http://schemas.microsoft.com/office/powerpoint/2010/main" val="49999059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6B51A-9200-4795-A83D-1796090766B7}"/>
              </a:ext>
            </a:extLst>
          </p:cNvPr>
          <p:cNvSpPr>
            <a:spLocks noGrp="1"/>
          </p:cNvSpPr>
          <p:nvPr>
            <p:ph type="title"/>
          </p:nvPr>
        </p:nvSpPr>
        <p:spPr>
          <a:xfrm>
            <a:off x="643467" y="643467"/>
            <a:ext cx="3363974" cy="1597315"/>
          </a:xfrm>
          <a:noFill/>
          <a:ln w="19050">
            <a:solidFill>
              <a:schemeClr val="bg1"/>
            </a:solidFill>
          </a:ln>
        </p:spPr>
        <p:txBody>
          <a:bodyPr wrap="square">
            <a:normAutofit fontScale="90000"/>
          </a:bodyPr>
          <a:lstStyle/>
          <a:p>
            <a:pPr algn="ctr"/>
            <a:r>
              <a:rPr lang="en-IE" sz="2800" dirty="0">
                <a:solidFill>
                  <a:schemeClr val="bg1"/>
                </a:solidFill>
              </a:rPr>
              <a:t>Document Object Model of</a:t>
            </a:r>
            <a:br>
              <a:rPr lang="en-IE" sz="2800" dirty="0">
                <a:solidFill>
                  <a:schemeClr val="bg1"/>
                </a:solidFill>
              </a:rPr>
            </a:br>
            <a:r>
              <a:rPr lang="en-IE" sz="2800" dirty="0">
                <a:solidFill>
                  <a:schemeClr val="bg1"/>
                </a:solidFill>
              </a:rPr>
              <a:t>Police System’s Database</a:t>
            </a:r>
          </a:p>
        </p:txBody>
      </p:sp>
      <p:sp>
        <p:nvSpPr>
          <p:cNvPr id="26" name="Content Placeholder 25">
            <a:extLst>
              <a:ext uri="{FF2B5EF4-FFF2-40B4-BE49-F238E27FC236}">
                <a16:creationId xmlns:a16="http://schemas.microsoft.com/office/drawing/2014/main" id="{C9CB6B1E-62A8-4FFA-99E8-1D8528EBB646}"/>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This Police System is one example of an Application </a:t>
            </a:r>
            <a:r>
              <a:rPr lang="en-US" sz="2000">
                <a:solidFill>
                  <a:schemeClr val="bg1"/>
                </a:solidFill>
              </a:rPr>
              <a:t>that listens </a:t>
            </a:r>
            <a:r>
              <a:rPr lang="en-US" sz="2000" dirty="0">
                <a:solidFill>
                  <a:schemeClr val="bg1"/>
                </a:solidFill>
              </a:rPr>
              <a:t>to the Message Broker that can be implemented.</a:t>
            </a:r>
          </a:p>
          <a:p>
            <a:r>
              <a:rPr lang="en-US" sz="2000" dirty="0">
                <a:solidFill>
                  <a:schemeClr val="bg1"/>
                </a:solidFill>
              </a:rPr>
              <a:t>DOM shows what the structure of the database and what can be accessed and stored.</a:t>
            </a:r>
          </a:p>
          <a:p>
            <a:r>
              <a:rPr lang="en-US" sz="2000" dirty="0">
                <a:solidFill>
                  <a:schemeClr val="bg1"/>
                </a:solidFill>
              </a:rPr>
              <a:t>Note that this DOM follows the JSON notation.</a:t>
            </a:r>
          </a:p>
        </p:txBody>
      </p:sp>
      <p:pic>
        <p:nvPicPr>
          <p:cNvPr id="24" name="Content Placeholder 3">
            <a:extLst>
              <a:ext uri="{FF2B5EF4-FFF2-40B4-BE49-F238E27FC236}">
                <a16:creationId xmlns:a16="http://schemas.microsoft.com/office/drawing/2014/main" id="{B2136003-EF0B-4093-B8C3-D03D447DA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7706" y="407679"/>
            <a:ext cx="2436949" cy="6042641"/>
          </a:xfrm>
          <a:prstGeom prst="rect">
            <a:avLst/>
          </a:prstGeom>
        </p:spPr>
      </p:pic>
    </p:spTree>
    <p:extLst>
      <p:ext uri="{BB962C8B-B14F-4D97-AF65-F5344CB8AC3E}">
        <p14:creationId xmlns:p14="http://schemas.microsoft.com/office/powerpoint/2010/main" val="278903322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63D7B-64D4-492B-A1DA-116F2FA19C76}"/>
              </a:ext>
            </a:extLst>
          </p:cNvPr>
          <p:cNvSpPr>
            <a:spLocks noGrp="1"/>
          </p:cNvSpPr>
          <p:nvPr>
            <p:ph type="ctrTitle"/>
          </p:nvPr>
        </p:nvSpPr>
        <p:spPr>
          <a:xfrm>
            <a:off x="1524000" y="1122362"/>
            <a:ext cx="9144000" cy="2840037"/>
          </a:xfrm>
        </p:spPr>
        <p:txBody>
          <a:bodyPr>
            <a:normAutofit/>
          </a:bodyPr>
          <a:lstStyle/>
          <a:p>
            <a:r>
              <a:rPr lang="en-IE" sz="5800"/>
              <a:t>Any Questions?</a:t>
            </a:r>
          </a:p>
        </p:txBody>
      </p:sp>
      <p:sp>
        <p:nvSpPr>
          <p:cNvPr id="3" name="Subtitle 2">
            <a:extLst>
              <a:ext uri="{FF2B5EF4-FFF2-40B4-BE49-F238E27FC236}">
                <a16:creationId xmlns:a16="http://schemas.microsoft.com/office/drawing/2014/main" id="{EB56FF97-E50C-46EE-B18E-CE571B9E2FF7}"/>
              </a:ext>
            </a:extLst>
          </p:cNvPr>
          <p:cNvSpPr>
            <a:spLocks noGrp="1"/>
          </p:cNvSpPr>
          <p:nvPr>
            <p:ph type="subTitle" idx="1"/>
          </p:nvPr>
        </p:nvSpPr>
        <p:spPr>
          <a:xfrm>
            <a:off x="1524000" y="4256436"/>
            <a:ext cx="9144000" cy="1600818"/>
          </a:xfrm>
        </p:spPr>
        <p:txBody>
          <a:bodyPr>
            <a:normAutofit/>
          </a:bodyPr>
          <a:lstStyle/>
          <a:p>
            <a:endParaRPr lang="en-IE">
              <a:solidFill>
                <a:schemeClr val="accent1"/>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177560"/>
      </p:ext>
    </p:extLst>
  </p:cSld>
  <p:clrMapOvr>
    <a:overrideClrMapping bg1="dk1" tx1="lt1" bg2="dk2" tx2="lt2" accent1="accent1" accent2="accent2" accent3="accent3" accent4="accent4" accent5="accent5" accent6="accent6" hlink="hlink" folHlink="folHlink"/>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162</TotalTime>
  <Words>566</Words>
  <Application>Microsoft Office PowerPoint</Application>
  <PresentationFormat>Widescreen</PresentationFormat>
  <Paragraphs>23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License Plate Recognition using Raspberry Pi &amp; Tesseract OCR Engine</vt:lpstr>
      <vt:lpstr>Block Diagram of Overall System</vt:lpstr>
      <vt:lpstr>Flowchart of Local System</vt:lpstr>
      <vt:lpstr>Statechart of Camera / Raspberry Pi Interaction</vt:lpstr>
      <vt:lpstr>Document Object Model of Police System’s Database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Wong</dc:creator>
  <cp:lastModifiedBy>Andy Wong</cp:lastModifiedBy>
  <cp:revision>12</cp:revision>
  <dcterms:created xsi:type="dcterms:W3CDTF">2018-10-30T11:04:00Z</dcterms:created>
  <dcterms:modified xsi:type="dcterms:W3CDTF">2018-10-31T14:05:56Z</dcterms:modified>
</cp:coreProperties>
</file>