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Fira Sans Bold" charset="1" panose="020B0803050000020004"/>
      <p:regular r:id="rId14"/>
    </p:embeddedFont>
    <p:embeddedFont>
      <p:font typeface="Fira Sans Bold Bold" charset="1" panose="020B0903050000020004"/>
      <p:regular r:id="rId15"/>
    </p:embeddedFont>
    <p:embeddedFont>
      <p:font typeface="Fira Sans Bold Italics" charset="1" panose="020B0803050000020004"/>
      <p:regular r:id="rId16"/>
    </p:embeddedFont>
    <p:embeddedFont>
      <p:font typeface="Fira Sans Bold Bold Italics" charset="1" panose="020B0903050000020004"/>
      <p:regular r:id="rId17"/>
    </p:embeddedFont>
    <p:embeddedFont>
      <p:font typeface="Fira Sans Light" charset="1" panose="020B0403050000020004"/>
      <p:regular r:id="rId18"/>
    </p:embeddedFont>
    <p:embeddedFont>
      <p:font typeface="Fira Sans Light Bold" charset="1" panose="020B0503050000020004"/>
      <p:regular r:id="rId19"/>
    </p:embeddedFont>
    <p:embeddedFont>
      <p:font typeface="Fira Sans Light Italics" charset="1" panose="020B0403050000020004"/>
      <p:regular r:id="rId20"/>
    </p:embeddedFont>
    <p:embeddedFont>
      <p:font typeface="Fira Sans Light Bold Italics" charset="1" panose="020B0503050000020004"/>
      <p:regular r:id="rId21"/>
    </p:embeddedFont>
    <p:embeddedFont>
      <p:font typeface="Fira Sans Medium" charset="1" panose="020B0603050000020004"/>
      <p:regular r:id="rId22"/>
    </p:embeddedFont>
    <p:embeddedFont>
      <p:font typeface="Fira Sans Medium Bold" charset="1" panose="020B0603050000020004"/>
      <p:regular r:id="rId23"/>
    </p:embeddedFont>
    <p:embeddedFont>
      <p:font typeface="Fira Sans Medium Italics" charset="1" panose="020B0603050000020004"/>
      <p:regular r:id="rId24"/>
    </p:embeddedFont>
    <p:embeddedFont>
      <p:font typeface="Fira Sans Medium Bold Italics" charset="1" panose="020B070305000002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https://github.com/MetaMask/snaps-monorepo/discussions/675" TargetMode="External" Type="http://schemas.openxmlformats.org/officeDocument/2006/relationships/hyperlink"/><Relationship Id="rId19" Target="https://github.com/MetaMask/snaps-monorepo/discussions/675" TargetMode="External" Type="http://schemas.openxmlformats.org/officeDocument/2006/relationships/hyperlink"/><Relationship Id="rId2" Target="../media/image5.png" Type="http://schemas.openxmlformats.org/officeDocument/2006/relationships/image"/><Relationship Id="rId20" Target="https://docs.metamask.io/guide/snaps.html?utm_source=ethlisbon&amp;utm_medium=event&amp;utm_campaign=2022_Oct_ethlisbon-hackathon-page_awareness_event" TargetMode="External" Type="http://schemas.openxmlformats.org/officeDocument/2006/relationships/hyperlink"/><Relationship Id="rId21" Target="https://developers.tron.network/docs/tronweb-1" TargetMode="External" Type="http://schemas.openxmlformats.org/officeDocument/2006/relationships/hyperlink"/><Relationship Id="rId22" Target="https://docs.solana.com/developing/clients/javascript-api" TargetMode="External" Type="http://schemas.openxmlformats.org/officeDocument/2006/relationships/hyperlink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84103"/>
            <a:ext cx="11094244" cy="4006190"/>
            <a:chOff x="0" y="0"/>
            <a:chExt cx="14792326" cy="534158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4792326" cy="421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10400">
                  <a:solidFill>
                    <a:srgbClr val="000000"/>
                  </a:solidFill>
                  <a:latin typeface="Fira Sans Bold"/>
                </a:rPr>
                <a:t>Consensys Metamask Snaps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536406"/>
              <a:ext cx="14792326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4212844" cy="586200"/>
            <a:chOff x="0" y="0"/>
            <a:chExt cx="5617125" cy="7816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293956" y="104415"/>
              <a:ext cx="4323169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Fira Sans Medium"/>
                </a:rPr>
                <a:t>Inter IIT Tech Meet 11.0</a:t>
              </a:r>
            </a:p>
          </p:txBody>
        </p:sp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05010" cy="78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1740250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Fira Sans Medium"/>
              </a:rPr>
              <a:t>DEVELOPER DOCS REFERRED AND FRAMEWORKS USED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86918" y="3709115"/>
            <a:ext cx="756475" cy="80788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61213" y="5449572"/>
            <a:ext cx="807886" cy="61105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9570" y="7000191"/>
            <a:ext cx="511171" cy="80788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79574" y="8496189"/>
            <a:ext cx="771164" cy="80788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28417" y="3709115"/>
            <a:ext cx="577271" cy="80788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10056" y="5351157"/>
            <a:ext cx="613993" cy="80788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13110" y="7000191"/>
            <a:ext cx="807886" cy="80788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13110" y="8520426"/>
            <a:ext cx="807886" cy="75941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585252" y="3833886"/>
            <a:ext cx="12183698" cy="5117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9743" indent="-314871" lvl="1">
              <a:lnSpc>
                <a:spcPts val="4083"/>
              </a:lnSpc>
              <a:buFont typeface="Arial"/>
              <a:buChar char="•"/>
            </a:pPr>
            <a:r>
              <a:rPr lang="en-US" sz="2916">
                <a:solidFill>
                  <a:srgbClr val="000000"/>
                </a:solidFill>
                <a:latin typeface="Canva Sans"/>
                <a:hlinkClick r:id="rId18" tooltip="https://github.com/MetaMask/snaps-monorepo/discussions/675"/>
              </a:rPr>
              <a:t>https://github.com/MetaMask/snaps-monorepo/</a:t>
            </a:r>
            <a:r>
              <a:rPr lang="en-US" sz="2916">
                <a:solidFill>
                  <a:srgbClr val="000000"/>
                </a:solidFill>
                <a:latin typeface="Canva Sans"/>
                <a:hlinkClick r:id="rId19" tooltip="https://github.com/MetaMask/snaps-monorepo/discussions/675"/>
              </a:rPr>
              <a:t>discussions/675</a:t>
            </a:r>
          </a:p>
          <a:p>
            <a:pPr algn="just" marL="629743" indent="-314871" lvl="1">
              <a:lnSpc>
                <a:spcPts val="4083"/>
              </a:lnSpc>
              <a:buFont typeface="Arial"/>
              <a:buChar char="•"/>
            </a:pPr>
            <a:r>
              <a:rPr lang="en-US" sz="2916">
                <a:solidFill>
                  <a:srgbClr val="000000"/>
                </a:solidFill>
                <a:latin typeface="Canva Sans"/>
                <a:hlinkClick r:id="rId20" tooltip="https://docs.metamask.io/guide/snaps.html?utm_source=ethlisbon&amp;utm_medium=event&amp;utm_campaign=2022_Oct_ethlisbon-hackathon-page_awareness_event"/>
              </a:rPr>
              <a:t>https://docs.metamask.io/guide/snaps.html?utm_source=ethlisbon&amp;utm_medium=event&amp;utm_campaign=2022_Oct_ethlisbon-hackathon-page_awareness_event</a:t>
            </a:r>
          </a:p>
          <a:p>
            <a:pPr algn="just" marL="629743" indent="-314871" lvl="1">
              <a:lnSpc>
                <a:spcPts val="4083"/>
              </a:lnSpc>
              <a:buFont typeface="Arial"/>
              <a:buChar char="•"/>
            </a:pPr>
            <a:r>
              <a:rPr lang="en-US" sz="2916">
                <a:solidFill>
                  <a:srgbClr val="000000"/>
                </a:solidFill>
                <a:latin typeface="Canva Sans"/>
                <a:hlinkClick r:id="rId21" tooltip="https://developers.tron.network/docs/tronweb-1"/>
              </a:rPr>
              <a:t>https://developers.tron.network/docs/tronweb-1</a:t>
            </a:r>
          </a:p>
          <a:p>
            <a:pPr algn="just" marL="629743" indent="-314871" lvl="1">
              <a:lnSpc>
                <a:spcPts val="4083"/>
              </a:lnSpc>
              <a:buFont typeface="Arial"/>
              <a:buChar char="•"/>
            </a:pPr>
            <a:r>
              <a:rPr lang="en-US" sz="2916">
                <a:solidFill>
                  <a:srgbClr val="000000"/>
                </a:solidFill>
                <a:latin typeface="Canva Sans"/>
                <a:hlinkClick r:id="rId22" tooltip="https://docs.solana.com/developing/clients/javascript-api"/>
              </a:rPr>
              <a:t>https://docs.solana.com/developing/clients/javascript-api</a:t>
            </a:r>
          </a:p>
          <a:p>
            <a:pPr algn="just" marL="629743" indent="-314871" lvl="1">
              <a:lnSpc>
                <a:spcPts val="4083"/>
              </a:lnSpc>
              <a:buFont typeface="Arial"/>
              <a:buChar char="•"/>
            </a:pPr>
            <a:r>
              <a:rPr lang="en-US" sz="2916">
                <a:solidFill>
                  <a:srgbClr val="000000"/>
                </a:solidFill>
                <a:latin typeface="Canva Sans"/>
              </a:rPr>
              <a:t>https://medium.com/@mithunmk93/algorithm-behind-splitwises-debt-simplification-feature-8ac485e97688</a:t>
            </a:r>
          </a:p>
          <a:p>
            <a:pPr algn="just">
              <a:lnSpc>
                <a:spcPts val="408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68374"/>
            <a:ext cx="14766361" cy="2475126"/>
            <a:chOff x="0" y="0"/>
            <a:chExt cx="19688481" cy="330016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566742"/>
              <a:ext cx="19688481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4F4F4"/>
                  </a:solidFill>
                  <a:latin typeface="Fira Sans Medium"/>
                </a:rPr>
                <a:t>Open for Q</a:t>
              </a:r>
              <a:r>
                <a:rPr lang="en-US" sz="3600">
                  <a:solidFill>
                    <a:srgbClr val="F4F4F4"/>
                  </a:solidFill>
                  <a:latin typeface="Fira Sans Medium"/>
                </a:rPr>
                <a:t>uestions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9688481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10400">
                  <a:solidFill>
                    <a:srgbClr val="A4E473"/>
                  </a:solidFill>
                  <a:latin typeface="Fira Sans Medium"/>
                </a:rPr>
                <a:t>Thank You!!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563094" y="6077994"/>
            <a:ext cx="6383425" cy="5528076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71665" y="7004492"/>
            <a:ext cx="3034530" cy="262791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053492" y="8956750"/>
            <a:ext cx="2141618" cy="1854652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3274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2894670"/>
            <a:ext cx="5499225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03026" y="1371600"/>
            <a:ext cx="8356274" cy="7005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9"/>
              </a:lnSpc>
            </a:pPr>
            <a:r>
              <a:rPr lang="en-US" sz="3328">
                <a:solidFill>
                  <a:srgbClr val="F4F4F4"/>
                </a:solidFill>
                <a:latin typeface="Canva Sans"/>
              </a:rPr>
              <a:t>The wallet experience can be enhanced and customized with Snap, a software that runs in a different environment. To modify MetaMask utilizing Snaps, we are developing for new and intriguing use cases. </a:t>
            </a:r>
          </a:p>
          <a:p>
            <a:pPr algn="ctr">
              <a:lnSpc>
                <a:spcPts val="4659"/>
              </a:lnSpc>
            </a:pPr>
          </a:p>
          <a:p>
            <a:pPr algn="ctr">
              <a:lnSpc>
                <a:spcPts val="4659"/>
              </a:lnSpc>
            </a:pPr>
            <a:r>
              <a:rPr lang="en-US" sz="3328">
                <a:solidFill>
                  <a:srgbClr val="F4F4F4"/>
                </a:solidFill>
                <a:latin typeface="Canva Sans"/>
              </a:rPr>
              <a:t>For instance, utilizing internal APIs, MetaMask may easily add new APIs, support various blockchain protocols, or change the functionality of already existing features.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6887" y="3067907"/>
            <a:ext cx="5005249" cy="3011269"/>
            <a:chOff x="0" y="0"/>
            <a:chExt cx="780496" cy="46956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80496" cy="469564"/>
            </a:xfrm>
            <a:custGeom>
              <a:avLst/>
              <a:gdLst/>
              <a:ahLst/>
              <a:cxnLst/>
              <a:rect r="r" b="b" t="t" l="l"/>
              <a:pathLst>
                <a:path h="469564" w="780496">
                  <a:moveTo>
                    <a:pt x="0" y="0"/>
                  </a:moveTo>
                  <a:lnTo>
                    <a:pt x="780496" y="0"/>
                  </a:lnTo>
                  <a:lnTo>
                    <a:pt x="780496" y="469564"/>
                  </a:lnTo>
                  <a:lnTo>
                    <a:pt x="0" y="46956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420"/>
                </a:lnSpc>
              </a:pPr>
              <a:r>
                <a:rPr lang="en-US" sz="3400">
                  <a:solidFill>
                    <a:srgbClr val="000000"/>
                  </a:solidFill>
                  <a:latin typeface="Fira Sans Medium"/>
                </a:rPr>
                <a:t>Transaction approval and storing data features.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904875" y="757911"/>
            <a:ext cx="662914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Fira Sans Medium"/>
              </a:rPr>
              <a:t>Goals and Strategy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455770" y="3067907"/>
            <a:ext cx="5005249" cy="3011269"/>
            <a:chOff x="0" y="0"/>
            <a:chExt cx="780496" cy="469564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780496" cy="469564"/>
            </a:xfrm>
            <a:custGeom>
              <a:avLst/>
              <a:gdLst/>
              <a:ahLst/>
              <a:cxnLst/>
              <a:rect r="r" b="b" t="t" l="l"/>
              <a:pathLst>
                <a:path h="469564" w="780496">
                  <a:moveTo>
                    <a:pt x="0" y="0"/>
                  </a:moveTo>
                  <a:lnTo>
                    <a:pt x="780496" y="0"/>
                  </a:lnTo>
                  <a:lnTo>
                    <a:pt x="780496" y="469564"/>
                  </a:lnTo>
                  <a:lnTo>
                    <a:pt x="0" y="46956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419"/>
                </a:lnSpc>
              </a:pPr>
              <a:r>
                <a:rPr lang="en-US" sz="3399">
                  <a:solidFill>
                    <a:srgbClr val="000000"/>
                  </a:solidFill>
                  <a:latin typeface="Fira Sans Medium"/>
                </a:rPr>
                <a:t>Schedule actions with cron jobs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404652" y="3067907"/>
            <a:ext cx="5005249" cy="3011269"/>
            <a:chOff x="0" y="0"/>
            <a:chExt cx="780496" cy="469564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780496" cy="469564"/>
            </a:xfrm>
            <a:custGeom>
              <a:avLst/>
              <a:gdLst/>
              <a:ahLst/>
              <a:cxnLst/>
              <a:rect r="r" b="b" t="t" l="l"/>
              <a:pathLst>
                <a:path h="469564" w="780496">
                  <a:moveTo>
                    <a:pt x="0" y="0"/>
                  </a:moveTo>
                  <a:lnTo>
                    <a:pt x="780496" y="0"/>
                  </a:lnTo>
                  <a:lnTo>
                    <a:pt x="780496" y="469564"/>
                  </a:lnTo>
                  <a:lnTo>
                    <a:pt x="0" y="46956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419"/>
                </a:lnSpc>
              </a:pPr>
              <a:r>
                <a:rPr lang="en-US" sz="3399">
                  <a:solidFill>
                    <a:srgbClr val="000000"/>
                  </a:solidFill>
                  <a:latin typeface="Fira Sans Medium"/>
                </a:rPr>
                <a:t>Populate MetaMask's pre-transaction window with custom transaction insights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06887" y="6603050"/>
            <a:ext cx="5005249" cy="3011269"/>
            <a:chOff x="0" y="0"/>
            <a:chExt cx="780496" cy="469564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80496" cy="469564"/>
            </a:xfrm>
            <a:custGeom>
              <a:avLst/>
              <a:gdLst/>
              <a:ahLst/>
              <a:cxnLst/>
              <a:rect r="r" b="b" t="t" l="l"/>
              <a:pathLst>
                <a:path h="469564" w="780496">
                  <a:moveTo>
                    <a:pt x="0" y="0"/>
                  </a:moveTo>
                  <a:lnTo>
                    <a:pt x="780496" y="0"/>
                  </a:lnTo>
                  <a:lnTo>
                    <a:pt x="780496" y="469564"/>
                  </a:lnTo>
                  <a:lnTo>
                    <a:pt x="0" y="46956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420"/>
                </a:lnSpc>
              </a:pPr>
              <a:r>
                <a:rPr lang="en-US" sz="3400">
                  <a:solidFill>
                    <a:srgbClr val="000000"/>
                  </a:solidFill>
                  <a:latin typeface="Fira Sans Medium"/>
                </a:rPr>
                <a:t> Control non-EVM accounts and assets in MetaMask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455770" y="6603050"/>
            <a:ext cx="5005249" cy="3011269"/>
            <a:chOff x="0" y="0"/>
            <a:chExt cx="780496" cy="469564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780496" cy="469564"/>
            </a:xfrm>
            <a:custGeom>
              <a:avLst/>
              <a:gdLst/>
              <a:ahLst/>
              <a:cxnLst/>
              <a:rect r="r" b="b" t="t" l="l"/>
              <a:pathLst>
                <a:path h="469564" w="780496">
                  <a:moveTo>
                    <a:pt x="0" y="0"/>
                  </a:moveTo>
                  <a:lnTo>
                    <a:pt x="780496" y="0"/>
                  </a:lnTo>
                  <a:lnTo>
                    <a:pt x="780496" y="469564"/>
                  </a:lnTo>
                  <a:lnTo>
                    <a:pt x="0" y="46956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419"/>
                </a:lnSpc>
              </a:pPr>
              <a:r>
                <a:rPr lang="en-US" sz="3399">
                  <a:solidFill>
                    <a:srgbClr val="000000"/>
                  </a:solidFill>
                  <a:latin typeface="Fira Sans Medium"/>
                </a:rPr>
                <a:t>Notify users in MetaMask 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404652" y="6603050"/>
            <a:ext cx="5005249" cy="3011269"/>
            <a:chOff x="0" y="0"/>
            <a:chExt cx="780496" cy="469564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780496" cy="469564"/>
            </a:xfrm>
            <a:custGeom>
              <a:avLst/>
              <a:gdLst/>
              <a:ahLst/>
              <a:cxnLst/>
              <a:rect r="r" b="b" t="t" l="l"/>
              <a:pathLst>
                <a:path h="469564" w="780496">
                  <a:moveTo>
                    <a:pt x="0" y="0"/>
                  </a:moveTo>
                  <a:lnTo>
                    <a:pt x="780496" y="0"/>
                  </a:lnTo>
                  <a:lnTo>
                    <a:pt x="780496" y="469564"/>
                  </a:lnTo>
                  <a:lnTo>
                    <a:pt x="0" y="46956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419"/>
                </a:lnSpc>
              </a:pPr>
              <a:r>
                <a:rPr lang="en-US" sz="3399">
                  <a:solidFill>
                    <a:srgbClr val="000000"/>
                  </a:solidFill>
                  <a:latin typeface="Fira Sans Medium"/>
                </a:rPr>
                <a:t>Display a custom confirmation screen in MetaMask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2510" y="710263"/>
            <a:ext cx="7597513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SOLUTION FORMULATION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986898" y="710263"/>
            <a:ext cx="8272402" cy="2904137"/>
            <a:chOff x="0" y="0"/>
            <a:chExt cx="11029869" cy="387218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1029869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Fira Sans Medium"/>
                </a:rPr>
                <a:t>Simplify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72892"/>
              <a:ext cx="11029869" cy="2799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It delivers a solution to another side of using a decentralized network, that is, high gas and transaction fees by reducing the number of transactions needed </a:t>
              </a:r>
            </a:p>
            <a:p>
              <a:pPr>
                <a:lnSpc>
                  <a:spcPts val="2800"/>
                </a:lnSpc>
              </a:pP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this is done by optimizing the Max-Flow when a number of shared transactions are being done in a relatively bounded group of people.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986898" y="4522174"/>
            <a:ext cx="8272402" cy="1494437"/>
            <a:chOff x="0" y="0"/>
            <a:chExt cx="11029869" cy="199258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1029869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Fira Sans Medium"/>
                </a:rPr>
                <a:t>Smart Contract Automation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72892"/>
              <a:ext cx="11029869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It allows users to do recurring payments or execution of a smart contract and even scheduling one time transfers.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986898" y="6943100"/>
            <a:ext cx="8272402" cy="1494437"/>
            <a:chOff x="0" y="0"/>
            <a:chExt cx="11029869" cy="199258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1029869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Fira Sans Medium"/>
                </a:rPr>
                <a:t>Transaction Insights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072892"/>
              <a:ext cx="11029869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The API is utilized to provide additional data about the safety of the ongoing transaction before the transaction is carried out.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0">
            <a:off x="8986898" y="4005595"/>
            <a:ext cx="827240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0">
            <a:off x="8986898" y="6473812"/>
            <a:ext cx="827240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2510" y="710263"/>
            <a:ext cx="7597513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SOLUTION FORMULATION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986898" y="3082164"/>
            <a:ext cx="8272402" cy="1846862"/>
            <a:chOff x="0" y="0"/>
            <a:chExt cx="11029869" cy="246248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1029869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Fira Sans Medium"/>
                </a:rPr>
                <a:t>Non-EVM based asset management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72892"/>
              <a:ext cx="11029869" cy="1389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The Snap has the capability to store and manage private keys of not only EVM based keys but also other networks like solana, tron, bitcoin, etc.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986898" y="5691296"/>
            <a:ext cx="8272402" cy="1846862"/>
            <a:chOff x="0" y="0"/>
            <a:chExt cx="11029869" cy="246248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1029869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Fira Sans Medium"/>
                </a:rPr>
                <a:t>Contact Book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72892"/>
              <a:ext cx="11029869" cy="1389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The Snap can also be used to store data and so contacts can be stored while Simplify functionalities allows the contact book to synchronize data over devices.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rot="0">
            <a:off x="8986898" y="5052198"/>
            <a:ext cx="827240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68572" y="8362981"/>
            <a:ext cx="17019428" cy="0"/>
          </a:xfrm>
          <a:prstGeom prst="line">
            <a:avLst/>
          </a:prstGeom>
          <a:ln cap="rnd" w="19050">
            <a:solidFill>
              <a:srgbClr val="00465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90414" y="4724326"/>
            <a:ext cx="3364925" cy="2905230"/>
            <a:chOff x="0" y="0"/>
            <a:chExt cx="4486566" cy="387364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4486566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320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074349"/>
              <a:ext cx="4486566" cy="2799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The Problem Statement was quite new most people in team had experience with smart contracts but required some more learning to develop on this platform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271436" y="4019252"/>
            <a:ext cx="3364925" cy="3610303"/>
            <a:chOff x="0" y="0"/>
            <a:chExt cx="4486566" cy="481373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4486566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320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74646"/>
              <a:ext cx="4486566" cy="3739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Many Ideas that were thought at the first go have already been implemented in a Dapp or Snap like Password Manager, Loans using blockchain, gas fee, portfolio/staking, non-EVM wallet for bitcoin.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612069" y="6129316"/>
            <a:ext cx="3364925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Fira Sans Light"/>
              </a:rPr>
              <a:t>While other ideas either could exist as separate Dapp without snap or couldn’t be implemented with Snap.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028700"/>
            <a:ext cx="5699080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Problems Faced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282775" y="8217402"/>
            <a:ext cx="380203" cy="32925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763797" y="8198352"/>
            <a:ext cx="380203" cy="329258"/>
            <a:chOff x="0" y="0"/>
            <a:chExt cx="3619627" cy="3134614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104430" y="8198352"/>
            <a:ext cx="380203" cy="329258"/>
            <a:chOff x="0" y="0"/>
            <a:chExt cx="3619627" cy="3134614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4383990" y="1236980"/>
            <a:ext cx="27017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4F4F4"/>
                </a:solidFill>
                <a:latin typeface="Canva Sans Bold"/>
              </a:rPr>
              <a:t>Ideation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68572" y="8362981"/>
            <a:ext cx="17019428" cy="0"/>
          </a:xfrm>
          <a:prstGeom prst="line">
            <a:avLst/>
          </a:prstGeom>
          <a:ln cap="rnd" w="19050">
            <a:solidFill>
              <a:srgbClr val="00465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90414" y="3667051"/>
            <a:ext cx="3702570" cy="3962505"/>
            <a:chOff x="0" y="0"/>
            <a:chExt cx="4936760" cy="528334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4936760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320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074349"/>
              <a:ext cx="4936760" cy="4208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Features like Custom UI were released in between our solution of the problem statement while onCronjobHandler was not available in @metamask/snap-types library but rather it was present in @metamask/snaps-types.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23830" y="3314402"/>
            <a:ext cx="4085235" cy="4315153"/>
            <a:chOff x="0" y="0"/>
            <a:chExt cx="5446980" cy="575353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5446980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320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74646"/>
              <a:ext cx="5446980" cy="4678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Web3 is quite new and Snaps even newer. The core team knew about most specifics while other members needed to catchup to some of the concepts.</a:t>
              </a:r>
            </a:p>
            <a:p>
              <a:pPr>
                <a:lnSpc>
                  <a:spcPts val="2800"/>
                </a:lnSpc>
              </a:pPr>
            </a:p>
            <a:p>
              <a:pPr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And members with knowhow in this field were the only ones having knowhow in some other problem statements too.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612069" y="5776891"/>
            <a:ext cx="3364925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Fira Sans Light"/>
              </a:rPr>
              <a:t>Not able to use certain libraries because of the structure of the snap. But this led us to think in new ways to implement the same.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028700"/>
            <a:ext cx="5699080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Problems Faced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282775" y="8217402"/>
            <a:ext cx="380203" cy="32925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763797" y="8198352"/>
            <a:ext cx="380203" cy="329258"/>
            <a:chOff x="0" y="0"/>
            <a:chExt cx="3619627" cy="3134614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104430" y="8198352"/>
            <a:ext cx="380203" cy="329258"/>
            <a:chOff x="0" y="0"/>
            <a:chExt cx="3619627" cy="3134614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4415202" y="1331558"/>
            <a:ext cx="3123584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0"/>
              </a:lnSpc>
              <a:spcBef>
                <a:spcPct val="0"/>
              </a:spcBef>
            </a:pPr>
            <a:r>
              <a:rPr lang="en-US" sz="4658" spc="-46">
                <a:solidFill>
                  <a:srgbClr val="F4F4F4"/>
                </a:solidFill>
                <a:latin typeface="Fira Sans Medium"/>
              </a:rPr>
              <a:t>Technical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0819" y="2749771"/>
            <a:ext cx="14766361" cy="427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4F4F4"/>
                </a:solidFill>
                <a:latin typeface="Fira Sans Light"/>
              </a:rPr>
              <a:t>Smart Contract automation can also set the amount of times the transaction needs to be done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4F4F4"/>
                </a:solidFill>
                <a:latin typeface="Fira Sans Light"/>
              </a:rPr>
              <a:t>Smart Contract includes a way to pay for variable bills according to the usage.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4F4F4"/>
                </a:solidFill>
                <a:latin typeface="Fira Sans Light"/>
              </a:rPr>
              <a:t>Not only automation on server side instead of client side but also interactive and easy deployment of the smart contract.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4F4F4"/>
                </a:solidFill>
                <a:latin typeface="Fira Sans Light"/>
              </a:rPr>
              <a:t>Removing some rules made during coding of the algorithm can make it even more optimized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4766361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80"/>
              </a:lnSpc>
            </a:pPr>
            <a:r>
              <a:rPr lang="en-US" sz="10400">
                <a:solidFill>
                  <a:srgbClr val="A4E473"/>
                </a:solidFill>
                <a:latin typeface="Fira Sans Medium"/>
              </a:rPr>
              <a:t>Further Scopes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563094" y="6077994"/>
            <a:ext cx="6383425" cy="5528076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71665" y="7175942"/>
            <a:ext cx="3034530" cy="2627917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053492" y="8956750"/>
            <a:ext cx="2141618" cy="1854652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14533" y="2937471"/>
            <a:ext cx="557132" cy="2812903"/>
            <a:chOff x="0" y="0"/>
            <a:chExt cx="742842" cy="3750537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742842" cy="467991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3282546"/>
              <a:ext cx="742842" cy="467991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814556"/>
              <a:ext cx="742842" cy="467991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346565"/>
              <a:ext cx="742842" cy="467991"/>
            </a:xfrm>
            <a:prstGeom prst="rect">
              <a:avLst/>
            </a:prstGeom>
          </p:spPr>
        </p:pic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878575"/>
              <a:ext cx="742842" cy="467991"/>
            </a:xfrm>
            <a:prstGeom prst="rect">
              <a:avLst/>
            </a:prstGeom>
          </p:spPr>
        </p:pic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403972"/>
              <a:ext cx="742842" cy="467991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935981"/>
              <a:ext cx="742842" cy="467991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467991"/>
              <a:ext cx="742842" cy="467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4766361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80"/>
              </a:lnSpc>
            </a:pPr>
            <a:r>
              <a:rPr lang="en-US" sz="10400">
                <a:solidFill>
                  <a:srgbClr val="A4E473"/>
                </a:solidFill>
                <a:latin typeface="Fira Sans Medium"/>
              </a:rPr>
              <a:t>Further Scopes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563094" y="6077994"/>
            <a:ext cx="6383425" cy="5528076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1665" y="7175942"/>
            <a:ext cx="3034530" cy="2627917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4053492" y="8956750"/>
            <a:ext cx="2141618" cy="1854652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14533" y="2937471"/>
            <a:ext cx="557132" cy="2812903"/>
            <a:chOff x="0" y="0"/>
            <a:chExt cx="742842" cy="375053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742842" cy="467991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3282546"/>
              <a:ext cx="742842" cy="467991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814556"/>
              <a:ext cx="742842" cy="467991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346565"/>
              <a:ext cx="742842" cy="467991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878575"/>
              <a:ext cx="742842" cy="467991"/>
            </a:xfrm>
            <a:prstGeom prst="rect">
              <a:avLst/>
            </a:prstGeom>
          </p:spPr>
        </p:pic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403972"/>
              <a:ext cx="742842" cy="467991"/>
            </a:xfrm>
            <a:prstGeom prst="rect">
              <a:avLst/>
            </a:prstGeom>
          </p:spPr>
        </p:pic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935981"/>
              <a:ext cx="742842" cy="467991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467991"/>
              <a:ext cx="742842" cy="467991"/>
            </a:xfrm>
            <a:prstGeom prst="rect">
              <a:avLst/>
            </a:prstGeom>
          </p:spPr>
        </p:pic>
      </p:grpSp>
      <p:sp>
        <p:nvSpPr>
          <p:cNvPr name="TextBox 18" id="18"/>
          <p:cNvSpPr txBox="true"/>
          <p:nvPr/>
        </p:nvSpPr>
        <p:spPr>
          <a:xfrm rot="0">
            <a:off x="1760819" y="2927946"/>
            <a:ext cx="14766361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4F4F4"/>
                </a:solidFill>
                <a:latin typeface="Fira Sans Light"/>
              </a:rPr>
              <a:t>Adding charts to predict gas fees into transaction insights and the ability to automate contracts on the bases of it.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4F4F4"/>
                </a:solidFill>
                <a:latin typeface="Fira Sans Light"/>
              </a:rPr>
              <a:t>Coins like bitcoin and filecoin weren’t added as many implementations of them already exist, they can be added and swapping tokens can be implemented.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4F4F4"/>
                </a:solidFill>
                <a:latin typeface="Fira Sans Light"/>
              </a:rPr>
              <a:t>History for non-EVM based networks can also be stored in 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DAFZ0L8tkpY</dc:identifier>
  <dcterms:modified xsi:type="dcterms:W3CDTF">2011-08-01T06:04:30Z</dcterms:modified>
  <cp:revision>1</cp:revision>
  <dc:title>Consensys Metamask Snaps</dc:title>
</cp:coreProperties>
</file>