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6" r:id="rId1"/>
  </p:sldMasterIdLst>
  <p:sldIdLst>
    <p:sldId id="256" r:id="rId2"/>
    <p:sldId id="271" r:id="rId3"/>
    <p:sldId id="257" r:id="rId4"/>
    <p:sldId id="258" r:id="rId5"/>
    <p:sldId id="272" r:id="rId6"/>
    <p:sldId id="273" r:id="rId7"/>
    <p:sldId id="274" r:id="rId8"/>
    <p:sldId id="275" r:id="rId9"/>
    <p:sldId id="276" r:id="rId10"/>
    <p:sldId id="277" r:id="rId11"/>
    <p:sldId id="264" r:id="rId12"/>
    <p:sldId id="278" r:id="rId13"/>
    <p:sldId id="265" r:id="rId14"/>
    <p:sldId id="279" r:id="rId15"/>
    <p:sldId id="280" r:id="rId16"/>
    <p:sldId id="281" r:id="rId17"/>
    <p:sldId id="266" r:id="rId18"/>
    <p:sldId id="269" r:id="rId19"/>
    <p:sldId id="270"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12/28/2020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09370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298548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261832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550160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66901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180177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341732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275082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440556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15053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5389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956082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12/28/2020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951823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12/28/2020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3242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12/28/2020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79347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828190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80630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12/28/2020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2560155"/>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2FC59F2-27AC-44B8-8DD0-DEA429CD7807}"/>
              </a:ext>
            </a:extLst>
          </p:cNvPr>
          <p:cNvSpPr>
            <a:spLocks noGrp="1"/>
          </p:cNvSpPr>
          <p:nvPr>
            <p:ph type="subTitle" idx="1"/>
          </p:nvPr>
        </p:nvSpPr>
        <p:spPr>
          <a:xfrm>
            <a:off x="4181475" y="3217353"/>
            <a:ext cx="5330361" cy="691921"/>
          </a:xfrm>
        </p:spPr>
        <p:txBody>
          <a:bodyPr>
            <a:normAutofit fontScale="92500"/>
          </a:bodyPr>
          <a:lstStyle/>
          <a:p>
            <a:r>
              <a:rPr lang="en-US" sz="28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DỰ ÁN: QUẢN LÝ KHÁCH SẠN</a:t>
            </a:r>
            <a:endParaRPr lang="vi-VN" sz="28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510406A7-47A3-4BF1-915B-6476F9B8CC63}"/>
              </a:ext>
            </a:extLst>
          </p:cNvPr>
          <p:cNvSpPr txBox="1"/>
          <p:nvPr/>
        </p:nvSpPr>
        <p:spPr>
          <a:xfrm>
            <a:off x="2390775" y="1000124"/>
            <a:ext cx="8553450" cy="2160079"/>
          </a:xfrm>
          <a:prstGeom prst="rect">
            <a:avLst/>
          </a:prstGeom>
          <a:noFill/>
        </p:spPr>
        <p:txBody>
          <a:bodyPr wrap="square" rtlCol="0">
            <a:spAutoFit/>
          </a:bodyPr>
          <a:lstStyle/>
          <a:p>
            <a:pPr algn="ctr">
              <a:lnSpc>
                <a:spcPct val="107000"/>
              </a:lnSpc>
              <a:spcAft>
                <a:spcPts val="800"/>
              </a:spcAft>
            </a:pPr>
            <a:r>
              <a:rPr lang="en-US" sz="3200" b="1" dirty="0">
                <a:solidFill>
                  <a:srgbClr val="FF0000"/>
                </a:solidFill>
                <a:effectLst/>
                <a:latin typeface="Tahoma" panose="020B0604030504040204" pitchFamily="34" charset="0"/>
                <a:ea typeface="Tahoma" panose="020B0604030504040204" pitchFamily="34" charset="0"/>
                <a:cs typeface="Tahoma" panose="020B0604030504040204" pitchFamily="34" charset="0"/>
              </a:rPr>
              <a:t>ĐỒ ÁN MÔN HỌC </a:t>
            </a:r>
            <a:endParaRPr lang="vi-VN" sz="3200" b="1" dirty="0">
              <a:solidFill>
                <a:srgbClr val="FF0000"/>
              </a:solidFill>
              <a:effectLst/>
              <a:latin typeface="Tahoma" panose="020B0604030504040204" pitchFamily="34" charset="0"/>
              <a:ea typeface="Tahoma" panose="020B0604030504040204" pitchFamily="34" charset="0"/>
              <a:cs typeface="Tahoma" panose="020B0604030504040204" pitchFamily="34" charset="0"/>
            </a:endParaRPr>
          </a:p>
          <a:p>
            <a:pPr algn="ctr">
              <a:lnSpc>
                <a:spcPct val="107000"/>
              </a:lnSpc>
              <a:spcAft>
                <a:spcPts val="800"/>
              </a:spcAft>
            </a:pPr>
            <a:r>
              <a:rPr lang="en-US" sz="3200" b="1" dirty="0">
                <a:solidFill>
                  <a:srgbClr val="FF0000"/>
                </a:solidFill>
                <a:effectLst/>
                <a:latin typeface="Tahoma" panose="020B0604030504040204" pitchFamily="34" charset="0"/>
                <a:ea typeface="Tahoma" panose="020B0604030504040204" pitchFamily="34" charset="0"/>
                <a:cs typeface="Tahoma" panose="020B0604030504040204" pitchFamily="34" charset="0"/>
              </a:rPr>
              <a:t>PHÂN TÍCH VÀ THIẾT KẾ HỆ THỐNG PHẦN MỀM</a:t>
            </a:r>
            <a:endParaRPr lang="vi-VN" sz="3200" b="1" dirty="0">
              <a:solidFill>
                <a:srgbClr val="FF0000"/>
              </a:solidFill>
              <a:effectLst/>
              <a:latin typeface="Tahoma" panose="020B0604030504040204" pitchFamily="34" charset="0"/>
              <a:ea typeface="Tahoma" panose="020B0604030504040204" pitchFamily="34" charset="0"/>
              <a:cs typeface="Tahoma" panose="020B0604030504040204" pitchFamily="34" charset="0"/>
            </a:endParaRPr>
          </a:p>
          <a:p>
            <a:pPr algn="ctr">
              <a:lnSpc>
                <a:spcPct val="107000"/>
              </a:lnSpc>
              <a:spcAft>
                <a:spcPts val="800"/>
              </a:spcAft>
            </a:pPr>
            <a:r>
              <a:rPr lang="en-US" sz="1800" dirty="0">
                <a:effectLst/>
                <a:latin typeface="Tahoma" panose="020B0604030504040204" pitchFamily="34" charset="0"/>
                <a:ea typeface="Tahoma" panose="020B0604030504040204" pitchFamily="34" charset="0"/>
                <a:cs typeface="Tahoma" panose="020B0604030504040204" pitchFamily="34" charset="0"/>
              </a:rPr>
              <a:t> </a:t>
            </a:r>
            <a:endParaRPr lang="vi-VN" sz="1800" dirty="0">
              <a:effectLst/>
              <a:latin typeface="Tahoma" panose="020B0604030504040204" pitchFamily="34" charset="0"/>
              <a:ea typeface="Tahoma" panose="020B0604030504040204" pitchFamily="34" charset="0"/>
              <a:cs typeface="Tahoma" panose="020B0604030504040204" pitchFamily="34" charset="0"/>
            </a:endParaRPr>
          </a:p>
        </p:txBody>
      </p:sp>
      <p:sp>
        <p:nvSpPr>
          <p:cNvPr id="7" name="TextBox 6">
            <a:extLst>
              <a:ext uri="{FF2B5EF4-FFF2-40B4-BE49-F238E27FC236}">
                <a16:creationId xmlns:a16="http://schemas.microsoft.com/office/drawing/2014/main" id="{5ABAF6B4-83B8-4E1C-B132-6A45CA6026F8}"/>
              </a:ext>
            </a:extLst>
          </p:cNvPr>
          <p:cNvSpPr txBox="1"/>
          <p:nvPr/>
        </p:nvSpPr>
        <p:spPr>
          <a:xfrm>
            <a:off x="6096000" y="4280371"/>
            <a:ext cx="5553075" cy="2368854"/>
          </a:xfrm>
          <a:prstGeom prst="rect">
            <a:avLst/>
          </a:prstGeom>
          <a:noFill/>
        </p:spPr>
        <p:txBody>
          <a:bodyPr wrap="square" rtlCol="0">
            <a:spAutoFit/>
          </a:bodyPr>
          <a:lstStyle/>
          <a:p>
            <a:pPr indent="1943100">
              <a:lnSpc>
                <a:spcPct val="107000"/>
              </a:lnSpc>
              <a:spcAft>
                <a:spcPts val="800"/>
              </a:spcAft>
              <a:tabLst>
                <a:tab pos="2628900" algn="l"/>
              </a:tabLst>
            </a:pPr>
            <a:r>
              <a:rPr lang="en-US" dirty="0" err="1">
                <a:latin typeface="Times New Roman" panose="02020603050405020304" pitchFamily="18" charset="0"/>
                <a:ea typeface="Calibri" panose="020F0502020204030204" pitchFamily="34" charset="0"/>
                <a:cs typeface="Times New Roman" panose="02020603050405020304" pitchFamily="18" charset="0"/>
              </a:rPr>
              <a:t>Sinh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Huỳnh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Tâm</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indent="1943100">
              <a:lnSpc>
                <a:spcPct val="107000"/>
              </a:lnSpc>
              <a:spcAft>
                <a:spcPts val="800"/>
              </a:spcAft>
              <a:tabLst>
                <a:tab pos="26289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Đỗ</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Ngọc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Thắng</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indent="1943100">
              <a:lnSpc>
                <a:spcPct val="107000"/>
              </a:lnSpc>
              <a:spcAft>
                <a:spcPts val="800"/>
              </a:spcAft>
              <a:tabLst>
                <a:tab pos="26289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3: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Huyền</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indent="1943100">
              <a:lnSpc>
                <a:spcPct val="107000"/>
              </a:lnSpc>
              <a:spcAft>
                <a:spcPts val="800"/>
              </a:spcAft>
              <a:tabLst>
                <a:tab pos="26289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4: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Ngô</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Thành</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indent="1943100">
              <a:lnSpc>
                <a:spcPct val="107000"/>
              </a:lnSpc>
              <a:spcAft>
                <a:spcPts val="800"/>
              </a:spcAft>
              <a:tabLst>
                <a:tab pos="26289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5: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Hùng</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indent="1943100">
              <a:lnSpc>
                <a:spcPct val="107000"/>
              </a:lnSpc>
              <a:spcAft>
                <a:spcPts val="800"/>
              </a:spcAft>
              <a:tabLst>
                <a:tab pos="26289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GVHD:	Lê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Trương</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EBA2A13E-EB82-443F-9E49-17B5F8377571}"/>
              </a:ext>
            </a:extLst>
          </p:cNvPr>
          <p:cNvSpPr txBox="1"/>
          <p:nvPr/>
        </p:nvSpPr>
        <p:spPr>
          <a:xfrm>
            <a:off x="4000500" y="238075"/>
            <a:ext cx="4676775" cy="423834"/>
          </a:xfrm>
          <a:prstGeom prst="rect">
            <a:avLst/>
          </a:prstGeom>
          <a:noFill/>
        </p:spPr>
        <p:txBody>
          <a:bodyPr wrap="square" rtlCol="0">
            <a:spAutoFit/>
          </a:bodyPr>
          <a:lstStyle/>
          <a:p>
            <a:pPr algn="ctr">
              <a:lnSpc>
                <a:spcPct val="115000"/>
              </a:lnSpc>
              <a:spcAft>
                <a:spcPts val="800"/>
              </a:spcAft>
            </a:pPr>
            <a:r>
              <a:rPr lang="en-US" sz="2000" b="1" dirty="0">
                <a:effectLst/>
                <a:latin typeface="Tahoma" panose="020B0604030504040204" pitchFamily="34" charset="0"/>
                <a:ea typeface="Tahoma" panose="020B0604030504040204" pitchFamily="34" charset="0"/>
                <a:cs typeface="Tahoma" panose="020B0604030504040204" pitchFamily="34" charset="0"/>
              </a:rPr>
              <a:t>TRƯỜNG ĐH CNTT &amp; TT VIỆT HÀN</a:t>
            </a:r>
            <a:endParaRPr lang="vi-VN" sz="2000"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804720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80">
                                          <p:stCondLst>
                                            <p:cond delay="0"/>
                                          </p:stCondLst>
                                        </p:cTn>
                                        <p:tgtEl>
                                          <p:spTgt spid="3">
                                            <p:txEl>
                                              <p:pRg st="0" end="0"/>
                                            </p:txEl>
                                          </p:spTgt>
                                        </p:tgtEl>
                                      </p:cBhvr>
                                    </p:animEffect>
                                    <p:anim calcmode="lin" valueType="num">
                                      <p:cBhvr>
                                        <p:cTn id="1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3" dur="26">
                                          <p:stCondLst>
                                            <p:cond delay="650"/>
                                          </p:stCondLst>
                                        </p:cTn>
                                        <p:tgtEl>
                                          <p:spTgt spid="3">
                                            <p:txEl>
                                              <p:pRg st="0" end="0"/>
                                            </p:txEl>
                                          </p:spTgt>
                                        </p:tgtEl>
                                      </p:cBhvr>
                                      <p:to x="100000" y="60000"/>
                                    </p:animScale>
                                    <p:animScale>
                                      <p:cBhvr>
                                        <p:cTn id="24" dur="166" decel="50000">
                                          <p:stCondLst>
                                            <p:cond delay="676"/>
                                          </p:stCondLst>
                                        </p:cTn>
                                        <p:tgtEl>
                                          <p:spTgt spid="3">
                                            <p:txEl>
                                              <p:pRg st="0" end="0"/>
                                            </p:txEl>
                                          </p:spTgt>
                                        </p:tgtEl>
                                      </p:cBhvr>
                                      <p:to x="100000" y="100000"/>
                                    </p:animScale>
                                    <p:animScale>
                                      <p:cBhvr>
                                        <p:cTn id="25" dur="26">
                                          <p:stCondLst>
                                            <p:cond delay="1312"/>
                                          </p:stCondLst>
                                        </p:cTn>
                                        <p:tgtEl>
                                          <p:spTgt spid="3">
                                            <p:txEl>
                                              <p:pRg st="0" end="0"/>
                                            </p:txEl>
                                          </p:spTgt>
                                        </p:tgtEl>
                                      </p:cBhvr>
                                      <p:to x="100000" y="80000"/>
                                    </p:animScale>
                                    <p:animScale>
                                      <p:cBhvr>
                                        <p:cTn id="26" dur="166" decel="50000">
                                          <p:stCondLst>
                                            <p:cond delay="1338"/>
                                          </p:stCondLst>
                                        </p:cTn>
                                        <p:tgtEl>
                                          <p:spTgt spid="3">
                                            <p:txEl>
                                              <p:pRg st="0" end="0"/>
                                            </p:txEl>
                                          </p:spTgt>
                                        </p:tgtEl>
                                      </p:cBhvr>
                                      <p:to x="100000" y="100000"/>
                                    </p:animScale>
                                    <p:animScale>
                                      <p:cBhvr>
                                        <p:cTn id="27" dur="26">
                                          <p:stCondLst>
                                            <p:cond delay="1642"/>
                                          </p:stCondLst>
                                        </p:cTn>
                                        <p:tgtEl>
                                          <p:spTgt spid="3">
                                            <p:txEl>
                                              <p:pRg st="0" end="0"/>
                                            </p:txEl>
                                          </p:spTgt>
                                        </p:tgtEl>
                                      </p:cBhvr>
                                      <p:to x="100000" y="90000"/>
                                    </p:animScale>
                                    <p:animScale>
                                      <p:cBhvr>
                                        <p:cTn id="28" dur="166" decel="50000">
                                          <p:stCondLst>
                                            <p:cond delay="1668"/>
                                          </p:stCondLst>
                                        </p:cTn>
                                        <p:tgtEl>
                                          <p:spTgt spid="3">
                                            <p:txEl>
                                              <p:pRg st="0" end="0"/>
                                            </p:txEl>
                                          </p:spTgt>
                                        </p:tgtEl>
                                      </p:cBhvr>
                                      <p:to x="100000" y="100000"/>
                                    </p:animScale>
                                    <p:animScale>
                                      <p:cBhvr>
                                        <p:cTn id="29" dur="26">
                                          <p:stCondLst>
                                            <p:cond delay="1808"/>
                                          </p:stCondLst>
                                        </p:cTn>
                                        <p:tgtEl>
                                          <p:spTgt spid="3">
                                            <p:txEl>
                                              <p:pRg st="0" end="0"/>
                                            </p:txEl>
                                          </p:spTgt>
                                        </p:tgtEl>
                                      </p:cBhvr>
                                      <p:to x="100000" y="95000"/>
                                    </p:animScale>
                                    <p:animScale>
                                      <p:cBhvr>
                                        <p:cTn id="30" dur="166" decel="50000">
                                          <p:stCondLst>
                                            <p:cond delay="1834"/>
                                          </p:stCondLst>
                                        </p:cTn>
                                        <p:tgtEl>
                                          <p:spTgt spid="3">
                                            <p:txEl>
                                              <p:pRg st="0" end="0"/>
                                            </p:txEl>
                                          </p:spTgt>
                                        </p:tgtEl>
                                      </p:cBhvr>
                                      <p:to x="100000" y="100000"/>
                                    </p:animScale>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6D0402-3285-4116-8B10-7CF095E5C04E}"/>
              </a:ext>
            </a:extLst>
          </p:cNvPr>
          <p:cNvSpPr txBox="1"/>
          <p:nvPr/>
        </p:nvSpPr>
        <p:spPr>
          <a:xfrm>
            <a:off x="2400300" y="552450"/>
            <a:ext cx="5257800" cy="369332"/>
          </a:xfrm>
          <a:prstGeom prst="rect">
            <a:avLst/>
          </a:prstGeom>
          <a:noFill/>
        </p:spPr>
        <p:txBody>
          <a:bodyPr wrap="square" rtlCol="0">
            <a:spAutoFit/>
          </a:bodyPr>
          <a:lstStyle/>
          <a:p>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1.3.6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Quy</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trình</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nghiệp</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vụ</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thống</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kê</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báo</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cáo</a:t>
            </a:r>
            <a:endParaRPr lang="vi-VN"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C6BBCD5B-E437-40BC-BCCB-DC698CED1ACE}"/>
              </a:ext>
            </a:extLst>
          </p:cNvPr>
          <p:cNvPicPr/>
          <p:nvPr/>
        </p:nvPicPr>
        <p:blipFill>
          <a:blip r:embed="rId2">
            <a:extLst>
              <a:ext uri="{28A0092B-C50C-407E-A947-70E740481C1C}">
                <a14:useLocalDpi xmlns:a14="http://schemas.microsoft.com/office/drawing/2010/main" val="0"/>
              </a:ext>
            </a:extLst>
          </a:blip>
          <a:stretch>
            <a:fillRect/>
          </a:stretch>
        </p:blipFill>
        <p:spPr>
          <a:xfrm>
            <a:off x="3033711" y="1109662"/>
            <a:ext cx="7415213" cy="5272088"/>
          </a:xfrm>
          <a:prstGeom prst="rect">
            <a:avLst/>
          </a:prstGeom>
        </p:spPr>
      </p:pic>
      <p:sp>
        <p:nvSpPr>
          <p:cNvPr id="4" name="TextBox 3">
            <a:extLst>
              <a:ext uri="{FF2B5EF4-FFF2-40B4-BE49-F238E27FC236}">
                <a16:creationId xmlns:a16="http://schemas.microsoft.com/office/drawing/2014/main" id="{CA5435F9-C37C-4119-B024-3D7599715C53}"/>
              </a:ext>
            </a:extLst>
          </p:cNvPr>
          <p:cNvSpPr txBox="1"/>
          <p:nvPr/>
        </p:nvSpPr>
        <p:spPr>
          <a:xfrm>
            <a:off x="4381500" y="6058584"/>
            <a:ext cx="5057775" cy="646331"/>
          </a:xfrm>
          <a:prstGeom prst="rect">
            <a:avLst/>
          </a:prstGeom>
          <a:noFill/>
        </p:spPr>
        <p:txBody>
          <a:bodyPr wrap="square" rtlCol="0">
            <a:spAutoFit/>
          </a:bodyPr>
          <a:lstStyle/>
          <a:p>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1.7.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nghiệp</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kê</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báo</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cáo</a:t>
            </a:r>
            <a:endParaRPr lang="vi-V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vi-VN" dirty="0"/>
          </a:p>
        </p:txBody>
      </p:sp>
    </p:spTree>
    <p:extLst>
      <p:ext uri="{BB962C8B-B14F-4D97-AF65-F5344CB8AC3E}">
        <p14:creationId xmlns:p14="http://schemas.microsoft.com/office/powerpoint/2010/main" val="22914706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anim calcmode="lin" valueType="num">
                                      <p:cBhvr>
                                        <p:cTn id="13" dur="2000" fill="hold"/>
                                        <p:tgtEl>
                                          <p:spTgt spid="3"/>
                                        </p:tgtEl>
                                        <p:attrNameLst>
                                          <p:attrName>ppt_w</p:attrName>
                                        </p:attrNameLst>
                                      </p:cBhvr>
                                      <p:tavLst>
                                        <p:tav tm="0" fmla="#ppt_w*sin(2.5*pi*$)">
                                          <p:val>
                                            <p:fltVal val="0"/>
                                          </p:val>
                                        </p:tav>
                                        <p:tav tm="100000">
                                          <p:val>
                                            <p:fltVal val="1"/>
                                          </p:val>
                                        </p:tav>
                                      </p:tavLst>
                                    </p:anim>
                                    <p:anim calcmode="lin" valueType="num">
                                      <p:cBhvr>
                                        <p:cTn id="14"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92E44D-0D5B-4FB5-85A3-14EB58E56EE0}"/>
              </a:ext>
            </a:extLst>
          </p:cNvPr>
          <p:cNvSpPr txBox="1"/>
          <p:nvPr/>
        </p:nvSpPr>
        <p:spPr>
          <a:xfrm flipH="1">
            <a:off x="3665217" y="514350"/>
            <a:ext cx="5764531" cy="461665"/>
          </a:xfrm>
          <a:prstGeom prst="rect">
            <a:avLst/>
          </a:prstGeom>
          <a:noFill/>
        </p:spPr>
        <p:txBody>
          <a:bodyPr wrap="square" rtlCol="0">
            <a:spAutoFit/>
          </a:bodyPr>
          <a:lstStyle/>
          <a:p>
            <a:pPr algn="ct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II: MÔ HÌNH HÓA YÊU CẦU</a:t>
            </a:r>
            <a:endParaRPr lang="vi-VN"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2672A8E-DE42-4300-A8CF-272B1EF48D2D}"/>
              </a:ext>
            </a:extLst>
          </p:cNvPr>
          <p:cNvSpPr txBox="1"/>
          <p:nvPr/>
        </p:nvSpPr>
        <p:spPr>
          <a:xfrm>
            <a:off x="2089783" y="1518940"/>
            <a:ext cx="4457700" cy="400110"/>
          </a:xfrm>
          <a:prstGeom prst="rect">
            <a:avLst/>
          </a:prstGeom>
          <a:noFill/>
        </p:spPr>
        <p:txBody>
          <a:bodyPr wrap="square" rtlCol="0">
            <a:spAutoFit/>
          </a:bodyPr>
          <a:lstStyle/>
          <a:p>
            <a:r>
              <a:rPr lang="en-US" sz="2000" b="1" dirty="0">
                <a:latin typeface="Tahoma" panose="020B0604030504040204" pitchFamily="34" charset="0"/>
                <a:ea typeface="Tahoma" panose="020B0604030504040204" pitchFamily="34" charset="0"/>
                <a:cs typeface="Tahoma" panose="020B0604030504040204" pitchFamily="34" charset="0"/>
              </a:rPr>
              <a:t>2.1 </a:t>
            </a:r>
            <a:r>
              <a:rPr lang="en-US" sz="2000" b="1" dirty="0" err="1">
                <a:latin typeface="Tahoma" panose="020B0604030504040204" pitchFamily="34" charset="0"/>
                <a:ea typeface="Tahoma" panose="020B0604030504040204" pitchFamily="34" charset="0"/>
                <a:cs typeface="Tahoma" panose="020B0604030504040204" pitchFamily="34" charset="0"/>
              </a:rPr>
              <a:t>Các</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tác</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nhân</a:t>
            </a:r>
            <a:endParaRPr lang="vi-VN" sz="2000" b="1"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3BC7DC75-AD09-4981-B44B-831651EABA5F}"/>
              </a:ext>
            </a:extLst>
          </p:cNvPr>
          <p:cNvSpPr txBox="1"/>
          <p:nvPr/>
        </p:nvSpPr>
        <p:spPr>
          <a:xfrm>
            <a:off x="2089783" y="2114490"/>
            <a:ext cx="8673467" cy="1978106"/>
          </a:xfrm>
          <a:prstGeom prst="rect">
            <a:avLst/>
          </a:prstGeom>
          <a:noFill/>
        </p:spPr>
        <p:txBody>
          <a:bodyPr wrap="square" rtlCol="0">
            <a:spAutoFit/>
          </a:bodyPr>
          <a:lstStyle/>
          <a:p>
            <a:pPr marL="342900" lvl="0" indent="-342900" algn="just">
              <a:lnSpc>
                <a:spcPct val="115000"/>
              </a:lnSpc>
              <a:buFont typeface="Wingdings" panose="05000000000000000000" pitchFamily="2" charset="2"/>
              <a:buChar char=""/>
            </a:pPr>
            <a:r>
              <a:rPr lang="en-US" sz="1800" b="1">
                <a:effectLst/>
                <a:latin typeface="Tahoma" panose="020B0604030504040204" pitchFamily="34" charset="0"/>
                <a:ea typeface="Tahoma" panose="020B0604030504040204" pitchFamily="34" charset="0"/>
                <a:cs typeface="Tahoma" panose="020B0604030504040204" pitchFamily="34" charset="0"/>
              </a:rPr>
              <a:t>Quản trị hệ thống</a:t>
            </a:r>
            <a:r>
              <a:rPr lang="en-US" sz="1800">
                <a:solidFill>
                  <a:srgbClr val="000000"/>
                </a:solidFill>
                <a:effectLst/>
                <a:latin typeface="Tahoma" panose="020B0604030504040204" pitchFamily="34" charset="0"/>
                <a:ea typeface="Tahoma" panose="020B0604030504040204" pitchFamily="34" charset="0"/>
                <a:cs typeface="Tahoma" panose="020B0604030504040204" pitchFamily="34" charset="0"/>
              </a:rPr>
              <a:t>: Là người điều hành cao nhất của hệ thống.</a:t>
            </a:r>
            <a:endParaRPr lang="vi-VN" sz="1800">
              <a:effectLst/>
              <a:latin typeface="Tahoma" panose="020B0604030504040204" pitchFamily="34" charset="0"/>
              <a:ea typeface="Tahoma" panose="020B0604030504040204" pitchFamily="34" charset="0"/>
              <a:cs typeface="Tahoma" panose="020B0604030504040204" pitchFamily="34" charset="0"/>
            </a:endParaRPr>
          </a:p>
          <a:p>
            <a:pPr marL="342900" lvl="0" indent="-342900" algn="just">
              <a:lnSpc>
                <a:spcPct val="115000"/>
              </a:lnSpc>
              <a:buFont typeface="Wingdings" panose="05000000000000000000" pitchFamily="2" charset="2"/>
              <a:buChar char=""/>
            </a:pPr>
            <a:r>
              <a:rPr lang="en-US" sz="1800" b="1">
                <a:effectLst/>
                <a:latin typeface="Tahoma" panose="020B0604030504040204" pitchFamily="34" charset="0"/>
                <a:ea typeface="Tahoma" panose="020B0604030504040204" pitchFamily="34" charset="0"/>
                <a:cs typeface="Tahoma" panose="020B0604030504040204" pitchFamily="34" charset="0"/>
              </a:rPr>
              <a:t>Quản lý</a:t>
            </a:r>
            <a:r>
              <a:rPr lang="en-US" sz="1800">
                <a:solidFill>
                  <a:srgbClr val="000000"/>
                </a:solidFill>
                <a:effectLst/>
                <a:latin typeface="Tahoma" panose="020B0604030504040204" pitchFamily="34" charset="0"/>
                <a:ea typeface="Tahoma" panose="020B0604030504040204" pitchFamily="34" charset="0"/>
                <a:cs typeface="Tahoma" panose="020B0604030504040204" pitchFamily="34" charset="0"/>
              </a:rPr>
              <a:t>: Người quản lý và điều tiết hoạt động của khách sạn</a:t>
            </a:r>
            <a:endParaRPr lang="vi-VN" sz="1800">
              <a:effectLst/>
              <a:latin typeface="Tahoma" panose="020B0604030504040204" pitchFamily="34" charset="0"/>
              <a:ea typeface="Tahoma" panose="020B0604030504040204" pitchFamily="34" charset="0"/>
              <a:cs typeface="Tahoma" panose="020B0604030504040204" pitchFamily="34" charset="0"/>
            </a:endParaRPr>
          </a:p>
          <a:p>
            <a:pPr marL="342900" lvl="0" indent="-342900" algn="just">
              <a:lnSpc>
                <a:spcPct val="115000"/>
              </a:lnSpc>
              <a:buFont typeface="Wingdings" panose="05000000000000000000" pitchFamily="2" charset="2"/>
              <a:buChar char=""/>
            </a:pPr>
            <a:r>
              <a:rPr lang="en-US" sz="1800" b="1">
                <a:effectLst/>
                <a:latin typeface="Tahoma" panose="020B0604030504040204" pitchFamily="34" charset="0"/>
                <a:ea typeface="Tahoma" panose="020B0604030504040204" pitchFamily="34" charset="0"/>
                <a:cs typeface="Tahoma" panose="020B0604030504040204" pitchFamily="34" charset="0"/>
              </a:rPr>
              <a:t>Nhân viên lễ tân</a:t>
            </a:r>
            <a:r>
              <a:rPr lang="en-US" sz="1800">
                <a:solidFill>
                  <a:srgbClr val="000000"/>
                </a:solidFill>
                <a:effectLst/>
                <a:latin typeface="Tahoma" panose="020B0604030504040204" pitchFamily="34" charset="0"/>
                <a:ea typeface="Tahoma" panose="020B0604030504040204" pitchFamily="34" charset="0"/>
                <a:cs typeface="Tahoma" panose="020B0604030504040204" pitchFamily="34" charset="0"/>
              </a:rPr>
              <a:t>: Người trực quầy lễ tân tiếp nhận yêu cầu của khách hàng.</a:t>
            </a:r>
            <a:endParaRPr lang="vi-VN" sz="1800">
              <a:effectLst/>
              <a:latin typeface="Tahoma" panose="020B0604030504040204" pitchFamily="34" charset="0"/>
              <a:ea typeface="Tahoma" panose="020B0604030504040204" pitchFamily="34" charset="0"/>
              <a:cs typeface="Tahoma" panose="020B0604030504040204" pitchFamily="34" charset="0"/>
            </a:endParaRPr>
          </a:p>
          <a:p>
            <a:pPr marL="342900" lvl="0" indent="-342900" algn="just">
              <a:lnSpc>
                <a:spcPct val="115000"/>
              </a:lnSpc>
              <a:buFont typeface="Wingdings" panose="05000000000000000000" pitchFamily="2" charset="2"/>
              <a:buChar char=""/>
            </a:pPr>
            <a:r>
              <a:rPr lang="en-US" sz="1800" b="1">
                <a:effectLst/>
                <a:latin typeface="Tahoma" panose="020B0604030504040204" pitchFamily="34" charset="0"/>
                <a:ea typeface="Tahoma" panose="020B0604030504040204" pitchFamily="34" charset="0"/>
                <a:cs typeface="Tahoma" panose="020B0604030504040204" pitchFamily="34" charset="0"/>
              </a:rPr>
              <a:t>Nhân viên buồng phòng</a:t>
            </a:r>
            <a:r>
              <a:rPr lang="en-US" sz="1800">
                <a:solidFill>
                  <a:srgbClr val="000000"/>
                </a:solidFill>
                <a:effectLst/>
                <a:latin typeface="Tahoma" panose="020B0604030504040204" pitchFamily="34" charset="0"/>
                <a:ea typeface="Tahoma" panose="020B0604030504040204" pitchFamily="34" charset="0"/>
                <a:cs typeface="Tahoma" panose="020B0604030504040204" pitchFamily="34" charset="0"/>
              </a:rPr>
              <a:t>: Người làm công việc kiểm tra và về sinh phòng ở.</a:t>
            </a:r>
            <a:endParaRPr lang="vi-VN" sz="1800">
              <a:effectLst/>
              <a:latin typeface="Tahoma" panose="020B0604030504040204" pitchFamily="34" charset="0"/>
              <a:ea typeface="Tahoma" panose="020B0604030504040204" pitchFamily="34" charset="0"/>
              <a:cs typeface="Tahoma" panose="020B0604030504040204" pitchFamily="34" charset="0"/>
            </a:endParaRPr>
          </a:p>
          <a:p>
            <a:pPr marL="342900" lvl="0" indent="-342900" algn="just">
              <a:lnSpc>
                <a:spcPct val="115000"/>
              </a:lnSpc>
              <a:spcAft>
                <a:spcPts val="1000"/>
              </a:spcAft>
              <a:buFont typeface="Wingdings" panose="05000000000000000000" pitchFamily="2" charset="2"/>
              <a:buChar char=""/>
            </a:pPr>
            <a:r>
              <a:rPr lang="en-US" sz="1800" b="1">
                <a:effectLst/>
                <a:latin typeface="Tahoma" panose="020B0604030504040204" pitchFamily="34" charset="0"/>
                <a:ea typeface="Tahoma" panose="020B0604030504040204" pitchFamily="34" charset="0"/>
                <a:cs typeface="Tahoma" panose="020B0604030504040204" pitchFamily="34" charset="0"/>
              </a:rPr>
              <a:t>Khách hàng (bao gồm Du Khách và Nhà cung cấp)</a:t>
            </a:r>
            <a:r>
              <a:rPr lang="en-US" sz="1800">
                <a:solidFill>
                  <a:srgbClr val="000000"/>
                </a:solidFill>
                <a:effectLst/>
                <a:latin typeface="Tahoma" panose="020B0604030504040204" pitchFamily="34" charset="0"/>
                <a:ea typeface="Tahoma" panose="020B0604030504040204" pitchFamily="34" charset="0"/>
                <a:cs typeface="Tahoma" panose="020B0604030504040204" pitchFamily="34" charset="0"/>
              </a:rPr>
              <a:t>: là những đối tác làm ăn với khách sạn.</a:t>
            </a:r>
            <a:endParaRPr lang="vi-VN" sz="180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10314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heel(1)">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EE56C7-BA7D-4478-A585-E9F409841435}"/>
              </a:ext>
            </a:extLst>
          </p:cNvPr>
          <p:cNvSpPr txBox="1"/>
          <p:nvPr/>
        </p:nvSpPr>
        <p:spPr>
          <a:xfrm>
            <a:off x="2257425" y="609600"/>
            <a:ext cx="3962400" cy="400110"/>
          </a:xfrm>
          <a:prstGeom prst="rect">
            <a:avLst/>
          </a:prstGeom>
          <a:noFill/>
        </p:spPr>
        <p:txBody>
          <a:bodyPr wrap="square" rtlCol="0">
            <a:spAutoFit/>
          </a:bodyPr>
          <a:lstStyle/>
          <a:p>
            <a:r>
              <a:rPr lang="en-US" sz="2000" b="1" u="sng" dirty="0">
                <a:latin typeface="Tahoma" panose="020B0604030504040204" pitchFamily="34" charset="0"/>
                <a:ea typeface="Tahoma" panose="020B0604030504040204" pitchFamily="34" charset="0"/>
                <a:cs typeface="Tahoma" panose="020B0604030504040204" pitchFamily="34" charset="0"/>
              </a:rPr>
              <a:t>2.2 </a:t>
            </a:r>
            <a:r>
              <a:rPr lang="en-US" sz="2000" b="1" u="sng" dirty="0" err="1">
                <a:latin typeface="Tahoma" panose="020B0604030504040204" pitchFamily="34" charset="0"/>
                <a:ea typeface="Tahoma" panose="020B0604030504040204" pitchFamily="34" charset="0"/>
                <a:cs typeface="Tahoma" panose="020B0604030504040204" pitchFamily="34" charset="0"/>
              </a:rPr>
              <a:t>Các</a:t>
            </a:r>
            <a:r>
              <a:rPr lang="en-US" sz="2000" b="1" u="sng" dirty="0">
                <a:latin typeface="Tahoma" panose="020B0604030504040204" pitchFamily="34" charset="0"/>
                <a:ea typeface="Tahoma" panose="020B0604030504040204" pitchFamily="34" charset="0"/>
                <a:cs typeface="Tahoma" panose="020B0604030504040204" pitchFamily="34" charset="0"/>
              </a:rPr>
              <a:t> ca </a:t>
            </a:r>
            <a:r>
              <a:rPr lang="en-US" sz="2000" b="1" u="sng" dirty="0" err="1">
                <a:latin typeface="Tahoma" panose="020B0604030504040204" pitchFamily="34" charset="0"/>
                <a:ea typeface="Tahoma" panose="020B0604030504040204" pitchFamily="34" charset="0"/>
                <a:cs typeface="Tahoma" panose="020B0604030504040204" pitchFamily="34" charset="0"/>
              </a:rPr>
              <a:t>sử</a:t>
            </a:r>
            <a:r>
              <a:rPr lang="en-US" sz="2000" b="1" u="sng" dirty="0">
                <a:latin typeface="Tahoma" panose="020B0604030504040204" pitchFamily="34" charset="0"/>
                <a:ea typeface="Tahoma" panose="020B0604030504040204" pitchFamily="34" charset="0"/>
                <a:cs typeface="Tahoma" panose="020B0604030504040204" pitchFamily="34" charset="0"/>
              </a:rPr>
              <a:t> </a:t>
            </a:r>
            <a:r>
              <a:rPr lang="en-US" sz="2000" b="1" u="sng" dirty="0" err="1">
                <a:latin typeface="Tahoma" panose="020B0604030504040204" pitchFamily="34" charset="0"/>
                <a:ea typeface="Tahoma" panose="020B0604030504040204" pitchFamily="34" charset="0"/>
                <a:cs typeface="Tahoma" panose="020B0604030504040204" pitchFamily="34" charset="0"/>
              </a:rPr>
              <a:t>dụng</a:t>
            </a:r>
            <a:endParaRPr lang="vi-VN" sz="2000" b="1" u="sng"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109C17FC-4B56-4E83-A942-20FBC98E1765}"/>
              </a:ext>
            </a:extLst>
          </p:cNvPr>
          <p:cNvSpPr txBox="1"/>
          <p:nvPr/>
        </p:nvSpPr>
        <p:spPr>
          <a:xfrm>
            <a:off x="2257425" y="1171574"/>
            <a:ext cx="8267700" cy="3889398"/>
          </a:xfrm>
          <a:prstGeom prst="rect">
            <a:avLst/>
          </a:prstGeom>
          <a:noFill/>
        </p:spPr>
        <p:txBody>
          <a:bodyPr wrap="square" rtlCol="0">
            <a:spAutoFit/>
          </a:bodyPr>
          <a:lstStyle/>
          <a:p>
            <a:pPr marL="342900" lvl="0" indent="-342900" algn="just">
              <a:lnSpc>
                <a:spcPct val="115000"/>
              </a:lnSpc>
              <a:buFont typeface="Wingdings" panose="05000000000000000000" pitchFamily="2" charset="2"/>
              <a:buChar char=""/>
            </a:pP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Mở</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hệ</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thống</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Đóng</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hệ</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thống</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a:t>
            </a:r>
            <a:endParaRPr lang="vi-VN" sz="1800" dirty="0">
              <a:effectLst/>
              <a:latin typeface="Tahoma" panose="020B0604030504040204" pitchFamily="34" charset="0"/>
              <a:ea typeface="Tahoma" panose="020B0604030504040204" pitchFamily="34" charset="0"/>
              <a:cs typeface="Tahoma" panose="020B0604030504040204" pitchFamily="34" charset="0"/>
            </a:endParaRPr>
          </a:p>
          <a:p>
            <a:pPr marL="342900" lvl="0" indent="-342900" algn="just">
              <a:lnSpc>
                <a:spcPct val="115000"/>
              </a:lnSpc>
              <a:buFont typeface="Wingdings" panose="05000000000000000000" pitchFamily="2" charset="2"/>
              <a:buChar char=""/>
            </a:pP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Đăng</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nhập</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Đăng</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xuất</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a:t>
            </a:r>
            <a:endParaRPr lang="vi-VN" sz="1800" dirty="0">
              <a:effectLst/>
              <a:latin typeface="Tahoma" panose="020B0604030504040204" pitchFamily="34" charset="0"/>
              <a:ea typeface="Tahoma" panose="020B0604030504040204" pitchFamily="34" charset="0"/>
              <a:cs typeface="Tahoma" panose="020B0604030504040204" pitchFamily="34" charset="0"/>
            </a:endParaRPr>
          </a:p>
          <a:p>
            <a:pPr marL="342900" lvl="0" indent="-342900" algn="just">
              <a:lnSpc>
                <a:spcPct val="115000"/>
              </a:lnSpc>
              <a:buFont typeface="Wingdings" panose="05000000000000000000" pitchFamily="2" charset="2"/>
              <a:buChar char=""/>
            </a:pP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Quản</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trị</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người</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sử</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dụng</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a:t>
            </a:r>
            <a:endParaRPr lang="vi-VN" sz="1800" dirty="0">
              <a:effectLst/>
              <a:latin typeface="Tahoma" panose="020B0604030504040204" pitchFamily="34" charset="0"/>
              <a:ea typeface="Tahoma" panose="020B0604030504040204" pitchFamily="34" charset="0"/>
              <a:cs typeface="Tahoma" panose="020B0604030504040204" pitchFamily="34" charset="0"/>
            </a:endParaRPr>
          </a:p>
          <a:p>
            <a:pPr marL="342900" lvl="0" indent="-342900" algn="just">
              <a:lnSpc>
                <a:spcPct val="115000"/>
              </a:lnSpc>
              <a:buFont typeface="Wingdings" panose="05000000000000000000" pitchFamily="2" charset="2"/>
              <a:buChar char=""/>
            </a:pP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Quản</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lý</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dịch</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vụ</a:t>
            </a:r>
            <a:endParaRPr lang="vi-VN" sz="1800" dirty="0">
              <a:effectLst/>
              <a:latin typeface="Tahoma" panose="020B0604030504040204" pitchFamily="34" charset="0"/>
              <a:ea typeface="Tahoma" panose="020B0604030504040204" pitchFamily="34" charset="0"/>
              <a:cs typeface="Tahoma" panose="020B0604030504040204" pitchFamily="34" charset="0"/>
            </a:endParaRPr>
          </a:p>
          <a:p>
            <a:pPr marL="342900" lvl="0" indent="-342900" algn="just">
              <a:lnSpc>
                <a:spcPct val="115000"/>
              </a:lnSpc>
              <a:buFont typeface="Wingdings" panose="05000000000000000000" pitchFamily="2" charset="2"/>
              <a:buChar char=""/>
            </a:pP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Quản</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lý</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nhân</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viên</a:t>
            </a:r>
            <a:endParaRPr lang="vi-VN" sz="1800" dirty="0">
              <a:effectLst/>
              <a:latin typeface="Tahoma" panose="020B0604030504040204" pitchFamily="34" charset="0"/>
              <a:ea typeface="Tahoma" panose="020B0604030504040204" pitchFamily="34" charset="0"/>
              <a:cs typeface="Tahoma" panose="020B0604030504040204" pitchFamily="34" charset="0"/>
            </a:endParaRPr>
          </a:p>
          <a:p>
            <a:pPr marL="342900" lvl="0" indent="-342900" algn="just">
              <a:lnSpc>
                <a:spcPct val="115000"/>
              </a:lnSpc>
              <a:buFont typeface="Wingdings" panose="05000000000000000000" pitchFamily="2" charset="2"/>
              <a:buChar char=""/>
            </a:pP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Giao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dịch</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(bao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gồm</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đặt</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phòng</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checkin</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checkout)</a:t>
            </a:r>
            <a:endParaRPr lang="vi-VN" sz="1800" dirty="0">
              <a:effectLst/>
              <a:latin typeface="Tahoma" panose="020B0604030504040204" pitchFamily="34" charset="0"/>
              <a:ea typeface="Tahoma" panose="020B0604030504040204" pitchFamily="34" charset="0"/>
              <a:cs typeface="Tahoma" panose="020B0604030504040204" pitchFamily="34" charset="0"/>
            </a:endParaRPr>
          </a:p>
          <a:p>
            <a:pPr marL="342900" lvl="0" indent="-342900" algn="just">
              <a:lnSpc>
                <a:spcPct val="115000"/>
              </a:lnSpc>
              <a:buFont typeface="Wingdings" panose="05000000000000000000" pitchFamily="2" charset="2"/>
              <a:buChar char=""/>
            </a:pP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Thanh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toán</a:t>
            </a:r>
            <a:endParaRPr lang="vi-VN" sz="1800" dirty="0">
              <a:effectLst/>
              <a:latin typeface="Tahoma" panose="020B0604030504040204" pitchFamily="34" charset="0"/>
              <a:ea typeface="Tahoma" panose="020B0604030504040204" pitchFamily="34" charset="0"/>
              <a:cs typeface="Tahoma" panose="020B0604030504040204" pitchFamily="34" charset="0"/>
            </a:endParaRPr>
          </a:p>
          <a:p>
            <a:pPr marL="342900" lvl="0" indent="-342900" algn="just">
              <a:lnSpc>
                <a:spcPct val="115000"/>
              </a:lnSpc>
              <a:buFont typeface="Wingdings" panose="05000000000000000000" pitchFamily="2" charset="2"/>
              <a:buChar char=""/>
            </a:pP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Xuất</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hóa</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đơn</a:t>
            </a:r>
            <a:endParaRPr lang="vi-VN" sz="1800" dirty="0">
              <a:effectLst/>
              <a:latin typeface="Tahoma" panose="020B0604030504040204" pitchFamily="34" charset="0"/>
              <a:ea typeface="Tahoma" panose="020B0604030504040204" pitchFamily="34" charset="0"/>
              <a:cs typeface="Tahoma" panose="020B0604030504040204" pitchFamily="34" charset="0"/>
            </a:endParaRPr>
          </a:p>
          <a:p>
            <a:pPr marL="342900" lvl="0" indent="-342900" algn="just">
              <a:lnSpc>
                <a:spcPct val="115000"/>
              </a:lnSpc>
              <a:buFont typeface="Wingdings" panose="05000000000000000000" pitchFamily="2" charset="2"/>
              <a:buChar char=""/>
            </a:pP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Đăng</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kí</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lưu</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trú</a:t>
            </a:r>
            <a:endParaRPr lang="vi-VN" sz="1800" dirty="0">
              <a:effectLst/>
              <a:latin typeface="Tahoma" panose="020B0604030504040204" pitchFamily="34" charset="0"/>
              <a:ea typeface="Tahoma" panose="020B0604030504040204" pitchFamily="34" charset="0"/>
              <a:cs typeface="Tahoma" panose="020B0604030504040204" pitchFamily="34" charset="0"/>
            </a:endParaRPr>
          </a:p>
          <a:p>
            <a:pPr marL="342900" lvl="0" indent="-342900" algn="just">
              <a:lnSpc>
                <a:spcPct val="115000"/>
              </a:lnSpc>
              <a:buFont typeface="Wingdings" panose="05000000000000000000" pitchFamily="2" charset="2"/>
              <a:buChar char=""/>
            </a:pP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Quản</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lý</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chứng</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từ</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endParaRPr lang="vi-VN" sz="1800" dirty="0">
              <a:effectLst/>
              <a:latin typeface="Tahoma" panose="020B0604030504040204" pitchFamily="34" charset="0"/>
              <a:ea typeface="Tahoma" panose="020B0604030504040204" pitchFamily="34" charset="0"/>
              <a:cs typeface="Tahoma" panose="020B0604030504040204" pitchFamily="34" charset="0"/>
            </a:endParaRPr>
          </a:p>
          <a:p>
            <a:pPr marL="342900" lvl="0" indent="-342900" algn="just">
              <a:lnSpc>
                <a:spcPct val="115000"/>
              </a:lnSpc>
              <a:buFont typeface="Wingdings" panose="05000000000000000000" pitchFamily="2" charset="2"/>
              <a:buChar char=""/>
            </a:pP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Quản</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lý</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phòng</a:t>
            </a:r>
            <a:endParaRPr lang="vi-VN" sz="1800" dirty="0">
              <a:effectLst/>
              <a:latin typeface="Tahoma" panose="020B0604030504040204" pitchFamily="34" charset="0"/>
              <a:ea typeface="Tahoma" panose="020B0604030504040204" pitchFamily="34" charset="0"/>
              <a:cs typeface="Tahoma" panose="020B0604030504040204" pitchFamily="34" charset="0"/>
            </a:endParaRPr>
          </a:p>
          <a:p>
            <a:pPr marL="342900" lvl="0" indent="-342900" algn="just">
              <a:lnSpc>
                <a:spcPct val="115000"/>
              </a:lnSpc>
              <a:spcAft>
                <a:spcPts val="1000"/>
              </a:spcAft>
              <a:buFont typeface="Wingdings" panose="05000000000000000000" pitchFamily="2" charset="2"/>
              <a:buChar char=""/>
            </a:pP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Phục</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vụ</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phòng</a:t>
            </a:r>
            <a:endParaRPr lang="vi-VN" sz="1800"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082200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9F3977-0DCC-4FF4-A6B8-EF809ECB3F2B}"/>
              </a:ext>
            </a:extLst>
          </p:cNvPr>
          <p:cNvSpPr txBox="1"/>
          <p:nvPr/>
        </p:nvSpPr>
        <p:spPr>
          <a:xfrm>
            <a:off x="2081212" y="332741"/>
            <a:ext cx="4976813" cy="400110"/>
          </a:xfrm>
          <a:prstGeom prst="rect">
            <a:avLst/>
          </a:prstGeom>
          <a:noFill/>
        </p:spPr>
        <p:txBody>
          <a:bodyPr wrap="square" rtlCol="0">
            <a:spAutoFit/>
          </a:bodyPr>
          <a:lstStyle/>
          <a:p>
            <a:r>
              <a:rPr lang="en-US" sz="2000" b="1" dirty="0">
                <a:latin typeface="Tahoma" panose="020B0604030504040204" pitchFamily="34" charset="0"/>
                <a:ea typeface="Tahoma" panose="020B0604030504040204" pitchFamily="34" charset="0"/>
                <a:cs typeface="Tahoma" panose="020B0604030504040204" pitchFamily="34" charset="0"/>
              </a:rPr>
              <a:t>2.3: </a:t>
            </a:r>
            <a:r>
              <a:rPr lang="en-US" sz="2000" b="1" dirty="0" err="1">
                <a:latin typeface="Tahoma" panose="020B0604030504040204" pitchFamily="34" charset="0"/>
                <a:ea typeface="Tahoma" panose="020B0604030504040204" pitchFamily="34" charset="0"/>
                <a:cs typeface="Tahoma" panose="020B0604030504040204" pitchFamily="34" charset="0"/>
              </a:rPr>
              <a:t>Biểu</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đồ</a:t>
            </a:r>
            <a:r>
              <a:rPr lang="en-US" sz="2000" b="1" dirty="0">
                <a:latin typeface="Tahoma" panose="020B0604030504040204" pitchFamily="34" charset="0"/>
                <a:ea typeface="Tahoma" panose="020B0604030504040204" pitchFamily="34" charset="0"/>
                <a:cs typeface="Tahoma" panose="020B0604030504040204" pitchFamily="34" charset="0"/>
              </a:rPr>
              <a:t> ca </a:t>
            </a:r>
            <a:r>
              <a:rPr lang="en-US" sz="2000" b="1" dirty="0" err="1">
                <a:latin typeface="Tahoma" panose="020B0604030504040204" pitchFamily="34" charset="0"/>
                <a:ea typeface="Tahoma" panose="020B0604030504040204" pitchFamily="34" charset="0"/>
                <a:cs typeface="Tahoma" panose="020B0604030504040204" pitchFamily="34" charset="0"/>
              </a:rPr>
              <a:t>sử</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dụng</a:t>
            </a:r>
            <a:r>
              <a:rPr lang="en-US" sz="2000" b="1" dirty="0">
                <a:latin typeface="Tahoma" panose="020B0604030504040204" pitchFamily="34" charset="0"/>
                <a:ea typeface="Tahoma" panose="020B0604030504040204" pitchFamily="34" charset="0"/>
                <a:cs typeface="Tahoma" panose="020B0604030504040204" pitchFamily="34" charset="0"/>
              </a:rPr>
              <a:t> (Use-case)</a:t>
            </a:r>
            <a:endParaRPr lang="vi-VN" sz="2000" b="1"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A14C5CF0-922D-4F9A-98D9-6FED7288CE40}"/>
              </a:ext>
            </a:extLst>
          </p:cNvPr>
          <p:cNvPicPr/>
          <p:nvPr/>
        </p:nvPicPr>
        <p:blipFill>
          <a:blip r:embed="rId2">
            <a:extLst>
              <a:ext uri="{28A0092B-C50C-407E-A947-70E740481C1C}">
                <a14:useLocalDpi xmlns:a14="http://schemas.microsoft.com/office/drawing/2010/main" val="0"/>
              </a:ext>
            </a:extLst>
          </a:blip>
          <a:stretch>
            <a:fillRect/>
          </a:stretch>
        </p:blipFill>
        <p:spPr>
          <a:xfrm>
            <a:off x="2474119" y="828357"/>
            <a:ext cx="9184482" cy="5572444"/>
          </a:xfrm>
          <a:prstGeom prst="rect">
            <a:avLst/>
          </a:prstGeom>
        </p:spPr>
      </p:pic>
      <p:sp>
        <p:nvSpPr>
          <p:cNvPr id="5" name="TextBox 4">
            <a:extLst>
              <a:ext uri="{FF2B5EF4-FFF2-40B4-BE49-F238E27FC236}">
                <a16:creationId xmlns:a16="http://schemas.microsoft.com/office/drawing/2014/main" id="{7825434D-785A-4190-A4E7-9086A777BAE6}"/>
              </a:ext>
            </a:extLst>
          </p:cNvPr>
          <p:cNvSpPr txBox="1"/>
          <p:nvPr/>
        </p:nvSpPr>
        <p:spPr>
          <a:xfrm>
            <a:off x="4181474" y="6459218"/>
            <a:ext cx="5953125" cy="369332"/>
          </a:xfrm>
          <a:prstGeom prst="rect">
            <a:avLst/>
          </a:prstGeom>
          <a:noFill/>
        </p:spPr>
        <p:txBody>
          <a:bodyPr wrap="square" rtlCol="0">
            <a:spAutoFit/>
          </a:bodyPr>
          <a:lstStyle/>
          <a:p>
            <a:r>
              <a:rPr lang="en-US" sz="1800" i="1">
                <a:solidFill>
                  <a:srgbClr val="000000"/>
                </a:solidFill>
                <a:effectLst/>
                <a:latin typeface="Times New Roman" panose="02020603050405020304" pitchFamily="18" charset="0"/>
                <a:ea typeface="Calibri" panose="020F0502020204030204" pitchFamily="34" charset="0"/>
              </a:rPr>
              <a:t>Hình 2.1. Biểu đồ Ca sử dụng Hệ thống quản lý khách sạn</a:t>
            </a:r>
            <a:endParaRPr lang="vi-VN" dirty="0"/>
          </a:p>
        </p:txBody>
      </p:sp>
    </p:spTree>
    <p:extLst>
      <p:ext uri="{BB962C8B-B14F-4D97-AF65-F5344CB8AC3E}">
        <p14:creationId xmlns:p14="http://schemas.microsoft.com/office/powerpoint/2010/main" val="39893150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FEA89B-C36A-4BB4-ABB2-E9BCCBA9DDAB}"/>
              </a:ext>
            </a:extLst>
          </p:cNvPr>
          <p:cNvPicPr/>
          <p:nvPr/>
        </p:nvPicPr>
        <p:blipFill>
          <a:blip r:embed="rId2">
            <a:extLst>
              <a:ext uri="{28A0092B-C50C-407E-A947-70E740481C1C}">
                <a14:useLocalDpi xmlns:a14="http://schemas.microsoft.com/office/drawing/2010/main" val="0"/>
              </a:ext>
            </a:extLst>
          </a:blip>
          <a:stretch>
            <a:fillRect/>
          </a:stretch>
        </p:blipFill>
        <p:spPr>
          <a:xfrm>
            <a:off x="1343025" y="-76200"/>
            <a:ext cx="6400800" cy="3638550"/>
          </a:xfrm>
          <a:prstGeom prst="rect">
            <a:avLst/>
          </a:prstGeom>
        </p:spPr>
      </p:pic>
      <p:sp>
        <p:nvSpPr>
          <p:cNvPr id="3" name="TextBox 2">
            <a:extLst>
              <a:ext uri="{FF2B5EF4-FFF2-40B4-BE49-F238E27FC236}">
                <a16:creationId xmlns:a16="http://schemas.microsoft.com/office/drawing/2014/main" id="{941C82E6-DEF3-472E-8FE3-F109BAB6F413}"/>
              </a:ext>
            </a:extLst>
          </p:cNvPr>
          <p:cNvSpPr txBox="1"/>
          <p:nvPr/>
        </p:nvSpPr>
        <p:spPr>
          <a:xfrm>
            <a:off x="1216819" y="3283945"/>
            <a:ext cx="5457825" cy="385362"/>
          </a:xfrm>
          <a:prstGeom prst="rect">
            <a:avLst/>
          </a:prstGeom>
          <a:noFill/>
        </p:spPr>
        <p:txBody>
          <a:bodyPr wrap="square" rtlCol="0">
            <a:spAutoFit/>
          </a:bodyPr>
          <a:lstStyle/>
          <a:p>
            <a:pPr algn="ctr">
              <a:lnSpc>
                <a:spcPct val="115000"/>
              </a:lnSpc>
              <a:spcAft>
                <a:spcPts val="1000"/>
              </a:spcAft>
            </a:pP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2.2.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Biểu</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đồ</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Ca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trị</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ngưởi</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vi-V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E3D62F52-29DE-4B0B-BBF1-A3DCB1E08086}"/>
              </a:ext>
            </a:extLst>
          </p:cNvPr>
          <p:cNvPicPr/>
          <p:nvPr/>
        </p:nvPicPr>
        <p:blipFill>
          <a:blip r:embed="rId3">
            <a:extLst>
              <a:ext uri="{28A0092B-C50C-407E-A947-70E740481C1C}">
                <a14:useLocalDpi xmlns:a14="http://schemas.microsoft.com/office/drawing/2010/main" val="0"/>
              </a:ext>
            </a:extLst>
          </a:blip>
          <a:stretch>
            <a:fillRect/>
          </a:stretch>
        </p:blipFill>
        <p:spPr>
          <a:xfrm>
            <a:off x="5748337" y="2562225"/>
            <a:ext cx="5976938" cy="3962401"/>
          </a:xfrm>
          <a:prstGeom prst="rect">
            <a:avLst/>
          </a:prstGeom>
        </p:spPr>
      </p:pic>
      <p:sp>
        <p:nvSpPr>
          <p:cNvPr id="5" name="TextBox 4">
            <a:extLst>
              <a:ext uri="{FF2B5EF4-FFF2-40B4-BE49-F238E27FC236}">
                <a16:creationId xmlns:a16="http://schemas.microsoft.com/office/drawing/2014/main" id="{B1CC8146-34CD-4E9C-A18E-4C1BD519E624}"/>
              </a:ext>
            </a:extLst>
          </p:cNvPr>
          <p:cNvSpPr txBox="1"/>
          <p:nvPr/>
        </p:nvSpPr>
        <p:spPr>
          <a:xfrm>
            <a:off x="6674644" y="6339960"/>
            <a:ext cx="4752974" cy="369332"/>
          </a:xfrm>
          <a:prstGeom prst="rect">
            <a:avLst/>
          </a:prstGeom>
          <a:noFill/>
        </p:spPr>
        <p:txBody>
          <a:bodyPr wrap="square" rtlCol="0">
            <a:spAutoFit/>
          </a:bodyPr>
          <a:lstStyle/>
          <a:p>
            <a:r>
              <a:rPr lang="en-US" sz="1800" i="1">
                <a:solidFill>
                  <a:srgbClr val="000000"/>
                </a:solidFill>
                <a:effectLst/>
                <a:latin typeface="Times New Roman" panose="02020603050405020304" pitchFamily="18" charset="0"/>
                <a:ea typeface="Calibri" panose="020F0502020204030204" pitchFamily="34" charset="0"/>
              </a:rPr>
              <a:t>Hình 2.3. Biểu đồ Ca sử dụng Quản lý nhân viên</a:t>
            </a:r>
            <a:endParaRPr lang="vi-VN" dirty="0"/>
          </a:p>
        </p:txBody>
      </p:sp>
    </p:spTree>
    <p:extLst>
      <p:ext uri="{BB962C8B-B14F-4D97-AF65-F5344CB8AC3E}">
        <p14:creationId xmlns:p14="http://schemas.microsoft.com/office/powerpoint/2010/main" val="17137120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1000"/>
                                        <p:tgtEl>
                                          <p:spTgt spid="3"/>
                                        </p:tgtEl>
                                      </p:cBhvr>
                                    </p:animEffect>
                                    <p:anim calcmode="lin" valueType="num">
                                      <p:cBhvr>
                                        <p:cTn id="26" dur="1000" fill="hold"/>
                                        <p:tgtEl>
                                          <p:spTgt spid="3"/>
                                        </p:tgtEl>
                                        <p:attrNameLst>
                                          <p:attrName>ppt_x</p:attrName>
                                        </p:attrNameLst>
                                      </p:cBhvr>
                                      <p:tavLst>
                                        <p:tav tm="0">
                                          <p:val>
                                            <p:strVal val="#ppt_x"/>
                                          </p:val>
                                        </p:tav>
                                        <p:tav tm="100000">
                                          <p:val>
                                            <p:strVal val="#ppt_x"/>
                                          </p:val>
                                        </p:tav>
                                      </p:tavLst>
                                    </p:anim>
                                    <p:anim calcmode="lin" valueType="num">
                                      <p:cBhvr>
                                        <p:cTn id="2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heel(1)">
                                      <p:cBhvr>
                                        <p:cTn id="32" dur="20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ppt_x</p:attrName>
                                        </p:attrNameLst>
                                      </p:cBhvr>
                                      <p:tavLst>
                                        <p:tav tm="0">
                                          <p:val>
                                            <p:strVal val="#ppt_x"/>
                                          </p:val>
                                        </p:tav>
                                        <p:tav tm="100000">
                                          <p:val>
                                            <p:strVal val="#ppt_x"/>
                                          </p:val>
                                        </p:tav>
                                      </p:tavLst>
                                    </p:anim>
                                    <p:anim calcmode="lin" valueType="num">
                                      <p:cBhvr>
                                        <p:cTn id="3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B0E947-70B4-4071-93DD-FA17449332A6}"/>
              </a:ext>
            </a:extLst>
          </p:cNvPr>
          <p:cNvPicPr/>
          <p:nvPr/>
        </p:nvPicPr>
        <p:blipFill>
          <a:blip r:embed="rId2">
            <a:extLst>
              <a:ext uri="{28A0092B-C50C-407E-A947-70E740481C1C}">
                <a14:useLocalDpi xmlns:a14="http://schemas.microsoft.com/office/drawing/2010/main" val="0"/>
              </a:ext>
            </a:extLst>
          </a:blip>
          <a:stretch>
            <a:fillRect/>
          </a:stretch>
        </p:blipFill>
        <p:spPr>
          <a:xfrm>
            <a:off x="2451734" y="354330"/>
            <a:ext cx="8549641" cy="5941695"/>
          </a:xfrm>
          <a:prstGeom prst="rect">
            <a:avLst/>
          </a:prstGeom>
        </p:spPr>
      </p:pic>
      <p:sp>
        <p:nvSpPr>
          <p:cNvPr id="3" name="TextBox 2">
            <a:extLst>
              <a:ext uri="{FF2B5EF4-FFF2-40B4-BE49-F238E27FC236}">
                <a16:creationId xmlns:a16="http://schemas.microsoft.com/office/drawing/2014/main" id="{7C930275-7B88-44BA-AAC8-7E98BB358CFE}"/>
              </a:ext>
            </a:extLst>
          </p:cNvPr>
          <p:cNvSpPr txBox="1"/>
          <p:nvPr/>
        </p:nvSpPr>
        <p:spPr>
          <a:xfrm>
            <a:off x="5124450" y="6134338"/>
            <a:ext cx="4076700" cy="369332"/>
          </a:xfrm>
          <a:prstGeom prst="rect">
            <a:avLst/>
          </a:prstGeom>
          <a:noFill/>
        </p:spPr>
        <p:txBody>
          <a:bodyPr wrap="square" rtlCol="0">
            <a:spAutoFit/>
          </a:bodyPr>
          <a:lstStyle/>
          <a:p>
            <a:r>
              <a:rPr lang="en-US" sz="1800" i="1" dirty="0" err="1">
                <a:solidFill>
                  <a:srgbClr val="000000"/>
                </a:solidFill>
                <a:effectLst/>
                <a:latin typeface="Times New Roman" panose="02020603050405020304" pitchFamily="18" charset="0"/>
                <a:ea typeface="Calibri" panose="020F0502020204030204" pitchFamily="34" charset="0"/>
              </a:rPr>
              <a:t>Hình</a:t>
            </a:r>
            <a:r>
              <a:rPr lang="en-US" sz="1800" i="1" dirty="0">
                <a:solidFill>
                  <a:srgbClr val="000000"/>
                </a:solidFill>
                <a:effectLst/>
                <a:latin typeface="Times New Roman" panose="02020603050405020304" pitchFamily="18" charset="0"/>
                <a:ea typeface="Calibri" panose="020F0502020204030204" pitchFamily="34" charset="0"/>
              </a:rPr>
              <a:t> 2.4. </a:t>
            </a:r>
            <a:r>
              <a:rPr lang="en-US" sz="1800" i="1" dirty="0" err="1">
                <a:solidFill>
                  <a:srgbClr val="000000"/>
                </a:solidFill>
                <a:effectLst/>
                <a:latin typeface="Times New Roman" panose="02020603050405020304" pitchFamily="18" charset="0"/>
                <a:ea typeface="Calibri" panose="020F0502020204030204" pitchFamily="34" charset="0"/>
              </a:rPr>
              <a:t>Biểu</a:t>
            </a:r>
            <a:r>
              <a:rPr lang="en-US" sz="1800" i="1" dirty="0">
                <a:solidFill>
                  <a:srgbClr val="000000"/>
                </a:solidFill>
                <a:effectLst/>
                <a:latin typeface="Times New Roman" panose="02020603050405020304" pitchFamily="18" charset="0"/>
                <a:ea typeface="Calibri" panose="020F0502020204030204" pitchFamily="34" charset="0"/>
              </a:rPr>
              <a:t> </a:t>
            </a:r>
            <a:r>
              <a:rPr lang="en-US" sz="1800" i="1" dirty="0" err="1">
                <a:solidFill>
                  <a:srgbClr val="000000"/>
                </a:solidFill>
                <a:effectLst/>
                <a:latin typeface="Times New Roman" panose="02020603050405020304" pitchFamily="18" charset="0"/>
                <a:ea typeface="Calibri" panose="020F0502020204030204" pitchFamily="34" charset="0"/>
              </a:rPr>
              <a:t>đồ</a:t>
            </a:r>
            <a:r>
              <a:rPr lang="en-US" sz="1800" i="1" dirty="0">
                <a:solidFill>
                  <a:srgbClr val="000000"/>
                </a:solidFill>
                <a:effectLst/>
                <a:latin typeface="Times New Roman" panose="02020603050405020304" pitchFamily="18" charset="0"/>
                <a:ea typeface="Calibri" panose="020F0502020204030204" pitchFamily="34" charset="0"/>
              </a:rPr>
              <a:t> Ca </a:t>
            </a:r>
            <a:r>
              <a:rPr lang="en-US" sz="1800" i="1" dirty="0" err="1">
                <a:solidFill>
                  <a:srgbClr val="000000"/>
                </a:solidFill>
                <a:effectLst/>
                <a:latin typeface="Times New Roman" panose="02020603050405020304" pitchFamily="18" charset="0"/>
                <a:ea typeface="Calibri" panose="020F0502020204030204" pitchFamily="34" charset="0"/>
              </a:rPr>
              <a:t>sử</a:t>
            </a:r>
            <a:r>
              <a:rPr lang="en-US" sz="1800" i="1" dirty="0">
                <a:solidFill>
                  <a:srgbClr val="000000"/>
                </a:solidFill>
                <a:effectLst/>
                <a:latin typeface="Times New Roman" panose="02020603050405020304" pitchFamily="18" charset="0"/>
                <a:ea typeface="Calibri" panose="020F0502020204030204" pitchFamily="34" charset="0"/>
              </a:rPr>
              <a:t> </a:t>
            </a:r>
            <a:r>
              <a:rPr lang="en-US" sz="1800" i="1" dirty="0" err="1">
                <a:solidFill>
                  <a:srgbClr val="000000"/>
                </a:solidFill>
                <a:effectLst/>
                <a:latin typeface="Times New Roman" panose="02020603050405020304" pitchFamily="18" charset="0"/>
                <a:ea typeface="Calibri" panose="020F0502020204030204" pitchFamily="34" charset="0"/>
              </a:rPr>
              <a:t>dụng</a:t>
            </a:r>
            <a:r>
              <a:rPr lang="en-US" sz="1800" i="1" dirty="0">
                <a:solidFill>
                  <a:srgbClr val="000000"/>
                </a:solidFill>
                <a:effectLst/>
                <a:latin typeface="Times New Roman" panose="02020603050405020304" pitchFamily="18" charset="0"/>
                <a:ea typeface="Calibri" panose="020F0502020204030204" pitchFamily="34" charset="0"/>
              </a:rPr>
              <a:t> </a:t>
            </a:r>
            <a:r>
              <a:rPr lang="en-US" sz="1800" i="1" dirty="0" err="1">
                <a:solidFill>
                  <a:srgbClr val="000000"/>
                </a:solidFill>
                <a:effectLst/>
                <a:latin typeface="Times New Roman" panose="02020603050405020304" pitchFamily="18" charset="0"/>
                <a:ea typeface="Calibri" panose="020F0502020204030204" pitchFamily="34" charset="0"/>
              </a:rPr>
              <a:t>Tìm</a:t>
            </a:r>
            <a:r>
              <a:rPr lang="en-US" sz="1800" i="1" dirty="0">
                <a:solidFill>
                  <a:srgbClr val="000000"/>
                </a:solidFill>
                <a:effectLst/>
                <a:latin typeface="Times New Roman" panose="02020603050405020304" pitchFamily="18" charset="0"/>
                <a:ea typeface="Calibri" panose="020F0502020204030204" pitchFamily="34" charset="0"/>
              </a:rPr>
              <a:t> </a:t>
            </a:r>
            <a:r>
              <a:rPr lang="en-US" sz="1800" i="1" dirty="0" err="1">
                <a:solidFill>
                  <a:srgbClr val="000000"/>
                </a:solidFill>
                <a:effectLst/>
                <a:latin typeface="Times New Roman" panose="02020603050405020304" pitchFamily="18" charset="0"/>
                <a:ea typeface="Calibri" panose="020F0502020204030204" pitchFamily="34" charset="0"/>
              </a:rPr>
              <a:t>kiếm</a:t>
            </a:r>
            <a:endParaRPr lang="vi-VN" dirty="0"/>
          </a:p>
        </p:txBody>
      </p:sp>
    </p:spTree>
    <p:extLst>
      <p:ext uri="{BB962C8B-B14F-4D97-AF65-F5344CB8AC3E}">
        <p14:creationId xmlns:p14="http://schemas.microsoft.com/office/powerpoint/2010/main" val="22257830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FBB1B7-75F0-40E4-934E-990D2255646F}"/>
              </a:ext>
            </a:extLst>
          </p:cNvPr>
          <p:cNvPicPr/>
          <p:nvPr/>
        </p:nvPicPr>
        <p:blipFill>
          <a:blip r:embed="rId2">
            <a:extLst>
              <a:ext uri="{28A0092B-C50C-407E-A947-70E740481C1C}">
                <a14:useLocalDpi xmlns:a14="http://schemas.microsoft.com/office/drawing/2010/main" val="0"/>
              </a:ext>
            </a:extLst>
          </a:blip>
          <a:stretch>
            <a:fillRect/>
          </a:stretch>
        </p:blipFill>
        <p:spPr>
          <a:xfrm>
            <a:off x="2806382" y="443865"/>
            <a:ext cx="7118668" cy="5318760"/>
          </a:xfrm>
          <a:prstGeom prst="rect">
            <a:avLst/>
          </a:prstGeom>
        </p:spPr>
      </p:pic>
      <p:sp>
        <p:nvSpPr>
          <p:cNvPr id="3" name="TextBox 2">
            <a:extLst>
              <a:ext uri="{FF2B5EF4-FFF2-40B4-BE49-F238E27FC236}">
                <a16:creationId xmlns:a16="http://schemas.microsoft.com/office/drawing/2014/main" id="{64A6B8DD-3CCA-43C6-8B2E-F5F2563B978D}"/>
              </a:ext>
            </a:extLst>
          </p:cNvPr>
          <p:cNvSpPr txBox="1"/>
          <p:nvPr/>
        </p:nvSpPr>
        <p:spPr>
          <a:xfrm>
            <a:off x="4457700" y="6044803"/>
            <a:ext cx="5019675" cy="369332"/>
          </a:xfrm>
          <a:prstGeom prst="rect">
            <a:avLst/>
          </a:prstGeom>
          <a:noFill/>
        </p:spPr>
        <p:txBody>
          <a:bodyPr wrap="square" rtlCol="0">
            <a:spAutoFit/>
          </a:bodyPr>
          <a:lstStyle/>
          <a:p>
            <a:r>
              <a:rPr lang="en-US" sz="1800" i="1" dirty="0" err="1">
                <a:solidFill>
                  <a:srgbClr val="000000"/>
                </a:solidFill>
                <a:effectLst/>
                <a:latin typeface="Times New Roman" panose="02020603050405020304" pitchFamily="18" charset="0"/>
                <a:ea typeface="Calibri" panose="020F0502020204030204" pitchFamily="34" charset="0"/>
              </a:rPr>
              <a:t>Hình</a:t>
            </a:r>
            <a:r>
              <a:rPr lang="en-US" sz="1800" i="1" dirty="0">
                <a:solidFill>
                  <a:srgbClr val="000000"/>
                </a:solidFill>
                <a:effectLst/>
                <a:latin typeface="Times New Roman" panose="02020603050405020304" pitchFamily="18" charset="0"/>
                <a:ea typeface="Calibri" panose="020F0502020204030204" pitchFamily="34" charset="0"/>
              </a:rPr>
              <a:t> 2.5. </a:t>
            </a:r>
            <a:r>
              <a:rPr lang="en-US" sz="1800" i="1" dirty="0" err="1">
                <a:solidFill>
                  <a:srgbClr val="000000"/>
                </a:solidFill>
                <a:effectLst/>
                <a:latin typeface="Times New Roman" panose="02020603050405020304" pitchFamily="18" charset="0"/>
                <a:ea typeface="Calibri" panose="020F0502020204030204" pitchFamily="34" charset="0"/>
              </a:rPr>
              <a:t>Biểu</a:t>
            </a:r>
            <a:r>
              <a:rPr lang="en-US" sz="1800" i="1" dirty="0">
                <a:solidFill>
                  <a:srgbClr val="000000"/>
                </a:solidFill>
                <a:effectLst/>
                <a:latin typeface="Times New Roman" panose="02020603050405020304" pitchFamily="18" charset="0"/>
                <a:ea typeface="Calibri" panose="020F0502020204030204" pitchFamily="34" charset="0"/>
              </a:rPr>
              <a:t> </a:t>
            </a:r>
            <a:r>
              <a:rPr lang="en-US" sz="1800" i="1" dirty="0" err="1">
                <a:solidFill>
                  <a:srgbClr val="000000"/>
                </a:solidFill>
                <a:effectLst/>
                <a:latin typeface="Times New Roman" panose="02020603050405020304" pitchFamily="18" charset="0"/>
                <a:ea typeface="Calibri" panose="020F0502020204030204" pitchFamily="34" charset="0"/>
              </a:rPr>
              <a:t>đồ</a:t>
            </a:r>
            <a:r>
              <a:rPr lang="en-US" sz="1800" i="1" dirty="0">
                <a:solidFill>
                  <a:srgbClr val="000000"/>
                </a:solidFill>
                <a:effectLst/>
                <a:latin typeface="Times New Roman" panose="02020603050405020304" pitchFamily="18" charset="0"/>
                <a:ea typeface="Calibri" panose="020F0502020204030204" pitchFamily="34" charset="0"/>
              </a:rPr>
              <a:t> Ca </a:t>
            </a:r>
            <a:r>
              <a:rPr lang="en-US" sz="1800" i="1" dirty="0" err="1">
                <a:solidFill>
                  <a:srgbClr val="000000"/>
                </a:solidFill>
                <a:effectLst/>
                <a:latin typeface="Times New Roman" panose="02020603050405020304" pitchFamily="18" charset="0"/>
                <a:ea typeface="Calibri" panose="020F0502020204030204" pitchFamily="34" charset="0"/>
              </a:rPr>
              <a:t>sử</a:t>
            </a:r>
            <a:r>
              <a:rPr lang="en-US" sz="1800" i="1" dirty="0">
                <a:solidFill>
                  <a:srgbClr val="000000"/>
                </a:solidFill>
                <a:effectLst/>
                <a:latin typeface="Times New Roman" panose="02020603050405020304" pitchFamily="18" charset="0"/>
                <a:ea typeface="Calibri" panose="020F0502020204030204" pitchFamily="34" charset="0"/>
              </a:rPr>
              <a:t> </a:t>
            </a:r>
            <a:r>
              <a:rPr lang="en-US" sz="1800" i="1" dirty="0" err="1">
                <a:solidFill>
                  <a:srgbClr val="000000"/>
                </a:solidFill>
                <a:effectLst/>
                <a:latin typeface="Times New Roman" panose="02020603050405020304" pitchFamily="18" charset="0"/>
                <a:ea typeface="Calibri" panose="020F0502020204030204" pitchFamily="34" charset="0"/>
              </a:rPr>
              <a:t>dụng</a:t>
            </a:r>
            <a:r>
              <a:rPr lang="en-US" sz="1800" i="1" dirty="0">
                <a:solidFill>
                  <a:srgbClr val="000000"/>
                </a:solidFill>
                <a:effectLst/>
                <a:latin typeface="Times New Roman" panose="02020603050405020304" pitchFamily="18" charset="0"/>
                <a:ea typeface="Calibri" panose="020F0502020204030204" pitchFamily="34" charset="0"/>
              </a:rPr>
              <a:t> </a:t>
            </a:r>
            <a:r>
              <a:rPr lang="en-US" sz="1800" i="1" dirty="0" err="1">
                <a:solidFill>
                  <a:srgbClr val="000000"/>
                </a:solidFill>
                <a:effectLst/>
                <a:latin typeface="Times New Roman" panose="02020603050405020304" pitchFamily="18" charset="0"/>
                <a:ea typeface="Calibri" panose="020F0502020204030204" pitchFamily="34" charset="0"/>
              </a:rPr>
              <a:t>gói</a:t>
            </a:r>
            <a:r>
              <a:rPr lang="en-US" sz="1800" i="1" dirty="0">
                <a:solidFill>
                  <a:srgbClr val="000000"/>
                </a:solidFill>
                <a:effectLst/>
                <a:latin typeface="Times New Roman" panose="02020603050405020304" pitchFamily="18" charset="0"/>
                <a:ea typeface="Calibri" panose="020F0502020204030204" pitchFamily="34" charset="0"/>
              </a:rPr>
              <a:t> </a:t>
            </a:r>
            <a:r>
              <a:rPr lang="en-US" sz="1800" i="1" dirty="0" err="1">
                <a:solidFill>
                  <a:srgbClr val="000000"/>
                </a:solidFill>
                <a:effectLst/>
                <a:latin typeface="Times New Roman" panose="02020603050405020304" pitchFamily="18" charset="0"/>
                <a:ea typeface="Calibri" panose="020F0502020204030204" pitchFamily="34" charset="0"/>
              </a:rPr>
              <a:t>Cập</a:t>
            </a:r>
            <a:r>
              <a:rPr lang="en-US" sz="1800" i="1" dirty="0">
                <a:solidFill>
                  <a:srgbClr val="000000"/>
                </a:solidFill>
                <a:effectLst/>
                <a:latin typeface="Times New Roman" panose="02020603050405020304" pitchFamily="18" charset="0"/>
                <a:ea typeface="Calibri" panose="020F0502020204030204" pitchFamily="34" charset="0"/>
              </a:rPr>
              <a:t> </a:t>
            </a:r>
            <a:r>
              <a:rPr lang="en-US" sz="1800" i="1" dirty="0" err="1">
                <a:solidFill>
                  <a:srgbClr val="000000"/>
                </a:solidFill>
                <a:effectLst/>
                <a:latin typeface="Times New Roman" panose="02020603050405020304" pitchFamily="18" charset="0"/>
                <a:ea typeface="Calibri" panose="020F0502020204030204" pitchFamily="34" charset="0"/>
              </a:rPr>
              <a:t>nhật</a:t>
            </a:r>
            <a:r>
              <a:rPr lang="en-US" sz="1800" i="1" dirty="0">
                <a:solidFill>
                  <a:srgbClr val="000000"/>
                </a:solidFill>
                <a:effectLst/>
                <a:latin typeface="Times New Roman" panose="02020603050405020304" pitchFamily="18" charset="0"/>
                <a:ea typeface="Calibri" panose="020F0502020204030204" pitchFamily="34" charset="0"/>
              </a:rPr>
              <a:t> </a:t>
            </a:r>
            <a:r>
              <a:rPr lang="en-US" sz="1800" i="1" dirty="0" err="1">
                <a:solidFill>
                  <a:srgbClr val="000000"/>
                </a:solidFill>
                <a:effectLst/>
                <a:latin typeface="Times New Roman" panose="02020603050405020304" pitchFamily="18" charset="0"/>
                <a:ea typeface="Calibri" panose="020F0502020204030204" pitchFamily="34" charset="0"/>
              </a:rPr>
              <a:t>thuốc</a:t>
            </a:r>
            <a:endParaRPr lang="vi-VN" dirty="0"/>
          </a:p>
        </p:txBody>
      </p:sp>
    </p:spTree>
    <p:extLst>
      <p:ext uri="{BB962C8B-B14F-4D97-AF65-F5344CB8AC3E}">
        <p14:creationId xmlns:p14="http://schemas.microsoft.com/office/powerpoint/2010/main" val="5160029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7FE683-8EF7-4D39-A31D-529B2627BF51}"/>
              </a:ext>
            </a:extLst>
          </p:cNvPr>
          <p:cNvSpPr txBox="1"/>
          <p:nvPr/>
        </p:nvSpPr>
        <p:spPr>
          <a:xfrm>
            <a:off x="3505199" y="762000"/>
            <a:ext cx="6229350" cy="461665"/>
          </a:xfrm>
          <a:prstGeom prst="rect">
            <a:avLst/>
          </a:prstGeom>
          <a:noFill/>
        </p:spPr>
        <p:txBody>
          <a:bodyPr wrap="square" rtlCol="0">
            <a:spAutoFit/>
          </a:bodyPr>
          <a:lstStyle/>
          <a:p>
            <a:pPr algn="ctr"/>
            <a:r>
              <a:rPr lang="en-US" sz="2400" b="1" dirty="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CHƯƠNG III: MÔ HÌNH HÓA CẤU TRÚC</a:t>
            </a:r>
            <a:endParaRPr lang="vi-VN" sz="2400" b="1" dirty="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3A9B79DF-9808-4A21-949C-2F65D2E7016D}"/>
              </a:ext>
            </a:extLst>
          </p:cNvPr>
          <p:cNvSpPr txBox="1"/>
          <p:nvPr/>
        </p:nvSpPr>
        <p:spPr>
          <a:xfrm>
            <a:off x="2119312" y="1604666"/>
            <a:ext cx="3671888" cy="400110"/>
          </a:xfrm>
          <a:prstGeom prst="rect">
            <a:avLst/>
          </a:prstGeom>
          <a:noFill/>
        </p:spPr>
        <p:txBody>
          <a:bodyPr wrap="square" rtlCol="0">
            <a:spAutoFit/>
          </a:bodyPr>
          <a:lstStyle/>
          <a:p>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u="sng" dirty="0" err="1">
                <a:latin typeface="Tahoma" panose="020B0604030504040204" pitchFamily="34" charset="0"/>
                <a:ea typeface="Tahoma" panose="020B0604030504040204" pitchFamily="34" charset="0"/>
                <a:cs typeface="Tahoma" panose="020B0604030504040204" pitchFamily="34" charset="0"/>
              </a:rPr>
              <a:t>Biểu</a:t>
            </a:r>
            <a:r>
              <a:rPr lang="en-US" sz="2000" b="1" u="sng" dirty="0">
                <a:latin typeface="Tahoma" panose="020B0604030504040204" pitchFamily="34" charset="0"/>
                <a:ea typeface="Tahoma" panose="020B0604030504040204" pitchFamily="34" charset="0"/>
                <a:cs typeface="Tahoma" panose="020B0604030504040204" pitchFamily="34" charset="0"/>
              </a:rPr>
              <a:t> </a:t>
            </a:r>
            <a:r>
              <a:rPr lang="en-US" sz="2000" b="1" u="sng" dirty="0" err="1">
                <a:latin typeface="Tahoma" panose="020B0604030504040204" pitchFamily="34" charset="0"/>
                <a:ea typeface="Tahoma" panose="020B0604030504040204" pitchFamily="34" charset="0"/>
                <a:cs typeface="Tahoma" panose="020B0604030504040204" pitchFamily="34" charset="0"/>
              </a:rPr>
              <a:t>đồ</a:t>
            </a:r>
            <a:r>
              <a:rPr lang="en-US" sz="2000" b="1" u="sng" dirty="0">
                <a:latin typeface="Tahoma" panose="020B0604030504040204" pitchFamily="34" charset="0"/>
                <a:ea typeface="Tahoma" panose="020B0604030504040204" pitchFamily="34" charset="0"/>
                <a:cs typeface="Tahoma" panose="020B0604030504040204" pitchFamily="34" charset="0"/>
              </a:rPr>
              <a:t> </a:t>
            </a:r>
            <a:r>
              <a:rPr lang="en-US" sz="2000" b="1" u="sng" dirty="0" err="1">
                <a:latin typeface="Tahoma" panose="020B0604030504040204" pitchFamily="34" charset="0"/>
                <a:ea typeface="Tahoma" panose="020B0604030504040204" pitchFamily="34" charset="0"/>
                <a:cs typeface="Tahoma" panose="020B0604030504040204" pitchFamily="34" charset="0"/>
              </a:rPr>
              <a:t>lớp</a:t>
            </a:r>
            <a:r>
              <a:rPr lang="en-US" sz="2000" b="1" u="sng" dirty="0">
                <a:latin typeface="Tahoma" panose="020B0604030504040204" pitchFamily="34" charset="0"/>
                <a:ea typeface="Tahoma" panose="020B0604030504040204" pitchFamily="34" charset="0"/>
                <a:cs typeface="Tahoma" panose="020B0604030504040204" pitchFamily="34" charset="0"/>
              </a:rPr>
              <a:t> </a:t>
            </a:r>
            <a:r>
              <a:rPr lang="en-US" sz="2000" b="1" u="sng" dirty="0" err="1">
                <a:latin typeface="Tahoma" panose="020B0604030504040204" pitchFamily="34" charset="0"/>
                <a:ea typeface="Tahoma" panose="020B0604030504040204" pitchFamily="34" charset="0"/>
                <a:cs typeface="Tahoma" panose="020B0604030504040204" pitchFamily="34" charset="0"/>
              </a:rPr>
              <a:t>phân</a:t>
            </a:r>
            <a:r>
              <a:rPr lang="en-US" sz="2000" b="1" u="sng" dirty="0">
                <a:latin typeface="Tahoma" panose="020B0604030504040204" pitchFamily="34" charset="0"/>
                <a:ea typeface="Tahoma" panose="020B0604030504040204" pitchFamily="34" charset="0"/>
                <a:cs typeface="Tahoma" panose="020B0604030504040204" pitchFamily="34" charset="0"/>
              </a:rPr>
              <a:t> </a:t>
            </a:r>
            <a:r>
              <a:rPr lang="en-US" sz="2000" b="1" u="sng" dirty="0" err="1">
                <a:latin typeface="Tahoma" panose="020B0604030504040204" pitchFamily="34" charset="0"/>
                <a:ea typeface="Tahoma" panose="020B0604030504040204" pitchFamily="34" charset="0"/>
                <a:cs typeface="Tahoma" panose="020B0604030504040204" pitchFamily="34" charset="0"/>
              </a:rPr>
              <a:t>tích</a:t>
            </a:r>
            <a:endParaRPr lang="vi-VN" sz="2000" b="1" u="sng"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103425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arn(inVertical)">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69E3E6-D0DA-4A29-BD2B-105D4D045410}"/>
              </a:ext>
            </a:extLst>
          </p:cNvPr>
          <p:cNvPicPr/>
          <p:nvPr/>
        </p:nvPicPr>
        <p:blipFill>
          <a:blip r:embed="rId2">
            <a:extLst>
              <a:ext uri="{28A0092B-C50C-407E-A947-70E740481C1C}">
                <a14:useLocalDpi xmlns:a14="http://schemas.microsoft.com/office/drawing/2010/main" val="0"/>
              </a:ext>
            </a:extLst>
          </a:blip>
          <a:stretch>
            <a:fillRect/>
          </a:stretch>
        </p:blipFill>
        <p:spPr>
          <a:xfrm>
            <a:off x="1905001" y="104776"/>
            <a:ext cx="10048874" cy="6619874"/>
          </a:xfrm>
          <a:prstGeom prst="rect">
            <a:avLst/>
          </a:prstGeom>
        </p:spPr>
      </p:pic>
    </p:spTree>
    <p:extLst>
      <p:ext uri="{BB962C8B-B14F-4D97-AF65-F5344CB8AC3E}">
        <p14:creationId xmlns:p14="http://schemas.microsoft.com/office/powerpoint/2010/main" val="38326268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466A70-0831-4596-A084-56881CA115F2}"/>
              </a:ext>
            </a:extLst>
          </p:cNvPr>
          <p:cNvSpPr txBox="1"/>
          <p:nvPr/>
        </p:nvSpPr>
        <p:spPr>
          <a:xfrm>
            <a:off x="3543300" y="381000"/>
            <a:ext cx="6172200" cy="461665"/>
          </a:xfrm>
          <a:prstGeom prst="rect">
            <a:avLst/>
          </a:prstGeom>
          <a:noFill/>
        </p:spPr>
        <p:txBody>
          <a:bodyPr wrap="square" rtlCol="0">
            <a:spAutoFit/>
          </a:bodyPr>
          <a:lstStyle/>
          <a:p>
            <a:pPr algn="ctr"/>
            <a:r>
              <a:rPr lang="en-US" sz="2400" b="1" dirty="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CHƯƠNG IV: MÔ HÌNH HÓA HÀNH VI</a:t>
            </a:r>
            <a:endParaRPr lang="vi-VN" sz="2400" b="1" dirty="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415D91C8-31EF-4744-B481-1F21E032D9DB}"/>
              </a:ext>
            </a:extLst>
          </p:cNvPr>
          <p:cNvSpPr txBox="1"/>
          <p:nvPr/>
        </p:nvSpPr>
        <p:spPr>
          <a:xfrm>
            <a:off x="1990724" y="981075"/>
            <a:ext cx="3381375" cy="400110"/>
          </a:xfrm>
          <a:prstGeom prst="rect">
            <a:avLst/>
          </a:prstGeom>
          <a:noFill/>
        </p:spPr>
        <p:txBody>
          <a:bodyPr wrap="square" rtlCol="0">
            <a:spAutoFit/>
          </a:bodyPr>
          <a:lstStyle/>
          <a:p>
            <a:r>
              <a:rPr lang="en-US" sz="2000" b="1" u="sng" dirty="0">
                <a:latin typeface="Tahoma" panose="020B0604030504040204" pitchFamily="34" charset="0"/>
                <a:ea typeface="Tahoma" panose="020B0604030504040204" pitchFamily="34" charset="0"/>
                <a:cs typeface="Tahoma" panose="020B0604030504040204" pitchFamily="34" charset="0"/>
              </a:rPr>
              <a:t>1.4 </a:t>
            </a:r>
            <a:r>
              <a:rPr lang="en-US" sz="2000" b="1" u="sng" dirty="0" err="1">
                <a:latin typeface="Tahoma" panose="020B0604030504040204" pitchFamily="34" charset="0"/>
                <a:ea typeface="Tahoma" panose="020B0604030504040204" pitchFamily="34" charset="0"/>
                <a:cs typeface="Tahoma" panose="020B0604030504040204" pitchFamily="34" charset="0"/>
              </a:rPr>
              <a:t>Biểu</a:t>
            </a:r>
            <a:r>
              <a:rPr lang="en-US" sz="2000" b="1" u="sng" dirty="0">
                <a:latin typeface="Tahoma" panose="020B0604030504040204" pitchFamily="34" charset="0"/>
                <a:ea typeface="Tahoma" panose="020B0604030504040204" pitchFamily="34" charset="0"/>
                <a:cs typeface="Tahoma" panose="020B0604030504040204" pitchFamily="34" charset="0"/>
              </a:rPr>
              <a:t> </a:t>
            </a:r>
            <a:r>
              <a:rPr lang="en-US" sz="2000" b="1" u="sng" dirty="0" err="1">
                <a:latin typeface="Tahoma" panose="020B0604030504040204" pitchFamily="34" charset="0"/>
                <a:ea typeface="Tahoma" panose="020B0604030504040204" pitchFamily="34" charset="0"/>
                <a:cs typeface="Tahoma" panose="020B0604030504040204" pitchFamily="34" charset="0"/>
              </a:rPr>
              <a:t>đồ</a:t>
            </a:r>
            <a:r>
              <a:rPr lang="en-US" sz="2000" b="1" u="sng" dirty="0">
                <a:latin typeface="Tahoma" panose="020B0604030504040204" pitchFamily="34" charset="0"/>
                <a:ea typeface="Tahoma" panose="020B0604030504040204" pitchFamily="34" charset="0"/>
                <a:cs typeface="Tahoma" panose="020B0604030504040204" pitchFamily="34" charset="0"/>
              </a:rPr>
              <a:t> </a:t>
            </a:r>
            <a:r>
              <a:rPr lang="en-US" sz="2000" b="1" u="sng" dirty="0" err="1">
                <a:latin typeface="Tahoma" panose="020B0604030504040204" pitchFamily="34" charset="0"/>
                <a:ea typeface="Tahoma" panose="020B0604030504040204" pitchFamily="34" charset="0"/>
                <a:cs typeface="Tahoma" panose="020B0604030504040204" pitchFamily="34" charset="0"/>
              </a:rPr>
              <a:t>trình</a:t>
            </a:r>
            <a:r>
              <a:rPr lang="en-US" sz="2000" b="1" u="sng" dirty="0">
                <a:latin typeface="Tahoma" panose="020B0604030504040204" pitchFamily="34" charset="0"/>
                <a:ea typeface="Tahoma" panose="020B0604030504040204" pitchFamily="34" charset="0"/>
                <a:cs typeface="Tahoma" panose="020B0604030504040204" pitchFamily="34" charset="0"/>
              </a:rPr>
              <a:t> </a:t>
            </a:r>
            <a:r>
              <a:rPr lang="en-US" sz="2000" b="1" u="sng" dirty="0" err="1">
                <a:latin typeface="Tahoma" panose="020B0604030504040204" pitchFamily="34" charset="0"/>
                <a:ea typeface="Tahoma" panose="020B0604030504040204" pitchFamily="34" charset="0"/>
                <a:cs typeface="Tahoma" panose="020B0604030504040204" pitchFamily="34" charset="0"/>
              </a:rPr>
              <a:t>tự</a:t>
            </a:r>
            <a:endParaRPr lang="vi-VN" sz="2000" b="1" u="sng" dirty="0">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6CFF145E-05B8-49D6-8DC4-B08231ABD96D}"/>
              </a:ext>
            </a:extLst>
          </p:cNvPr>
          <p:cNvSpPr txBox="1"/>
          <p:nvPr/>
        </p:nvSpPr>
        <p:spPr>
          <a:xfrm>
            <a:off x="1990724" y="1519595"/>
            <a:ext cx="4762501" cy="369332"/>
          </a:xfrm>
          <a:prstGeom prst="rect">
            <a:avLst/>
          </a:prstGeom>
          <a:noFill/>
        </p:spPr>
        <p:txBody>
          <a:bodyPr wrap="square" rtlCol="0">
            <a:spAutoFit/>
          </a:bodyPr>
          <a:lstStyle/>
          <a:p>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4.1.1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Biểu</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đồ</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trình</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tự</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khởi</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động</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hệ</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thống</a:t>
            </a:r>
            <a:endParaRPr lang="vi-VN"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5DE3C642-B0FF-4922-951B-9CE44A4865FD}"/>
              </a:ext>
            </a:extLst>
          </p:cNvPr>
          <p:cNvPicPr/>
          <p:nvPr/>
        </p:nvPicPr>
        <p:blipFill>
          <a:blip r:embed="rId2">
            <a:extLst>
              <a:ext uri="{28A0092B-C50C-407E-A947-70E740481C1C}">
                <a14:useLocalDpi xmlns:a14="http://schemas.microsoft.com/office/drawing/2010/main" val="0"/>
              </a:ext>
            </a:extLst>
          </a:blip>
          <a:stretch>
            <a:fillRect/>
          </a:stretch>
        </p:blipFill>
        <p:spPr>
          <a:xfrm>
            <a:off x="2495549" y="2143840"/>
            <a:ext cx="7820025" cy="4333160"/>
          </a:xfrm>
          <a:prstGeom prst="rect">
            <a:avLst/>
          </a:prstGeom>
        </p:spPr>
      </p:pic>
      <p:sp>
        <p:nvSpPr>
          <p:cNvPr id="6" name="TextBox 5">
            <a:extLst>
              <a:ext uri="{FF2B5EF4-FFF2-40B4-BE49-F238E27FC236}">
                <a16:creationId xmlns:a16="http://schemas.microsoft.com/office/drawing/2014/main" id="{FE41E71D-4357-4F94-B42A-D108BD48A437}"/>
              </a:ext>
            </a:extLst>
          </p:cNvPr>
          <p:cNvSpPr txBox="1"/>
          <p:nvPr/>
        </p:nvSpPr>
        <p:spPr>
          <a:xfrm>
            <a:off x="4371974" y="6274713"/>
            <a:ext cx="4962525" cy="369332"/>
          </a:xfrm>
          <a:prstGeom prst="rect">
            <a:avLst/>
          </a:prstGeom>
          <a:noFill/>
        </p:spPr>
        <p:txBody>
          <a:bodyPr wrap="square" rtlCol="0">
            <a:spAutoFit/>
          </a:bodyPr>
          <a:lstStyle/>
          <a:p>
            <a:r>
              <a:rPr lang="en-US" sz="1800" i="1" dirty="0" err="1">
                <a:solidFill>
                  <a:srgbClr val="000000"/>
                </a:solidFill>
                <a:effectLst/>
                <a:latin typeface="Times New Roman" panose="02020603050405020304" pitchFamily="18" charset="0"/>
                <a:ea typeface="Calibri" panose="020F0502020204030204" pitchFamily="34" charset="0"/>
              </a:rPr>
              <a:t>Hình</a:t>
            </a:r>
            <a:r>
              <a:rPr lang="en-US" sz="1800" i="1" dirty="0">
                <a:solidFill>
                  <a:srgbClr val="000000"/>
                </a:solidFill>
                <a:effectLst/>
                <a:latin typeface="Times New Roman" panose="02020603050405020304" pitchFamily="18" charset="0"/>
                <a:ea typeface="Calibri" panose="020F0502020204030204" pitchFamily="34" charset="0"/>
              </a:rPr>
              <a:t> 4.1.1. </a:t>
            </a:r>
            <a:r>
              <a:rPr lang="en-US" sz="1800" i="1" dirty="0" err="1">
                <a:solidFill>
                  <a:srgbClr val="000000"/>
                </a:solidFill>
                <a:effectLst/>
                <a:latin typeface="Times New Roman" panose="02020603050405020304" pitchFamily="18" charset="0"/>
                <a:ea typeface="Calibri" panose="020F0502020204030204" pitchFamily="34" charset="0"/>
              </a:rPr>
              <a:t>Biểu</a:t>
            </a:r>
            <a:r>
              <a:rPr lang="en-US" sz="1800" i="1" dirty="0">
                <a:solidFill>
                  <a:srgbClr val="000000"/>
                </a:solidFill>
                <a:effectLst/>
                <a:latin typeface="Times New Roman" panose="02020603050405020304" pitchFamily="18" charset="0"/>
                <a:ea typeface="Calibri" panose="020F0502020204030204" pitchFamily="34" charset="0"/>
              </a:rPr>
              <a:t> </a:t>
            </a:r>
            <a:r>
              <a:rPr lang="en-US" sz="1800" i="1" dirty="0" err="1">
                <a:solidFill>
                  <a:srgbClr val="000000"/>
                </a:solidFill>
                <a:effectLst/>
                <a:latin typeface="Times New Roman" panose="02020603050405020304" pitchFamily="18" charset="0"/>
                <a:ea typeface="Calibri" panose="020F0502020204030204" pitchFamily="34" charset="0"/>
              </a:rPr>
              <a:t>đồ</a:t>
            </a:r>
            <a:r>
              <a:rPr lang="en-US" sz="1800" i="1" dirty="0">
                <a:solidFill>
                  <a:srgbClr val="000000"/>
                </a:solidFill>
                <a:effectLst/>
                <a:latin typeface="Times New Roman" panose="02020603050405020304" pitchFamily="18" charset="0"/>
                <a:ea typeface="Calibri" panose="020F0502020204030204" pitchFamily="34" charset="0"/>
              </a:rPr>
              <a:t> </a:t>
            </a:r>
            <a:r>
              <a:rPr lang="en-US" sz="1800" i="1" dirty="0" err="1">
                <a:solidFill>
                  <a:srgbClr val="000000"/>
                </a:solidFill>
                <a:effectLst/>
                <a:latin typeface="Times New Roman" panose="02020603050405020304" pitchFamily="18" charset="0"/>
                <a:ea typeface="Calibri" panose="020F0502020204030204" pitchFamily="34" charset="0"/>
              </a:rPr>
              <a:t>trình</a:t>
            </a:r>
            <a:r>
              <a:rPr lang="en-US" sz="1800" i="1" dirty="0">
                <a:solidFill>
                  <a:srgbClr val="000000"/>
                </a:solidFill>
                <a:effectLst/>
                <a:latin typeface="Times New Roman" panose="02020603050405020304" pitchFamily="18" charset="0"/>
                <a:ea typeface="Calibri" panose="020F0502020204030204" pitchFamily="34" charset="0"/>
              </a:rPr>
              <a:t> </a:t>
            </a:r>
            <a:r>
              <a:rPr lang="en-US" sz="1800" i="1" dirty="0" err="1">
                <a:solidFill>
                  <a:srgbClr val="000000"/>
                </a:solidFill>
                <a:effectLst/>
                <a:latin typeface="Times New Roman" panose="02020603050405020304" pitchFamily="18" charset="0"/>
                <a:ea typeface="Calibri" panose="020F0502020204030204" pitchFamily="34" charset="0"/>
              </a:rPr>
              <a:t>tự</a:t>
            </a:r>
            <a:r>
              <a:rPr lang="en-US" sz="1800" i="1" dirty="0">
                <a:solidFill>
                  <a:srgbClr val="000000"/>
                </a:solidFill>
                <a:effectLst/>
                <a:latin typeface="Times New Roman" panose="02020603050405020304" pitchFamily="18" charset="0"/>
                <a:ea typeface="Calibri" panose="020F0502020204030204" pitchFamily="34" charset="0"/>
              </a:rPr>
              <a:t> </a:t>
            </a:r>
            <a:r>
              <a:rPr lang="en-US" sz="1800" i="1" dirty="0" err="1">
                <a:solidFill>
                  <a:srgbClr val="000000"/>
                </a:solidFill>
                <a:effectLst/>
                <a:latin typeface="Times New Roman" panose="02020603050405020304" pitchFamily="18" charset="0"/>
                <a:ea typeface="Calibri" panose="020F0502020204030204" pitchFamily="34" charset="0"/>
              </a:rPr>
              <a:t>Khởi</a:t>
            </a:r>
            <a:r>
              <a:rPr lang="en-US" sz="1800" i="1" dirty="0">
                <a:solidFill>
                  <a:srgbClr val="000000"/>
                </a:solidFill>
                <a:effectLst/>
                <a:latin typeface="Times New Roman" panose="02020603050405020304" pitchFamily="18" charset="0"/>
                <a:ea typeface="Calibri" panose="020F0502020204030204" pitchFamily="34" charset="0"/>
              </a:rPr>
              <a:t> </a:t>
            </a:r>
            <a:r>
              <a:rPr lang="en-US" sz="1800" i="1" dirty="0" err="1">
                <a:solidFill>
                  <a:srgbClr val="000000"/>
                </a:solidFill>
                <a:effectLst/>
                <a:latin typeface="Times New Roman" panose="02020603050405020304" pitchFamily="18" charset="0"/>
                <a:ea typeface="Calibri" panose="020F0502020204030204" pitchFamily="34" charset="0"/>
              </a:rPr>
              <a:t>động</a:t>
            </a:r>
            <a:r>
              <a:rPr lang="en-US" sz="1800" i="1" dirty="0">
                <a:solidFill>
                  <a:srgbClr val="000000"/>
                </a:solidFill>
                <a:effectLst/>
                <a:latin typeface="Times New Roman" panose="02020603050405020304" pitchFamily="18" charset="0"/>
                <a:ea typeface="Calibri" panose="020F0502020204030204" pitchFamily="34" charset="0"/>
              </a:rPr>
              <a:t> </a:t>
            </a:r>
            <a:r>
              <a:rPr lang="en-US" sz="1800" i="1" dirty="0" err="1">
                <a:solidFill>
                  <a:srgbClr val="000000"/>
                </a:solidFill>
                <a:effectLst/>
                <a:latin typeface="Times New Roman" panose="02020603050405020304" pitchFamily="18" charset="0"/>
                <a:ea typeface="Calibri" panose="020F0502020204030204" pitchFamily="34" charset="0"/>
              </a:rPr>
              <a:t>hệ</a:t>
            </a:r>
            <a:r>
              <a:rPr lang="en-US" sz="1800" i="1" dirty="0">
                <a:solidFill>
                  <a:srgbClr val="000000"/>
                </a:solidFill>
                <a:effectLst/>
                <a:latin typeface="Times New Roman" panose="02020603050405020304" pitchFamily="18" charset="0"/>
                <a:ea typeface="Calibri" panose="020F0502020204030204" pitchFamily="34" charset="0"/>
              </a:rPr>
              <a:t> </a:t>
            </a:r>
            <a:r>
              <a:rPr lang="en-US" sz="1800" i="1" dirty="0" err="1">
                <a:solidFill>
                  <a:srgbClr val="000000"/>
                </a:solidFill>
                <a:effectLst/>
                <a:latin typeface="Times New Roman" panose="02020603050405020304" pitchFamily="18" charset="0"/>
                <a:ea typeface="Calibri" panose="020F0502020204030204" pitchFamily="34" charset="0"/>
              </a:rPr>
              <a:t>thống</a:t>
            </a:r>
            <a:endParaRPr lang="vi-VN" dirty="0"/>
          </a:p>
        </p:txBody>
      </p:sp>
    </p:spTree>
    <p:extLst>
      <p:ext uri="{BB962C8B-B14F-4D97-AF65-F5344CB8AC3E}">
        <p14:creationId xmlns:p14="http://schemas.microsoft.com/office/powerpoint/2010/main" val="10881864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heel(1)">
                                      <p:cBhvr>
                                        <p:cTn id="22" dur="2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CAF183-DEE4-4917-B1C2-7758147A397C}"/>
              </a:ext>
            </a:extLst>
          </p:cNvPr>
          <p:cNvSpPr txBox="1"/>
          <p:nvPr/>
        </p:nvSpPr>
        <p:spPr>
          <a:xfrm rot="10800000" flipH="1" flipV="1">
            <a:off x="2190749" y="1109149"/>
            <a:ext cx="8715375" cy="2418226"/>
          </a:xfrm>
          <a:prstGeom prst="rect">
            <a:avLst/>
          </a:prstGeom>
          <a:noFill/>
        </p:spPr>
        <p:txBody>
          <a:bodyPr wrap="square" rtlCol="0">
            <a:spAutoFit/>
          </a:bodyPr>
          <a:lstStyle/>
          <a:p>
            <a:pPr indent="228600">
              <a:lnSpc>
                <a:spcPct val="115000"/>
              </a:lnSpc>
              <a:spcAft>
                <a:spcPts val="1000"/>
              </a:spcAft>
            </a:pPr>
            <a:r>
              <a:rPr lang="en-US" sz="1800" dirty="0" err="1">
                <a:effectLst/>
                <a:latin typeface="Tahoma" panose="020B0604030504040204" pitchFamily="34" charset="0"/>
                <a:ea typeface="Tahoma" panose="020B0604030504040204" pitchFamily="34" charset="0"/>
                <a:cs typeface="Tahoma" panose="020B0604030504040204" pitchFamily="34" charset="0"/>
              </a:rPr>
              <a:t>Ngày</a:t>
            </a:r>
            <a:r>
              <a:rPr lang="en-US" sz="1800" dirty="0">
                <a:effectLst/>
                <a:latin typeface="Tahoma" panose="020B0604030504040204" pitchFamily="34" charset="0"/>
                <a:ea typeface="Tahoma" panose="020B0604030504040204" pitchFamily="34" charset="0"/>
                <a:cs typeface="Tahoma" panose="020B0604030504040204" pitchFamily="34" charset="0"/>
              </a:rPr>
              <a:t> nay, </a:t>
            </a:r>
            <a:r>
              <a:rPr lang="en-US" sz="1800" dirty="0" err="1">
                <a:effectLst/>
                <a:latin typeface="Tahoma" panose="020B0604030504040204" pitchFamily="34" charset="0"/>
                <a:ea typeface="Tahoma" panose="020B0604030504040204" pitchFamily="34" charset="0"/>
                <a:cs typeface="Tahoma" panose="020B0604030504040204" pitchFamily="34" charset="0"/>
              </a:rPr>
              <a:t>cùng</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với</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sự</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phát</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triển</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của</a:t>
            </a:r>
            <a:r>
              <a:rPr lang="en-US" sz="1800" dirty="0">
                <a:effectLst/>
                <a:latin typeface="Tahoma" panose="020B0604030504040204" pitchFamily="34" charset="0"/>
                <a:ea typeface="Tahoma" panose="020B0604030504040204" pitchFamily="34" charset="0"/>
                <a:cs typeface="Tahoma" panose="020B0604030504040204" pitchFamily="34" charset="0"/>
              </a:rPr>
              <a:t> khoa </a:t>
            </a:r>
            <a:r>
              <a:rPr lang="en-US" sz="1800" dirty="0" err="1">
                <a:effectLst/>
                <a:latin typeface="Tahoma" panose="020B0604030504040204" pitchFamily="34" charset="0"/>
                <a:ea typeface="Tahoma" panose="020B0604030504040204" pitchFamily="34" charset="0"/>
                <a:cs typeface="Tahoma" panose="020B0604030504040204" pitchFamily="34" charset="0"/>
              </a:rPr>
              <a:t>học</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kỹ</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thuật</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nhu</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cầu</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ứng</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dụng</a:t>
            </a:r>
            <a:r>
              <a:rPr lang="en-US" sz="1800" dirty="0">
                <a:effectLst/>
                <a:latin typeface="Tahoma" panose="020B0604030504040204" pitchFamily="34" charset="0"/>
                <a:ea typeface="Tahoma" panose="020B0604030504040204" pitchFamily="34" charset="0"/>
                <a:cs typeface="Tahoma" panose="020B0604030504040204" pitchFamily="34" charset="0"/>
              </a:rPr>
              <a:t> tin </a:t>
            </a:r>
            <a:r>
              <a:rPr lang="en-US" sz="1800" dirty="0" err="1">
                <a:effectLst/>
                <a:latin typeface="Tahoma" panose="020B0604030504040204" pitchFamily="34" charset="0"/>
                <a:ea typeface="Tahoma" panose="020B0604030504040204" pitchFamily="34" charset="0"/>
                <a:cs typeface="Tahoma" panose="020B0604030504040204" pitchFamily="34" charset="0"/>
              </a:rPr>
              <a:t>học</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trong</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công</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tác</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quản</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lí</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cũng</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ngày</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càng</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gia</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tăng</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Việc</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xây</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dựng</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các</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phần</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mềm</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quản</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lí</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nhằm</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đáp</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ứng</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nhu</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cầu</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trên</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là</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rất</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cần</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thiết</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Quản</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lý</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khách</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sạn</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cũng</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không</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ngoại</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lệ</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a:t>
            </a:r>
            <a:r>
              <a:rPr lang="en-US" sz="1800" dirty="0" err="1">
                <a:effectLst/>
                <a:latin typeface="Tahoma" panose="020B0604030504040204" pitchFamily="34" charset="0"/>
                <a:ea typeface="Tahoma" panose="020B0604030504040204" pitchFamily="34" charset="0"/>
                <a:cs typeface="Tahoma" panose="020B0604030504040204" pitchFamily="34" charset="0"/>
              </a:rPr>
              <a:t>hần</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mềm</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quản</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lý</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khách</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sạn</a:t>
            </a:r>
            <a:r>
              <a:rPr lang="en-US" sz="1800" dirty="0">
                <a:effectLst/>
                <a:latin typeface="Tahoma" panose="020B0604030504040204" pitchFamily="34" charset="0"/>
                <a:ea typeface="Tahoma" panose="020B0604030504040204" pitchFamily="34" charset="0"/>
                <a:cs typeface="Tahoma" panose="020B0604030504040204" pitchFamily="34" charset="0"/>
              </a:rPr>
              <a:t> ra </a:t>
            </a:r>
            <a:r>
              <a:rPr lang="en-US" sz="1800" dirty="0" err="1">
                <a:effectLst/>
                <a:latin typeface="Tahoma" panose="020B0604030504040204" pitchFamily="34" charset="0"/>
                <a:ea typeface="Tahoma" panose="020B0604030504040204" pitchFamily="34" charset="0"/>
                <a:cs typeface="Tahoma" panose="020B0604030504040204" pitchFamily="34" charset="0"/>
              </a:rPr>
              <a:t>đời</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giúp</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cho</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các</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nhân</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viên</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khách</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sạn</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có</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thể</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dễ</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dàng</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tìm</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kiếm</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thông</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kê</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lưu</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trữ</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thông</a:t>
            </a:r>
            <a:r>
              <a:rPr lang="en-US" sz="1800" dirty="0">
                <a:effectLst/>
                <a:latin typeface="Tahoma" panose="020B0604030504040204" pitchFamily="34" charset="0"/>
                <a:ea typeface="Tahoma" panose="020B0604030504040204" pitchFamily="34" charset="0"/>
                <a:cs typeface="Tahoma" panose="020B0604030504040204" pitchFamily="34" charset="0"/>
              </a:rPr>
              <a:t> tin </a:t>
            </a:r>
            <a:r>
              <a:rPr lang="en-US" sz="1800" dirty="0" err="1">
                <a:effectLst/>
                <a:latin typeface="Tahoma" panose="020B0604030504040204" pitchFamily="34" charset="0"/>
                <a:ea typeface="Tahoma" panose="020B0604030504040204" pitchFamily="34" charset="0"/>
                <a:cs typeface="Tahoma" panose="020B0604030504040204" pitchFamily="34" charset="0"/>
              </a:rPr>
              <a:t>chính</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xác</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và</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dễ</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dàng</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hơn</a:t>
            </a:r>
            <a:r>
              <a:rPr lang="en-US" sz="1800" dirty="0">
                <a:effectLst/>
                <a:latin typeface="Tahoma" panose="020B0604030504040204" pitchFamily="34" charset="0"/>
                <a:ea typeface="Tahoma" panose="020B0604030504040204" pitchFamily="34" charset="0"/>
                <a:cs typeface="Tahoma" panose="020B0604030504040204" pitchFamily="34" charset="0"/>
              </a:rPr>
              <a:t>.</a:t>
            </a:r>
            <a:endParaRPr lang="vi-VN" sz="1800" dirty="0">
              <a:effectLst/>
              <a:latin typeface="Tahoma" panose="020B0604030504040204" pitchFamily="34" charset="0"/>
              <a:ea typeface="Tahoma" panose="020B0604030504040204" pitchFamily="34" charset="0"/>
              <a:cs typeface="Tahoma" panose="020B0604030504040204" pitchFamily="34" charset="0"/>
            </a:endParaRPr>
          </a:p>
          <a:p>
            <a:pPr indent="228600" algn="just">
              <a:lnSpc>
                <a:spcPct val="115000"/>
              </a:lnSpc>
              <a:spcAft>
                <a:spcPts val="1000"/>
              </a:spcAft>
            </a:pPr>
            <a:r>
              <a:rPr lang="en-US" dirty="0" err="1">
                <a:solidFill>
                  <a:srgbClr val="000000"/>
                </a:solidFill>
                <a:latin typeface="Tahoma" panose="020B0604030504040204" pitchFamily="34" charset="0"/>
                <a:ea typeface="Tahoma" panose="020B0604030504040204" pitchFamily="34" charset="0"/>
                <a:cs typeface="Tahoma" panose="020B0604030504040204" pitchFamily="34" charset="0"/>
              </a:rPr>
              <a:t>T</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rong</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đồ</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án</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này</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chúng</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tối</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xây</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dựng</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theo</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từng</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chương</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để</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thuận</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tiên</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trong</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quá</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trình</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học</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tập</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và</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theo</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dõi</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gồm</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các</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nội</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dung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chính</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sau</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endParaRPr lang="vi-VN" sz="1800" dirty="0">
              <a:effectLst/>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3CD8577B-104E-4ED4-B6CC-441FC3C2890F}"/>
              </a:ext>
            </a:extLst>
          </p:cNvPr>
          <p:cNvSpPr txBox="1"/>
          <p:nvPr/>
        </p:nvSpPr>
        <p:spPr>
          <a:xfrm>
            <a:off x="5172075" y="304799"/>
            <a:ext cx="2752725" cy="523220"/>
          </a:xfrm>
          <a:prstGeom prst="rect">
            <a:avLst/>
          </a:prstGeom>
          <a:noFill/>
        </p:spPr>
        <p:txBody>
          <a:bodyPr wrap="square" rtlCol="0">
            <a:spAutoFit/>
          </a:bodyPr>
          <a:lstStyle/>
          <a:p>
            <a:pPr algn="ctr"/>
            <a:r>
              <a:rPr lang="en-US" sz="2800" dirty="0">
                <a:solidFill>
                  <a:srgbClr val="FF0000"/>
                </a:solidFill>
                <a:latin typeface="Tahoma" panose="020B0604030504040204" pitchFamily="34" charset="0"/>
                <a:ea typeface="Tahoma" panose="020B0604030504040204" pitchFamily="34" charset="0"/>
                <a:cs typeface="Tahoma" panose="020B0604030504040204" pitchFamily="34" charset="0"/>
              </a:rPr>
              <a:t>LỜI NÓI ĐẦU</a:t>
            </a:r>
            <a:endParaRPr lang="vi-VN" sz="28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41F3593C-F882-4CAB-8DE6-6DC33E4885B4}"/>
              </a:ext>
            </a:extLst>
          </p:cNvPr>
          <p:cNvSpPr txBox="1"/>
          <p:nvPr/>
        </p:nvSpPr>
        <p:spPr>
          <a:xfrm>
            <a:off x="2190749" y="3732306"/>
            <a:ext cx="8715375" cy="2296654"/>
          </a:xfrm>
          <a:prstGeom prst="rect">
            <a:avLst/>
          </a:prstGeom>
          <a:noFill/>
        </p:spPr>
        <p:txBody>
          <a:bodyPr wrap="square" rtlCol="0">
            <a:spAutoFit/>
          </a:bodyPr>
          <a:lstStyle/>
          <a:p>
            <a:pPr marL="342900" lvl="0" indent="-342900" algn="just">
              <a:lnSpc>
                <a:spcPct val="115000"/>
              </a:lnSpc>
              <a:buFont typeface="Symbol" panose="05050102010706020507" pitchFamily="18" charset="2"/>
              <a:buChar char=""/>
            </a:pP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Chương</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1: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Khảo</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sát</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hệ</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thống</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a:t>
            </a:r>
            <a:endParaRPr lang="vi-VN" sz="1800" dirty="0">
              <a:effectLst/>
              <a:latin typeface="Tahoma" panose="020B0604030504040204" pitchFamily="34" charset="0"/>
              <a:ea typeface="Tahoma" panose="020B0604030504040204" pitchFamily="34" charset="0"/>
              <a:cs typeface="Tahoma" panose="020B0604030504040204" pitchFamily="34" charset="0"/>
            </a:endParaRPr>
          </a:p>
          <a:p>
            <a:pPr marL="342900" lvl="0" indent="-342900" algn="just">
              <a:lnSpc>
                <a:spcPct val="115000"/>
              </a:lnSpc>
              <a:buFont typeface="Symbol" panose="05050102010706020507" pitchFamily="18" charset="2"/>
              <a:buChar char=""/>
            </a:pP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Chương</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2: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Mô</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hình</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hóa</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yêu</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cầu</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a:t>
            </a:r>
            <a:endParaRPr lang="vi-VN" sz="1800" dirty="0">
              <a:effectLst/>
              <a:latin typeface="Tahoma" panose="020B0604030504040204" pitchFamily="34" charset="0"/>
              <a:ea typeface="Tahoma" panose="020B0604030504040204" pitchFamily="34" charset="0"/>
              <a:cs typeface="Tahoma" panose="020B0604030504040204" pitchFamily="34" charset="0"/>
            </a:endParaRPr>
          </a:p>
          <a:p>
            <a:pPr marL="342900" lvl="0" indent="-342900" algn="just">
              <a:lnSpc>
                <a:spcPct val="115000"/>
              </a:lnSpc>
              <a:buFont typeface="Symbol" panose="05050102010706020507" pitchFamily="18" charset="2"/>
              <a:buChar char=""/>
            </a:pP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Chương</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3: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Mô</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hình</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hóa</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khái</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niệm</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a:t>
            </a:r>
            <a:endParaRPr lang="vi-VN" sz="1800" dirty="0">
              <a:effectLst/>
              <a:latin typeface="Tahoma" panose="020B0604030504040204" pitchFamily="34" charset="0"/>
              <a:ea typeface="Tahoma" panose="020B0604030504040204" pitchFamily="34" charset="0"/>
              <a:cs typeface="Tahoma" panose="020B0604030504040204" pitchFamily="34" charset="0"/>
            </a:endParaRPr>
          </a:p>
          <a:p>
            <a:pPr marL="342900" lvl="0" indent="-342900" algn="just">
              <a:lnSpc>
                <a:spcPct val="115000"/>
              </a:lnSpc>
              <a:buFont typeface="Symbol" panose="05050102010706020507" pitchFamily="18" charset="2"/>
              <a:buChar char=""/>
            </a:pP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Chương</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4: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Mô</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hình</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hóa</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tương</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tác</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đối</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tượng</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a:t>
            </a:r>
            <a:endParaRPr lang="vi-VN" sz="1800" dirty="0">
              <a:effectLst/>
              <a:latin typeface="Tahoma" panose="020B0604030504040204" pitchFamily="34" charset="0"/>
              <a:ea typeface="Tahoma" panose="020B0604030504040204" pitchFamily="34" charset="0"/>
              <a:cs typeface="Tahoma" panose="020B0604030504040204" pitchFamily="34" charset="0"/>
            </a:endParaRPr>
          </a:p>
          <a:p>
            <a:pPr marL="342900" lvl="0" indent="-342900" algn="just">
              <a:lnSpc>
                <a:spcPct val="115000"/>
              </a:lnSpc>
              <a:buFont typeface="Symbol" panose="05050102010706020507" pitchFamily="18" charset="2"/>
              <a:buChar char=""/>
            </a:pP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Chương</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5: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Mô</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hình</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hóa</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hành</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vi.</a:t>
            </a:r>
            <a:endParaRPr lang="vi-VN" sz="1800" dirty="0">
              <a:effectLst/>
              <a:latin typeface="Tahoma" panose="020B0604030504040204" pitchFamily="34" charset="0"/>
              <a:ea typeface="Tahoma" panose="020B0604030504040204" pitchFamily="34" charset="0"/>
              <a:cs typeface="Tahoma" panose="020B0604030504040204" pitchFamily="34" charset="0"/>
            </a:endParaRPr>
          </a:p>
          <a:p>
            <a:pPr marL="342900" lvl="0" indent="-342900" algn="just">
              <a:lnSpc>
                <a:spcPct val="115000"/>
              </a:lnSpc>
              <a:buFont typeface="Symbol" panose="05050102010706020507" pitchFamily="18" charset="2"/>
              <a:buChar char=""/>
            </a:pP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Chương</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6: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Thiết</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kế</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chi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tiết</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biểu</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đồ</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lớp</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a:t>
            </a:r>
            <a:endParaRPr lang="vi-VN" sz="1800" dirty="0">
              <a:effectLst/>
              <a:latin typeface="Tahoma" panose="020B0604030504040204" pitchFamily="34" charset="0"/>
              <a:ea typeface="Tahoma" panose="020B0604030504040204" pitchFamily="34" charset="0"/>
              <a:cs typeface="Tahoma" panose="020B0604030504040204" pitchFamily="34" charset="0"/>
            </a:endParaRPr>
          </a:p>
          <a:p>
            <a:pPr marL="342900" lvl="0" indent="-342900" algn="just">
              <a:lnSpc>
                <a:spcPct val="115000"/>
              </a:lnSpc>
              <a:spcAft>
                <a:spcPts val="1000"/>
              </a:spcAft>
              <a:buFont typeface="Symbol" panose="05050102010706020507" pitchFamily="18" charset="2"/>
              <a:buChar char=""/>
            </a:pP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Chương</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7: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Thiết</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kế</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kiến</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trúc</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vật</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lý</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a:t>
            </a:r>
            <a:endParaRPr lang="vi-VN" sz="1800"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646497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CE62E1-2D9F-4262-8919-74CF6DB052C9}"/>
              </a:ext>
            </a:extLst>
          </p:cNvPr>
          <p:cNvSpPr txBox="1"/>
          <p:nvPr/>
        </p:nvSpPr>
        <p:spPr>
          <a:xfrm>
            <a:off x="2190750" y="514349"/>
            <a:ext cx="4086225" cy="369332"/>
          </a:xfrm>
          <a:prstGeom prst="rect">
            <a:avLst/>
          </a:prstGeom>
          <a:noFill/>
        </p:spPr>
        <p:txBody>
          <a:bodyPr wrap="square" rtlCol="0">
            <a:spAutoFit/>
          </a:bodyPr>
          <a:lstStyle/>
          <a:p>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4.1.2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Biểu</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đồ</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trình</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tự</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đăng</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nhập</a:t>
            </a:r>
            <a:endParaRPr lang="vi-VN"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579E9AB6-A46D-4730-A634-84F897B27321}"/>
              </a:ext>
            </a:extLst>
          </p:cNvPr>
          <p:cNvPicPr/>
          <p:nvPr/>
        </p:nvPicPr>
        <p:blipFill>
          <a:blip r:embed="rId2">
            <a:extLst>
              <a:ext uri="{28A0092B-C50C-407E-A947-70E740481C1C}">
                <a14:useLocalDpi xmlns:a14="http://schemas.microsoft.com/office/drawing/2010/main" val="0"/>
              </a:ext>
            </a:extLst>
          </a:blip>
          <a:stretch>
            <a:fillRect/>
          </a:stretch>
        </p:blipFill>
        <p:spPr>
          <a:xfrm>
            <a:off x="2190750" y="1001395"/>
            <a:ext cx="9315450" cy="5466079"/>
          </a:xfrm>
          <a:prstGeom prst="rect">
            <a:avLst/>
          </a:prstGeom>
        </p:spPr>
      </p:pic>
      <p:sp>
        <p:nvSpPr>
          <p:cNvPr id="5" name="TextBox 4">
            <a:extLst>
              <a:ext uri="{FF2B5EF4-FFF2-40B4-BE49-F238E27FC236}">
                <a16:creationId xmlns:a16="http://schemas.microsoft.com/office/drawing/2014/main" id="{C82DF6C1-339B-4A14-A927-BB38437F66C6}"/>
              </a:ext>
            </a:extLst>
          </p:cNvPr>
          <p:cNvSpPr txBox="1"/>
          <p:nvPr/>
        </p:nvSpPr>
        <p:spPr>
          <a:xfrm>
            <a:off x="4667250" y="6343651"/>
            <a:ext cx="4733925" cy="385362"/>
          </a:xfrm>
          <a:prstGeom prst="rect">
            <a:avLst/>
          </a:prstGeom>
          <a:noFill/>
        </p:spPr>
        <p:txBody>
          <a:bodyPr wrap="square" rtlCol="0">
            <a:spAutoFit/>
          </a:bodyPr>
          <a:lstStyle/>
          <a:p>
            <a:pPr marL="457200" algn="ctr">
              <a:lnSpc>
                <a:spcPct val="115000"/>
              </a:lnSpc>
              <a:spcAft>
                <a:spcPts val="1000"/>
              </a:spcAft>
            </a:pPr>
            <a:r>
              <a:rPr lang="en-US" sz="1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Hình 4.1.2. Biểu đồ trình tự Đăng nhập</a:t>
            </a:r>
            <a:endParaRPr lang="vi-VN" sz="18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05517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DB270A-A8A9-4D4A-883A-4997CA684CF4}"/>
              </a:ext>
            </a:extLst>
          </p:cNvPr>
          <p:cNvSpPr txBox="1"/>
          <p:nvPr/>
        </p:nvSpPr>
        <p:spPr>
          <a:xfrm>
            <a:off x="2257424" y="609600"/>
            <a:ext cx="4524375" cy="369332"/>
          </a:xfrm>
          <a:prstGeom prst="rect">
            <a:avLst/>
          </a:prstGeom>
          <a:noFill/>
        </p:spPr>
        <p:txBody>
          <a:bodyPr wrap="square" rtlCol="0">
            <a:spAutoFit/>
          </a:bodyPr>
          <a:lstStyle/>
          <a:p>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4.1.3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Biểu</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đồ</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trình</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tự</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đóng</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hệ</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thống</a:t>
            </a:r>
            <a:endParaRPr lang="vi-VN"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874C334B-21D4-478D-B58A-65BE9511DBA7}"/>
              </a:ext>
            </a:extLst>
          </p:cNvPr>
          <p:cNvPicPr/>
          <p:nvPr/>
        </p:nvPicPr>
        <p:blipFill>
          <a:blip r:embed="rId2">
            <a:extLst>
              <a:ext uri="{28A0092B-C50C-407E-A947-70E740481C1C}">
                <a14:useLocalDpi xmlns:a14="http://schemas.microsoft.com/office/drawing/2010/main" val="0"/>
              </a:ext>
            </a:extLst>
          </a:blip>
          <a:stretch>
            <a:fillRect/>
          </a:stretch>
        </p:blipFill>
        <p:spPr>
          <a:xfrm>
            <a:off x="1847849" y="1765935"/>
            <a:ext cx="8658225" cy="3291840"/>
          </a:xfrm>
          <a:prstGeom prst="rect">
            <a:avLst/>
          </a:prstGeom>
        </p:spPr>
      </p:pic>
      <p:sp>
        <p:nvSpPr>
          <p:cNvPr id="5" name="TextBox 4">
            <a:extLst>
              <a:ext uri="{FF2B5EF4-FFF2-40B4-BE49-F238E27FC236}">
                <a16:creationId xmlns:a16="http://schemas.microsoft.com/office/drawing/2014/main" id="{EC923408-53E6-4E88-A4E9-5F6D323C882B}"/>
              </a:ext>
            </a:extLst>
          </p:cNvPr>
          <p:cNvSpPr txBox="1"/>
          <p:nvPr/>
        </p:nvSpPr>
        <p:spPr>
          <a:xfrm>
            <a:off x="4514849" y="5591175"/>
            <a:ext cx="4533900" cy="369332"/>
          </a:xfrm>
          <a:prstGeom prst="rect">
            <a:avLst/>
          </a:prstGeom>
          <a:noFill/>
        </p:spPr>
        <p:txBody>
          <a:bodyPr wrap="square" rtlCol="0">
            <a:spAutoFit/>
          </a:bodyPr>
          <a:lstStyle/>
          <a:p>
            <a:r>
              <a:rPr lang="en-US" sz="1800" i="1" dirty="0" err="1">
                <a:solidFill>
                  <a:srgbClr val="000000"/>
                </a:solidFill>
                <a:effectLst/>
                <a:latin typeface="Times New Roman" panose="02020603050405020304" pitchFamily="18" charset="0"/>
                <a:ea typeface="Calibri" panose="020F0502020204030204" pitchFamily="34" charset="0"/>
              </a:rPr>
              <a:t>Hình</a:t>
            </a:r>
            <a:r>
              <a:rPr lang="en-US" sz="1800" i="1" dirty="0">
                <a:solidFill>
                  <a:srgbClr val="000000"/>
                </a:solidFill>
                <a:effectLst/>
                <a:latin typeface="Times New Roman" panose="02020603050405020304" pitchFamily="18" charset="0"/>
                <a:ea typeface="Calibri" panose="020F0502020204030204" pitchFamily="34" charset="0"/>
              </a:rPr>
              <a:t> 4.1.3. </a:t>
            </a:r>
            <a:r>
              <a:rPr lang="en-US" sz="1800" i="1" dirty="0" err="1">
                <a:solidFill>
                  <a:srgbClr val="000000"/>
                </a:solidFill>
                <a:effectLst/>
                <a:latin typeface="Times New Roman" panose="02020603050405020304" pitchFamily="18" charset="0"/>
                <a:ea typeface="Calibri" panose="020F0502020204030204" pitchFamily="34" charset="0"/>
              </a:rPr>
              <a:t>Biểu</a:t>
            </a:r>
            <a:r>
              <a:rPr lang="en-US" sz="1800" i="1" dirty="0">
                <a:solidFill>
                  <a:srgbClr val="000000"/>
                </a:solidFill>
                <a:effectLst/>
                <a:latin typeface="Times New Roman" panose="02020603050405020304" pitchFamily="18" charset="0"/>
                <a:ea typeface="Calibri" panose="020F0502020204030204" pitchFamily="34" charset="0"/>
              </a:rPr>
              <a:t> </a:t>
            </a:r>
            <a:r>
              <a:rPr lang="en-US" sz="1800" i="1" dirty="0" err="1">
                <a:solidFill>
                  <a:srgbClr val="000000"/>
                </a:solidFill>
                <a:effectLst/>
                <a:latin typeface="Times New Roman" panose="02020603050405020304" pitchFamily="18" charset="0"/>
                <a:ea typeface="Calibri" panose="020F0502020204030204" pitchFamily="34" charset="0"/>
              </a:rPr>
              <a:t>đồ</a:t>
            </a:r>
            <a:r>
              <a:rPr lang="en-US" sz="1800" i="1" dirty="0">
                <a:solidFill>
                  <a:srgbClr val="000000"/>
                </a:solidFill>
                <a:effectLst/>
                <a:latin typeface="Times New Roman" panose="02020603050405020304" pitchFamily="18" charset="0"/>
                <a:ea typeface="Calibri" panose="020F0502020204030204" pitchFamily="34" charset="0"/>
              </a:rPr>
              <a:t> </a:t>
            </a:r>
            <a:r>
              <a:rPr lang="en-US" sz="1800" i="1" dirty="0" err="1">
                <a:solidFill>
                  <a:srgbClr val="000000"/>
                </a:solidFill>
                <a:effectLst/>
                <a:latin typeface="Times New Roman" panose="02020603050405020304" pitchFamily="18" charset="0"/>
                <a:ea typeface="Calibri" panose="020F0502020204030204" pitchFamily="34" charset="0"/>
              </a:rPr>
              <a:t>trình</a:t>
            </a:r>
            <a:r>
              <a:rPr lang="en-US" sz="1800" i="1" dirty="0">
                <a:solidFill>
                  <a:srgbClr val="000000"/>
                </a:solidFill>
                <a:effectLst/>
                <a:latin typeface="Times New Roman" panose="02020603050405020304" pitchFamily="18" charset="0"/>
                <a:ea typeface="Calibri" panose="020F0502020204030204" pitchFamily="34" charset="0"/>
              </a:rPr>
              <a:t> </a:t>
            </a:r>
            <a:r>
              <a:rPr lang="en-US" sz="1800" i="1" dirty="0" err="1">
                <a:solidFill>
                  <a:srgbClr val="000000"/>
                </a:solidFill>
                <a:effectLst/>
                <a:latin typeface="Times New Roman" panose="02020603050405020304" pitchFamily="18" charset="0"/>
                <a:ea typeface="Calibri" panose="020F0502020204030204" pitchFamily="34" charset="0"/>
              </a:rPr>
              <a:t>tự</a:t>
            </a:r>
            <a:r>
              <a:rPr lang="en-US" sz="1800" i="1" dirty="0">
                <a:solidFill>
                  <a:srgbClr val="000000"/>
                </a:solidFill>
                <a:effectLst/>
                <a:latin typeface="Times New Roman" panose="02020603050405020304" pitchFamily="18" charset="0"/>
                <a:ea typeface="Calibri" panose="020F0502020204030204" pitchFamily="34" charset="0"/>
              </a:rPr>
              <a:t> </a:t>
            </a:r>
            <a:r>
              <a:rPr lang="en-US" sz="1800" i="1" dirty="0" err="1">
                <a:solidFill>
                  <a:srgbClr val="000000"/>
                </a:solidFill>
                <a:effectLst/>
                <a:latin typeface="Times New Roman" panose="02020603050405020304" pitchFamily="18" charset="0"/>
                <a:ea typeface="Calibri" panose="020F0502020204030204" pitchFamily="34" charset="0"/>
              </a:rPr>
              <a:t>Đóng</a:t>
            </a:r>
            <a:r>
              <a:rPr lang="en-US" sz="1800" i="1" dirty="0">
                <a:solidFill>
                  <a:srgbClr val="000000"/>
                </a:solidFill>
                <a:effectLst/>
                <a:latin typeface="Times New Roman" panose="02020603050405020304" pitchFamily="18" charset="0"/>
                <a:ea typeface="Calibri" panose="020F0502020204030204" pitchFamily="34" charset="0"/>
              </a:rPr>
              <a:t> </a:t>
            </a:r>
            <a:r>
              <a:rPr lang="en-US" sz="1800" i="1" dirty="0" err="1">
                <a:solidFill>
                  <a:srgbClr val="000000"/>
                </a:solidFill>
                <a:effectLst/>
                <a:latin typeface="Times New Roman" panose="02020603050405020304" pitchFamily="18" charset="0"/>
                <a:ea typeface="Calibri" panose="020F0502020204030204" pitchFamily="34" charset="0"/>
              </a:rPr>
              <a:t>hệ</a:t>
            </a:r>
            <a:r>
              <a:rPr lang="en-US" sz="1800" i="1" dirty="0">
                <a:solidFill>
                  <a:srgbClr val="000000"/>
                </a:solidFill>
                <a:effectLst/>
                <a:latin typeface="Times New Roman" panose="02020603050405020304" pitchFamily="18" charset="0"/>
                <a:ea typeface="Calibri" panose="020F0502020204030204" pitchFamily="34" charset="0"/>
              </a:rPr>
              <a:t> </a:t>
            </a:r>
            <a:r>
              <a:rPr lang="en-US" sz="1800" i="1" dirty="0" err="1">
                <a:solidFill>
                  <a:srgbClr val="000000"/>
                </a:solidFill>
                <a:effectLst/>
                <a:latin typeface="Times New Roman" panose="02020603050405020304" pitchFamily="18" charset="0"/>
                <a:ea typeface="Calibri" panose="020F0502020204030204" pitchFamily="34" charset="0"/>
              </a:rPr>
              <a:t>thống</a:t>
            </a:r>
            <a:endParaRPr lang="vi-VN" dirty="0"/>
          </a:p>
        </p:txBody>
      </p:sp>
    </p:spTree>
    <p:extLst>
      <p:ext uri="{BB962C8B-B14F-4D97-AF65-F5344CB8AC3E}">
        <p14:creationId xmlns:p14="http://schemas.microsoft.com/office/powerpoint/2010/main" val="18878236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80">
                                          <p:stCondLst>
                                            <p:cond delay="0"/>
                                          </p:stCondLst>
                                        </p:cTn>
                                        <p:tgtEl>
                                          <p:spTgt spid="3"/>
                                        </p:tgtEl>
                                      </p:cBhvr>
                                    </p:animEffect>
                                    <p:anim calcmode="lin" valueType="num">
                                      <p:cBhvr>
                                        <p:cTn id="15"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0" dur="26">
                                          <p:stCondLst>
                                            <p:cond delay="650"/>
                                          </p:stCondLst>
                                        </p:cTn>
                                        <p:tgtEl>
                                          <p:spTgt spid="3"/>
                                        </p:tgtEl>
                                      </p:cBhvr>
                                      <p:to x="100000" y="60000"/>
                                    </p:animScale>
                                    <p:animScale>
                                      <p:cBhvr>
                                        <p:cTn id="21" dur="166" decel="50000">
                                          <p:stCondLst>
                                            <p:cond delay="676"/>
                                          </p:stCondLst>
                                        </p:cTn>
                                        <p:tgtEl>
                                          <p:spTgt spid="3"/>
                                        </p:tgtEl>
                                      </p:cBhvr>
                                      <p:to x="100000" y="100000"/>
                                    </p:animScale>
                                    <p:animScale>
                                      <p:cBhvr>
                                        <p:cTn id="22" dur="26">
                                          <p:stCondLst>
                                            <p:cond delay="1312"/>
                                          </p:stCondLst>
                                        </p:cTn>
                                        <p:tgtEl>
                                          <p:spTgt spid="3"/>
                                        </p:tgtEl>
                                      </p:cBhvr>
                                      <p:to x="100000" y="80000"/>
                                    </p:animScale>
                                    <p:animScale>
                                      <p:cBhvr>
                                        <p:cTn id="23" dur="166" decel="50000">
                                          <p:stCondLst>
                                            <p:cond delay="1338"/>
                                          </p:stCondLst>
                                        </p:cTn>
                                        <p:tgtEl>
                                          <p:spTgt spid="3"/>
                                        </p:tgtEl>
                                      </p:cBhvr>
                                      <p:to x="100000" y="100000"/>
                                    </p:animScale>
                                    <p:animScale>
                                      <p:cBhvr>
                                        <p:cTn id="24" dur="26">
                                          <p:stCondLst>
                                            <p:cond delay="1642"/>
                                          </p:stCondLst>
                                        </p:cTn>
                                        <p:tgtEl>
                                          <p:spTgt spid="3"/>
                                        </p:tgtEl>
                                      </p:cBhvr>
                                      <p:to x="100000" y="90000"/>
                                    </p:animScale>
                                    <p:animScale>
                                      <p:cBhvr>
                                        <p:cTn id="25" dur="166" decel="50000">
                                          <p:stCondLst>
                                            <p:cond delay="1668"/>
                                          </p:stCondLst>
                                        </p:cTn>
                                        <p:tgtEl>
                                          <p:spTgt spid="3"/>
                                        </p:tgtEl>
                                      </p:cBhvr>
                                      <p:to x="100000" y="100000"/>
                                    </p:animScale>
                                    <p:animScale>
                                      <p:cBhvr>
                                        <p:cTn id="26" dur="26">
                                          <p:stCondLst>
                                            <p:cond delay="1808"/>
                                          </p:stCondLst>
                                        </p:cTn>
                                        <p:tgtEl>
                                          <p:spTgt spid="3"/>
                                        </p:tgtEl>
                                      </p:cBhvr>
                                      <p:to x="100000" y="95000"/>
                                    </p:animScale>
                                    <p:animScale>
                                      <p:cBhvr>
                                        <p:cTn id="27" dur="166" decel="50000">
                                          <p:stCondLst>
                                            <p:cond delay="1834"/>
                                          </p:stCondLst>
                                        </p:cTn>
                                        <p:tgtEl>
                                          <p:spTgt spid="3"/>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anim calcmode="lin" valueType="num">
                                      <p:cBhvr>
                                        <p:cTn id="33" dur="1000" fill="hold"/>
                                        <p:tgtEl>
                                          <p:spTgt spid="5"/>
                                        </p:tgtEl>
                                        <p:attrNameLst>
                                          <p:attrName>ppt_x</p:attrName>
                                        </p:attrNameLst>
                                      </p:cBhvr>
                                      <p:tavLst>
                                        <p:tav tm="0">
                                          <p:val>
                                            <p:strVal val="#ppt_x"/>
                                          </p:val>
                                        </p:tav>
                                        <p:tav tm="100000">
                                          <p:val>
                                            <p:strVal val="#ppt_x"/>
                                          </p:val>
                                        </p:tav>
                                      </p:tavLst>
                                    </p:anim>
                                    <p:anim calcmode="lin" valueType="num">
                                      <p:cBhvr>
                                        <p:cTn id="3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3069637-7533-4D62-B09B-EF92FF129520}"/>
              </a:ext>
            </a:extLst>
          </p:cNvPr>
          <p:cNvPicPr/>
          <p:nvPr/>
        </p:nvPicPr>
        <p:blipFill>
          <a:blip r:embed="rId2">
            <a:extLst>
              <a:ext uri="{28A0092B-C50C-407E-A947-70E740481C1C}">
                <a14:useLocalDpi xmlns:a14="http://schemas.microsoft.com/office/drawing/2010/main" val="0"/>
              </a:ext>
            </a:extLst>
          </a:blip>
          <a:stretch>
            <a:fillRect/>
          </a:stretch>
        </p:blipFill>
        <p:spPr>
          <a:xfrm>
            <a:off x="2124074" y="1486851"/>
            <a:ext cx="9077325" cy="4266249"/>
          </a:xfrm>
          <a:prstGeom prst="rect">
            <a:avLst/>
          </a:prstGeom>
        </p:spPr>
      </p:pic>
      <p:sp>
        <p:nvSpPr>
          <p:cNvPr id="3" name="TextBox 2">
            <a:extLst>
              <a:ext uri="{FF2B5EF4-FFF2-40B4-BE49-F238E27FC236}">
                <a16:creationId xmlns:a16="http://schemas.microsoft.com/office/drawing/2014/main" id="{1B4A408D-5722-4B2F-8252-124A07AE0821}"/>
              </a:ext>
            </a:extLst>
          </p:cNvPr>
          <p:cNvSpPr txBox="1"/>
          <p:nvPr/>
        </p:nvSpPr>
        <p:spPr>
          <a:xfrm>
            <a:off x="2447925" y="718066"/>
            <a:ext cx="3771900" cy="369332"/>
          </a:xfrm>
          <a:prstGeom prst="rect">
            <a:avLst/>
          </a:prstGeom>
          <a:noFill/>
        </p:spPr>
        <p:txBody>
          <a:bodyPr wrap="square" rtlCol="0">
            <a:spAutoFit/>
          </a:bodyPr>
          <a:lstStyle/>
          <a:p>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4.1.4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Biểu</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đồ</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trình</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tự</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check in</a:t>
            </a:r>
            <a:endParaRPr lang="vi-VN"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D9EE4321-0A2F-48BD-98FE-801CAB1BD73F}"/>
              </a:ext>
            </a:extLst>
          </p:cNvPr>
          <p:cNvSpPr txBox="1"/>
          <p:nvPr/>
        </p:nvSpPr>
        <p:spPr>
          <a:xfrm>
            <a:off x="4005183" y="6139934"/>
            <a:ext cx="4429283" cy="385362"/>
          </a:xfrm>
          <a:prstGeom prst="rect">
            <a:avLst/>
          </a:prstGeom>
          <a:noFill/>
        </p:spPr>
        <p:txBody>
          <a:bodyPr wrap="square" rtlCol="0">
            <a:spAutoFit/>
          </a:bodyPr>
          <a:lstStyle/>
          <a:p>
            <a:pPr marL="457200" algn="ctr">
              <a:lnSpc>
                <a:spcPct val="115000"/>
              </a:lnSpc>
              <a:spcAft>
                <a:spcPts val="1000"/>
              </a:spcAft>
            </a:pP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4.1.4.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Biểu</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đồ</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tự</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Check in.</a:t>
            </a:r>
            <a:endParaRPr lang="vi-V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888476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fltVal val="0"/>
                                          </p:val>
                                        </p:tav>
                                        <p:tav tm="100000">
                                          <p:val>
                                            <p:strVal val="#ppt_w"/>
                                          </p:val>
                                        </p:tav>
                                      </p:tavLst>
                                    </p:anim>
                                    <p:anim calcmode="lin" valueType="num">
                                      <p:cBhvr>
                                        <p:cTn id="15" dur="1000" fill="hold"/>
                                        <p:tgtEl>
                                          <p:spTgt spid="2"/>
                                        </p:tgtEl>
                                        <p:attrNameLst>
                                          <p:attrName>ppt_h</p:attrName>
                                        </p:attrNameLst>
                                      </p:cBhvr>
                                      <p:tavLst>
                                        <p:tav tm="0">
                                          <p:val>
                                            <p:fltVal val="0"/>
                                          </p:val>
                                        </p:tav>
                                        <p:tav tm="100000">
                                          <p:val>
                                            <p:strVal val="#ppt_h"/>
                                          </p:val>
                                        </p:tav>
                                      </p:tavLst>
                                    </p:anim>
                                    <p:anim calcmode="lin" valueType="num">
                                      <p:cBhvr>
                                        <p:cTn id="16" dur="1000" fill="hold"/>
                                        <p:tgtEl>
                                          <p:spTgt spid="2"/>
                                        </p:tgtEl>
                                        <p:attrNameLst>
                                          <p:attrName>style.rotation</p:attrName>
                                        </p:attrNameLst>
                                      </p:cBhvr>
                                      <p:tavLst>
                                        <p:tav tm="0">
                                          <p:val>
                                            <p:fltVal val="90"/>
                                          </p:val>
                                        </p:tav>
                                        <p:tav tm="100000">
                                          <p:val>
                                            <p:fltVal val="0"/>
                                          </p:val>
                                        </p:tav>
                                      </p:tavLst>
                                    </p:anim>
                                    <p:animEffect transition="in" filter="fade">
                                      <p:cBhvr>
                                        <p:cTn id="17" dur="1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380AE3-E93D-449A-AB24-F701C6862497}"/>
              </a:ext>
            </a:extLst>
          </p:cNvPr>
          <p:cNvSpPr txBox="1"/>
          <p:nvPr/>
        </p:nvSpPr>
        <p:spPr>
          <a:xfrm>
            <a:off x="2381250" y="571500"/>
            <a:ext cx="4438650" cy="369332"/>
          </a:xfrm>
          <a:prstGeom prst="rect">
            <a:avLst/>
          </a:prstGeom>
          <a:noFill/>
        </p:spPr>
        <p:txBody>
          <a:bodyPr wrap="square" rtlCol="0">
            <a:spAutoFit/>
          </a:bodyPr>
          <a:lstStyle/>
          <a:p>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4.1.5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Biểu</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đồ</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trình</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tự</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check out</a:t>
            </a:r>
            <a:endParaRPr lang="vi-VN"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58C0ECC8-7B26-4C10-99B2-CFFD6B8DF721}"/>
              </a:ext>
            </a:extLst>
          </p:cNvPr>
          <p:cNvPicPr/>
          <p:nvPr/>
        </p:nvPicPr>
        <p:blipFill>
          <a:blip r:embed="rId2">
            <a:extLst>
              <a:ext uri="{28A0092B-C50C-407E-A947-70E740481C1C}">
                <a14:useLocalDpi xmlns:a14="http://schemas.microsoft.com/office/drawing/2010/main" val="0"/>
              </a:ext>
            </a:extLst>
          </a:blip>
          <a:stretch>
            <a:fillRect/>
          </a:stretch>
        </p:blipFill>
        <p:spPr>
          <a:xfrm>
            <a:off x="2143124" y="1185544"/>
            <a:ext cx="8943975" cy="5091431"/>
          </a:xfrm>
          <a:prstGeom prst="rect">
            <a:avLst/>
          </a:prstGeom>
        </p:spPr>
      </p:pic>
      <p:sp>
        <p:nvSpPr>
          <p:cNvPr id="4" name="TextBox 3">
            <a:extLst>
              <a:ext uri="{FF2B5EF4-FFF2-40B4-BE49-F238E27FC236}">
                <a16:creationId xmlns:a16="http://schemas.microsoft.com/office/drawing/2014/main" id="{0CF8F820-498B-4A8E-A662-582DE6E4B188}"/>
              </a:ext>
            </a:extLst>
          </p:cNvPr>
          <p:cNvSpPr txBox="1"/>
          <p:nvPr/>
        </p:nvSpPr>
        <p:spPr>
          <a:xfrm>
            <a:off x="4600575" y="6154519"/>
            <a:ext cx="4229100" cy="646331"/>
          </a:xfrm>
          <a:prstGeom prst="rect">
            <a:avLst/>
          </a:prstGeom>
          <a:noFill/>
        </p:spPr>
        <p:txBody>
          <a:bodyPr wrap="square" rtlCol="0">
            <a:spAutoFit/>
          </a:bodyPr>
          <a:lstStyle/>
          <a:p>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4.1.5.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Biểu</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đồ</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tự</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Check out.</a:t>
            </a:r>
            <a:endParaRPr lang="vi-V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vi-VN" dirty="0"/>
          </a:p>
        </p:txBody>
      </p:sp>
    </p:spTree>
    <p:extLst>
      <p:ext uri="{BB962C8B-B14F-4D97-AF65-F5344CB8AC3E}">
        <p14:creationId xmlns:p14="http://schemas.microsoft.com/office/powerpoint/2010/main" val="1224343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893C6D-3AC0-4EA0-ABBC-C742ECAFB50D}"/>
              </a:ext>
            </a:extLst>
          </p:cNvPr>
          <p:cNvSpPr txBox="1"/>
          <p:nvPr/>
        </p:nvSpPr>
        <p:spPr>
          <a:xfrm>
            <a:off x="2162174" y="352425"/>
            <a:ext cx="3419475" cy="400110"/>
          </a:xfrm>
          <a:prstGeom prst="rect">
            <a:avLst/>
          </a:prstGeom>
          <a:noFill/>
        </p:spPr>
        <p:txBody>
          <a:bodyPr wrap="square" rtlCol="0">
            <a:spAutoFit/>
          </a:bodyPr>
          <a:lstStyle/>
          <a:p>
            <a:r>
              <a:rPr lang="en-US" sz="2000" b="1" u="sng" dirty="0">
                <a:latin typeface="Tahoma" panose="020B0604030504040204" pitchFamily="34" charset="0"/>
                <a:ea typeface="Tahoma" panose="020B0604030504040204" pitchFamily="34" charset="0"/>
                <a:cs typeface="Tahoma" panose="020B0604030504040204" pitchFamily="34" charset="0"/>
              </a:rPr>
              <a:t>4.2 </a:t>
            </a:r>
            <a:r>
              <a:rPr lang="en-US" sz="2000" b="1" u="sng" dirty="0" err="1">
                <a:latin typeface="Tahoma" panose="020B0604030504040204" pitchFamily="34" charset="0"/>
                <a:ea typeface="Tahoma" panose="020B0604030504040204" pitchFamily="34" charset="0"/>
                <a:cs typeface="Tahoma" panose="020B0604030504040204" pitchFamily="34" charset="0"/>
              </a:rPr>
              <a:t>Biểu</a:t>
            </a:r>
            <a:r>
              <a:rPr lang="en-US" sz="2000" b="1" u="sng" dirty="0">
                <a:latin typeface="Tahoma" panose="020B0604030504040204" pitchFamily="34" charset="0"/>
                <a:ea typeface="Tahoma" panose="020B0604030504040204" pitchFamily="34" charset="0"/>
                <a:cs typeface="Tahoma" panose="020B0604030504040204" pitchFamily="34" charset="0"/>
              </a:rPr>
              <a:t> </a:t>
            </a:r>
            <a:r>
              <a:rPr lang="en-US" sz="2000" b="1" u="sng" dirty="0" err="1">
                <a:latin typeface="Tahoma" panose="020B0604030504040204" pitchFamily="34" charset="0"/>
                <a:ea typeface="Tahoma" panose="020B0604030504040204" pitchFamily="34" charset="0"/>
                <a:cs typeface="Tahoma" panose="020B0604030504040204" pitchFamily="34" charset="0"/>
              </a:rPr>
              <a:t>đồ</a:t>
            </a:r>
            <a:r>
              <a:rPr lang="en-US" sz="2000" b="1" u="sng" dirty="0">
                <a:latin typeface="Tahoma" panose="020B0604030504040204" pitchFamily="34" charset="0"/>
                <a:ea typeface="Tahoma" panose="020B0604030504040204" pitchFamily="34" charset="0"/>
                <a:cs typeface="Tahoma" panose="020B0604030504040204" pitchFamily="34" charset="0"/>
              </a:rPr>
              <a:t> </a:t>
            </a:r>
            <a:r>
              <a:rPr lang="en-US" sz="2000" b="1" u="sng" dirty="0" err="1">
                <a:latin typeface="Tahoma" panose="020B0604030504040204" pitchFamily="34" charset="0"/>
                <a:ea typeface="Tahoma" panose="020B0604030504040204" pitchFamily="34" charset="0"/>
                <a:cs typeface="Tahoma" panose="020B0604030504040204" pitchFamily="34" charset="0"/>
              </a:rPr>
              <a:t>trạng</a:t>
            </a:r>
            <a:r>
              <a:rPr lang="en-US" sz="2000" b="1" u="sng" dirty="0">
                <a:latin typeface="Tahoma" panose="020B0604030504040204" pitchFamily="34" charset="0"/>
                <a:ea typeface="Tahoma" panose="020B0604030504040204" pitchFamily="34" charset="0"/>
                <a:cs typeface="Tahoma" panose="020B0604030504040204" pitchFamily="34" charset="0"/>
              </a:rPr>
              <a:t> </a:t>
            </a:r>
            <a:r>
              <a:rPr lang="en-US" sz="2000" b="1" u="sng" dirty="0" err="1">
                <a:latin typeface="Tahoma" panose="020B0604030504040204" pitchFamily="34" charset="0"/>
                <a:ea typeface="Tahoma" panose="020B0604030504040204" pitchFamily="34" charset="0"/>
                <a:cs typeface="Tahoma" panose="020B0604030504040204" pitchFamily="34" charset="0"/>
              </a:rPr>
              <a:t>thái</a:t>
            </a:r>
            <a:endParaRPr lang="vi-VN" sz="2000" b="1" u="sng"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778C0792-EA6A-4DF2-A389-58E8A6F502FC}"/>
              </a:ext>
            </a:extLst>
          </p:cNvPr>
          <p:cNvSpPr txBox="1"/>
          <p:nvPr/>
        </p:nvSpPr>
        <p:spPr>
          <a:xfrm>
            <a:off x="2162174" y="933450"/>
            <a:ext cx="3352799" cy="369332"/>
          </a:xfrm>
          <a:prstGeom prst="rect">
            <a:avLst/>
          </a:prstGeom>
          <a:noFill/>
        </p:spPr>
        <p:txBody>
          <a:bodyPr wrap="square" rtlCol="0">
            <a:spAutoFit/>
          </a:bodyPr>
          <a:lstStyle/>
          <a:p>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4.2.1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Biểu</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đồ</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trạng</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thái</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phòng</a:t>
            </a:r>
            <a:endParaRPr lang="vi-VN"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E042031C-9EDD-4DAF-8D62-02D3CF44EFC5}"/>
              </a:ext>
            </a:extLst>
          </p:cNvPr>
          <p:cNvPicPr/>
          <p:nvPr/>
        </p:nvPicPr>
        <p:blipFill>
          <a:blip r:embed="rId2">
            <a:extLst>
              <a:ext uri="{28A0092B-C50C-407E-A947-70E740481C1C}">
                <a14:useLocalDpi xmlns:a14="http://schemas.microsoft.com/office/drawing/2010/main" val="0"/>
              </a:ext>
            </a:extLst>
          </a:blip>
          <a:stretch>
            <a:fillRect/>
          </a:stretch>
        </p:blipFill>
        <p:spPr>
          <a:xfrm>
            <a:off x="2627629" y="1483696"/>
            <a:ext cx="7668895" cy="4917103"/>
          </a:xfrm>
          <a:prstGeom prst="rect">
            <a:avLst/>
          </a:prstGeom>
        </p:spPr>
      </p:pic>
      <p:sp>
        <p:nvSpPr>
          <p:cNvPr id="5" name="TextBox 4">
            <a:extLst>
              <a:ext uri="{FF2B5EF4-FFF2-40B4-BE49-F238E27FC236}">
                <a16:creationId xmlns:a16="http://schemas.microsoft.com/office/drawing/2014/main" id="{FD8D1B17-DCE6-400E-8F53-97F0AE4BFD50}"/>
              </a:ext>
            </a:extLst>
          </p:cNvPr>
          <p:cNvSpPr txBox="1"/>
          <p:nvPr/>
        </p:nvSpPr>
        <p:spPr>
          <a:xfrm>
            <a:off x="4210050" y="6267390"/>
            <a:ext cx="4133849" cy="385362"/>
          </a:xfrm>
          <a:prstGeom prst="rect">
            <a:avLst/>
          </a:prstGeom>
          <a:noFill/>
        </p:spPr>
        <p:txBody>
          <a:bodyPr wrap="square" rtlCol="0">
            <a:spAutoFit/>
          </a:bodyPr>
          <a:lstStyle/>
          <a:p>
            <a:pPr marL="457200" algn="ctr">
              <a:lnSpc>
                <a:spcPct val="115000"/>
              </a:lnSpc>
              <a:spcAft>
                <a:spcPts val="1000"/>
              </a:spcAft>
              <a:tabLst>
                <a:tab pos="457200" algn="l"/>
              </a:tabLst>
            </a:pP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4.2.1.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Biểu</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đồ</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thái</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Phòng</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vi-V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12331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1)">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175AA2-183A-4CBA-A0E8-D57D16C1A598}"/>
              </a:ext>
            </a:extLst>
          </p:cNvPr>
          <p:cNvSpPr txBox="1"/>
          <p:nvPr/>
        </p:nvSpPr>
        <p:spPr>
          <a:xfrm>
            <a:off x="2124075" y="409575"/>
            <a:ext cx="4381500" cy="369332"/>
          </a:xfrm>
          <a:prstGeom prst="rect">
            <a:avLst/>
          </a:prstGeom>
          <a:noFill/>
        </p:spPr>
        <p:txBody>
          <a:bodyPr wrap="square" rtlCol="0">
            <a:spAutoFit/>
          </a:bodyPr>
          <a:lstStyle/>
          <a:p>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4.2.2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Biểu</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đồ</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trạng</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thái</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thiết</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bị</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phòng</a:t>
            </a:r>
            <a:endParaRPr lang="vi-VN"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F2534983-D366-484A-AE15-63C646914CE4}"/>
              </a:ext>
            </a:extLst>
          </p:cNvPr>
          <p:cNvPicPr/>
          <p:nvPr/>
        </p:nvPicPr>
        <p:blipFill>
          <a:blip r:embed="rId2">
            <a:extLst>
              <a:ext uri="{28A0092B-C50C-407E-A947-70E740481C1C}">
                <a14:useLocalDpi xmlns:a14="http://schemas.microsoft.com/office/drawing/2010/main" val="0"/>
              </a:ext>
            </a:extLst>
          </a:blip>
          <a:stretch>
            <a:fillRect/>
          </a:stretch>
        </p:blipFill>
        <p:spPr>
          <a:xfrm>
            <a:off x="2433637" y="1215388"/>
            <a:ext cx="8348663" cy="4842511"/>
          </a:xfrm>
          <a:prstGeom prst="rect">
            <a:avLst/>
          </a:prstGeom>
        </p:spPr>
      </p:pic>
      <p:sp>
        <p:nvSpPr>
          <p:cNvPr id="4" name="TextBox 3">
            <a:extLst>
              <a:ext uri="{FF2B5EF4-FFF2-40B4-BE49-F238E27FC236}">
                <a16:creationId xmlns:a16="http://schemas.microsoft.com/office/drawing/2014/main" id="{54D1C340-B118-4439-8323-3E0203736D4C}"/>
              </a:ext>
            </a:extLst>
          </p:cNvPr>
          <p:cNvSpPr txBox="1"/>
          <p:nvPr/>
        </p:nvSpPr>
        <p:spPr>
          <a:xfrm>
            <a:off x="5210175" y="6057899"/>
            <a:ext cx="3086100" cy="646331"/>
          </a:xfrm>
          <a:prstGeom prst="rect">
            <a:avLst/>
          </a:prstGeom>
          <a:noFill/>
        </p:spPr>
        <p:txBody>
          <a:bodyPr wrap="square" rtlCol="0">
            <a:spAutoFit/>
          </a:bodyPr>
          <a:lstStyle/>
          <a:p>
            <a:pPr algn="ctr"/>
            <a:r>
              <a:rPr lang="en-US" sz="1800" i="1">
                <a:solidFill>
                  <a:srgbClr val="000000"/>
                </a:solidFill>
                <a:effectLst/>
                <a:latin typeface="Times New Roman" panose="02020603050405020304" pitchFamily="18" charset="0"/>
                <a:ea typeface="Calibri" panose="020F0502020204030204" pitchFamily="34" charset="0"/>
              </a:rPr>
              <a:t>Hình 4.2.2. Biểu đồ cộng tác Đăng nhập hệ thống</a:t>
            </a:r>
            <a:endParaRPr lang="vi-VN" dirty="0"/>
          </a:p>
        </p:txBody>
      </p:sp>
    </p:spTree>
    <p:extLst>
      <p:ext uri="{BB962C8B-B14F-4D97-AF65-F5344CB8AC3E}">
        <p14:creationId xmlns:p14="http://schemas.microsoft.com/office/powerpoint/2010/main" val="10024809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80">
                                          <p:stCondLst>
                                            <p:cond delay="0"/>
                                          </p:stCondLst>
                                        </p:cTn>
                                        <p:tgtEl>
                                          <p:spTgt spid="3"/>
                                        </p:tgtEl>
                                      </p:cBhvr>
                                    </p:animEffect>
                                    <p:anim calcmode="lin" valueType="num">
                                      <p:cBhvr>
                                        <p:cTn id="13"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gtEl>
                                      </p:cBhvr>
                                      <p:to x="100000" y="60000"/>
                                    </p:animScale>
                                    <p:animScale>
                                      <p:cBhvr>
                                        <p:cTn id="19" dur="166" decel="50000">
                                          <p:stCondLst>
                                            <p:cond delay="676"/>
                                          </p:stCondLst>
                                        </p:cTn>
                                        <p:tgtEl>
                                          <p:spTgt spid="3"/>
                                        </p:tgtEl>
                                      </p:cBhvr>
                                      <p:to x="100000" y="100000"/>
                                    </p:animScale>
                                    <p:animScale>
                                      <p:cBhvr>
                                        <p:cTn id="20" dur="26">
                                          <p:stCondLst>
                                            <p:cond delay="1312"/>
                                          </p:stCondLst>
                                        </p:cTn>
                                        <p:tgtEl>
                                          <p:spTgt spid="3"/>
                                        </p:tgtEl>
                                      </p:cBhvr>
                                      <p:to x="100000" y="80000"/>
                                    </p:animScale>
                                    <p:animScale>
                                      <p:cBhvr>
                                        <p:cTn id="21" dur="166" decel="50000">
                                          <p:stCondLst>
                                            <p:cond delay="1338"/>
                                          </p:stCondLst>
                                        </p:cTn>
                                        <p:tgtEl>
                                          <p:spTgt spid="3"/>
                                        </p:tgtEl>
                                      </p:cBhvr>
                                      <p:to x="100000" y="100000"/>
                                    </p:animScale>
                                    <p:animScale>
                                      <p:cBhvr>
                                        <p:cTn id="22" dur="26">
                                          <p:stCondLst>
                                            <p:cond delay="1642"/>
                                          </p:stCondLst>
                                        </p:cTn>
                                        <p:tgtEl>
                                          <p:spTgt spid="3"/>
                                        </p:tgtEl>
                                      </p:cBhvr>
                                      <p:to x="100000" y="90000"/>
                                    </p:animScale>
                                    <p:animScale>
                                      <p:cBhvr>
                                        <p:cTn id="23" dur="166" decel="50000">
                                          <p:stCondLst>
                                            <p:cond delay="1668"/>
                                          </p:stCondLst>
                                        </p:cTn>
                                        <p:tgtEl>
                                          <p:spTgt spid="3"/>
                                        </p:tgtEl>
                                      </p:cBhvr>
                                      <p:to x="100000" y="100000"/>
                                    </p:animScale>
                                    <p:animScale>
                                      <p:cBhvr>
                                        <p:cTn id="24" dur="26">
                                          <p:stCondLst>
                                            <p:cond delay="1808"/>
                                          </p:stCondLst>
                                        </p:cTn>
                                        <p:tgtEl>
                                          <p:spTgt spid="3"/>
                                        </p:tgtEl>
                                      </p:cBhvr>
                                      <p:to x="100000" y="95000"/>
                                    </p:animScale>
                                    <p:animScale>
                                      <p:cBhvr>
                                        <p:cTn id="25" dur="166" decel="50000">
                                          <p:stCondLst>
                                            <p:cond delay="1834"/>
                                          </p:stCondLst>
                                        </p:cTn>
                                        <p:tgtEl>
                                          <p:spTgt spid="3"/>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1000"/>
                                        <p:tgtEl>
                                          <p:spTgt spid="4"/>
                                        </p:tgtEl>
                                      </p:cBhvr>
                                    </p:animEffect>
                                    <p:anim calcmode="lin" valueType="num">
                                      <p:cBhvr>
                                        <p:cTn id="31" dur="1000" fill="hold"/>
                                        <p:tgtEl>
                                          <p:spTgt spid="4"/>
                                        </p:tgtEl>
                                        <p:attrNameLst>
                                          <p:attrName>ppt_x</p:attrName>
                                        </p:attrNameLst>
                                      </p:cBhvr>
                                      <p:tavLst>
                                        <p:tav tm="0">
                                          <p:val>
                                            <p:strVal val="#ppt_x"/>
                                          </p:val>
                                        </p:tav>
                                        <p:tav tm="100000">
                                          <p:val>
                                            <p:strVal val="#ppt_x"/>
                                          </p:val>
                                        </p:tav>
                                      </p:tavLst>
                                    </p:anim>
                                    <p:anim calcmode="lin" valueType="num">
                                      <p:cBhvr>
                                        <p:cTn id="3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6AFFBA-D3AD-4080-B595-9BA07FEF1117}"/>
              </a:ext>
            </a:extLst>
          </p:cNvPr>
          <p:cNvSpPr txBox="1"/>
          <p:nvPr/>
        </p:nvSpPr>
        <p:spPr>
          <a:xfrm>
            <a:off x="2476500" y="857250"/>
            <a:ext cx="3810000" cy="369332"/>
          </a:xfrm>
          <a:prstGeom prst="rect">
            <a:avLst/>
          </a:prstGeom>
          <a:noFill/>
        </p:spPr>
        <p:txBody>
          <a:bodyPr wrap="square" rtlCol="0">
            <a:spAutoFit/>
          </a:bodyPr>
          <a:lstStyle/>
          <a:p>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4.2.3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Biểu</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đồ</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trạng</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thái</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nhân</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viên</a:t>
            </a:r>
            <a:endParaRPr lang="vi-VN"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0BC92212-3740-44EC-AA91-EDF4AE950C26}"/>
              </a:ext>
            </a:extLst>
          </p:cNvPr>
          <p:cNvPicPr/>
          <p:nvPr/>
        </p:nvPicPr>
        <p:blipFill>
          <a:blip r:embed="rId2">
            <a:extLst>
              <a:ext uri="{28A0092B-C50C-407E-A947-70E740481C1C}">
                <a14:useLocalDpi xmlns:a14="http://schemas.microsoft.com/office/drawing/2010/main" val="0"/>
              </a:ext>
            </a:extLst>
          </a:blip>
          <a:stretch>
            <a:fillRect/>
          </a:stretch>
        </p:blipFill>
        <p:spPr>
          <a:xfrm>
            <a:off x="1600200" y="1150382"/>
            <a:ext cx="8458200" cy="3926443"/>
          </a:xfrm>
          <a:prstGeom prst="rect">
            <a:avLst/>
          </a:prstGeom>
        </p:spPr>
      </p:pic>
      <p:sp>
        <p:nvSpPr>
          <p:cNvPr id="4" name="TextBox 3">
            <a:extLst>
              <a:ext uri="{FF2B5EF4-FFF2-40B4-BE49-F238E27FC236}">
                <a16:creationId xmlns:a16="http://schemas.microsoft.com/office/drawing/2014/main" id="{F677DB55-9A4F-4596-BC81-FA0CA456D00C}"/>
              </a:ext>
            </a:extLst>
          </p:cNvPr>
          <p:cNvSpPr txBox="1"/>
          <p:nvPr/>
        </p:nvSpPr>
        <p:spPr>
          <a:xfrm>
            <a:off x="4610100" y="5581650"/>
            <a:ext cx="3743326" cy="703911"/>
          </a:xfrm>
          <a:prstGeom prst="rect">
            <a:avLst/>
          </a:prstGeom>
          <a:noFill/>
        </p:spPr>
        <p:txBody>
          <a:bodyPr wrap="square" rtlCol="0">
            <a:spAutoFit/>
          </a:bodyPr>
          <a:lstStyle/>
          <a:p>
            <a:pPr marL="457200" algn="ctr">
              <a:lnSpc>
                <a:spcPct val="115000"/>
              </a:lnSpc>
              <a:spcAft>
                <a:spcPts val="1000"/>
              </a:spcAft>
              <a:tabLst>
                <a:tab pos="457200" algn="l"/>
              </a:tabLst>
            </a:pP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4.2.3.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Biểu</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đồ</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thái</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Nhân</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viên</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vi-V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8737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 calcmode="lin" valueType="num">
                                      <p:cBhvr>
                                        <p:cTn id="14" dur="1000" fill="hold"/>
                                        <p:tgtEl>
                                          <p:spTgt spid="3"/>
                                        </p:tgtEl>
                                        <p:attrNameLst>
                                          <p:attrName>style.rotation</p:attrName>
                                        </p:attrNameLst>
                                      </p:cBhvr>
                                      <p:tavLst>
                                        <p:tav tm="0">
                                          <p:val>
                                            <p:fltVal val="90"/>
                                          </p:val>
                                        </p:tav>
                                        <p:tav tm="100000">
                                          <p:val>
                                            <p:fltVal val="0"/>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2D6E29-8CAF-4410-88F4-0F931AAA4B6B}"/>
              </a:ext>
            </a:extLst>
          </p:cNvPr>
          <p:cNvSpPr txBox="1"/>
          <p:nvPr/>
        </p:nvSpPr>
        <p:spPr>
          <a:xfrm>
            <a:off x="2409824" y="609600"/>
            <a:ext cx="4486276" cy="369332"/>
          </a:xfrm>
          <a:prstGeom prst="rect">
            <a:avLst/>
          </a:prstGeom>
          <a:noFill/>
        </p:spPr>
        <p:txBody>
          <a:bodyPr wrap="square" rtlCol="0">
            <a:spAutoFit/>
          </a:bodyPr>
          <a:lstStyle/>
          <a:p>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4.2.4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Biểu</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đồ</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trạng</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thái</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khách</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hàng</a:t>
            </a:r>
            <a:endParaRPr lang="vi-VN"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87F0B4CC-491E-4B7A-9025-3057908ADF62}"/>
              </a:ext>
            </a:extLst>
          </p:cNvPr>
          <p:cNvPicPr/>
          <p:nvPr/>
        </p:nvPicPr>
        <p:blipFill>
          <a:blip r:embed="rId2">
            <a:extLst>
              <a:ext uri="{28A0092B-C50C-407E-A947-70E740481C1C}">
                <a14:useLocalDpi xmlns:a14="http://schemas.microsoft.com/office/drawing/2010/main" val="0"/>
              </a:ext>
            </a:extLst>
          </a:blip>
          <a:stretch>
            <a:fillRect/>
          </a:stretch>
        </p:blipFill>
        <p:spPr>
          <a:xfrm>
            <a:off x="2724150" y="433387"/>
            <a:ext cx="7896225" cy="5553075"/>
          </a:xfrm>
          <a:prstGeom prst="rect">
            <a:avLst/>
          </a:prstGeom>
        </p:spPr>
      </p:pic>
      <p:sp>
        <p:nvSpPr>
          <p:cNvPr id="5" name="TextBox 4">
            <a:extLst>
              <a:ext uri="{FF2B5EF4-FFF2-40B4-BE49-F238E27FC236}">
                <a16:creationId xmlns:a16="http://schemas.microsoft.com/office/drawing/2014/main" id="{C2C04CD9-CD0A-470D-92DE-7B0286FA83B9}"/>
              </a:ext>
            </a:extLst>
          </p:cNvPr>
          <p:cNvSpPr txBox="1"/>
          <p:nvPr/>
        </p:nvSpPr>
        <p:spPr>
          <a:xfrm>
            <a:off x="4652962" y="5986462"/>
            <a:ext cx="3414713" cy="703911"/>
          </a:xfrm>
          <a:prstGeom prst="rect">
            <a:avLst/>
          </a:prstGeom>
          <a:noFill/>
        </p:spPr>
        <p:txBody>
          <a:bodyPr wrap="square" rtlCol="0">
            <a:spAutoFit/>
          </a:bodyPr>
          <a:lstStyle/>
          <a:p>
            <a:pPr marL="457200" algn="ctr">
              <a:lnSpc>
                <a:spcPct val="115000"/>
              </a:lnSpc>
              <a:spcAft>
                <a:spcPts val="1000"/>
              </a:spcAft>
              <a:tabLst>
                <a:tab pos="457200" algn="l"/>
              </a:tabLst>
            </a:pP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4.2.4.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Biểu</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đồ</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thái</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hàng</a:t>
            </a:r>
            <a:endParaRPr lang="vi-V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36186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7CE21E-58E4-48A5-8734-B4E9B39A5218}"/>
              </a:ext>
            </a:extLst>
          </p:cNvPr>
          <p:cNvSpPr txBox="1"/>
          <p:nvPr/>
        </p:nvSpPr>
        <p:spPr>
          <a:xfrm>
            <a:off x="2314575" y="631865"/>
            <a:ext cx="3581400" cy="369332"/>
          </a:xfrm>
          <a:prstGeom prst="rect">
            <a:avLst/>
          </a:prstGeom>
          <a:noFill/>
        </p:spPr>
        <p:txBody>
          <a:bodyPr wrap="square" rtlCol="0">
            <a:spAutoFit/>
          </a:bodyPr>
          <a:lstStyle/>
          <a:p>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4.2.5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Biểu</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đồ</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trạng</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thái</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dịch</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vụ</a:t>
            </a:r>
            <a:endParaRPr lang="vi-VN"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8FF73BE1-3BD5-4EE9-8F18-EACD48C1DA12}"/>
              </a:ext>
            </a:extLst>
          </p:cNvPr>
          <p:cNvPicPr/>
          <p:nvPr/>
        </p:nvPicPr>
        <p:blipFill>
          <a:blip r:embed="rId2">
            <a:extLst>
              <a:ext uri="{28A0092B-C50C-407E-A947-70E740481C1C}">
                <a14:useLocalDpi xmlns:a14="http://schemas.microsoft.com/office/drawing/2010/main" val="0"/>
              </a:ext>
            </a:extLst>
          </a:blip>
          <a:stretch>
            <a:fillRect/>
          </a:stretch>
        </p:blipFill>
        <p:spPr>
          <a:xfrm>
            <a:off x="2628899" y="1276350"/>
            <a:ext cx="7991475" cy="4667250"/>
          </a:xfrm>
          <a:prstGeom prst="rect">
            <a:avLst/>
          </a:prstGeom>
        </p:spPr>
      </p:pic>
      <p:sp>
        <p:nvSpPr>
          <p:cNvPr id="4" name="TextBox 3">
            <a:extLst>
              <a:ext uri="{FF2B5EF4-FFF2-40B4-BE49-F238E27FC236}">
                <a16:creationId xmlns:a16="http://schemas.microsoft.com/office/drawing/2014/main" id="{04B46213-22DD-41C3-A8C3-273B0F5898AF}"/>
              </a:ext>
            </a:extLst>
          </p:cNvPr>
          <p:cNvSpPr txBox="1"/>
          <p:nvPr/>
        </p:nvSpPr>
        <p:spPr>
          <a:xfrm>
            <a:off x="4876800" y="6124575"/>
            <a:ext cx="4171950" cy="646331"/>
          </a:xfrm>
          <a:prstGeom prst="rect">
            <a:avLst/>
          </a:prstGeom>
          <a:noFill/>
        </p:spPr>
        <p:txBody>
          <a:bodyPr wrap="square" rtlCol="0">
            <a:spAutoFit/>
          </a:bodyPr>
          <a:lstStyle/>
          <a:p>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4.2.5.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Biểu</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đồ</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thái</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Vụ</a:t>
            </a:r>
            <a:endParaRPr lang="vi-V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vi-VN" dirty="0"/>
          </a:p>
        </p:txBody>
      </p:sp>
    </p:spTree>
    <p:extLst>
      <p:ext uri="{BB962C8B-B14F-4D97-AF65-F5344CB8AC3E}">
        <p14:creationId xmlns:p14="http://schemas.microsoft.com/office/powerpoint/2010/main" val="39346076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randombar(horizontal)">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1000"/>
                                        <p:tgtEl>
                                          <p:spTgt spid="4"/>
                                        </p:tgtEl>
                                      </p:cBhvr>
                                    </p:animEffect>
                                    <p:anim calcmode="lin" valueType="num">
                                      <p:cBhvr>
                                        <p:cTn id="31" dur="1000" fill="hold"/>
                                        <p:tgtEl>
                                          <p:spTgt spid="4"/>
                                        </p:tgtEl>
                                        <p:attrNameLst>
                                          <p:attrName>ppt_x</p:attrName>
                                        </p:attrNameLst>
                                      </p:cBhvr>
                                      <p:tavLst>
                                        <p:tav tm="0">
                                          <p:val>
                                            <p:strVal val="#ppt_x"/>
                                          </p:val>
                                        </p:tav>
                                        <p:tav tm="100000">
                                          <p:val>
                                            <p:strVal val="#ppt_x"/>
                                          </p:val>
                                        </p:tav>
                                      </p:tavLst>
                                    </p:anim>
                                    <p:anim calcmode="lin" valueType="num">
                                      <p:cBhvr>
                                        <p:cTn id="3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3265E8-ECF6-4793-8F0B-1C9E67965CA8}"/>
              </a:ext>
            </a:extLst>
          </p:cNvPr>
          <p:cNvSpPr txBox="1"/>
          <p:nvPr/>
        </p:nvSpPr>
        <p:spPr>
          <a:xfrm>
            <a:off x="2257424" y="300037"/>
            <a:ext cx="3305175" cy="400110"/>
          </a:xfrm>
          <a:prstGeom prst="rect">
            <a:avLst/>
          </a:prstGeom>
          <a:noFill/>
        </p:spPr>
        <p:txBody>
          <a:bodyPr wrap="square" rtlCol="0">
            <a:spAutoFit/>
          </a:bodyPr>
          <a:lstStyle/>
          <a:p>
            <a:r>
              <a:rPr lang="en-US" sz="2000" b="1" u="sng" dirty="0">
                <a:latin typeface="Tahoma" panose="020B0604030504040204" pitchFamily="34" charset="0"/>
                <a:ea typeface="Tahoma" panose="020B0604030504040204" pitchFamily="34" charset="0"/>
                <a:cs typeface="Tahoma" panose="020B0604030504040204" pitchFamily="34" charset="0"/>
              </a:rPr>
              <a:t>4.3 </a:t>
            </a:r>
            <a:r>
              <a:rPr lang="en-US" sz="2000" b="1" u="sng" dirty="0" err="1">
                <a:latin typeface="Tahoma" panose="020B0604030504040204" pitchFamily="34" charset="0"/>
                <a:ea typeface="Tahoma" panose="020B0604030504040204" pitchFamily="34" charset="0"/>
                <a:cs typeface="Tahoma" panose="020B0604030504040204" pitchFamily="34" charset="0"/>
              </a:rPr>
              <a:t>Biểu</a:t>
            </a:r>
            <a:r>
              <a:rPr lang="en-US" sz="2000" b="1" u="sng" dirty="0">
                <a:latin typeface="Tahoma" panose="020B0604030504040204" pitchFamily="34" charset="0"/>
                <a:ea typeface="Tahoma" panose="020B0604030504040204" pitchFamily="34" charset="0"/>
                <a:cs typeface="Tahoma" panose="020B0604030504040204" pitchFamily="34" charset="0"/>
              </a:rPr>
              <a:t> </a:t>
            </a:r>
            <a:r>
              <a:rPr lang="en-US" sz="2000" b="1" u="sng" dirty="0" err="1">
                <a:latin typeface="Tahoma" panose="020B0604030504040204" pitchFamily="34" charset="0"/>
                <a:ea typeface="Tahoma" panose="020B0604030504040204" pitchFamily="34" charset="0"/>
                <a:cs typeface="Tahoma" panose="020B0604030504040204" pitchFamily="34" charset="0"/>
              </a:rPr>
              <a:t>đồ</a:t>
            </a:r>
            <a:r>
              <a:rPr lang="en-US" sz="2000" b="1" u="sng" dirty="0">
                <a:latin typeface="Tahoma" panose="020B0604030504040204" pitchFamily="34" charset="0"/>
                <a:ea typeface="Tahoma" panose="020B0604030504040204" pitchFamily="34" charset="0"/>
                <a:cs typeface="Tahoma" panose="020B0604030504040204" pitchFamily="34" charset="0"/>
              </a:rPr>
              <a:t> </a:t>
            </a:r>
            <a:r>
              <a:rPr lang="en-US" sz="2000" b="1" u="sng" dirty="0" err="1">
                <a:latin typeface="Tahoma" panose="020B0604030504040204" pitchFamily="34" charset="0"/>
                <a:ea typeface="Tahoma" panose="020B0604030504040204" pitchFamily="34" charset="0"/>
                <a:cs typeface="Tahoma" panose="020B0604030504040204" pitchFamily="34" charset="0"/>
              </a:rPr>
              <a:t>hoạt</a:t>
            </a:r>
            <a:r>
              <a:rPr lang="en-US" sz="2000" b="1" u="sng" dirty="0">
                <a:latin typeface="Tahoma" panose="020B0604030504040204" pitchFamily="34" charset="0"/>
                <a:ea typeface="Tahoma" panose="020B0604030504040204" pitchFamily="34" charset="0"/>
                <a:cs typeface="Tahoma" panose="020B0604030504040204" pitchFamily="34" charset="0"/>
              </a:rPr>
              <a:t> </a:t>
            </a:r>
            <a:r>
              <a:rPr lang="en-US" sz="2000" b="1" u="sng" dirty="0" err="1">
                <a:latin typeface="Tahoma" panose="020B0604030504040204" pitchFamily="34" charset="0"/>
                <a:ea typeface="Tahoma" panose="020B0604030504040204" pitchFamily="34" charset="0"/>
                <a:cs typeface="Tahoma" panose="020B0604030504040204" pitchFamily="34" charset="0"/>
              </a:rPr>
              <a:t>động</a:t>
            </a:r>
            <a:endParaRPr lang="vi-VN" sz="2000" b="1" u="sng"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7D8D7BA1-D74B-4BBD-B1DC-7E3EF1D38F4E}"/>
              </a:ext>
            </a:extLst>
          </p:cNvPr>
          <p:cNvSpPr txBox="1"/>
          <p:nvPr/>
        </p:nvSpPr>
        <p:spPr>
          <a:xfrm>
            <a:off x="2205035" y="828645"/>
            <a:ext cx="4638676" cy="369332"/>
          </a:xfrm>
          <a:prstGeom prst="rect">
            <a:avLst/>
          </a:prstGeom>
          <a:noFill/>
        </p:spPr>
        <p:txBody>
          <a:bodyPr wrap="square" rtlCol="0">
            <a:spAutoFit/>
          </a:bodyPr>
          <a:lstStyle/>
          <a:p>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4.3.1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Biểu</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đồ</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hoạt</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động</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đăng</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nhập</a:t>
            </a:r>
            <a:endParaRPr lang="vi-VN"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EF62564F-59D7-471E-AF1A-82F339B820BB}"/>
              </a:ext>
            </a:extLst>
          </p:cNvPr>
          <p:cNvPicPr/>
          <p:nvPr/>
        </p:nvPicPr>
        <p:blipFill>
          <a:blip r:embed="rId2">
            <a:extLst>
              <a:ext uri="{28A0092B-C50C-407E-A947-70E740481C1C}">
                <a14:useLocalDpi xmlns:a14="http://schemas.microsoft.com/office/drawing/2010/main" val="0"/>
              </a:ext>
            </a:extLst>
          </a:blip>
          <a:stretch>
            <a:fillRect/>
          </a:stretch>
        </p:blipFill>
        <p:spPr>
          <a:xfrm>
            <a:off x="2495549" y="1326474"/>
            <a:ext cx="8258175" cy="5335772"/>
          </a:xfrm>
          <a:prstGeom prst="rect">
            <a:avLst/>
          </a:prstGeom>
        </p:spPr>
      </p:pic>
      <p:sp>
        <p:nvSpPr>
          <p:cNvPr id="5" name="TextBox 4">
            <a:extLst>
              <a:ext uri="{FF2B5EF4-FFF2-40B4-BE49-F238E27FC236}">
                <a16:creationId xmlns:a16="http://schemas.microsoft.com/office/drawing/2014/main" id="{40644DB4-6FBC-4B28-A075-2CC222B6ED67}"/>
              </a:ext>
            </a:extLst>
          </p:cNvPr>
          <p:cNvSpPr txBox="1"/>
          <p:nvPr/>
        </p:nvSpPr>
        <p:spPr>
          <a:xfrm>
            <a:off x="4352924" y="6276884"/>
            <a:ext cx="5114925" cy="385362"/>
          </a:xfrm>
          <a:prstGeom prst="rect">
            <a:avLst/>
          </a:prstGeom>
          <a:noFill/>
        </p:spPr>
        <p:txBody>
          <a:bodyPr wrap="square" rtlCol="0">
            <a:spAutoFit/>
          </a:bodyPr>
          <a:lstStyle/>
          <a:p>
            <a:pPr marL="450215" algn="ctr">
              <a:lnSpc>
                <a:spcPct val="115000"/>
              </a:lnSpc>
              <a:spcAft>
                <a:spcPts val="1000"/>
              </a:spcAft>
            </a:pP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4.3.1.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Biểu</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đồ</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hoạt</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đăng</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nhập</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vi-V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572231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07DA3E5-8705-4431-9FDC-DB3A63319F8A}"/>
              </a:ext>
            </a:extLst>
          </p:cNvPr>
          <p:cNvSpPr txBox="1"/>
          <p:nvPr/>
        </p:nvSpPr>
        <p:spPr>
          <a:xfrm flipH="1">
            <a:off x="3190875" y="352425"/>
            <a:ext cx="7000874" cy="830997"/>
          </a:xfrm>
          <a:prstGeom prst="rect">
            <a:avLst/>
          </a:prstGeom>
          <a:noFill/>
        </p:spPr>
        <p:txBody>
          <a:bodyPr wrap="square" rtlCol="0">
            <a:spAutoFit/>
          </a:bodyPr>
          <a:lstStyle/>
          <a:p>
            <a:pPr algn="ct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a:t>
            </a:r>
            <a:r>
              <a:rPr lang="en-US" sz="2400" b="1" dirty="0">
                <a:solidFill>
                  <a:srgbClr val="FF0000"/>
                </a:solidFill>
                <a:effectLst>
                  <a:outerShdw blurRad="38100" dist="38100" dir="2700000" algn="tl">
                    <a:srgbClr val="000000">
                      <a:alpha val="43137"/>
                    </a:srgbClr>
                  </a:outerShdw>
                </a:effectLst>
              </a:rPr>
              <a:t> I: KHẢO SÁT HỆ THỐNG</a:t>
            </a:r>
          </a:p>
          <a:p>
            <a:pPr algn="ctr"/>
            <a:endParaRPr lang="vi-VN" sz="2400" b="1" dirty="0">
              <a:solidFill>
                <a:srgbClr val="FF0000"/>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67DFEC8B-05FC-402B-9CDC-9C5E21865243}"/>
              </a:ext>
            </a:extLst>
          </p:cNvPr>
          <p:cNvSpPr txBox="1"/>
          <p:nvPr/>
        </p:nvSpPr>
        <p:spPr>
          <a:xfrm flipH="1">
            <a:off x="1937383" y="945163"/>
            <a:ext cx="3006091" cy="400110"/>
          </a:xfrm>
          <a:prstGeom prst="rect">
            <a:avLst/>
          </a:prstGeom>
          <a:noFill/>
        </p:spPr>
        <p:txBody>
          <a:bodyPr wrap="square" rtlCol="0">
            <a:spAutoFit/>
          </a:bodyPr>
          <a:lstStyle/>
          <a:p>
            <a:r>
              <a:rPr lang="en-US" sz="2000" b="1" u="sng" dirty="0">
                <a:latin typeface="Tahoma" panose="020B0604030504040204" pitchFamily="34" charset="0"/>
                <a:ea typeface="Tahoma" panose="020B0604030504040204" pitchFamily="34" charset="0"/>
                <a:cs typeface="Tahoma" panose="020B0604030504040204" pitchFamily="34" charset="0"/>
              </a:rPr>
              <a:t>1.1 </a:t>
            </a:r>
            <a:r>
              <a:rPr lang="en-US" sz="2000" b="1" u="sng" dirty="0" err="1">
                <a:latin typeface="Tahoma" panose="020B0604030504040204" pitchFamily="34" charset="0"/>
                <a:ea typeface="Tahoma" panose="020B0604030504040204" pitchFamily="34" charset="0"/>
                <a:cs typeface="Tahoma" panose="020B0604030504040204" pitchFamily="34" charset="0"/>
              </a:rPr>
              <a:t>Giới</a:t>
            </a:r>
            <a:r>
              <a:rPr lang="en-US" sz="2000" b="1" u="sng" dirty="0">
                <a:latin typeface="Tahoma" panose="020B0604030504040204" pitchFamily="34" charset="0"/>
                <a:ea typeface="Tahoma" panose="020B0604030504040204" pitchFamily="34" charset="0"/>
                <a:cs typeface="Tahoma" panose="020B0604030504040204" pitchFamily="34" charset="0"/>
              </a:rPr>
              <a:t> </a:t>
            </a:r>
            <a:r>
              <a:rPr lang="en-US" sz="2000" b="1" u="sng" dirty="0" err="1">
                <a:latin typeface="Tahoma" panose="020B0604030504040204" pitchFamily="34" charset="0"/>
                <a:ea typeface="Tahoma" panose="020B0604030504040204" pitchFamily="34" charset="0"/>
                <a:cs typeface="Tahoma" panose="020B0604030504040204" pitchFamily="34" charset="0"/>
              </a:rPr>
              <a:t>thiệu</a:t>
            </a:r>
            <a:r>
              <a:rPr lang="en-US" sz="2000" b="1" u="sng" dirty="0">
                <a:latin typeface="Tahoma" panose="020B0604030504040204" pitchFamily="34" charset="0"/>
                <a:ea typeface="Tahoma" panose="020B0604030504040204" pitchFamily="34" charset="0"/>
                <a:cs typeface="Tahoma" panose="020B0604030504040204" pitchFamily="34" charset="0"/>
              </a:rPr>
              <a:t> </a:t>
            </a:r>
            <a:r>
              <a:rPr lang="en-US" sz="2000" b="1" u="sng" dirty="0" err="1">
                <a:latin typeface="Tahoma" panose="020B0604030504040204" pitchFamily="34" charset="0"/>
                <a:ea typeface="Tahoma" panose="020B0604030504040204" pitchFamily="34" charset="0"/>
                <a:cs typeface="Tahoma" panose="020B0604030504040204" pitchFamily="34" charset="0"/>
              </a:rPr>
              <a:t>vị</a:t>
            </a:r>
            <a:r>
              <a:rPr lang="en-US" sz="2000" b="1" u="sng" dirty="0">
                <a:latin typeface="Tahoma" panose="020B0604030504040204" pitchFamily="34" charset="0"/>
                <a:ea typeface="Tahoma" panose="020B0604030504040204" pitchFamily="34" charset="0"/>
                <a:cs typeface="Tahoma" panose="020B0604030504040204" pitchFamily="34" charset="0"/>
              </a:rPr>
              <a:t> </a:t>
            </a:r>
            <a:r>
              <a:rPr lang="en-US" sz="2000" b="1" u="sng" dirty="0" err="1">
                <a:latin typeface="Tahoma" panose="020B0604030504040204" pitchFamily="34" charset="0"/>
                <a:ea typeface="Tahoma" panose="020B0604030504040204" pitchFamily="34" charset="0"/>
                <a:cs typeface="Tahoma" panose="020B0604030504040204" pitchFamily="34" charset="0"/>
              </a:rPr>
              <a:t>trí</a:t>
            </a:r>
            <a:endParaRPr lang="vi-VN" sz="2000" b="1" u="sng" dirty="0">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B98B9D5D-F5AD-4EEF-81A4-F7851202E255}"/>
              </a:ext>
            </a:extLst>
          </p:cNvPr>
          <p:cNvSpPr txBox="1"/>
          <p:nvPr/>
        </p:nvSpPr>
        <p:spPr>
          <a:xfrm rot="10800000" flipH="1" flipV="1">
            <a:off x="1906903" y="1356680"/>
            <a:ext cx="9456421" cy="92931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dirty="0" err="1">
                <a:latin typeface="Tahoma" panose="020B0604030504040204" pitchFamily="34" charset="0"/>
                <a:ea typeface="Tahoma" panose="020B0604030504040204" pitchFamily="34" charset="0"/>
                <a:cs typeface="Tahoma" panose="020B0604030504040204" pitchFamily="34" charset="0"/>
              </a:rPr>
              <a:t>Tọa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tại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thành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phố</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Nẵng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Bãi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biển</a:t>
            </a:r>
            <a:r>
              <a:rPr lang="en-US" dirty="0">
                <a:latin typeface="Tahoma" panose="020B0604030504040204" pitchFamily="34" charset="0"/>
                <a:ea typeface="Tahoma" panose="020B0604030504040204" pitchFamily="34" charset="0"/>
                <a:cs typeface="Tahoma" panose="020B0604030504040204" pitchFamily="34" charset="0"/>
              </a:rPr>
              <a:t> Non </a:t>
            </a:r>
            <a:r>
              <a:rPr lang="en-US" dirty="0" err="1">
                <a:latin typeface="Tahoma" panose="020B0604030504040204" pitchFamily="34" charset="0"/>
                <a:ea typeface="Tahoma" panose="020B0604030504040204" pitchFamily="34" charset="0"/>
                <a:cs typeface="Tahoma" panose="020B0604030504040204" pitchFamily="34" charset="0"/>
              </a:rPr>
              <a:t>Nước</a:t>
            </a:r>
            <a:r>
              <a:rPr lang="en-US" dirty="0">
                <a:latin typeface="Tahoma" panose="020B0604030504040204" pitchFamily="34" charset="0"/>
                <a:ea typeface="Tahoma" panose="020B0604030504040204" pitchFamily="34" charset="0"/>
                <a:cs typeface="Tahoma" panose="020B0604030504040204" pitchFamily="34" charset="0"/>
              </a:rPr>
              <a:t> 1,2 km, Dai Nam Hotel </a:t>
            </a:r>
            <a:r>
              <a:rPr lang="en-US" dirty="0" err="1">
                <a:latin typeface="Tahoma" panose="020B0604030504040204" pitchFamily="34" charset="0"/>
                <a:ea typeface="Tahoma" panose="020B0604030504040204" pitchFamily="34" charset="0"/>
                <a:cs typeface="Tahoma" panose="020B0604030504040204" pitchFamily="34" charset="0"/>
              </a:rPr>
              <a:t>cung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cấp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chỗ</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nghỉ</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với</a:t>
            </a:r>
            <a:r>
              <a:rPr lang="vi-VN" dirty="0">
                <a:latin typeface="Tahoma" panose="020B0604030504040204" pitchFamily="34" charset="0"/>
                <a:ea typeface="Tahoma" panose="020B0604030504040204" pitchFamily="34" charset="0"/>
                <a:cs typeface="Tahoma" panose="020B0604030504040204" pitchFamily="34" charset="0"/>
              </a:rPr>
              <a:t> các thiết bị đầy đủ tiện nghi và có tầm nhìn ra quang cảnh thành phố giúp khách hàng có một trải nghiệm ý nghĩa nhất. </a:t>
            </a:r>
            <a:endParaRPr lang="vi-VN" sz="1800" dirty="0">
              <a:effectLst/>
              <a:latin typeface="Times New Roman" panose="02020603050405020304" pitchFamily="18" charset="0"/>
              <a:ea typeface="Times New Roman" panose="02020603050405020304" pitchFamily="18" charset="0"/>
            </a:endParaRPr>
          </a:p>
        </p:txBody>
      </p:sp>
      <p:pic>
        <p:nvPicPr>
          <p:cNvPr id="9" name="Picture 4" descr="Đại Nam Hotel: Khách sạn Đại Nam, Đặt phòng khách sạn tại tp Thủ Dầu Một,  Bình Dương, Khach san Dai Nam">
            <a:extLst>
              <a:ext uri="{FF2B5EF4-FFF2-40B4-BE49-F238E27FC236}">
                <a16:creationId xmlns:a16="http://schemas.microsoft.com/office/drawing/2014/main" id="{143920AC-5950-4D11-B467-B02D17F116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0" y="2459257"/>
            <a:ext cx="7010399" cy="4120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0461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heel(1)">
                                      <p:cBhvr>
                                        <p:cTn id="24"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3B5563-C043-4724-ACA9-93245615F71A}"/>
              </a:ext>
            </a:extLst>
          </p:cNvPr>
          <p:cNvSpPr txBox="1"/>
          <p:nvPr/>
        </p:nvSpPr>
        <p:spPr>
          <a:xfrm>
            <a:off x="2333625" y="523874"/>
            <a:ext cx="4391025" cy="369332"/>
          </a:xfrm>
          <a:prstGeom prst="rect">
            <a:avLst/>
          </a:prstGeom>
          <a:noFill/>
        </p:spPr>
        <p:txBody>
          <a:bodyPr wrap="square" rtlCol="0">
            <a:spAutoFit/>
          </a:bodyPr>
          <a:lstStyle/>
          <a:p>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4.3.2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Biểu</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đồ</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hoạt</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động</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check in</a:t>
            </a:r>
            <a:endParaRPr lang="vi-VN"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F4947AC2-C316-4E1A-8244-7F078EF25F9E}"/>
              </a:ext>
            </a:extLst>
          </p:cNvPr>
          <p:cNvPicPr/>
          <p:nvPr/>
        </p:nvPicPr>
        <p:blipFill>
          <a:blip r:embed="rId2">
            <a:extLst>
              <a:ext uri="{28A0092B-C50C-407E-A947-70E740481C1C}">
                <a14:useLocalDpi xmlns:a14="http://schemas.microsoft.com/office/drawing/2010/main" val="0"/>
              </a:ext>
            </a:extLst>
          </a:blip>
          <a:stretch>
            <a:fillRect/>
          </a:stretch>
        </p:blipFill>
        <p:spPr>
          <a:xfrm>
            <a:off x="2409824" y="1056481"/>
            <a:ext cx="8791575" cy="5155188"/>
          </a:xfrm>
          <a:prstGeom prst="rect">
            <a:avLst/>
          </a:prstGeom>
        </p:spPr>
      </p:pic>
      <p:sp>
        <p:nvSpPr>
          <p:cNvPr id="4" name="TextBox 3">
            <a:extLst>
              <a:ext uri="{FF2B5EF4-FFF2-40B4-BE49-F238E27FC236}">
                <a16:creationId xmlns:a16="http://schemas.microsoft.com/office/drawing/2014/main" id="{92101EAF-6AC1-4EFC-AA5D-913E23544311}"/>
              </a:ext>
            </a:extLst>
          </p:cNvPr>
          <p:cNvSpPr txBox="1"/>
          <p:nvPr/>
        </p:nvSpPr>
        <p:spPr>
          <a:xfrm>
            <a:off x="4672011" y="6211669"/>
            <a:ext cx="4267200" cy="646331"/>
          </a:xfrm>
          <a:prstGeom prst="rect">
            <a:avLst/>
          </a:prstGeom>
          <a:noFill/>
        </p:spPr>
        <p:txBody>
          <a:bodyPr wrap="square" rtlCol="0">
            <a:spAutoFit/>
          </a:bodyPr>
          <a:lstStyle/>
          <a:p>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4.3.1.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Biểu</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đồ</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hoạt</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check in.</a:t>
            </a:r>
            <a:endParaRPr lang="vi-V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vi-VN" dirty="0"/>
          </a:p>
        </p:txBody>
      </p:sp>
    </p:spTree>
    <p:extLst>
      <p:ext uri="{BB962C8B-B14F-4D97-AF65-F5344CB8AC3E}">
        <p14:creationId xmlns:p14="http://schemas.microsoft.com/office/powerpoint/2010/main" val="6734753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EE8CAC-5241-4097-9F96-9E0CBD51A513}"/>
              </a:ext>
            </a:extLst>
          </p:cNvPr>
          <p:cNvSpPr txBox="1"/>
          <p:nvPr/>
        </p:nvSpPr>
        <p:spPr>
          <a:xfrm>
            <a:off x="2257424" y="447675"/>
            <a:ext cx="4600575" cy="369332"/>
          </a:xfrm>
          <a:prstGeom prst="rect">
            <a:avLst/>
          </a:prstGeom>
          <a:noFill/>
        </p:spPr>
        <p:txBody>
          <a:bodyPr wrap="square" rtlCol="0">
            <a:spAutoFit/>
          </a:bodyPr>
          <a:lstStyle/>
          <a:p>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4.3.3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Biểu</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đồ</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hoạt</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động</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check out</a:t>
            </a:r>
            <a:endParaRPr lang="vi-VN"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35C9289C-1527-4285-B124-536290CC459E}"/>
              </a:ext>
            </a:extLst>
          </p:cNvPr>
          <p:cNvPicPr/>
          <p:nvPr/>
        </p:nvPicPr>
        <p:blipFill>
          <a:blip r:embed="rId2">
            <a:extLst>
              <a:ext uri="{28A0092B-C50C-407E-A947-70E740481C1C}">
                <a14:useLocalDpi xmlns:a14="http://schemas.microsoft.com/office/drawing/2010/main" val="0"/>
              </a:ext>
            </a:extLst>
          </a:blip>
          <a:stretch>
            <a:fillRect/>
          </a:stretch>
        </p:blipFill>
        <p:spPr>
          <a:xfrm>
            <a:off x="2543174" y="1089223"/>
            <a:ext cx="8629650" cy="4896486"/>
          </a:xfrm>
          <a:prstGeom prst="rect">
            <a:avLst/>
          </a:prstGeom>
        </p:spPr>
      </p:pic>
      <p:sp>
        <p:nvSpPr>
          <p:cNvPr id="4" name="TextBox 3">
            <a:extLst>
              <a:ext uri="{FF2B5EF4-FFF2-40B4-BE49-F238E27FC236}">
                <a16:creationId xmlns:a16="http://schemas.microsoft.com/office/drawing/2014/main" id="{4AEC2DD5-B5FE-4E91-887C-22EBE61ABD63}"/>
              </a:ext>
            </a:extLst>
          </p:cNvPr>
          <p:cNvSpPr txBox="1"/>
          <p:nvPr/>
        </p:nvSpPr>
        <p:spPr>
          <a:xfrm>
            <a:off x="4929187" y="6257925"/>
            <a:ext cx="3952875" cy="369332"/>
          </a:xfrm>
          <a:prstGeom prst="rect">
            <a:avLst/>
          </a:prstGeom>
          <a:noFill/>
        </p:spPr>
        <p:txBody>
          <a:bodyPr wrap="square" rtlCol="0">
            <a:spAutoFit/>
          </a:bodyPr>
          <a:lstStyle/>
          <a:p>
            <a:r>
              <a:rPr lang="en-US" sz="1800" i="1" dirty="0" err="1">
                <a:solidFill>
                  <a:srgbClr val="000000"/>
                </a:solidFill>
                <a:effectLst/>
                <a:latin typeface="Times New Roman" panose="02020603050405020304" pitchFamily="18" charset="0"/>
                <a:ea typeface="Calibri" panose="020F0502020204030204" pitchFamily="34" charset="0"/>
              </a:rPr>
              <a:t>Hình</a:t>
            </a:r>
            <a:r>
              <a:rPr lang="en-US" sz="1800" i="1" dirty="0">
                <a:solidFill>
                  <a:srgbClr val="000000"/>
                </a:solidFill>
                <a:effectLst/>
                <a:latin typeface="Times New Roman" panose="02020603050405020304" pitchFamily="18" charset="0"/>
                <a:ea typeface="Calibri" panose="020F0502020204030204" pitchFamily="34" charset="0"/>
              </a:rPr>
              <a:t> 4.3.1. </a:t>
            </a:r>
            <a:r>
              <a:rPr lang="en-US" sz="1800" i="1" dirty="0" err="1">
                <a:solidFill>
                  <a:srgbClr val="000000"/>
                </a:solidFill>
                <a:effectLst/>
                <a:latin typeface="Times New Roman" panose="02020603050405020304" pitchFamily="18" charset="0"/>
                <a:ea typeface="Calibri" panose="020F0502020204030204" pitchFamily="34" charset="0"/>
              </a:rPr>
              <a:t>Biểu</a:t>
            </a:r>
            <a:r>
              <a:rPr lang="en-US" sz="1800" i="1" dirty="0">
                <a:solidFill>
                  <a:srgbClr val="000000"/>
                </a:solidFill>
                <a:effectLst/>
                <a:latin typeface="Times New Roman" panose="02020603050405020304" pitchFamily="18" charset="0"/>
                <a:ea typeface="Calibri" panose="020F0502020204030204" pitchFamily="34" charset="0"/>
              </a:rPr>
              <a:t> </a:t>
            </a:r>
            <a:r>
              <a:rPr lang="en-US" sz="1800" i="1" dirty="0" err="1">
                <a:solidFill>
                  <a:srgbClr val="000000"/>
                </a:solidFill>
                <a:effectLst/>
                <a:latin typeface="Times New Roman" panose="02020603050405020304" pitchFamily="18" charset="0"/>
                <a:ea typeface="Calibri" panose="020F0502020204030204" pitchFamily="34" charset="0"/>
              </a:rPr>
              <a:t>đồ</a:t>
            </a:r>
            <a:r>
              <a:rPr lang="en-US" sz="1800" i="1" dirty="0">
                <a:solidFill>
                  <a:srgbClr val="000000"/>
                </a:solidFill>
                <a:effectLst/>
                <a:latin typeface="Times New Roman" panose="02020603050405020304" pitchFamily="18" charset="0"/>
                <a:ea typeface="Calibri" panose="020F0502020204030204" pitchFamily="34" charset="0"/>
              </a:rPr>
              <a:t> </a:t>
            </a:r>
            <a:r>
              <a:rPr lang="en-US" sz="1800" i="1" dirty="0" err="1">
                <a:solidFill>
                  <a:srgbClr val="000000"/>
                </a:solidFill>
                <a:effectLst/>
                <a:latin typeface="Times New Roman" panose="02020603050405020304" pitchFamily="18" charset="0"/>
                <a:ea typeface="Calibri" panose="020F0502020204030204" pitchFamily="34" charset="0"/>
              </a:rPr>
              <a:t>hoạt</a:t>
            </a:r>
            <a:r>
              <a:rPr lang="en-US" sz="1800" i="1" dirty="0">
                <a:solidFill>
                  <a:srgbClr val="000000"/>
                </a:solidFill>
                <a:effectLst/>
                <a:latin typeface="Times New Roman" panose="02020603050405020304" pitchFamily="18" charset="0"/>
                <a:ea typeface="Calibri" panose="020F0502020204030204" pitchFamily="34" charset="0"/>
              </a:rPr>
              <a:t> </a:t>
            </a:r>
            <a:r>
              <a:rPr lang="en-US" sz="1800" i="1" dirty="0" err="1">
                <a:solidFill>
                  <a:srgbClr val="000000"/>
                </a:solidFill>
                <a:effectLst/>
                <a:latin typeface="Times New Roman" panose="02020603050405020304" pitchFamily="18" charset="0"/>
                <a:ea typeface="Calibri" panose="020F0502020204030204" pitchFamily="34" charset="0"/>
              </a:rPr>
              <a:t>động</a:t>
            </a:r>
            <a:r>
              <a:rPr lang="en-US" sz="1800" i="1" dirty="0">
                <a:solidFill>
                  <a:srgbClr val="000000"/>
                </a:solidFill>
                <a:effectLst/>
                <a:latin typeface="Times New Roman" panose="02020603050405020304" pitchFamily="18" charset="0"/>
                <a:ea typeface="Calibri" panose="020F0502020204030204" pitchFamily="34" charset="0"/>
              </a:rPr>
              <a:t> check out</a:t>
            </a:r>
            <a:endParaRPr lang="vi-VN" dirty="0"/>
          </a:p>
        </p:txBody>
      </p:sp>
    </p:spTree>
    <p:extLst>
      <p:ext uri="{BB962C8B-B14F-4D97-AF65-F5344CB8AC3E}">
        <p14:creationId xmlns:p14="http://schemas.microsoft.com/office/powerpoint/2010/main" val="39891320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anim calcmode="lin" valueType="num">
                                      <p:cBhvr>
                                        <p:cTn id="13" dur="2000" fill="hold"/>
                                        <p:tgtEl>
                                          <p:spTgt spid="3"/>
                                        </p:tgtEl>
                                        <p:attrNameLst>
                                          <p:attrName>ppt_w</p:attrName>
                                        </p:attrNameLst>
                                      </p:cBhvr>
                                      <p:tavLst>
                                        <p:tav tm="0" fmla="#ppt_w*sin(2.5*pi*$)">
                                          <p:val>
                                            <p:fltVal val="0"/>
                                          </p:val>
                                        </p:tav>
                                        <p:tav tm="100000">
                                          <p:val>
                                            <p:fltVal val="1"/>
                                          </p:val>
                                        </p:tav>
                                      </p:tavLst>
                                    </p:anim>
                                    <p:anim calcmode="lin" valueType="num">
                                      <p:cBhvr>
                                        <p:cTn id="14"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1B9EA0-0ECE-4813-ACDD-03EAFA9ABF08}"/>
              </a:ext>
            </a:extLst>
          </p:cNvPr>
          <p:cNvSpPr txBox="1"/>
          <p:nvPr/>
        </p:nvSpPr>
        <p:spPr>
          <a:xfrm>
            <a:off x="2190750" y="434459"/>
            <a:ext cx="3495675" cy="400110"/>
          </a:xfrm>
          <a:prstGeom prst="rect">
            <a:avLst/>
          </a:prstGeom>
          <a:noFill/>
        </p:spPr>
        <p:txBody>
          <a:bodyPr wrap="square" rtlCol="0">
            <a:spAutoFit/>
          </a:bodyPr>
          <a:lstStyle/>
          <a:p>
            <a:r>
              <a:rPr lang="en-US" sz="2000" b="1" u="sng" dirty="0">
                <a:latin typeface="Tahoma" panose="020B0604030504040204" pitchFamily="34" charset="0"/>
                <a:ea typeface="Tahoma" panose="020B0604030504040204" pitchFamily="34" charset="0"/>
                <a:cs typeface="Tahoma" panose="020B0604030504040204" pitchFamily="34" charset="0"/>
              </a:rPr>
              <a:t>4.4 </a:t>
            </a:r>
            <a:r>
              <a:rPr lang="en-US" sz="2000" b="1" u="sng" dirty="0" err="1">
                <a:latin typeface="Tahoma" panose="020B0604030504040204" pitchFamily="34" charset="0"/>
                <a:ea typeface="Tahoma" panose="020B0604030504040204" pitchFamily="34" charset="0"/>
                <a:cs typeface="Tahoma" panose="020B0604030504040204" pitchFamily="34" charset="0"/>
              </a:rPr>
              <a:t>Biểu</a:t>
            </a:r>
            <a:r>
              <a:rPr lang="en-US" sz="2000" b="1" u="sng" dirty="0">
                <a:latin typeface="Tahoma" panose="020B0604030504040204" pitchFamily="34" charset="0"/>
                <a:ea typeface="Tahoma" panose="020B0604030504040204" pitchFamily="34" charset="0"/>
                <a:cs typeface="Tahoma" panose="020B0604030504040204" pitchFamily="34" charset="0"/>
              </a:rPr>
              <a:t> </a:t>
            </a:r>
            <a:r>
              <a:rPr lang="en-US" sz="2000" b="1" u="sng" dirty="0" err="1">
                <a:latin typeface="Tahoma" panose="020B0604030504040204" pitchFamily="34" charset="0"/>
                <a:ea typeface="Tahoma" panose="020B0604030504040204" pitchFamily="34" charset="0"/>
                <a:cs typeface="Tahoma" panose="020B0604030504040204" pitchFamily="34" charset="0"/>
              </a:rPr>
              <a:t>đồ</a:t>
            </a:r>
            <a:r>
              <a:rPr lang="en-US" sz="2000" b="1" u="sng" dirty="0">
                <a:latin typeface="Tahoma" panose="020B0604030504040204" pitchFamily="34" charset="0"/>
                <a:ea typeface="Tahoma" panose="020B0604030504040204" pitchFamily="34" charset="0"/>
                <a:cs typeface="Tahoma" panose="020B0604030504040204" pitchFamily="34" charset="0"/>
              </a:rPr>
              <a:t> </a:t>
            </a:r>
            <a:r>
              <a:rPr lang="en-US" sz="2000" b="1" u="sng" dirty="0" err="1">
                <a:latin typeface="Tahoma" panose="020B0604030504040204" pitchFamily="34" charset="0"/>
                <a:ea typeface="Tahoma" panose="020B0604030504040204" pitchFamily="34" charset="0"/>
                <a:cs typeface="Tahoma" panose="020B0604030504040204" pitchFamily="34" charset="0"/>
              </a:rPr>
              <a:t>giao</a:t>
            </a:r>
            <a:r>
              <a:rPr lang="en-US" sz="2000" b="1" u="sng" dirty="0">
                <a:latin typeface="Tahoma" panose="020B0604030504040204" pitchFamily="34" charset="0"/>
                <a:ea typeface="Tahoma" panose="020B0604030504040204" pitchFamily="34" charset="0"/>
                <a:cs typeface="Tahoma" panose="020B0604030504040204" pitchFamily="34" charset="0"/>
              </a:rPr>
              <a:t> </a:t>
            </a:r>
            <a:r>
              <a:rPr lang="en-US" sz="2000" b="1" u="sng" dirty="0" err="1">
                <a:latin typeface="Tahoma" panose="020B0604030504040204" pitchFamily="34" charset="0"/>
                <a:ea typeface="Tahoma" panose="020B0604030504040204" pitchFamily="34" charset="0"/>
                <a:cs typeface="Tahoma" panose="020B0604030504040204" pitchFamily="34" charset="0"/>
              </a:rPr>
              <a:t>tiếp</a:t>
            </a:r>
            <a:endParaRPr lang="vi-VN" sz="2000" b="1" u="sng"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14995944"/>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8916FB-FCBE-49E0-800C-A8FCF3FB7B4A}"/>
              </a:ext>
            </a:extLst>
          </p:cNvPr>
          <p:cNvSpPr txBox="1"/>
          <p:nvPr/>
        </p:nvSpPr>
        <p:spPr>
          <a:xfrm>
            <a:off x="3167062" y="552450"/>
            <a:ext cx="6510338" cy="898772"/>
          </a:xfrm>
          <a:prstGeom prst="rect">
            <a:avLst/>
          </a:prstGeom>
          <a:noFill/>
        </p:spPr>
        <p:txBody>
          <a:bodyPr wrap="square" rtlCol="0">
            <a:spAutoFit/>
          </a:bodyPr>
          <a:lstStyle/>
          <a:p>
            <a:pPr marL="457200" algn="ctr">
              <a:lnSpc>
                <a:spcPct val="115000"/>
              </a:lnSpc>
              <a:spcAft>
                <a:spcPts val="600"/>
              </a:spcAft>
            </a:pPr>
            <a:r>
              <a:rPr lang="en-US" sz="2400" b="1" dirty="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CHƯƠNG 5: THIẾT KẾ CHI TIẾT BIỂU ĐỒ LỚP</a:t>
            </a:r>
            <a:endParaRPr lang="vi-VN" sz="2400" dirty="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7E3A3995-AF8A-4081-A648-714B53A97722}"/>
              </a:ext>
            </a:extLst>
          </p:cNvPr>
          <p:cNvSpPr txBox="1"/>
          <p:nvPr/>
        </p:nvSpPr>
        <p:spPr>
          <a:xfrm>
            <a:off x="2486025" y="1849667"/>
            <a:ext cx="8591550" cy="1477328"/>
          </a:xfrm>
          <a:prstGeom prst="rect">
            <a:avLst/>
          </a:prstGeom>
          <a:noFill/>
        </p:spPr>
        <p:txBody>
          <a:bodyPr wrap="square" rtlCol="0">
            <a:spAutoFit/>
          </a:bodyPr>
          <a:lstStyle/>
          <a:p>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Sau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khi</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xác</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định</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được</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các</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biểu</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đồ</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trình</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tự</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biểu</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đồ</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cộng</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tác</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để</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tìm</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ra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các</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phương</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thức</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tương</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ứng</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được</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gán</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cho</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lớp</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Cùng</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với</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các</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biểu</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đồ</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khái</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niệm</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biểu</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đồ</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cộng</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tác</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biểu</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đồ</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hoạt</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động</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chúng</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ta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đã</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thiết</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kế</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được</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chi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tiết</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biểu</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đồ</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lớp</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như</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sau</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a:t>
            </a:r>
            <a:endParaRPr lang="vi-VN" sz="1800" dirty="0">
              <a:effectLst/>
              <a:latin typeface="Tahoma" panose="020B0604030504040204" pitchFamily="34" charset="0"/>
              <a:ea typeface="Tahoma" panose="020B0604030504040204" pitchFamily="34" charset="0"/>
              <a:cs typeface="Tahoma" panose="020B0604030504040204" pitchFamily="34" charset="0"/>
            </a:endParaRPr>
          </a:p>
          <a:p>
            <a:endParaRPr lang="vi-V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769464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heel(1)">
                                      <p:cBhvr>
                                        <p:cTn id="2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0B066B3-F32B-4240-9815-6AC67E44663D}"/>
              </a:ext>
            </a:extLst>
          </p:cNvPr>
          <p:cNvPicPr/>
          <p:nvPr/>
        </p:nvPicPr>
        <p:blipFill>
          <a:blip r:embed="rId2">
            <a:extLst>
              <a:ext uri="{28A0092B-C50C-407E-A947-70E740481C1C}">
                <a14:useLocalDpi xmlns:a14="http://schemas.microsoft.com/office/drawing/2010/main" val="0"/>
              </a:ext>
            </a:extLst>
          </a:blip>
          <a:stretch>
            <a:fillRect/>
          </a:stretch>
        </p:blipFill>
        <p:spPr>
          <a:xfrm>
            <a:off x="1904999" y="0"/>
            <a:ext cx="9839326" cy="6381750"/>
          </a:xfrm>
          <a:prstGeom prst="rect">
            <a:avLst/>
          </a:prstGeom>
        </p:spPr>
      </p:pic>
      <p:sp>
        <p:nvSpPr>
          <p:cNvPr id="3" name="TextBox 2">
            <a:extLst>
              <a:ext uri="{FF2B5EF4-FFF2-40B4-BE49-F238E27FC236}">
                <a16:creationId xmlns:a16="http://schemas.microsoft.com/office/drawing/2014/main" id="{67F50F6F-0605-4C8A-A6BA-FE4CCE95DA26}"/>
              </a:ext>
            </a:extLst>
          </p:cNvPr>
          <p:cNvSpPr txBox="1"/>
          <p:nvPr/>
        </p:nvSpPr>
        <p:spPr>
          <a:xfrm>
            <a:off x="3848100" y="6381750"/>
            <a:ext cx="6715125" cy="646331"/>
          </a:xfrm>
          <a:prstGeom prst="rect">
            <a:avLst/>
          </a:prstGeom>
          <a:noFill/>
        </p:spPr>
        <p:txBody>
          <a:bodyPr wrap="square" rtlCol="0">
            <a:spAutoFit/>
          </a:bodyPr>
          <a:lstStyle/>
          <a:p>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5.1.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Biểu</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đồ</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lớp</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kế</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sạn</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vi-V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vi-VN" dirty="0"/>
          </a:p>
        </p:txBody>
      </p:sp>
    </p:spTree>
    <p:extLst>
      <p:ext uri="{BB962C8B-B14F-4D97-AF65-F5344CB8AC3E}">
        <p14:creationId xmlns:p14="http://schemas.microsoft.com/office/powerpoint/2010/main" val="39865676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0032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9C8B5B-F82E-443D-A4C4-26F61D9D0E7D}"/>
              </a:ext>
            </a:extLst>
          </p:cNvPr>
          <p:cNvSpPr txBox="1"/>
          <p:nvPr/>
        </p:nvSpPr>
        <p:spPr>
          <a:xfrm>
            <a:off x="2124075" y="895350"/>
            <a:ext cx="3305176" cy="400110"/>
          </a:xfrm>
          <a:prstGeom prst="rect">
            <a:avLst/>
          </a:prstGeom>
          <a:noFill/>
        </p:spPr>
        <p:txBody>
          <a:bodyPr wrap="square" rtlCol="0">
            <a:spAutoFit/>
          </a:bodyPr>
          <a:lstStyle/>
          <a:p>
            <a:r>
              <a:rPr lang="vi-VN" sz="2000" b="1" u="sng" dirty="0">
                <a:latin typeface="Tahoma" panose="020B0604030504040204" pitchFamily="34" charset="0"/>
                <a:ea typeface="Tahoma" panose="020B0604030504040204" pitchFamily="34" charset="0"/>
                <a:cs typeface="Tahoma" panose="020B0604030504040204" pitchFamily="34" charset="0"/>
              </a:rPr>
              <a:t>2.2 Đánh giá hiện trạng</a:t>
            </a:r>
          </a:p>
        </p:txBody>
      </p:sp>
      <p:sp>
        <p:nvSpPr>
          <p:cNvPr id="3" name="TextBox 2">
            <a:extLst>
              <a:ext uri="{FF2B5EF4-FFF2-40B4-BE49-F238E27FC236}">
                <a16:creationId xmlns:a16="http://schemas.microsoft.com/office/drawing/2014/main" id="{D8E1BA09-8AF8-4F69-B5C4-EF8A7C471E82}"/>
              </a:ext>
            </a:extLst>
          </p:cNvPr>
          <p:cNvSpPr txBox="1"/>
          <p:nvPr/>
        </p:nvSpPr>
        <p:spPr>
          <a:xfrm>
            <a:off x="2124075" y="1647765"/>
            <a:ext cx="8991601" cy="2308324"/>
          </a:xfrm>
          <a:prstGeom prst="rect">
            <a:avLst/>
          </a:prstGeom>
          <a:noFill/>
        </p:spPr>
        <p:txBody>
          <a:bodyPr wrap="square" rtlCol="0">
            <a:spAutoFit/>
          </a:bodyPr>
          <a:lstStyle/>
          <a:p>
            <a:r>
              <a:rPr lang="vi-VN" dirty="0">
                <a:latin typeface="Tahoma" panose="020B0604030504040204" pitchFamily="34" charset="0"/>
                <a:ea typeface="Tahoma" panose="020B0604030504040204" pitchFamily="34" charset="0"/>
                <a:cs typeface="Tahoma" panose="020B0604030504040204" pitchFamily="34" charset="0"/>
              </a:rPr>
              <a:t>	Là một khách sạn mới thành lập quy mô nhỏ, mới đưa vào hoạt động một khoảng thời gian ngắn. Việc thực hiển kiểm tra và lưu trữ thông tin khách hàng còn sơ sài, thủ công nên gặp không ít khó khăn, thiếu sót trong quá trình quản lí.</a:t>
            </a:r>
          </a:p>
          <a:p>
            <a:endParaRPr lang="vi-VN" dirty="0">
              <a:latin typeface="Tahoma" panose="020B0604030504040204" pitchFamily="34" charset="0"/>
              <a:ea typeface="Tahoma" panose="020B0604030504040204" pitchFamily="34" charset="0"/>
              <a:cs typeface="Tahoma" panose="020B0604030504040204" pitchFamily="34" charset="0"/>
            </a:endParaRPr>
          </a:p>
          <a:p>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Vì</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vậy</a:t>
            </a:r>
            <a: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dirty="0" err="1">
                <a:solidFill>
                  <a:srgbClr val="000000"/>
                </a:solidFill>
                <a:latin typeface="Tahoma" panose="020B0604030504040204" pitchFamily="34" charset="0"/>
                <a:ea typeface="Tahoma" panose="020B0604030504040204" pitchFamily="34" charset="0"/>
                <a:cs typeface="Tahoma" panose="020B0604030504040204" pitchFamily="34" charset="0"/>
              </a:rPr>
              <a:t>để</a:t>
            </a:r>
            <a: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đảm</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bảo</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quy</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trình</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nghiệp</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vụ</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và</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hiệu</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quả</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cao</a:t>
            </a:r>
            <a: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nhóm</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chúng</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tôi</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đã</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quyết</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định</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chọn</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đề</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tài</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phân</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tích</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và</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thiết</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kế</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một</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phần</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mềm</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quản</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lý</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khách</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sạn</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nhằm</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phục</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vụ</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cho</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công</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tác</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quản</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lý</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tại</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khách</a:t>
            </a:r>
            <a:r>
              <a:rPr lang="en-US" sz="1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sạn</a:t>
            </a:r>
            <a:endParaRPr lang="vi-VN" sz="1800" dirty="0">
              <a:effectLst/>
              <a:latin typeface="Tahoma" panose="020B0604030504040204" pitchFamily="34" charset="0"/>
              <a:ea typeface="Tahoma" panose="020B0604030504040204" pitchFamily="34" charset="0"/>
              <a:cs typeface="Tahoma" panose="020B0604030504040204" pitchFamily="34" charset="0"/>
            </a:endParaRPr>
          </a:p>
          <a:p>
            <a:endParaRPr lang="vi-V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78779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heel(1)">
                                      <p:cBhvr>
                                        <p:cTn id="1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E29476-3458-4600-B8DF-6D3939B38EC7}"/>
              </a:ext>
            </a:extLst>
          </p:cNvPr>
          <p:cNvSpPr txBox="1"/>
          <p:nvPr/>
        </p:nvSpPr>
        <p:spPr>
          <a:xfrm>
            <a:off x="2143125" y="323849"/>
            <a:ext cx="3448050" cy="400110"/>
          </a:xfrm>
          <a:prstGeom prst="rect">
            <a:avLst/>
          </a:prstGeom>
          <a:noFill/>
        </p:spPr>
        <p:txBody>
          <a:bodyPr wrap="square" rtlCol="0">
            <a:spAutoFit/>
          </a:bodyPr>
          <a:lstStyle/>
          <a:p>
            <a:r>
              <a:rPr lang="vi-VN" sz="2000" b="1" u="sng" dirty="0">
                <a:latin typeface="Tahoma" panose="020B0604030504040204" pitchFamily="34" charset="0"/>
                <a:ea typeface="Tahoma" panose="020B0604030504040204" pitchFamily="34" charset="0"/>
                <a:cs typeface="Tahoma" panose="020B0604030504040204" pitchFamily="34" charset="0"/>
              </a:rPr>
              <a:t>1.3 Quy trình nghiệp vụ</a:t>
            </a:r>
          </a:p>
        </p:txBody>
      </p:sp>
      <p:sp>
        <p:nvSpPr>
          <p:cNvPr id="5" name="TextBox 4">
            <a:extLst>
              <a:ext uri="{FF2B5EF4-FFF2-40B4-BE49-F238E27FC236}">
                <a16:creationId xmlns:a16="http://schemas.microsoft.com/office/drawing/2014/main" id="{735AD597-7EEA-4144-9860-853F2932F4B7}"/>
              </a:ext>
            </a:extLst>
          </p:cNvPr>
          <p:cNvSpPr txBox="1"/>
          <p:nvPr/>
        </p:nvSpPr>
        <p:spPr>
          <a:xfrm>
            <a:off x="2143125" y="723959"/>
            <a:ext cx="5553075" cy="369332"/>
          </a:xfrm>
          <a:prstGeom prst="rect">
            <a:avLst/>
          </a:prstGeom>
          <a:noFill/>
        </p:spPr>
        <p:txBody>
          <a:bodyPr wrap="square" rtlCol="0">
            <a:spAutoFit/>
          </a:bodyPr>
          <a:lstStyle/>
          <a:p>
            <a:r>
              <a:rPr lang="vi-VN"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1.3.1 Quy trình nhận phòng (check in)</a:t>
            </a:r>
          </a:p>
        </p:txBody>
      </p:sp>
      <p:pic>
        <p:nvPicPr>
          <p:cNvPr id="6" name="Picture 5">
            <a:extLst>
              <a:ext uri="{FF2B5EF4-FFF2-40B4-BE49-F238E27FC236}">
                <a16:creationId xmlns:a16="http://schemas.microsoft.com/office/drawing/2014/main" id="{48378CB4-EF76-44FC-9664-A3DAF4E13179}"/>
              </a:ext>
            </a:extLst>
          </p:cNvPr>
          <p:cNvPicPr/>
          <p:nvPr/>
        </p:nvPicPr>
        <p:blipFill>
          <a:blip r:embed="rId2">
            <a:extLst>
              <a:ext uri="{28A0092B-C50C-407E-A947-70E740481C1C}">
                <a14:useLocalDpi xmlns:a14="http://schemas.microsoft.com/office/drawing/2010/main" val="0"/>
              </a:ext>
            </a:extLst>
          </a:blip>
          <a:stretch>
            <a:fillRect/>
          </a:stretch>
        </p:blipFill>
        <p:spPr>
          <a:xfrm>
            <a:off x="3327081" y="1217117"/>
            <a:ext cx="6416993" cy="5078908"/>
          </a:xfrm>
          <a:prstGeom prst="rect">
            <a:avLst/>
          </a:prstGeom>
        </p:spPr>
      </p:pic>
      <p:sp>
        <p:nvSpPr>
          <p:cNvPr id="7" name="TextBox 6">
            <a:extLst>
              <a:ext uri="{FF2B5EF4-FFF2-40B4-BE49-F238E27FC236}">
                <a16:creationId xmlns:a16="http://schemas.microsoft.com/office/drawing/2014/main" id="{9524E2D6-DE1D-4EF9-8A77-D5B7501C482A}"/>
              </a:ext>
            </a:extLst>
          </p:cNvPr>
          <p:cNvSpPr txBox="1"/>
          <p:nvPr/>
        </p:nvSpPr>
        <p:spPr>
          <a:xfrm flipH="1">
            <a:off x="4541519" y="6227170"/>
            <a:ext cx="4135756" cy="385362"/>
          </a:xfrm>
          <a:prstGeom prst="rect">
            <a:avLst/>
          </a:prstGeom>
          <a:noFill/>
        </p:spPr>
        <p:txBody>
          <a:bodyPr wrap="square" rtlCol="0">
            <a:spAutoFit/>
          </a:bodyPr>
          <a:lstStyle/>
          <a:p>
            <a:pPr marL="228600" algn="ctr">
              <a:lnSpc>
                <a:spcPct val="115000"/>
              </a:lnSpc>
              <a:spcAft>
                <a:spcPts val="1000"/>
              </a:spcAft>
            </a:pP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1.1.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nghiệp</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check-in</a:t>
            </a:r>
            <a:endParaRPr lang="vi-V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956155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3D5168-87CB-45BE-9F88-BFC39E46D23F}"/>
              </a:ext>
            </a:extLst>
          </p:cNvPr>
          <p:cNvSpPr txBox="1"/>
          <p:nvPr/>
        </p:nvSpPr>
        <p:spPr>
          <a:xfrm flipH="1">
            <a:off x="2179318" y="266700"/>
            <a:ext cx="4411982" cy="369332"/>
          </a:xfrm>
          <a:prstGeom prst="rect">
            <a:avLst/>
          </a:prstGeom>
          <a:noFill/>
        </p:spPr>
        <p:txBody>
          <a:bodyPr wrap="square" rtlCol="0">
            <a:spAutoFit/>
          </a:bodyPr>
          <a:lstStyle/>
          <a:p>
            <a:r>
              <a:rPr lang="vi-VN"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1.3.2 Quy trình trả phòng (Check out)</a:t>
            </a:r>
          </a:p>
        </p:txBody>
      </p:sp>
      <p:pic>
        <p:nvPicPr>
          <p:cNvPr id="5" name="Picture 4">
            <a:extLst>
              <a:ext uri="{FF2B5EF4-FFF2-40B4-BE49-F238E27FC236}">
                <a16:creationId xmlns:a16="http://schemas.microsoft.com/office/drawing/2014/main" id="{1DC987F7-D5A9-48D1-B5B5-D4A869909252}"/>
              </a:ext>
            </a:extLst>
          </p:cNvPr>
          <p:cNvPicPr/>
          <p:nvPr/>
        </p:nvPicPr>
        <p:blipFill>
          <a:blip r:embed="rId2">
            <a:extLst>
              <a:ext uri="{28A0092B-C50C-407E-A947-70E740481C1C}">
                <a14:useLocalDpi xmlns:a14="http://schemas.microsoft.com/office/drawing/2010/main" val="0"/>
              </a:ext>
            </a:extLst>
          </a:blip>
          <a:stretch>
            <a:fillRect/>
          </a:stretch>
        </p:blipFill>
        <p:spPr>
          <a:xfrm>
            <a:off x="2767012" y="727591"/>
            <a:ext cx="7340920" cy="5402818"/>
          </a:xfrm>
          <a:prstGeom prst="rect">
            <a:avLst/>
          </a:prstGeom>
        </p:spPr>
      </p:pic>
      <p:sp>
        <p:nvSpPr>
          <p:cNvPr id="6" name="TextBox 5">
            <a:extLst>
              <a:ext uri="{FF2B5EF4-FFF2-40B4-BE49-F238E27FC236}">
                <a16:creationId xmlns:a16="http://schemas.microsoft.com/office/drawing/2014/main" id="{C8631DEF-90A2-43A6-8EB5-264F9FD9651E}"/>
              </a:ext>
            </a:extLst>
          </p:cNvPr>
          <p:cNvSpPr txBox="1"/>
          <p:nvPr/>
        </p:nvSpPr>
        <p:spPr>
          <a:xfrm flipH="1">
            <a:off x="4121943" y="6130409"/>
            <a:ext cx="4631057" cy="385362"/>
          </a:xfrm>
          <a:prstGeom prst="rect">
            <a:avLst/>
          </a:prstGeom>
          <a:noFill/>
        </p:spPr>
        <p:txBody>
          <a:bodyPr wrap="square" rtlCol="0">
            <a:spAutoFit/>
          </a:bodyPr>
          <a:lstStyle/>
          <a:p>
            <a:pPr marL="228600" algn="ctr">
              <a:lnSpc>
                <a:spcPct val="115000"/>
              </a:lnSpc>
              <a:spcAft>
                <a:spcPts val="1000"/>
              </a:spcAft>
            </a:pP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1.2.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nghiệp</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check-out.</a:t>
            </a:r>
            <a:endParaRPr lang="vi-V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101863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C5C1E7-4FDF-4803-AB7C-88B8827D54B2}"/>
              </a:ext>
            </a:extLst>
          </p:cNvPr>
          <p:cNvSpPr txBox="1"/>
          <p:nvPr/>
        </p:nvSpPr>
        <p:spPr>
          <a:xfrm>
            <a:off x="2295524" y="228837"/>
            <a:ext cx="5686425" cy="369332"/>
          </a:xfrm>
          <a:prstGeom prst="rect">
            <a:avLst/>
          </a:prstGeom>
          <a:noFill/>
        </p:spPr>
        <p:txBody>
          <a:bodyPr wrap="square" rtlCol="0">
            <a:spAutoFit/>
          </a:bodyPr>
          <a:lstStyle/>
          <a:p>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1.3.3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Quy</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trình</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nghiệp</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vụ</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Nhập</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hàng</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phân</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loại</a:t>
            </a:r>
            <a:endParaRPr lang="vi-VN"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EC2D003C-190D-437B-A278-851D89910496}"/>
              </a:ext>
            </a:extLst>
          </p:cNvPr>
          <p:cNvPicPr/>
          <p:nvPr/>
        </p:nvPicPr>
        <p:blipFill>
          <a:blip r:embed="rId2">
            <a:extLst>
              <a:ext uri="{28A0092B-C50C-407E-A947-70E740481C1C}">
                <a14:useLocalDpi xmlns:a14="http://schemas.microsoft.com/office/drawing/2010/main" val="0"/>
              </a:ext>
            </a:extLst>
          </a:blip>
          <a:stretch>
            <a:fillRect/>
          </a:stretch>
        </p:blipFill>
        <p:spPr>
          <a:xfrm>
            <a:off x="3319462" y="722828"/>
            <a:ext cx="6529388" cy="5668447"/>
          </a:xfrm>
          <a:prstGeom prst="rect">
            <a:avLst/>
          </a:prstGeom>
        </p:spPr>
      </p:pic>
      <p:sp>
        <p:nvSpPr>
          <p:cNvPr id="6" name="TextBox 5">
            <a:extLst>
              <a:ext uri="{FF2B5EF4-FFF2-40B4-BE49-F238E27FC236}">
                <a16:creationId xmlns:a16="http://schemas.microsoft.com/office/drawing/2014/main" id="{EBE9D319-EF49-4E84-BAA8-9F3EF57D6F00}"/>
              </a:ext>
            </a:extLst>
          </p:cNvPr>
          <p:cNvSpPr txBox="1"/>
          <p:nvPr/>
        </p:nvSpPr>
        <p:spPr>
          <a:xfrm flipH="1">
            <a:off x="4329111" y="6259831"/>
            <a:ext cx="5014914" cy="369332"/>
          </a:xfrm>
          <a:prstGeom prst="rect">
            <a:avLst/>
          </a:prstGeom>
          <a:noFill/>
        </p:spPr>
        <p:txBody>
          <a:bodyPr wrap="square" rtlCol="0">
            <a:spAutoFit/>
          </a:bodyPr>
          <a:lstStyle/>
          <a:p>
            <a:r>
              <a:rPr lang="en-US" sz="1800" i="1" dirty="0" err="1">
                <a:effectLst/>
                <a:latin typeface="Times New Roman" panose="02020603050405020304" pitchFamily="18" charset="0"/>
                <a:ea typeface="Calibri" panose="020F0502020204030204" pitchFamily="34" charset="0"/>
              </a:rPr>
              <a:t>Hình</a:t>
            </a:r>
            <a:r>
              <a:rPr lang="en-US" sz="1800" i="1" dirty="0">
                <a:effectLst/>
                <a:latin typeface="Times New Roman" panose="02020603050405020304" pitchFamily="18" charset="0"/>
                <a:ea typeface="Calibri" panose="020F0502020204030204" pitchFamily="34" charset="0"/>
              </a:rPr>
              <a:t> 1.3. </a:t>
            </a:r>
            <a:r>
              <a:rPr lang="en-US" sz="1800" i="1" dirty="0" err="1">
                <a:effectLst/>
                <a:latin typeface="Times New Roman" panose="02020603050405020304" pitchFamily="18" charset="0"/>
                <a:ea typeface="Calibri" panose="020F0502020204030204" pitchFamily="34" charset="0"/>
              </a:rPr>
              <a:t>Quy</a:t>
            </a:r>
            <a:r>
              <a:rPr lang="en-US" sz="1800" i="1" dirty="0">
                <a:effectLst/>
                <a:latin typeface="Times New Roman" panose="02020603050405020304" pitchFamily="18" charset="0"/>
                <a:ea typeface="Calibri" panose="020F0502020204030204" pitchFamily="34" charset="0"/>
              </a:rPr>
              <a:t> </a:t>
            </a:r>
            <a:r>
              <a:rPr lang="en-US" sz="1800" i="1" dirty="0" err="1">
                <a:effectLst/>
                <a:latin typeface="Times New Roman" panose="02020603050405020304" pitchFamily="18" charset="0"/>
                <a:ea typeface="Calibri" panose="020F0502020204030204" pitchFamily="34" charset="0"/>
              </a:rPr>
              <a:t>trình</a:t>
            </a:r>
            <a:r>
              <a:rPr lang="en-US" sz="1800" i="1" dirty="0">
                <a:effectLst/>
                <a:latin typeface="Times New Roman" panose="02020603050405020304" pitchFamily="18" charset="0"/>
                <a:ea typeface="Calibri" panose="020F0502020204030204" pitchFamily="34" charset="0"/>
              </a:rPr>
              <a:t> </a:t>
            </a:r>
            <a:r>
              <a:rPr lang="en-US" sz="1800" i="1" dirty="0" err="1">
                <a:effectLst/>
                <a:latin typeface="Times New Roman" panose="02020603050405020304" pitchFamily="18" charset="0"/>
                <a:ea typeface="Calibri" panose="020F0502020204030204" pitchFamily="34" charset="0"/>
              </a:rPr>
              <a:t>nghiệp</a:t>
            </a:r>
            <a:r>
              <a:rPr lang="en-US" sz="1800" i="1" dirty="0">
                <a:effectLst/>
                <a:latin typeface="Times New Roman" panose="02020603050405020304" pitchFamily="18" charset="0"/>
                <a:ea typeface="Calibri" panose="020F0502020204030204" pitchFamily="34" charset="0"/>
              </a:rPr>
              <a:t> </a:t>
            </a:r>
            <a:r>
              <a:rPr lang="en-US" sz="1800" i="1" dirty="0" err="1">
                <a:effectLst/>
                <a:latin typeface="Times New Roman" panose="02020603050405020304" pitchFamily="18" charset="0"/>
                <a:ea typeface="Calibri" panose="020F0502020204030204" pitchFamily="34" charset="0"/>
              </a:rPr>
              <a:t>vụ</a:t>
            </a:r>
            <a:r>
              <a:rPr lang="en-US" sz="1800" i="1" dirty="0">
                <a:effectLst/>
                <a:latin typeface="Times New Roman" panose="02020603050405020304" pitchFamily="18" charset="0"/>
                <a:ea typeface="Calibri" panose="020F0502020204030204" pitchFamily="34" charset="0"/>
              </a:rPr>
              <a:t> </a:t>
            </a:r>
            <a:r>
              <a:rPr lang="en-US" sz="1800" i="1" dirty="0" err="1">
                <a:effectLst/>
                <a:latin typeface="Times New Roman" panose="02020603050405020304" pitchFamily="18" charset="0"/>
                <a:ea typeface="Calibri" panose="020F0502020204030204" pitchFamily="34" charset="0"/>
              </a:rPr>
              <a:t>nhập</a:t>
            </a:r>
            <a:r>
              <a:rPr lang="en-US" sz="1800" i="1" dirty="0">
                <a:effectLst/>
                <a:latin typeface="Times New Roman" panose="02020603050405020304" pitchFamily="18" charset="0"/>
                <a:ea typeface="Calibri" panose="020F0502020204030204" pitchFamily="34" charset="0"/>
              </a:rPr>
              <a:t> </a:t>
            </a:r>
            <a:r>
              <a:rPr lang="en-US" sz="1800" i="1" dirty="0" err="1">
                <a:effectLst/>
                <a:latin typeface="Times New Roman" panose="02020603050405020304" pitchFamily="18" charset="0"/>
                <a:ea typeface="Calibri" panose="020F0502020204030204" pitchFamily="34" charset="0"/>
              </a:rPr>
              <a:t>hàng</a:t>
            </a:r>
            <a:r>
              <a:rPr lang="en-US" sz="1800" i="1" dirty="0">
                <a:effectLst/>
                <a:latin typeface="Times New Roman" panose="02020603050405020304" pitchFamily="18" charset="0"/>
                <a:ea typeface="Calibri" panose="020F0502020204030204" pitchFamily="34" charset="0"/>
              </a:rPr>
              <a:t>, </a:t>
            </a:r>
            <a:r>
              <a:rPr lang="en-US" sz="1800" i="1" dirty="0" err="1">
                <a:effectLst/>
                <a:latin typeface="Times New Roman" panose="02020603050405020304" pitchFamily="18" charset="0"/>
                <a:ea typeface="Calibri" panose="020F0502020204030204" pitchFamily="34" charset="0"/>
              </a:rPr>
              <a:t>phân</a:t>
            </a:r>
            <a:r>
              <a:rPr lang="en-US" sz="1800" i="1" dirty="0">
                <a:effectLst/>
                <a:latin typeface="Times New Roman" panose="02020603050405020304" pitchFamily="18" charset="0"/>
                <a:ea typeface="Calibri" panose="020F0502020204030204" pitchFamily="34" charset="0"/>
              </a:rPr>
              <a:t> </a:t>
            </a:r>
            <a:r>
              <a:rPr lang="en-US" sz="1800" i="1" dirty="0" err="1">
                <a:effectLst/>
                <a:latin typeface="Times New Roman" panose="02020603050405020304" pitchFamily="18" charset="0"/>
                <a:ea typeface="Calibri" panose="020F0502020204030204" pitchFamily="34" charset="0"/>
              </a:rPr>
              <a:t>loại</a:t>
            </a:r>
            <a:endParaRPr lang="vi-VN" dirty="0"/>
          </a:p>
        </p:txBody>
      </p:sp>
    </p:spTree>
    <p:extLst>
      <p:ext uri="{BB962C8B-B14F-4D97-AF65-F5344CB8AC3E}">
        <p14:creationId xmlns:p14="http://schemas.microsoft.com/office/powerpoint/2010/main" val="10993075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3ABF3D-14C6-4496-B8EE-6804339508CF}"/>
              </a:ext>
            </a:extLst>
          </p:cNvPr>
          <p:cNvSpPr txBox="1"/>
          <p:nvPr/>
        </p:nvSpPr>
        <p:spPr>
          <a:xfrm>
            <a:off x="2171700" y="177284"/>
            <a:ext cx="4648200" cy="369332"/>
          </a:xfrm>
          <a:prstGeom prst="rect">
            <a:avLst/>
          </a:prstGeom>
          <a:noFill/>
        </p:spPr>
        <p:txBody>
          <a:bodyPr wrap="square" rtlCol="0">
            <a:spAutoFit/>
          </a:bodyPr>
          <a:lstStyle/>
          <a:p>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1.3.4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Quy</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trình</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nghiệp</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vụ</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Xuất</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kho</a:t>
            </a:r>
            <a:endParaRPr lang="vi-VN"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FFE390E9-576B-41C9-87D3-0F90AFB7E0AC}"/>
              </a:ext>
            </a:extLst>
          </p:cNvPr>
          <p:cNvPicPr/>
          <p:nvPr/>
        </p:nvPicPr>
        <p:blipFill>
          <a:blip r:embed="rId2">
            <a:extLst>
              <a:ext uri="{28A0092B-C50C-407E-A947-70E740481C1C}">
                <a14:useLocalDpi xmlns:a14="http://schemas.microsoft.com/office/drawing/2010/main" val="0"/>
              </a:ext>
            </a:extLst>
          </a:blip>
          <a:stretch>
            <a:fillRect/>
          </a:stretch>
        </p:blipFill>
        <p:spPr>
          <a:xfrm>
            <a:off x="3452812" y="700086"/>
            <a:ext cx="6034088" cy="5529263"/>
          </a:xfrm>
          <a:prstGeom prst="rect">
            <a:avLst/>
          </a:prstGeom>
        </p:spPr>
      </p:pic>
      <p:sp>
        <p:nvSpPr>
          <p:cNvPr id="4" name="TextBox 3">
            <a:extLst>
              <a:ext uri="{FF2B5EF4-FFF2-40B4-BE49-F238E27FC236}">
                <a16:creationId xmlns:a16="http://schemas.microsoft.com/office/drawing/2014/main" id="{E9E660A8-641C-462C-B876-7D1F33C3A801}"/>
              </a:ext>
            </a:extLst>
          </p:cNvPr>
          <p:cNvSpPr txBox="1"/>
          <p:nvPr/>
        </p:nvSpPr>
        <p:spPr>
          <a:xfrm flipH="1">
            <a:off x="4609146" y="6157913"/>
            <a:ext cx="4421507" cy="369332"/>
          </a:xfrm>
          <a:prstGeom prst="rect">
            <a:avLst/>
          </a:prstGeom>
          <a:noFill/>
        </p:spPr>
        <p:txBody>
          <a:bodyPr wrap="square" rtlCol="0">
            <a:spAutoFit/>
          </a:bodyPr>
          <a:lstStyle/>
          <a:p>
            <a:r>
              <a:rPr lang="en-US" sz="1800" i="1">
                <a:effectLst/>
                <a:latin typeface="Times New Roman" panose="02020603050405020304" pitchFamily="18" charset="0"/>
                <a:ea typeface="Calibri" panose="020F0502020204030204" pitchFamily="34" charset="0"/>
              </a:rPr>
              <a:t>Hình 1.4. Quy trình nghiệp vụ xuất kho</a:t>
            </a:r>
            <a:endParaRPr lang="vi-VN" dirty="0"/>
          </a:p>
        </p:txBody>
      </p:sp>
    </p:spTree>
    <p:extLst>
      <p:ext uri="{BB962C8B-B14F-4D97-AF65-F5344CB8AC3E}">
        <p14:creationId xmlns:p14="http://schemas.microsoft.com/office/powerpoint/2010/main" val="12407355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 calcmode="lin" valueType="num">
                                      <p:cBhvr>
                                        <p:cTn id="14" dur="1000" fill="hold"/>
                                        <p:tgtEl>
                                          <p:spTgt spid="3"/>
                                        </p:tgtEl>
                                        <p:attrNameLst>
                                          <p:attrName>style.rotation</p:attrName>
                                        </p:attrNameLst>
                                      </p:cBhvr>
                                      <p:tavLst>
                                        <p:tav tm="0">
                                          <p:val>
                                            <p:fltVal val="90"/>
                                          </p:val>
                                        </p:tav>
                                        <p:tav tm="100000">
                                          <p:val>
                                            <p:fltVal val="0"/>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EF2FEC-88F6-444E-8AE3-76CF7D305A9B}"/>
              </a:ext>
            </a:extLst>
          </p:cNvPr>
          <p:cNvSpPr txBox="1"/>
          <p:nvPr/>
        </p:nvSpPr>
        <p:spPr>
          <a:xfrm>
            <a:off x="2295525" y="438150"/>
            <a:ext cx="6172200" cy="369332"/>
          </a:xfrm>
          <a:prstGeom prst="rect">
            <a:avLst/>
          </a:prstGeom>
          <a:noFill/>
        </p:spPr>
        <p:txBody>
          <a:bodyPr wrap="square" rtlCol="0">
            <a:spAutoFit/>
          </a:bodyPr>
          <a:lstStyle/>
          <a:p>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1.3.5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Quy</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trình</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nghiệp</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vụ</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Thanh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lí</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hàng</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tồn</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kho</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hết</a:t>
            </a:r>
            <a:r>
              <a:rPr lang="en-US"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i="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hạn</a:t>
            </a:r>
            <a:endParaRPr lang="vi-VN" i="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2F501332-A986-4C5E-8760-8F4244863F0F}"/>
              </a:ext>
            </a:extLst>
          </p:cNvPr>
          <p:cNvPicPr/>
          <p:nvPr/>
        </p:nvPicPr>
        <p:blipFill>
          <a:blip r:embed="rId2">
            <a:extLst>
              <a:ext uri="{28A0092B-C50C-407E-A947-70E740481C1C}">
                <a14:useLocalDpi xmlns:a14="http://schemas.microsoft.com/office/drawing/2010/main" val="0"/>
              </a:ext>
            </a:extLst>
          </a:blip>
          <a:stretch>
            <a:fillRect/>
          </a:stretch>
        </p:blipFill>
        <p:spPr>
          <a:xfrm>
            <a:off x="3641089" y="1065212"/>
            <a:ext cx="5836285" cy="5087938"/>
          </a:xfrm>
          <a:prstGeom prst="rect">
            <a:avLst/>
          </a:prstGeom>
        </p:spPr>
      </p:pic>
      <p:sp>
        <p:nvSpPr>
          <p:cNvPr id="4" name="TextBox 3">
            <a:extLst>
              <a:ext uri="{FF2B5EF4-FFF2-40B4-BE49-F238E27FC236}">
                <a16:creationId xmlns:a16="http://schemas.microsoft.com/office/drawing/2014/main" id="{0D6A36E9-10DD-4E4A-89E3-D53E8C743813}"/>
              </a:ext>
            </a:extLst>
          </p:cNvPr>
          <p:cNvSpPr txBox="1"/>
          <p:nvPr/>
        </p:nvSpPr>
        <p:spPr>
          <a:xfrm>
            <a:off x="4049393" y="6153150"/>
            <a:ext cx="5019675" cy="385362"/>
          </a:xfrm>
          <a:prstGeom prst="rect">
            <a:avLst/>
          </a:prstGeom>
          <a:noFill/>
        </p:spPr>
        <p:txBody>
          <a:bodyPr wrap="square" rtlCol="0">
            <a:spAutoFit/>
          </a:bodyPr>
          <a:lstStyle/>
          <a:p>
            <a:pPr marL="228600" algn="ctr">
              <a:lnSpc>
                <a:spcPct val="115000"/>
              </a:lnSpc>
              <a:spcAft>
                <a:spcPts val="1000"/>
              </a:spcAft>
            </a:pP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1.5.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nghiệp</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Thanh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7920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 calcmode="lin" valueType="num">
                                      <p:cBhvr>
                                        <p:cTn id="14" dur="1000" fill="hold"/>
                                        <p:tgtEl>
                                          <p:spTgt spid="3"/>
                                        </p:tgtEl>
                                        <p:attrNameLst>
                                          <p:attrName>style.rotation</p:attrName>
                                        </p:attrNameLst>
                                      </p:cBhvr>
                                      <p:tavLst>
                                        <p:tav tm="0">
                                          <p:val>
                                            <p:fltVal val="90"/>
                                          </p:val>
                                        </p:tav>
                                        <p:tav tm="100000">
                                          <p:val>
                                            <p:fltVal val="0"/>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348</TotalTime>
  <Words>1143</Words>
  <Application>Microsoft Office PowerPoint</Application>
  <PresentationFormat>Widescreen</PresentationFormat>
  <Paragraphs>103</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Corbel</vt:lpstr>
      <vt:lpstr>Symbol</vt:lpstr>
      <vt:lpstr>Tahoma</vt:lpstr>
      <vt:lpstr>Times New Roman</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Truong huyen</dc:creator>
  <cp:lastModifiedBy>Truong huyen</cp:lastModifiedBy>
  <cp:revision>37</cp:revision>
  <dcterms:created xsi:type="dcterms:W3CDTF">2020-12-25T05:42:01Z</dcterms:created>
  <dcterms:modified xsi:type="dcterms:W3CDTF">2020-12-28T18:09:48Z</dcterms:modified>
</cp:coreProperties>
</file>