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0937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9854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6183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5016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6690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80177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41732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27508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4055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505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538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5608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5182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24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934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2819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063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12/25/2020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256015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FC59F2-27AC-44B8-8DD0-DEA429CD7807}"/>
              </a:ext>
            </a:extLst>
          </p:cNvPr>
          <p:cNvSpPr>
            <a:spLocks noGrp="1"/>
          </p:cNvSpPr>
          <p:nvPr>
            <p:ph type="subTitle" idx="1"/>
          </p:nvPr>
        </p:nvSpPr>
        <p:spPr>
          <a:xfrm>
            <a:off x="4181475" y="3217353"/>
            <a:ext cx="5330361" cy="691921"/>
          </a:xfrm>
        </p:spPr>
        <p:txBody>
          <a:bodyPr>
            <a:normAutofit fontScale="92500"/>
          </a:bodyPr>
          <a:lstStyle/>
          <a:p>
            <a:r>
              <a:rPr lang="en-US" sz="2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DỰ ÁN: QUẢN LÝ KHÁCH SẠN</a:t>
            </a:r>
            <a:endParaRPr lang="vi-VN" sz="2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p:sp>
        <p:nvSpPr>
          <p:cNvPr id="6" name="TextBox 5">
            <a:extLst>
              <a:ext uri="{FF2B5EF4-FFF2-40B4-BE49-F238E27FC236}">
                <a16:creationId xmlns:a16="http://schemas.microsoft.com/office/drawing/2014/main" id="{510406A7-47A3-4BF1-915B-6476F9B8CC63}"/>
              </a:ext>
            </a:extLst>
          </p:cNvPr>
          <p:cNvSpPr txBox="1"/>
          <p:nvPr/>
        </p:nvSpPr>
        <p:spPr>
          <a:xfrm>
            <a:off x="2390775" y="952499"/>
            <a:ext cx="8553450" cy="2160079"/>
          </a:xfrm>
          <a:prstGeom prst="rect">
            <a:avLst/>
          </a:prstGeom>
          <a:noFill/>
        </p:spPr>
        <p:txBody>
          <a:bodyPr wrap="square" rtlCol="0">
            <a:spAutoFit/>
          </a:bodyPr>
          <a:lstStyle/>
          <a:p>
            <a:pPr algn="ctr">
              <a:lnSpc>
                <a:spcPct val="107000"/>
              </a:lnSpc>
              <a:spcAft>
                <a:spcPts val="800"/>
              </a:spcAft>
            </a:pPr>
            <a:r>
              <a:rPr lang="en-US"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ĐỒ ÁN MÔN HỌC </a:t>
            </a:r>
            <a:endParaRPr lang="vi-VN"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PHÂN TÍCH VÀ THIẾT KẾ HỆ THỐNG PHẦN MỀM</a:t>
            </a:r>
            <a:endParaRPr lang="vi-VN"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ABAF6B4-83B8-4E1C-B132-6A45CA6026F8}"/>
              </a:ext>
            </a:extLst>
          </p:cNvPr>
          <p:cNvSpPr txBox="1"/>
          <p:nvPr/>
        </p:nvSpPr>
        <p:spPr>
          <a:xfrm>
            <a:off x="6096000" y="4280371"/>
            <a:ext cx="5553075" cy="2368854"/>
          </a:xfrm>
          <a:prstGeom prst="rect">
            <a:avLst/>
          </a:prstGeom>
          <a:noFill/>
        </p:spPr>
        <p:txBody>
          <a:bodyPr wrap="square" rtlCol="0">
            <a:spAutoFit/>
          </a:bodyPr>
          <a:lstStyle/>
          <a:p>
            <a:pPr indent="1943100">
              <a:lnSpc>
                <a:spcPct val="107000"/>
              </a:lnSpc>
              <a:spcAft>
                <a:spcPts val="800"/>
              </a:spcAft>
              <a:tabLst>
                <a:tab pos="2628900" algn="l"/>
              </a:tabLst>
            </a:pPr>
            <a:r>
              <a:rPr lang="en-US" dirty="0" err="1">
                <a:latin typeface="Times New Roman" panose="02020603050405020304" pitchFamily="18" charset="0"/>
                <a:ea typeface="Calibri" panose="020F0502020204030204" pitchFamily="34" charset="0"/>
                <a:cs typeface="Times New Roman" panose="02020603050405020304" pitchFamily="18" charset="0"/>
              </a:rPr>
              <a:t>Sinh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Huỳnh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Tâm</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Thắng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Huyền</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Hùng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GVHD:	Lê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Trương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BA2A13E-EB82-443F-9E49-17B5F8377571}"/>
              </a:ext>
            </a:extLst>
          </p:cNvPr>
          <p:cNvSpPr txBox="1"/>
          <p:nvPr/>
        </p:nvSpPr>
        <p:spPr>
          <a:xfrm>
            <a:off x="4000500" y="285700"/>
            <a:ext cx="4676775" cy="423834"/>
          </a:xfrm>
          <a:prstGeom prst="rect">
            <a:avLst/>
          </a:prstGeom>
          <a:noFill/>
        </p:spPr>
        <p:txBody>
          <a:bodyPr wrap="square" rtlCol="0">
            <a:spAutoFit/>
          </a:bodyPr>
          <a:lstStyle/>
          <a:p>
            <a:pPr algn="ctr">
              <a:lnSpc>
                <a:spcPct val="115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TRƯỜNG ĐH CNTT &amp; TT VIỆT HÀN</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04720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80">
                                          <p:stCondLst>
                                            <p:cond delay="0"/>
                                          </p:stCondLst>
                                        </p:cTn>
                                        <p:tgtEl>
                                          <p:spTgt spid="3">
                                            <p:txEl>
                                              <p:pRg st="0" end="0"/>
                                            </p:txEl>
                                          </p:spTgt>
                                        </p:tgtEl>
                                      </p:cBhvr>
                                    </p:animEffect>
                                    <p:anim calcmode="lin" valueType="num">
                                      <p:cBhvr>
                                        <p:cTn id="1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0" end="0"/>
                                            </p:txEl>
                                          </p:spTgt>
                                        </p:tgtEl>
                                      </p:cBhvr>
                                      <p:to x="100000" y="60000"/>
                                    </p:animScale>
                                    <p:animScale>
                                      <p:cBhvr>
                                        <p:cTn id="24" dur="166" decel="50000">
                                          <p:stCondLst>
                                            <p:cond delay="676"/>
                                          </p:stCondLst>
                                        </p:cTn>
                                        <p:tgtEl>
                                          <p:spTgt spid="3">
                                            <p:txEl>
                                              <p:pRg st="0" end="0"/>
                                            </p:txEl>
                                          </p:spTgt>
                                        </p:tgtEl>
                                      </p:cBhvr>
                                      <p:to x="100000" y="100000"/>
                                    </p:animScale>
                                    <p:animScale>
                                      <p:cBhvr>
                                        <p:cTn id="25" dur="26">
                                          <p:stCondLst>
                                            <p:cond delay="1312"/>
                                          </p:stCondLst>
                                        </p:cTn>
                                        <p:tgtEl>
                                          <p:spTgt spid="3">
                                            <p:txEl>
                                              <p:pRg st="0" end="0"/>
                                            </p:txEl>
                                          </p:spTgt>
                                        </p:tgtEl>
                                      </p:cBhvr>
                                      <p:to x="100000" y="80000"/>
                                    </p:animScale>
                                    <p:animScale>
                                      <p:cBhvr>
                                        <p:cTn id="26" dur="166" decel="50000">
                                          <p:stCondLst>
                                            <p:cond delay="1338"/>
                                          </p:stCondLst>
                                        </p:cTn>
                                        <p:tgtEl>
                                          <p:spTgt spid="3">
                                            <p:txEl>
                                              <p:pRg st="0" end="0"/>
                                            </p:txEl>
                                          </p:spTgt>
                                        </p:tgtEl>
                                      </p:cBhvr>
                                      <p:to x="100000" y="100000"/>
                                    </p:animScale>
                                    <p:animScale>
                                      <p:cBhvr>
                                        <p:cTn id="27" dur="26">
                                          <p:stCondLst>
                                            <p:cond delay="1642"/>
                                          </p:stCondLst>
                                        </p:cTn>
                                        <p:tgtEl>
                                          <p:spTgt spid="3">
                                            <p:txEl>
                                              <p:pRg st="0" end="0"/>
                                            </p:txEl>
                                          </p:spTgt>
                                        </p:tgtEl>
                                      </p:cBhvr>
                                      <p:to x="100000" y="90000"/>
                                    </p:animScale>
                                    <p:animScale>
                                      <p:cBhvr>
                                        <p:cTn id="28" dur="166" decel="50000">
                                          <p:stCondLst>
                                            <p:cond delay="1668"/>
                                          </p:stCondLst>
                                        </p:cTn>
                                        <p:tgtEl>
                                          <p:spTgt spid="3">
                                            <p:txEl>
                                              <p:pRg st="0" end="0"/>
                                            </p:txEl>
                                          </p:spTgt>
                                        </p:tgtEl>
                                      </p:cBhvr>
                                      <p:to x="100000" y="100000"/>
                                    </p:animScale>
                                    <p:animScale>
                                      <p:cBhvr>
                                        <p:cTn id="29" dur="26">
                                          <p:stCondLst>
                                            <p:cond delay="1808"/>
                                          </p:stCondLst>
                                        </p:cTn>
                                        <p:tgtEl>
                                          <p:spTgt spid="3">
                                            <p:txEl>
                                              <p:pRg st="0" end="0"/>
                                            </p:txEl>
                                          </p:spTgt>
                                        </p:tgtEl>
                                      </p:cBhvr>
                                      <p:to x="100000" y="95000"/>
                                    </p:animScale>
                                    <p:animScale>
                                      <p:cBhvr>
                                        <p:cTn id="30" dur="166" decel="50000">
                                          <p:stCondLst>
                                            <p:cond delay="1834"/>
                                          </p:stCondLst>
                                        </p:cTn>
                                        <p:tgtEl>
                                          <p:spTgt spid="3">
                                            <p:txEl>
                                              <p:pRg st="0" end="0"/>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770C08-D38D-4B11-AC15-9172E5BD9000}"/>
              </a:ext>
            </a:extLst>
          </p:cNvPr>
          <p:cNvPicPr/>
          <p:nvPr/>
        </p:nvPicPr>
        <p:blipFill>
          <a:blip r:embed="rId2">
            <a:extLst>
              <a:ext uri="{28A0092B-C50C-407E-A947-70E740481C1C}">
                <a14:useLocalDpi xmlns:a14="http://schemas.microsoft.com/office/drawing/2010/main" val="0"/>
              </a:ext>
            </a:extLst>
          </a:blip>
          <a:stretch>
            <a:fillRect/>
          </a:stretch>
        </p:blipFill>
        <p:spPr>
          <a:xfrm>
            <a:off x="2119312" y="871537"/>
            <a:ext cx="9539288" cy="5713929"/>
          </a:xfrm>
          <a:prstGeom prst="rect">
            <a:avLst/>
          </a:prstGeom>
        </p:spPr>
      </p:pic>
      <p:sp>
        <p:nvSpPr>
          <p:cNvPr id="3" name="TextBox 2">
            <a:extLst>
              <a:ext uri="{FF2B5EF4-FFF2-40B4-BE49-F238E27FC236}">
                <a16:creationId xmlns:a16="http://schemas.microsoft.com/office/drawing/2014/main" id="{2A9F3977-0DCC-4FF4-A6B8-EF809ECB3F2B}"/>
              </a:ext>
            </a:extLst>
          </p:cNvPr>
          <p:cNvSpPr txBox="1"/>
          <p:nvPr/>
        </p:nvSpPr>
        <p:spPr>
          <a:xfrm>
            <a:off x="2119312" y="272534"/>
            <a:ext cx="257651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2.3: </a:t>
            </a:r>
            <a:r>
              <a:rPr lang="en-US" sz="2000" b="1" dirty="0" err="1">
                <a:latin typeface="Times New Roman" panose="02020603050405020304" pitchFamily="18" charset="0"/>
                <a:cs typeface="Times New Roman" panose="02020603050405020304" pitchFamily="18" charset="0"/>
              </a:rPr>
              <a:t>Biểu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đồ</a:t>
            </a:r>
            <a:r>
              <a:rPr lang="en-US" sz="2000" b="1" dirty="0">
                <a:latin typeface="Times New Roman" panose="02020603050405020304" pitchFamily="18" charset="0"/>
                <a:cs typeface="Times New Roman" panose="02020603050405020304" pitchFamily="18" charset="0"/>
              </a:rPr>
              <a:t> Use-case</a:t>
            </a:r>
            <a:endParaRPr lang="vi-V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15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FE683-8EF7-4D39-A31D-529B2627BF51}"/>
              </a:ext>
            </a:extLst>
          </p:cNvPr>
          <p:cNvSpPr txBox="1"/>
          <p:nvPr/>
        </p:nvSpPr>
        <p:spPr>
          <a:xfrm>
            <a:off x="3657600" y="419100"/>
            <a:ext cx="6229350" cy="461665"/>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 MÔ HÌNH HÓA CẤU TRÚC</a:t>
            </a:r>
            <a:endParaRPr lang="vi-V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C35F4E-1D1D-4991-ACB5-F7AEB16A1135}"/>
              </a:ext>
            </a:extLst>
          </p:cNvPr>
          <p:cNvSpPr txBox="1"/>
          <p:nvPr/>
        </p:nvSpPr>
        <p:spPr>
          <a:xfrm>
            <a:off x="2200274" y="1068943"/>
            <a:ext cx="29813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lớp</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B3FCA3-64F6-4A4F-BFFB-A9DAA83935BC}"/>
              </a:ext>
            </a:extLst>
          </p:cNvPr>
          <p:cNvSpPr txBox="1"/>
          <p:nvPr/>
        </p:nvSpPr>
        <p:spPr>
          <a:xfrm flipH="1">
            <a:off x="2200275" y="1614606"/>
            <a:ext cx="9096375" cy="4443396"/>
          </a:xfrm>
          <a:prstGeom prst="rect">
            <a:avLst/>
          </a:prstGeom>
          <a:noFill/>
        </p:spPr>
        <p:txBody>
          <a:bodyPr wrap="square" rtlCol="0">
            <a:spAutoFit/>
          </a:bodyPr>
          <a:lstStyle/>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NhanVien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NhanVien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BoPhan</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BoPhan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Phong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LoaiPhong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ThietBiPhong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tb.</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0342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7936EB-700E-4268-BD79-27FD06157446}"/>
              </a:ext>
            </a:extLst>
          </p:cNvPr>
          <p:cNvSpPr txBox="1"/>
          <p:nvPr/>
        </p:nvSpPr>
        <p:spPr>
          <a:xfrm>
            <a:off x="2124075" y="571499"/>
            <a:ext cx="8231506" cy="5229893"/>
          </a:xfrm>
          <a:prstGeom prst="rect">
            <a:avLst/>
          </a:prstGeom>
          <a:noFill/>
        </p:spPr>
        <p:txBody>
          <a:bodyPr wrap="square" rtlCol="0">
            <a:spAutoFit/>
          </a:bodyPr>
          <a:lstStyle/>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LoaiTB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ChungTu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DongChungTu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DongChungTu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DichVu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DichVu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LoaiDV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0725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8AB9C-0A78-4CE8-94EC-7364C74E5CB1}"/>
              </a:ext>
            </a:extLst>
          </p:cNvPr>
          <p:cNvSpPr txBox="1"/>
          <p:nvPr/>
        </p:nvSpPr>
        <p:spPr>
          <a:xfrm>
            <a:off x="2209800" y="676275"/>
            <a:ext cx="7600950" cy="4039696"/>
          </a:xfrm>
          <a:prstGeom prst="rect">
            <a:avLst/>
          </a:prstGeom>
          <a:noFill/>
        </p:spPr>
        <p:txBody>
          <a:bodyPr wrap="square" rtlCol="0">
            <a:spAutoFit/>
          </a:bodyPr>
          <a:lstStyle/>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GiaDV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KhachHang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CMND/</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LoaiKH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ThongTinDangKi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cọc,ghi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87606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4DCC0-ECC4-428A-9088-6E0D205CE455}"/>
              </a:ext>
            </a:extLst>
          </p:cNvPr>
          <p:cNvSpPr txBox="1"/>
          <p:nvPr/>
        </p:nvSpPr>
        <p:spPr>
          <a:xfrm>
            <a:off x="1943100" y="396359"/>
            <a:ext cx="40386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3.2. </a:t>
            </a:r>
            <a:r>
              <a:rPr lang="en-US" sz="2000" b="1" dirty="0" err="1">
                <a:latin typeface="Times New Roman" panose="02020603050405020304" pitchFamily="18" charset="0"/>
                <a:cs typeface="Times New Roman" panose="02020603050405020304" pitchFamily="18" charset="0"/>
              </a:rPr>
              <a:t>Biểu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đồ</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lớp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tích</a:t>
            </a:r>
            <a:endParaRPr lang="vi-V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969E3E6-D0DA-4A29-BD2B-105D4D045410}"/>
              </a:ext>
            </a:extLst>
          </p:cNvPr>
          <p:cNvPicPr/>
          <p:nvPr/>
        </p:nvPicPr>
        <p:blipFill>
          <a:blip r:embed="rId2">
            <a:extLst>
              <a:ext uri="{28A0092B-C50C-407E-A947-70E740481C1C}">
                <a14:useLocalDpi xmlns:a14="http://schemas.microsoft.com/office/drawing/2010/main" val="0"/>
              </a:ext>
            </a:extLst>
          </a:blip>
          <a:stretch>
            <a:fillRect/>
          </a:stretch>
        </p:blipFill>
        <p:spPr>
          <a:xfrm>
            <a:off x="2257425" y="876299"/>
            <a:ext cx="9077324" cy="5800725"/>
          </a:xfrm>
          <a:prstGeom prst="rect">
            <a:avLst/>
          </a:prstGeom>
        </p:spPr>
      </p:pic>
    </p:spTree>
    <p:extLst>
      <p:ext uri="{BB962C8B-B14F-4D97-AF65-F5344CB8AC3E}">
        <p14:creationId xmlns:p14="http://schemas.microsoft.com/office/powerpoint/2010/main" val="38326268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heel(1)">
                                      <p:cBhvr>
                                        <p:cTn id="2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66A70-0831-4596-A084-56881CA115F2}"/>
              </a:ext>
            </a:extLst>
          </p:cNvPr>
          <p:cNvSpPr txBox="1"/>
          <p:nvPr/>
        </p:nvSpPr>
        <p:spPr>
          <a:xfrm>
            <a:off x="3543300" y="381000"/>
            <a:ext cx="6172200" cy="461665"/>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IV: MÔ HÌNH HÓA HÀNH VI</a:t>
            </a:r>
            <a:endParaRPr lang="vi-V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8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7DA3E5-8705-4431-9FDC-DB3A63319F8A}"/>
              </a:ext>
            </a:extLst>
          </p:cNvPr>
          <p:cNvSpPr txBox="1"/>
          <p:nvPr/>
        </p:nvSpPr>
        <p:spPr>
          <a:xfrm flipH="1">
            <a:off x="3190875" y="352425"/>
            <a:ext cx="7000874" cy="830997"/>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sz="2400" b="1" dirty="0">
                <a:solidFill>
                  <a:srgbClr val="FF0000"/>
                </a:solidFill>
                <a:effectLst>
                  <a:outerShdw blurRad="38100" dist="38100" dir="2700000" algn="tl">
                    <a:srgbClr val="000000">
                      <a:alpha val="43137"/>
                    </a:srgbClr>
                  </a:outerShdw>
                </a:effectLst>
              </a:rPr>
              <a:t> I: KHẢO SÁT HIỆN TRẠNG VÀ XÁC LẬP DỰ ÁN</a:t>
            </a:r>
            <a:endParaRPr lang="vi-VN" sz="2400" b="1" dirty="0">
              <a:solidFill>
                <a:srgbClr val="FF0000"/>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67DFEC8B-05FC-402B-9CDC-9C5E21865243}"/>
              </a:ext>
            </a:extLst>
          </p:cNvPr>
          <p:cNvSpPr txBox="1"/>
          <p:nvPr/>
        </p:nvSpPr>
        <p:spPr>
          <a:xfrm flipH="1">
            <a:off x="2141219" y="1628774"/>
            <a:ext cx="2506981"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1.1 </a:t>
            </a:r>
            <a:r>
              <a:rPr lang="en-US" sz="2000" b="1" u="sng" dirty="0" err="1">
                <a:latin typeface="Times New Roman" panose="02020603050405020304" pitchFamily="18" charset="0"/>
                <a:cs typeface="Times New Roman" panose="02020603050405020304" pitchFamily="18" charset="0"/>
              </a:rPr>
              <a:t>Giới</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thiệu</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vị</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trí</a:t>
            </a:r>
            <a:endParaRPr lang="vi-VN" sz="2000" b="1" u="s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8B9D5D-F5AD-4EEF-81A4-F7851202E255}"/>
              </a:ext>
            </a:extLst>
          </p:cNvPr>
          <p:cNvSpPr txBox="1"/>
          <p:nvPr/>
        </p:nvSpPr>
        <p:spPr>
          <a:xfrm rot="10800000" flipH="1" flipV="1">
            <a:off x="1514476" y="2328030"/>
            <a:ext cx="9667874" cy="3139321"/>
          </a:xfrm>
          <a:prstGeom prst="rect">
            <a:avLst/>
          </a:prstGeom>
          <a:noFill/>
        </p:spPr>
        <p:txBody>
          <a:bodyPr wrap="square" rtlCol="0">
            <a:spAutoFit/>
          </a:bodyPr>
          <a:lstStyle/>
          <a:p>
            <a:pPr marL="457200" indent="457200"/>
            <a:r>
              <a:rPr lang="vi-VN" sz="1800" dirty="0">
                <a:solidFill>
                  <a:srgbClr val="333333"/>
                </a:solidFill>
                <a:effectLst/>
                <a:latin typeface="Times New Roman" panose="02020603050405020304" pitchFamily="18" charset="0"/>
                <a:ea typeface="Times New Roman" panose="02020603050405020304" pitchFamily="18" charset="0"/>
              </a:rPr>
              <a:t>Tọa lạc tại thành phố Đà Nẵng, cách Bãi biển Non Nước 1,2 km, Dai Nam Hotel cung cấp chỗ nghỉ với khu vườn, chỗ đậu xe riêng miễn phí, khu vực bãi biển riêng và sân hiên. Dịch vụ phòng và dịch vụ đặt vé cũng được bố trí cho khách. Khách sạn 1 sao này còn có lễ tân 24 giờ, dịch vụ đưa đón sân bay, bếp chung và WiFi miễn phí.</a:t>
            </a:r>
          </a:p>
          <a:p>
            <a:pPr marL="457200" indent="457200"/>
            <a:r>
              <a:rPr lang="vi-VN" sz="1800" dirty="0">
                <a:solidFill>
                  <a:srgbClr val="333333"/>
                </a:solidFill>
                <a:effectLst/>
                <a:latin typeface="Times New Roman" panose="02020603050405020304" pitchFamily="18" charset="0"/>
                <a:ea typeface="Times New Roman" panose="02020603050405020304" pitchFamily="18" charset="0"/>
              </a:rPr>
              <a:t>Các phòng nghỉ tại khách sạn được trang bị máy điều hòa, truyền hình cáp màn hình phẳng, ấm đun nước, vòi sen, máy sấy tóc và bàn làm việc. Các phòng sử dụng phòng tắm chung và có tầm nhìn ra quang cảnh thành phố. Tủ để quần áo và phòng tắm riêng được bố trí trong mỗi phòng.</a:t>
            </a:r>
            <a:endParaRPr lang="vi-VN" sz="1800" dirty="0">
              <a:effectLst/>
              <a:latin typeface="Times New Roman" panose="02020603050405020304" pitchFamily="18" charset="0"/>
              <a:ea typeface="Times New Roman" panose="02020603050405020304" pitchFamily="18" charset="0"/>
            </a:endParaRPr>
          </a:p>
          <a:p>
            <a:pPr marL="457200" indent="457200"/>
            <a:r>
              <a:rPr lang="vi-VN" sz="1800" dirty="0">
                <a:solidFill>
                  <a:srgbClr val="333333"/>
                </a:solidFill>
                <a:effectLst/>
                <a:latin typeface="Times New Roman" panose="02020603050405020304" pitchFamily="18" charset="0"/>
                <a:ea typeface="Times New Roman" panose="02020603050405020304" pitchFamily="18" charset="0"/>
              </a:rPr>
              <a:t>Khách sạn nằm cách Ngũ Hành Sơn 2,7 km và công viên giải trí Asia Park 10 km. Sân bay gần nhất là sân bay quốc tế Đà Nẵng, nằm trong bán kính 14 km từ Dai Nam Hotel.</a:t>
            </a:r>
            <a:endParaRPr lang="vi-VN" sz="1800" dirty="0">
              <a:effectLst/>
              <a:latin typeface="Times New Roman" panose="02020603050405020304" pitchFamily="18" charset="0"/>
              <a:ea typeface="Times New Roman" panose="02020603050405020304" pitchFamily="18" charset="0"/>
            </a:endParaRPr>
          </a:p>
          <a:p>
            <a:pPr marL="457200" indent="457200"/>
            <a:endParaRPr lang="vi-V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6046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Đại Nam Hotel: Khách sạn Đại Nam, Đặt phòng khách sạn tại tp Thủ Dầu Một,  Bình Dương, Khach san Dai Nam">
            <a:extLst>
              <a:ext uri="{FF2B5EF4-FFF2-40B4-BE49-F238E27FC236}">
                <a16:creationId xmlns:a16="http://schemas.microsoft.com/office/drawing/2014/main" id="{693326AE-28EE-4F3D-8561-BE3FB6A31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1" y="178909"/>
            <a:ext cx="8886823" cy="57170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8BED71-BA38-43CE-B3AD-4BB6709D9892}"/>
              </a:ext>
            </a:extLst>
          </p:cNvPr>
          <p:cNvSpPr txBox="1"/>
          <p:nvPr/>
        </p:nvSpPr>
        <p:spPr>
          <a:xfrm flipH="1">
            <a:off x="5293993" y="6067425"/>
            <a:ext cx="3288031" cy="369332"/>
          </a:xfrm>
          <a:prstGeom prst="rect">
            <a:avLst/>
          </a:prstGeom>
          <a:noFill/>
        </p:spPr>
        <p:txBody>
          <a:bodyPr wrap="square" rtlCol="0">
            <a:spAutoFit/>
          </a:bodyPr>
          <a:lstStyle/>
          <a:p>
            <a:r>
              <a:rPr lang="vi-VN" dirty="0"/>
              <a:t>Hình 1: DAI NAM HOTEL</a:t>
            </a:r>
          </a:p>
        </p:txBody>
      </p:sp>
    </p:spTree>
    <p:extLst>
      <p:ext uri="{BB962C8B-B14F-4D97-AF65-F5344CB8AC3E}">
        <p14:creationId xmlns:p14="http://schemas.microsoft.com/office/powerpoint/2010/main" val="427877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heel(1)">
                                      <p:cBhvr>
                                        <p:cTn id="7" dur="20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DDAB28-7845-4131-9AF0-2CAA47B274D5}"/>
              </a:ext>
            </a:extLst>
          </p:cNvPr>
          <p:cNvSpPr txBox="1"/>
          <p:nvPr/>
        </p:nvSpPr>
        <p:spPr>
          <a:xfrm flipH="1">
            <a:off x="1998343" y="457200"/>
            <a:ext cx="3240406" cy="400110"/>
          </a:xfrm>
          <a:prstGeom prst="rect">
            <a:avLst/>
          </a:prstGeom>
          <a:noFill/>
        </p:spPr>
        <p:txBody>
          <a:bodyPr wrap="square" rtlCol="0">
            <a:spAutoFit/>
          </a:bodyPr>
          <a:lstStyle/>
          <a:p>
            <a:r>
              <a:rPr lang="vi-VN" sz="2000" b="1" u="sng" dirty="0">
                <a:latin typeface="Times New Roman" panose="02020603050405020304" pitchFamily="18" charset="0"/>
                <a:cs typeface="Times New Roman" panose="02020603050405020304" pitchFamily="18" charset="0"/>
              </a:rPr>
              <a:t>1.2: Quy trình nghiệp vụ</a:t>
            </a:r>
          </a:p>
        </p:txBody>
      </p:sp>
    </p:spTree>
    <p:extLst>
      <p:ext uri="{BB962C8B-B14F-4D97-AF65-F5344CB8AC3E}">
        <p14:creationId xmlns:p14="http://schemas.microsoft.com/office/powerpoint/2010/main" val="402199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DCAE43-AD78-4245-9C50-DFCA52B54073}"/>
              </a:ext>
            </a:extLst>
          </p:cNvPr>
          <p:cNvSpPr txBox="1"/>
          <p:nvPr/>
        </p:nvSpPr>
        <p:spPr>
          <a:xfrm flipH="1">
            <a:off x="1969769" y="447675"/>
            <a:ext cx="2975612"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1.3: </a:t>
            </a:r>
            <a:r>
              <a:rPr lang="en-US" sz="2000" b="1" u="sng" dirty="0" err="1">
                <a:latin typeface="Times New Roman" panose="02020603050405020304" pitchFamily="18" charset="0"/>
                <a:cs typeface="Times New Roman" panose="02020603050405020304" pitchFamily="18" charset="0"/>
              </a:rPr>
              <a:t>Đánh</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giá</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hiện</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trạng</a:t>
            </a:r>
            <a:endParaRPr lang="vi-VN" sz="2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CD148B2-33E4-4148-8747-A48932311C15}"/>
              </a:ext>
            </a:extLst>
          </p:cNvPr>
          <p:cNvSpPr txBox="1"/>
          <p:nvPr/>
        </p:nvSpPr>
        <p:spPr>
          <a:xfrm>
            <a:off x="1969769" y="995719"/>
            <a:ext cx="8505825" cy="2862322"/>
          </a:xfrm>
          <a:prstGeom prst="rect">
            <a:avLst/>
          </a:prstGeom>
          <a:noFill/>
        </p:spPr>
        <p:txBody>
          <a:bodyPr wrap="square" rtlCol="0">
            <a:spAutoFit/>
          </a:bodyPr>
          <a:lstStyle/>
          <a:p>
            <a:r>
              <a:rPr lang="en-US" b="1" u="sng" dirty="0" err="1">
                <a:latin typeface="Times New Roman" panose="02020603050405020304" pitchFamily="18" charset="0"/>
                <a:cs typeface="Times New Roman" panose="02020603050405020304" pitchFamily="18" charset="0"/>
              </a:rPr>
              <a:t>Hệ</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thống</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gồm</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các</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bộ</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phận</a:t>
            </a:r>
            <a:r>
              <a:rPr lang="en-US" b="1" u="sng"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554B7E8-9520-47A3-A424-05E5427FC331}"/>
              </a:ext>
            </a:extLst>
          </p:cNvPr>
          <p:cNvSpPr txBox="1"/>
          <p:nvPr/>
        </p:nvSpPr>
        <p:spPr>
          <a:xfrm>
            <a:off x="2036444" y="4076700"/>
            <a:ext cx="850582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hỏng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dirty="0"/>
          </a:p>
        </p:txBody>
      </p:sp>
    </p:spTree>
    <p:extLst>
      <p:ext uri="{BB962C8B-B14F-4D97-AF65-F5344CB8AC3E}">
        <p14:creationId xmlns:p14="http://schemas.microsoft.com/office/powerpoint/2010/main" val="7424754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5605B-50A9-4112-B63A-C8D1B2A93C5B}"/>
              </a:ext>
            </a:extLst>
          </p:cNvPr>
          <p:cNvSpPr txBox="1"/>
          <p:nvPr/>
        </p:nvSpPr>
        <p:spPr>
          <a:xfrm flipH="1">
            <a:off x="2084067" y="934984"/>
            <a:ext cx="8374382" cy="249401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a:t>
            </a:r>
          </a:p>
          <a:p>
            <a:pPr marL="171450" algn="just">
              <a:lnSpc>
                <a:spcPct val="13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7BDA33-89A3-4ABD-83D7-9C1D969A4477}"/>
              </a:ext>
            </a:extLst>
          </p:cNvPr>
          <p:cNvSpPr txBox="1"/>
          <p:nvPr/>
        </p:nvSpPr>
        <p:spPr>
          <a:xfrm flipH="1">
            <a:off x="2084067" y="3981450"/>
            <a:ext cx="5233037" cy="369332"/>
          </a:xfrm>
          <a:prstGeom prst="rect">
            <a:avLst/>
          </a:prstGeom>
          <a:noFill/>
        </p:spPr>
        <p:txBody>
          <a:bodyPr wrap="square" rtlCol="0">
            <a:spAutoFit/>
          </a:bodyPr>
          <a:lstStyle/>
          <a:p>
            <a:r>
              <a:rPr lang="en-US" b="1" dirty="0"/>
              <a:t>* Sau </a:t>
            </a:r>
            <a:r>
              <a:rPr lang="en-US" b="1" dirty="0" err="1"/>
              <a:t>đây</a:t>
            </a:r>
            <a:r>
              <a:rPr lang="en-US" b="1" dirty="0"/>
              <a:t> </a:t>
            </a:r>
            <a:r>
              <a:rPr lang="en-US" b="1" dirty="0" err="1"/>
              <a:t>là</a:t>
            </a:r>
            <a:r>
              <a:rPr lang="en-US" b="1" dirty="0"/>
              <a:t> </a:t>
            </a:r>
            <a:r>
              <a:rPr lang="en-US" b="1" dirty="0" err="1"/>
              <a:t>một</a:t>
            </a:r>
            <a:r>
              <a:rPr lang="en-US" b="1" dirty="0"/>
              <a:t> </a:t>
            </a:r>
            <a:r>
              <a:rPr lang="en-US" b="1" dirty="0" err="1"/>
              <a:t>số</a:t>
            </a:r>
            <a:r>
              <a:rPr lang="en-US" b="1" dirty="0"/>
              <a:t> </a:t>
            </a:r>
            <a:r>
              <a:rPr lang="en-US" b="1" dirty="0" err="1"/>
              <a:t>biểu</a:t>
            </a:r>
            <a:r>
              <a:rPr lang="en-US" b="1" dirty="0"/>
              <a:t> </a:t>
            </a:r>
            <a:r>
              <a:rPr lang="en-US" b="1" dirty="0" err="1"/>
              <a:t>mẫu</a:t>
            </a:r>
            <a:r>
              <a:rPr lang="en-US" b="1" dirty="0"/>
              <a:t>:</a:t>
            </a:r>
            <a:endParaRPr lang="vi-VN" b="1" dirty="0"/>
          </a:p>
        </p:txBody>
      </p:sp>
    </p:spTree>
    <p:extLst>
      <p:ext uri="{BB962C8B-B14F-4D97-AF65-F5344CB8AC3E}">
        <p14:creationId xmlns:p14="http://schemas.microsoft.com/office/powerpoint/2010/main" val="3027021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430A19-8673-4A26-B589-4538D7A767DF}"/>
              </a:ext>
            </a:extLst>
          </p:cNvPr>
          <p:cNvSpPr txBox="1"/>
          <p:nvPr/>
        </p:nvSpPr>
        <p:spPr>
          <a:xfrm flipH="1">
            <a:off x="2009775" y="316468"/>
            <a:ext cx="2470787"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Phiếu</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nhập</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a:t>
            </a:r>
            <a:endParaRPr lang="vi-V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DB8B36A-B82D-401E-B416-E431A7DBFFD7}"/>
              </a:ext>
            </a:extLst>
          </p:cNvPr>
          <p:cNvPicPr/>
          <p:nvPr/>
        </p:nvPicPr>
        <p:blipFill>
          <a:blip r:embed="rId2"/>
          <a:stretch>
            <a:fillRect/>
          </a:stretch>
        </p:blipFill>
        <p:spPr>
          <a:xfrm>
            <a:off x="2009775" y="874157"/>
            <a:ext cx="4791075" cy="5507593"/>
          </a:xfrm>
          <a:prstGeom prst="rect">
            <a:avLst/>
          </a:prstGeom>
        </p:spPr>
      </p:pic>
      <p:sp>
        <p:nvSpPr>
          <p:cNvPr id="4" name="TextBox 3">
            <a:extLst>
              <a:ext uri="{FF2B5EF4-FFF2-40B4-BE49-F238E27FC236}">
                <a16:creationId xmlns:a16="http://schemas.microsoft.com/office/drawing/2014/main" id="{A33CA144-3DD5-4DFD-82E0-F156892EC8E4}"/>
              </a:ext>
            </a:extLst>
          </p:cNvPr>
          <p:cNvSpPr txBox="1"/>
          <p:nvPr/>
        </p:nvSpPr>
        <p:spPr>
          <a:xfrm>
            <a:off x="7353299" y="316468"/>
            <a:ext cx="291465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Phiếu</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xuất</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hàng</a:t>
            </a:r>
            <a:endParaRPr lang="vi-V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D89765-6616-4EAF-8D94-0D4DD19D0811}"/>
              </a:ext>
            </a:extLst>
          </p:cNvPr>
          <p:cNvPicPr/>
          <p:nvPr/>
        </p:nvPicPr>
        <p:blipFill>
          <a:blip r:embed="rId3"/>
          <a:stretch>
            <a:fillRect/>
          </a:stretch>
        </p:blipFill>
        <p:spPr>
          <a:xfrm>
            <a:off x="7353299" y="874156"/>
            <a:ext cx="4657725" cy="5507593"/>
          </a:xfrm>
          <a:prstGeom prst="rect">
            <a:avLst/>
          </a:prstGeom>
        </p:spPr>
      </p:pic>
    </p:spTree>
    <p:extLst>
      <p:ext uri="{BB962C8B-B14F-4D97-AF65-F5344CB8AC3E}">
        <p14:creationId xmlns:p14="http://schemas.microsoft.com/office/powerpoint/2010/main" val="3090725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7E9A9-FD1D-4584-992B-1BFF6052CA71}"/>
              </a:ext>
            </a:extLst>
          </p:cNvPr>
          <p:cNvSpPr txBox="1"/>
          <p:nvPr/>
        </p:nvSpPr>
        <p:spPr>
          <a:xfrm>
            <a:off x="2009775" y="316438"/>
            <a:ext cx="2105025"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Phiếu</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a:t>
            </a:r>
            <a:endParaRPr lang="vi-V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62C744-462F-4450-9887-B8CDF6C21689}"/>
              </a:ext>
            </a:extLst>
          </p:cNvPr>
          <p:cNvSpPr txBox="1"/>
          <p:nvPr/>
        </p:nvSpPr>
        <p:spPr>
          <a:xfrm flipH="1">
            <a:off x="7248525" y="371447"/>
            <a:ext cx="2270762"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Phiếu</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chi</a:t>
            </a:r>
            <a:endParaRPr lang="vi-V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1A0DEF-FF17-408C-BA2E-B4EF0D270B42}"/>
              </a:ext>
            </a:extLst>
          </p:cNvPr>
          <p:cNvPicPr/>
          <p:nvPr/>
        </p:nvPicPr>
        <p:blipFill>
          <a:blip r:embed="rId2"/>
          <a:stretch>
            <a:fillRect/>
          </a:stretch>
        </p:blipFill>
        <p:spPr>
          <a:xfrm>
            <a:off x="2009775" y="949323"/>
            <a:ext cx="4737100" cy="5337176"/>
          </a:xfrm>
          <a:prstGeom prst="rect">
            <a:avLst/>
          </a:prstGeom>
        </p:spPr>
      </p:pic>
      <p:pic>
        <p:nvPicPr>
          <p:cNvPr id="5" name="Picture 4">
            <a:extLst>
              <a:ext uri="{FF2B5EF4-FFF2-40B4-BE49-F238E27FC236}">
                <a16:creationId xmlns:a16="http://schemas.microsoft.com/office/drawing/2014/main" id="{56D454E1-77A3-402A-AE8D-AEBF7906AD7C}"/>
              </a:ext>
            </a:extLst>
          </p:cNvPr>
          <p:cNvPicPr/>
          <p:nvPr/>
        </p:nvPicPr>
        <p:blipFill>
          <a:blip r:embed="rId3"/>
          <a:stretch>
            <a:fillRect/>
          </a:stretch>
        </p:blipFill>
        <p:spPr>
          <a:xfrm>
            <a:off x="7248525" y="949323"/>
            <a:ext cx="4737100" cy="5337175"/>
          </a:xfrm>
          <a:prstGeom prst="rect">
            <a:avLst/>
          </a:prstGeom>
        </p:spPr>
      </p:pic>
    </p:spTree>
    <p:extLst>
      <p:ext uri="{BB962C8B-B14F-4D97-AF65-F5344CB8AC3E}">
        <p14:creationId xmlns:p14="http://schemas.microsoft.com/office/powerpoint/2010/main" val="2589751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92E44D-0D5B-4FB5-85A3-14EB58E56EE0}"/>
              </a:ext>
            </a:extLst>
          </p:cNvPr>
          <p:cNvSpPr txBox="1"/>
          <p:nvPr/>
        </p:nvSpPr>
        <p:spPr>
          <a:xfrm flipH="1">
            <a:off x="3665218" y="409575"/>
            <a:ext cx="5764531" cy="461665"/>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 MÔ HÌNH HÓA YÊU CẦU</a:t>
            </a:r>
            <a:endParaRPr lang="vi-V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3915869-63D2-48DF-80AD-8C946597C1C5}"/>
              </a:ext>
            </a:extLst>
          </p:cNvPr>
          <p:cNvSpPr txBox="1"/>
          <p:nvPr/>
        </p:nvSpPr>
        <p:spPr>
          <a:xfrm>
            <a:off x="2257425" y="1209140"/>
            <a:ext cx="4533900" cy="2062103"/>
          </a:xfrm>
          <a:prstGeom prst="rect">
            <a:avLst/>
          </a:prstGeom>
          <a:noFill/>
        </p:spPr>
        <p:txBody>
          <a:bodyPr wrap="square" rtlCol="0">
            <a:spAutoFit/>
          </a:bodyPr>
          <a:lstStyle/>
          <a:p>
            <a:pPr lvl="0"/>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2.1: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tân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Nh</a:t>
            </a:r>
            <a:r>
              <a:rPr lang="en-US" dirty="0" err="1">
                <a:latin typeface="Times New Roman" panose="02020603050405020304" pitchFamily="18" charset="0"/>
                <a:ea typeface="Calibri" panose="020F0502020204030204" pitchFamily="34" charset="0"/>
                <a:cs typeface="Times New Roman" panose="02020603050405020304" pitchFamily="18" charset="0"/>
              </a:rPr>
              <a:t>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buồng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phòng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Nh</a:t>
            </a:r>
            <a:r>
              <a:rPr lang="en-US" dirty="0" err="1">
                <a:latin typeface="Times New Roman" panose="02020603050405020304" pitchFamily="18" charset="0"/>
                <a:ea typeface="Calibri" panose="020F0502020204030204" pitchFamily="34" charset="0"/>
                <a:cs typeface="Times New Roman" panose="02020603050405020304" pitchFamily="18" charset="0"/>
              </a:rPr>
              <a:t>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kế</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r>
              <a:rPr lang="en-US" dirty="0">
                <a:effectLst/>
                <a:latin typeface="Times New Roman" panose="02020603050405020304" pitchFamily="18" charset="0"/>
                <a:ea typeface="Calibri" panose="020F0502020204030204" pitchFamily="34" charset="0"/>
                <a:cs typeface="Times New Roman" panose="02020603050405020304" pitchFamily="18" charset="0"/>
              </a:rPr>
              <a:t>	-Du </a:t>
            </a:r>
            <a:r>
              <a:rPr lang="en-US" dirty="0" err="1">
                <a:latin typeface="Times New Roman" panose="02020603050405020304" pitchFamily="18" charset="0"/>
                <a:ea typeface="Calibri" panose="020F0502020204030204" pitchFamily="34" charset="0"/>
                <a:cs typeface="Times New Roman" panose="02020603050405020304" pitchFamily="18" charset="0"/>
              </a:rPr>
              <a:t>khách</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CD19F3C-A91E-4A04-99FF-649BC62155E3}"/>
              </a:ext>
            </a:extLst>
          </p:cNvPr>
          <p:cNvSpPr txBox="1"/>
          <p:nvPr/>
        </p:nvSpPr>
        <p:spPr>
          <a:xfrm>
            <a:off x="2257425" y="3617535"/>
            <a:ext cx="4667250" cy="1785104"/>
          </a:xfrm>
          <a:prstGeom prst="rect">
            <a:avLst/>
          </a:prstGeom>
          <a:noFill/>
        </p:spPr>
        <p:txBody>
          <a:bodyPr wrap="square" rtlCol="0">
            <a:sp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2.2: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ca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dụng</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dịch</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31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172</TotalTime>
  <Words>1460</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huyen</dc:creator>
  <cp:lastModifiedBy>Truong huyen</cp:lastModifiedBy>
  <cp:revision>15</cp:revision>
  <dcterms:created xsi:type="dcterms:W3CDTF">2020-12-25T05:42:01Z</dcterms:created>
  <dcterms:modified xsi:type="dcterms:W3CDTF">2020-12-25T08:34:40Z</dcterms:modified>
</cp:coreProperties>
</file>