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3"/>
    <p:sldId id="276" r:id="rId4"/>
    <p:sldId id="257" r:id="rId5"/>
    <p:sldId id="290" r:id="rId7"/>
    <p:sldId id="291" r:id="rId8"/>
    <p:sldId id="292" r:id="rId9"/>
    <p:sldId id="299" r:id="rId10"/>
    <p:sldId id="278" r:id="rId11"/>
    <p:sldId id="295" r:id="rId12"/>
    <p:sldId id="296" r:id="rId13"/>
    <p:sldId id="297" r:id="rId14"/>
    <p:sldId id="29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2F2F2"/>
    <a:srgbClr val="000000"/>
    <a:srgbClr val="E60012"/>
    <a:srgbClr val="2E2D3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660"/>
  </p:normalViewPr>
  <p:slideViewPr>
    <p:cSldViewPr showGuides="1">
      <p:cViewPr varScale="1">
        <p:scale>
          <a:sx n="84" d="100"/>
          <a:sy n="84" d="100"/>
        </p:scale>
        <p:origin x="533" y="48"/>
      </p:cViewPr>
      <p:guideLst>
        <p:guide orient="horz" pos="2177"/>
        <p:guide pos="3840"/>
        <p:guide pos="7068"/>
        <p:guide pos="1272"/>
        <p:guide orient="horz" pos="1688"/>
        <p:guide orient="horz" pos="3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84484-2988-42FB-B147-8B837A85EE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20ABE-D440-44C1-9073-441D983D3A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20ABE-D440-44C1-9073-441D983D3A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20ABE-D440-44C1-9073-441D983D3A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20ABE-D440-44C1-9073-441D983D3A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20ABE-D440-44C1-9073-441D983D3A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20ABE-D440-44C1-9073-441D983D3A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MonkeyDAsce/Web-OTC-Trading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861500" y="-805500"/>
            <a:ext cx="8469000" cy="8469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074950" y="-592050"/>
            <a:ext cx="8042100" cy="80421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574753" y="2588421"/>
            <a:ext cx="5001060" cy="53340"/>
            <a:chOff x="3473153" y="1615665"/>
            <a:chExt cx="5001060" cy="53340"/>
          </a:xfrm>
        </p:grpSpPr>
        <p:grpSp>
          <p:nvGrpSpPr>
            <p:cNvPr id="42" name="组合 41"/>
            <p:cNvGrpSpPr/>
            <p:nvPr/>
          </p:nvGrpSpPr>
          <p:grpSpPr>
            <a:xfrm>
              <a:off x="347315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685421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/>
          <p:cNvGrpSpPr/>
          <p:nvPr/>
        </p:nvGrpSpPr>
        <p:grpSpPr>
          <a:xfrm>
            <a:off x="5257132" y="4318938"/>
            <a:ext cx="1800000" cy="550062"/>
            <a:chOff x="5257132" y="4318938"/>
            <a:chExt cx="1800000" cy="550062"/>
          </a:xfrm>
        </p:grpSpPr>
        <p:sp>
          <p:nvSpPr>
            <p:cNvPr id="52" name="文本框 51"/>
            <p:cNvSpPr txBox="1"/>
            <p:nvPr/>
          </p:nvSpPr>
          <p:spPr>
            <a:xfrm>
              <a:off x="5494670" y="4440081"/>
              <a:ext cx="132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0000"/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2016</a:t>
              </a:r>
              <a:endParaRPr lang="en-US" altLang="zh-CN" sz="1400" b="1" dirty="0" smtClean="0">
                <a:solidFill>
                  <a:srgbClr val="000000"/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257132" y="4318938"/>
              <a:ext cx="1800000" cy="550062"/>
              <a:chOff x="5257132" y="4318938"/>
              <a:chExt cx="1800000" cy="550062"/>
            </a:xfrm>
          </p:grpSpPr>
          <p:sp>
            <p:nvSpPr>
              <p:cNvPr id="50" name="圆角矩形 49"/>
              <p:cNvSpPr/>
              <p:nvPr/>
            </p:nvSpPr>
            <p:spPr>
              <a:xfrm>
                <a:off x="5257132" y="4318938"/>
                <a:ext cx="1800000" cy="54000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870756" y="4851000"/>
                <a:ext cx="540000" cy="1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5" name="文本框 54"/>
          <p:cNvSpPr txBox="1"/>
          <p:nvPr/>
        </p:nvSpPr>
        <p:spPr>
          <a:xfrm rot="5400000">
            <a:off x="5849876" y="6215985"/>
            <a:ext cx="69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→</a:t>
            </a:r>
            <a:endParaRPr lang="zh-CN" altLang="en-US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820381" y="2075156"/>
            <a:ext cx="319500" cy="792801"/>
            <a:chOff x="1820381" y="2075156"/>
            <a:chExt cx="319500" cy="792801"/>
          </a:xfrm>
        </p:grpSpPr>
        <p:sp>
          <p:nvSpPr>
            <p:cNvPr id="57" name="椭圆 56"/>
            <p:cNvSpPr/>
            <p:nvPr/>
          </p:nvSpPr>
          <p:spPr>
            <a:xfrm>
              <a:off x="1975944" y="2075156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820381" y="2331550"/>
              <a:ext cx="295688" cy="2956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20381" y="2704020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9900088" y="5049000"/>
            <a:ext cx="163937" cy="1639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687375" y="5324444"/>
            <a:ext cx="295688" cy="2956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539737" y="5696914"/>
            <a:ext cx="163937" cy="1639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57" y="1163728"/>
            <a:ext cx="1443937" cy="162316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749845" y="2968649"/>
            <a:ext cx="4804520" cy="879553"/>
            <a:chOff x="3884576" y="2968649"/>
            <a:chExt cx="4804520" cy="879553"/>
          </a:xfrm>
        </p:grpSpPr>
        <p:sp>
          <p:nvSpPr>
            <p:cNvPr id="5" name="矩形 4"/>
            <p:cNvSpPr/>
            <p:nvPr/>
          </p:nvSpPr>
          <p:spPr>
            <a:xfrm>
              <a:off x="4695695" y="2968649"/>
              <a:ext cx="31341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造字工房悦黑（非商用）细体" pitchFamily="50" charset="-122"/>
                  <a:ea typeface="造字工房悦黑（非商用）细体" pitchFamily="50" charset="-122"/>
                </a:rPr>
                <a:t>简易期货交易</a:t>
              </a:r>
              <a:r>
                <a:rPr lang="zh-CN" altLang="en-US" sz="2800" b="1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系统</a:t>
              </a:r>
              <a:endParaRPr lang="zh-CN" altLang="en-US" sz="2800" dirty="0"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84576" y="3540425"/>
              <a:ext cx="4804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舒步清</a:t>
              </a:r>
              <a:r>
                <a:rPr lang="en-US" altLang="zh-CN" sz="14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5130379018</a:t>
              </a:r>
              <a:r>
                <a:rPr lang="zh-CN" altLang="en-US" sz="14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 孙梦</a:t>
              </a:r>
              <a:r>
                <a:rPr lang="en-US" altLang="zh-CN" sz="14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5130379078 </a:t>
              </a:r>
              <a:r>
                <a:rPr lang="zh-CN" altLang="en-US" sz="14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刘笑</a:t>
              </a:r>
              <a:r>
                <a:rPr lang="en-US" altLang="zh-CN" sz="14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5130379077</a:t>
              </a:r>
              <a:endPara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/>
        </p:nvSpPr>
        <p:spPr>
          <a:xfrm>
            <a:off x="2250" y="5482961"/>
            <a:ext cx="12170700" cy="957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4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538523" y="216835"/>
            <a:ext cx="2535298" cy="787027"/>
            <a:chOff x="4538523" y="216835"/>
            <a:chExt cx="2535298" cy="787027"/>
          </a:xfrm>
        </p:grpSpPr>
        <p:sp>
          <p:nvSpPr>
            <p:cNvPr id="28" name="矩形 27"/>
            <p:cNvSpPr/>
            <p:nvPr/>
          </p:nvSpPr>
          <p:spPr>
            <a:xfrm>
              <a:off x="5247680" y="216835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dirty="0">
                  <a:latin typeface="造字工房悦黑（非商用）细体" pitchFamily="50" charset="-122"/>
                  <a:ea typeface="造字工房悦黑（非商用）细体" pitchFamily="50" charset="-122"/>
                </a:rPr>
                <a:t>截</a:t>
              </a:r>
              <a:r>
                <a:rPr lang="zh-CN" altLang="en-US" sz="32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图演示</a:t>
              </a:r>
              <a:endParaRPr lang="zh-CN" altLang="en-US" sz="3200" dirty="0"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538523" y="69608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18465" y="1238250"/>
            <a:ext cx="11411585" cy="5398135"/>
            <a:chOff x="1738" y="3699"/>
            <a:chExt cx="15932" cy="7198"/>
          </a:xfrm>
        </p:grpSpPr>
        <p:sp>
          <p:nvSpPr>
            <p:cNvPr id="7" name="MH_Text_1"/>
            <p:cNvSpPr>
              <a:spLocks noChangeArrowheads="1"/>
            </p:cNvSpPr>
            <p:nvPr/>
          </p:nvSpPr>
          <p:spPr bwMode="auto">
            <a:xfrm>
              <a:off x="1738" y="3699"/>
              <a:ext cx="5062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8" name="MH_Other_2"/>
            <p:cNvSpPr/>
            <p:nvPr/>
          </p:nvSpPr>
          <p:spPr>
            <a:xfrm>
              <a:off x="2297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9" name="MH_Other_3"/>
            <p:cNvSpPr/>
            <p:nvPr/>
          </p:nvSpPr>
          <p:spPr>
            <a:xfrm>
              <a:off x="5966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0" name="MH_SubTitle_1"/>
            <p:cNvSpPr/>
            <p:nvPr/>
          </p:nvSpPr>
          <p:spPr>
            <a:xfrm>
              <a:off x="2373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11" name="MH_Text_2"/>
            <p:cNvSpPr>
              <a:spLocks noChangeArrowheads="1"/>
            </p:cNvSpPr>
            <p:nvPr/>
          </p:nvSpPr>
          <p:spPr bwMode="auto">
            <a:xfrm>
              <a:off x="7173" y="3699"/>
              <a:ext cx="5062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MH_Other_4"/>
            <p:cNvSpPr/>
            <p:nvPr/>
          </p:nvSpPr>
          <p:spPr>
            <a:xfrm>
              <a:off x="7728" y="8444"/>
              <a:ext cx="262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3" name="MH_Other_5"/>
            <p:cNvSpPr/>
            <p:nvPr/>
          </p:nvSpPr>
          <p:spPr>
            <a:xfrm>
              <a:off x="11397" y="8444"/>
              <a:ext cx="262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4" name="MH_SubTitle_2"/>
            <p:cNvSpPr/>
            <p:nvPr/>
          </p:nvSpPr>
          <p:spPr>
            <a:xfrm>
              <a:off x="7808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15" name="MH_Text_3"/>
            <p:cNvSpPr>
              <a:spLocks noChangeArrowheads="1"/>
            </p:cNvSpPr>
            <p:nvPr/>
          </p:nvSpPr>
          <p:spPr bwMode="auto">
            <a:xfrm>
              <a:off x="12604" y="3699"/>
              <a:ext cx="5067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MH_Other_6"/>
            <p:cNvSpPr/>
            <p:nvPr/>
          </p:nvSpPr>
          <p:spPr>
            <a:xfrm>
              <a:off x="13163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7" name="MH_Other_7"/>
            <p:cNvSpPr/>
            <p:nvPr/>
          </p:nvSpPr>
          <p:spPr>
            <a:xfrm>
              <a:off x="16832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8" name="MH_SubTitle_3"/>
            <p:cNvSpPr/>
            <p:nvPr/>
          </p:nvSpPr>
          <p:spPr>
            <a:xfrm>
              <a:off x="13238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364" y="8958"/>
              <a:ext cx="2310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订单筛选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535" y="8928"/>
              <a:ext cx="1976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订单</a:t>
              </a:r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创建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615" y="8958"/>
              <a:ext cx="3044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broker</a:t>
              </a:r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交易</a:t>
              </a: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信息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77" y="5172"/>
              <a:ext cx="4185" cy="2353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" y="5182"/>
              <a:ext cx="4160" cy="2339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32" y="5172"/>
              <a:ext cx="4478" cy="251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/>
        </p:nvSpPr>
        <p:spPr>
          <a:xfrm>
            <a:off x="2250" y="5482961"/>
            <a:ext cx="12170700" cy="957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4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538523" y="216835"/>
            <a:ext cx="2535298" cy="787027"/>
            <a:chOff x="4538523" y="216835"/>
            <a:chExt cx="2535298" cy="787027"/>
          </a:xfrm>
        </p:grpSpPr>
        <p:sp>
          <p:nvSpPr>
            <p:cNvPr id="28" name="矩形 27"/>
            <p:cNvSpPr/>
            <p:nvPr/>
          </p:nvSpPr>
          <p:spPr>
            <a:xfrm>
              <a:off x="5247680" y="216835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dirty="0">
                  <a:latin typeface="造字工房悦黑（非商用）细体" pitchFamily="50" charset="-122"/>
                  <a:ea typeface="造字工房悦黑（非商用）细体" pitchFamily="50" charset="-122"/>
                </a:rPr>
                <a:t>截</a:t>
              </a:r>
              <a:r>
                <a:rPr lang="zh-CN" altLang="en-US" sz="32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图演示</a:t>
              </a:r>
              <a:endParaRPr lang="zh-CN" altLang="en-US" sz="3200" dirty="0"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538523" y="69608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214495" y="1130935"/>
            <a:ext cx="4013835" cy="5708015"/>
            <a:chOff x="7173" y="3699"/>
            <a:chExt cx="5062" cy="7198"/>
          </a:xfrm>
        </p:grpSpPr>
        <p:sp>
          <p:nvSpPr>
            <p:cNvPr id="11" name="MH_Text_2"/>
            <p:cNvSpPr>
              <a:spLocks noChangeArrowheads="1"/>
            </p:cNvSpPr>
            <p:nvPr/>
          </p:nvSpPr>
          <p:spPr bwMode="auto">
            <a:xfrm>
              <a:off x="7173" y="3699"/>
              <a:ext cx="5062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MH_Other_4"/>
            <p:cNvSpPr/>
            <p:nvPr/>
          </p:nvSpPr>
          <p:spPr>
            <a:xfrm>
              <a:off x="7728" y="8444"/>
              <a:ext cx="262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3" name="MH_Other_5"/>
            <p:cNvSpPr/>
            <p:nvPr/>
          </p:nvSpPr>
          <p:spPr>
            <a:xfrm>
              <a:off x="11397" y="8444"/>
              <a:ext cx="262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4" name="MH_SubTitle_2"/>
            <p:cNvSpPr/>
            <p:nvPr/>
          </p:nvSpPr>
          <p:spPr>
            <a:xfrm>
              <a:off x="7808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69" y="8928"/>
              <a:ext cx="3070" cy="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Trader</a:t>
              </a:r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交易信息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273" y="5444"/>
              <a:ext cx="4636" cy="26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861500" y="-805500"/>
            <a:ext cx="8469000" cy="8469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074950" y="-592050"/>
            <a:ext cx="8042100" cy="80421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574753" y="2588421"/>
            <a:ext cx="5001060" cy="53340"/>
            <a:chOff x="3473153" y="1615665"/>
            <a:chExt cx="5001060" cy="53340"/>
          </a:xfrm>
        </p:grpSpPr>
        <p:grpSp>
          <p:nvGrpSpPr>
            <p:cNvPr id="42" name="组合 41"/>
            <p:cNvGrpSpPr/>
            <p:nvPr/>
          </p:nvGrpSpPr>
          <p:grpSpPr>
            <a:xfrm>
              <a:off x="347315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685421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/>
          <p:cNvGrpSpPr/>
          <p:nvPr/>
        </p:nvGrpSpPr>
        <p:grpSpPr>
          <a:xfrm>
            <a:off x="5257132" y="4318938"/>
            <a:ext cx="1800000" cy="550062"/>
            <a:chOff x="5257132" y="4318938"/>
            <a:chExt cx="1800000" cy="550062"/>
          </a:xfrm>
        </p:grpSpPr>
        <p:sp>
          <p:nvSpPr>
            <p:cNvPr id="52" name="文本框 51"/>
            <p:cNvSpPr txBox="1"/>
            <p:nvPr/>
          </p:nvSpPr>
          <p:spPr>
            <a:xfrm>
              <a:off x="5494670" y="4440081"/>
              <a:ext cx="132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0000"/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End</a:t>
              </a:r>
              <a:endParaRPr lang="en-US" altLang="zh-CN" sz="1400" b="1" dirty="0" smtClean="0">
                <a:solidFill>
                  <a:srgbClr val="000000"/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257132" y="4318938"/>
              <a:ext cx="1800000" cy="550062"/>
              <a:chOff x="5257132" y="4318938"/>
              <a:chExt cx="1800000" cy="550062"/>
            </a:xfrm>
          </p:grpSpPr>
          <p:sp>
            <p:nvSpPr>
              <p:cNvPr id="50" name="圆角矩形 49"/>
              <p:cNvSpPr/>
              <p:nvPr/>
            </p:nvSpPr>
            <p:spPr>
              <a:xfrm>
                <a:off x="5257132" y="4318938"/>
                <a:ext cx="1800000" cy="54000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870756" y="4851000"/>
                <a:ext cx="540000" cy="1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5" name="文本框 54"/>
          <p:cNvSpPr txBox="1"/>
          <p:nvPr/>
        </p:nvSpPr>
        <p:spPr>
          <a:xfrm rot="5400000">
            <a:off x="5746371" y="6215985"/>
            <a:ext cx="69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→</a:t>
            </a:r>
            <a:endParaRPr lang="zh-CN" altLang="en-US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820381" y="2075156"/>
            <a:ext cx="319500" cy="792801"/>
            <a:chOff x="1820381" y="2075156"/>
            <a:chExt cx="319500" cy="792801"/>
          </a:xfrm>
        </p:grpSpPr>
        <p:sp>
          <p:nvSpPr>
            <p:cNvPr id="57" name="椭圆 56"/>
            <p:cNvSpPr/>
            <p:nvPr/>
          </p:nvSpPr>
          <p:spPr>
            <a:xfrm>
              <a:off x="1975944" y="2075156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820381" y="2331550"/>
              <a:ext cx="295688" cy="2956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20381" y="2704020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9900088" y="5049000"/>
            <a:ext cx="163937" cy="1639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687375" y="5324444"/>
            <a:ext cx="295688" cy="2956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539737" y="5696914"/>
            <a:ext cx="163937" cy="1639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57" y="1163728"/>
            <a:ext cx="1443937" cy="16231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60964" y="2968649"/>
            <a:ext cx="3134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造字工房悦黑（非商用）细体" pitchFamily="50" charset="-122"/>
                <a:ea typeface="造字工房悦黑（非商用）细体" pitchFamily="50" charset="-122"/>
              </a:rPr>
              <a:t>简易期货交易</a:t>
            </a:r>
            <a:r>
              <a:rPr lang="zh-CN" altLang="en-US" sz="2800" b="1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系统</a:t>
            </a:r>
            <a:endParaRPr lang="zh-CN" altLang="en-US" sz="28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36000" y="2349000"/>
            <a:ext cx="4449173" cy="2590320"/>
            <a:chOff x="4692650" y="1927225"/>
            <a:chExt cx="2714625" cy="4293500"/>
          </a:xfrm>
        </p:grpSpPr>
        <p:sp>
          <p:nvSpPr>
            <p:cNvPr id="7" name="MH_Other_1"/>
            <p:cNvSpPr/>
            <p:nvPr/>
          </p:nvSpPr>
          <p:spPr>
            <a:xfrm>
              <a:off x="4896433" y="5351566"/>
              <a:ext cx="2297598" cy="869159"/>
            </a:xfrm>
            <a:prstGeom prst="ellipse">
              <a:avLst/>
            </a:prstGeom>
            <a:gradFill flip="none" rotWithShape="1">
              <a:gsLst>
                <a:gs pos="15000">
                  <a:srgbClr val="333333">
                    <a:alpha val="52000"/>
                  </a:srgbClr>
                </a:gs>
                <a:gs pos="100000">
                  <a:srgbClr val="33333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MH_Other_2"/>
            <p:cNvSpPr/>
            <p:nvPr/>
          </p:nvSpPr>
          <p:spPr>
            <a:xfrm>
              <a:off x="6046789" y="1927225"/>
              <a:ext cx="604837" cy="1182688"/>
            </a:xfrm>
            <a:custGeom>
              <a:avLst/>
              <a:gdLst>
                <a:gd name="connsiteX0" fmla="*/ 2381 w 733425"/>
                <a:gd name="connsiteY0" fmla="*/ 0 h 1434603"/>
                <a:gd name="connsiteX1" fmla="*/ 733425 w 733425"/>
                <a:gd name="connsiteY1" fmla="*/ 383266 h 1434603"/>
                <a:gd name="connsiteX2" fmla="*/ 733425 w 733425"/>
                <a:gd name="connsiteY2" fmla="*/ 1434603 h 1434603"/>
                <a:gd name="connsiteX3" fmla="*/ 0 w 733425"/>
                <a:gd name="connsiteY3" fmla="*/ 1235868 h 1434603"/>
                <a:gd name="connsiteX4" fmla="*/ 2381 w 733425"/>
                <a:gd name="connsiteY4" fmla="*/ 0 h 1434603"/>
                <a:gd name="connsiteX0-1" fmla="*/ 105 w 735912"/>
                <a:gd name="connsiteY0-2" fmla="*/ 0 h 1436984"/>
                <a:gd name="connsiteX1-3" fmla="*/ 735912 w 735912"/>
                <a:gd name="connsiteY1-4" fmla="*/ 385647 h 1436984"/>
                <a:gd name="connsiteX2-5" fmla="*/ 735912 w 735912"/>
                <a:gd name="connsiteY2-6" fmla="*/ 1436984 h 1436984"/>
                <a:gd name="connsiteX3-7" fmla="*/ 2487 w 735912"/>
                <a:gd name="connsiteY3-8" fmla="*/ 1238249 h 1436984"/>
                <a:gd name="connsiteX4-9" fmla="*/ 105 w 735912"/>
                <a:gd name="connsiteY4-10" fmla="*/ 0 h 14369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35912" h="1436984">
                  <a:moveTo>
                    <a:pt x="105" y="0"/>
                  </a:moveTo>
                  <a:lnTo>
                    <a:pt x="735912" y="385647"/>
                  </a:lnTo>
                  <a:lnTo>
                    <a:pt x="735912" y="1436984"/>
                  </a:lnTo>
                  <a:lnTo>
                    <a:pt x="2487" y="1238249"/>
                  </a:lnTo>
                  <a:cubicBezTo>
                    <a:pt x="3281" y="826293"/>
                    <a:pt x="-689" y="411956"/>
                    <a:pt x="105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solidFill>
                    <a:srgbClr val="FFFFFF"/>
                  </a:solidFill>
                  <a:latin typeface="造字工房悦黑（非商用）细体" pitchFamily="50" charset="-122"/>
                  <a:ea typeface="造字工房悦黑（非商用）细体" pitchFamily="50" charset="-122"/>
                  <a:cs typeface="Arial Unicode MS" panose="020B0604020202020204" pitchFamily="34" charset="-122"/>
                </a:rPr>
                <a:t>概述</a:t>
              </a:r>
              <a:endParaRPr lang="zh-CN" altLang="en-US" sz="2800" dirty="0">
                <a:solidFill>
                  <a:srgbClr val="FFFFFF"/>
                </a:solidFill>
                <a:latin typeface="造字工房悦黑（非商用）细体" pitchFamily="50" charset="-122"/>
                <a:ea typeface="造字工房悦黑（非商用）细体" pitchFamily="50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MH_Other_3"/>
            <p:cNvSpPr/>
            <p:nvPr/>
          </p:nvSpPr>
          <p:spPr>
            <a:xfrm>
              <a:off x="6048375" y="2940050"/>
              <a:ext cx="603250" cy="1028700"/>
            </a:xfrm>
            <a:custGeom>
              <a:avLst/>
              <a:gdLst>
                <a:gd name="connsiteX0" fmla="*/ 0 w 733425"/>
                <a:gd name="connsiteY0" fmla="*/ 0 h 1250156"/>
                <a:gd name="connsiteX1" fmla="*/ 733425 w 733425"/>
                <a:gd name="connsiteY1" fmla="*/ 195262 h 1250156"/>
                <a:gd name="connsiteX2" fmla="*/ 733425 w 733425"/>
                <a:gd name="connsiteY2" fmla="*/ 1250156 h 1250156"/>
                <a:gd name="connsiteX3" fmla="*/ 0 w 733425"/>
                <a:gd name="connsiteY3" fmla="*/ 1245393 h 1250156"/>
                <a:gd name="connsiteX4" fmla="*/ 0 w 733425"/>
                <a:gd name="connsiteY4" fmla="*/ 0 h 125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50156">
                  <a:moveTo>
                    <a:pt x="0" y="0"/>
                  </a:moveTo>
                  <a:lnTo>
                    <a:pt x="733425" y="195262"/>
                  </a:lnTo>
                  <a:lnTo>
                    <a:pt x="733425" y="1250156"/>
                  </a:lnTo>
                  <a:lnTo>
                    <a:pt x="0" y="124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MH_Other_4"/>
            <p:cNvSpPr/>
            <p:nvPr/>
          </p:nvSpPr>
          <p:spPr>
            <a:xfrm>
              <a:off x="6048375" y="3965576"/>
              <a:ext cx="603250" cy="1020763"/>
            </a:xfrm>
            <a:custGeom>
              <a:avLst/>
              <a:gdLst>
                <a:gd name="connsiteX0" fmla="*/ 0 w 733425"/>
                <a:gd name="connsiteY0" fmla="*/ 0 h 1240631"/>
                <a:gd name="connsiteX1" fmla="*/ 733425 w 733425"/>
                <a:gd name="connsiteY1" fmla="*/ 2381 h 1240631"/>
                <a:gd name="connsiteX2" fmla="*/ 733425 w 733425"/>
                <a:gd name="connsiteY2" fmla="*/ 1047750 h 1240631"/>
                <a:gd name="connsiteX3" fmla="*/ 0 w 733425"/>
                <a:gd name="connsiteY3" fmla="*/ 1240631 h 1240631"/>
                <a:gd name="connsiteX4" fmla="*/ 0 w 733425"/>
                <a:gd name="connsiteY4" fmla="*/ 0 h 12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40631">
                  <a:moveTo>
                    <a:pt x="0" y="0"/>
                  </a:moveTo>
                  <a:lnTo>
                    <a:pt x="733425" y="2381"/>
                  </a:lnTo>
                  <a:lnTo>
                    <a:pt x="733425" y="1047750"/>
                  </a:lnTo>
                  <a:lnTo>
                    <a:pt x="0" y="1240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>
                  <a:solidFill>
                    <a:srgbClr val="FFFFFF"/>
                  </a:solidFill>
                  <a:latin typeface="造字工房悦黑（非商用）细体" pitchFamily="50" charset="-122"/>
                  <a:ea typeface="造字工房悦黑（非商用）细体" pitchFamily="50" charset="-122"/>
                  <a:cs typeface="Arial Unicode MS" panose="020B0604020202020204" pitchFamily="34" charset="-122"/>
                </a:rPr>
                <a:t>分工</a:t>
              </a:r>
              <a:endParaRPr lang="zh-CN" altLang="en-US" sz="2800" dirty="0">
                <a:solidFill>
                  <a:srgbClr val="FFFFFF"/>
                </a:solidFill>
                <a:latin typeface="造字工房悦黑（非商用）细体" pitchFamily="50" charset="-122"/>
                <a:ea typeface="造字工房悦黑（非商用）细体" pitchFamily="50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MH_Other_5"/>
            <p:cNvSpPr/>
            <p:nvPr/>
          </p:nvSpPr>
          <p:spPr>
            <a:xfrm>
              <a:off x="6043613" y="4822826"/>
              <a:ext cx="608012" cy="1184275"/>
            </a:xfrm>
            <a:custGeom>
              <a:avLst/>
              <a:gdLst>
                <a:gd name="connsiteX0" fmla="*/ 731044 w 731044"/>
                <a:gd name="connsiteY0" fmla="*/ 0 h 1438275"/>
                <a:gd name="connsiteX1" fmla="*/ 731044 w 731044"/>
                <a:gd name="connsiteY1" fmla="*/ 1057275 h 1438275"/>
                <a:gd name="connsiteX2" fmla="*/ 0 w 731044"/>
                <a:gd name="connsiteY2" fmla="*/ 1438275 h 1438275"/>
                <a:gd name="connsiteX3" fmla="*/ 0 w 731044"/>
                <a:gd name="connsiteY3" fmla="*/ 197644 h 1438275"/>
                <a:gd name="connsiteX4" fmla="*/ 731044 w 731044"/>
                <a:gd name="connsiteY4" fmla="*/ 0 h 1438275"/>
                <a:gd name="connsiteX0-1" fmla="*/ 738761 w 738761"/>
                <a:gd name="connsiteY0-2" fmla="*/ 0 h 1438275"/>
                <a:gd name="connsiteX1-3" fmla="*/ 738761 w 738761"/>
                <a:gd name="connsiteY1-4" fmla="*/ 1057275 h 1438275"/>
                <a:gd name="connsiteX2-5" fmla="*/ 7717 w 738761"/>
                <a:gd name="connsiteY2-6" fmla="*/ 1438275 h 1438275"/>
                <a:gd name="connsiteX3-7" fmla="*/ 0 w 738761"/>
                <a:gd name="connsiteY3-8" fmla="*/ 197645 h 1438275"/>
                <a:gd name="connsiteX4-9" fmla="*/ 738761 w 738761"/>
                <a:gd name="connsiteY4-10" fmla="*/ 0 h 143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38761" h="1438275">
                  <a:moveTo>
                    <a:pt x="738761" y="0"/>
                  </a:moveTo>
                  <a:lnTo>
                    <a:pt x="738761" y="1057275"/>
                  </a:lnTo>
                  <a:lnTo>
                    <a:pt x="7717" y="1438275"/>
                  </a:lnTo>
                  <a:cubicBezTo>
                    <a:pt x="5145" y="1024732"/>
                    <a:pt x="2572" y="611188"/>
                    <a:pt x="0" y="197645"/>
                  </a:cubicBezTo>
                  <a:lnTo>
                    <a:pt x="73876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MH_Other_6"/>
            <p:cNvSpPr/>
            <p:nvPr/>
          </p:nvSpPr>
          <p:spPr>
            <a:xfrm flipH="1">
              <a:off x="5443538" y="1928813"/>
              <a:ext cx="603250" cy="1181100"/>
            </a:xfrm>
            <a:custGeom>
              <a:avLst/>
              <a:gdLst>
                <a:gd name="connsiteX0" fmla="*/ 2381 w 733425"/>
                <a:gd name="connsiteY0" fmla="*/ 0 h 1434603"/>
                <a:gd name="connsiteX1" fmla="*/ 733425 w 733425"/>
                <a:gd name="connsiteY1" fmla="*/ 383266 h 1434603"/>
                <a:gd name="connsiteX2" fmla="*/ 733425 w 733425"/>
                <a:gd name="connsiteY2" fmla="*/ 1434603 h 1434603"/>
                <a:gd name="connsiteX3" fmla="*/ 0 w 733425"/>
                <a:gd name="connsiteY3" fmla="*/ 1235868 h 1434603"/>
                <a:gd name="connsiteX4" fmla="*/ 2381 w 733425"/>
                <a:gd name="connsiteY4" fmla="*/ 0 h 1434603"/>
                <a:gd name="connsiteX0-1" fmla="*/ 229 w 733654"/>
                <a:gd name="connsiteY0-2" fmla="*/ 0 h 1434603"/>
                <a:gd name="connsiteX1-3" fmla="*/ 733654 w 733654"/>
                <a:gd name="connsiteY1-4" fmla="*/ 383266 h 1434603"/>
                <a:gd name="connsiteX2-5" fmla="*/ 733654 w 733654"/>
                <a:gd name="connsiteY2-6" fmla="*/ 1434603 h 1434603"/>
                <a:gd name="connsiteX3-7" fmla="*/ 229 w 733654"/>
                <a:gd name="connsiteY3-8" fmla="*/ 1235868 h 1434603"/>
                <a:gd name="connsiteX4-9" fmla="*/ 229 w 733654"/>
                <a:gd name="connsiteY4-10" fmla="*/ 0 h 14346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33654" h="1434603">
                  <a:moveTo>
                    <a:pt x="229" y="0"/>
                  </a:moveTo>
                  <a:lnTo>
                    <a:pt x="733654" y="383266"/>
                  </a:lnTo>
                  <a:lnTo>
                    <a:pt x="733654" y="1434603"/>
                  </a:lnTo>
                  <a:lnTo>
                    <a:pt x="229" y="1235868"/>
                  </a:lnTo>
                  <a:cubicBezTo>
                    <a:pt x="1023" y="823912"/>
                    <a:pt x="-565" y="411956"/>
                    <a:pt x="2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MH_Other_7"/>
            <p:cNvSpPr/>
            <p:nvPr/>
          </p:nvSpPr>
          <p:spPr>
            <a:xfrm flipH="1">
              <a:off x="5443538" y="2940050"/>
              <a:ext cx="603250" cy="1028700"/>
            </a:xfrm>
            <a:custGeom>
              <a:avLst/>
              <a:gdLst>
                <a:gd name="connsiteX0" fmla="*/ 0 w 733425"/>
                <a:gd name="connsiteY0" fmla="*/ 0 h 1250156"/>
                <a:gd name="connsiteX1" fmla="*/ 733425 w 733425"/>
                <a:gd name="connsiteY1" fmla="*/ 195262 h 1250156"/>
                <a:gd name="connsiteX2" fmla="*/ 733425 w 733425"/>
                <a:gd name="connsiteY2" fmla="*/ 1250156 h 1250156"/>
                <a:gd name="connsiteX3" fmla="*/ 0 w 733425"/>
                <a:gd name="connsiteY3" fmla="*/ 1245393 h 1250156"/>
                <a:gd name="connsiteX4" fmla="*/ 0 w 733425"/>
                <a:gd name="connsiteY4" fmla="*/ 0 h 125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50156">
                  <a:moveTo>
                    <a:pt x="0" y="0"/>
                  </a:moveTo>
                  <a:lnTo>
                    <a:pt x="733425" y="195262"/>
                  </a:lnTo>
                  <a:lnTo>
                    <a:pt x="733425" y="1250156"/>
                  </a:lnTo>
                  <a:lnTo>
                    <a:pt x="0" y="124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28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环境</a:t>
              </a:r>
              <a:endParaRPr lang="zh-CN" altLang="en-US" sz="2800" dirty="0"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14" name="MH_Other_8"/>
            <p:cNvSpPr/>
            <p:nvPr/>
          </p:nvSpPr>
          <p:spPr>
            <a:xfrm flipH="1">
              <a:off x="5443538" y="3965576"/>
              <a:ext cx="603250" cy="1020763"/>
            </a:xfrm>
            <a:custGeom>
              <a:avLst/>
              <a:gdLst>
                <a:gd name="connsiteX0" fmla="*/ 0 w 733425"/>
                <a:gd name="connsiteY0" fmla="*/ 0 h 1240631"/>
                <a:gd name="connsiteX1" fmla="*/ 733425 w 733425"/>
                <a:gd name="connsiteY1" fmla="*/ 2381 h 1240631"/>
                <a:gd name="connsiteX2" fmla="*/ 733425 w 733425"/>
                <a:gd name="connsiteY2" fmla="*/ 1047750 h 1240631"/>
                <a:gd name="connsiteX3" fmla="*/ 0 w 733425"/>
                <a:gd name="connsiteY3" fmla="*/ 1240631 h 1240631"/>
                <a:gd name="connsiteX4" fmla="*/ 0 w 733425"/>
                <a:gd name="connsiteY4" fmla="*/ 0 h 12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40631">
                  <a:moveTo>
                    <a:pt x="0" y="0"/>
                  </a:moveTo>
                  <a:lnTo>
                    <a:pt x="733425" y="2381"/>
                  </a:lnTo>
                  <a:lnTo>
                    <a:pt x="733425" y="1047750"/>
                  </a:lnTo>
                  <a:lnTo>
                    <a:pt x="0" y="1240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9"/>
            <p:cNvSpPr/>
            <p:nvPr/>
          </p:nvSpPr>
          <p:spPr>
            <a:xfrm flipH="1">
              <a:off x="5443538" y="4822826"/>
              <a:ext cx="608012" cy="1184275"/>
            </a:xfrm>
            <a:custGeom>
              <a:avLst/>
              <a:gdLst>
                <a:gd name="connsiteX0" fmla="*/ 731044 w 731044"/>
                <a:gd name="connsiteY0" fmla="*/ 0 h 1438275"/>
                <a:gd name="connsiteX1" fmla="*/ 731044 w 731044"/>
                <a:gd name="connsiteY1" fmla="*/ 1057275 h 1438275"/>
                <a:gd name="connsiteX2" fmla="*/ 0 w 731044"/>
                <a:gd name="connsiteY2" fmla="*/ 1438275 h 1438275"/>
                <a:gd name="connsiteX3" fmla="*/ 0 w 731044"/>
                <a:gd name="connsiteY3" fmla="*/ 197644 h 1438275"/>
                <a:gd name="connsiteX4" fmla="*/ 731044 w 731044"/>
                <a:gd name="connsiteY4" fmla="*/ 0 h 1438275"/>
                <a:gd name="connsiteX0-1" fmla="*/ 738761 w 738761"/>
                <a:gd name="connsiteY0-2" fmla="*/ 0 h 1438275"/>
                <a:gd name="connsiteX1-3" fmla="*/ 738761 w 738761"/>
                <a:gd name="connsiteY1-4" fmla="*/ 1057275 h 1438275"/>
                <a:gd name="connsiteX2-5" fmla="*/ 7717 w 738761"/>
                <a:gd name="connsiteY2-6" fmla="*/ 1438275 h 1438275"/>
                <a:gd name="connsiteX3-7" fmla="*/ 0 w 738761"/>
                <a:gd name="connsiteY3-8" fmla="*/ 189928 h 1438275"/>
                <a:gd name="connsiteX4-9" fmla="*/ 738761 w 738761"/>
                <a:gd name="connsiteY4-10" fmla="*/ 0 h 143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38761" h="1438275">
                  <a:moveTo>
                    <a:pt x="738761" y="0"/>
                  </a:moveTo>
                  <a:lnTo>
                    <a:pt x="738761" y="1057275"/>
                  </a:lnTo>
                  <a:lnTo>
                    <a:pt x="7717" y="1438275"/>
                  </a:lnTo>
                  <a:cubicBezTo>
                    <a:pt x="5145" y="1022159"/>
                    <a:pt x="2572" y="606044"/>
                    <a:pt x="0" y="189928"/>
                  </a:cubicBezTo>
                  <a:lnTo>
                    <a:pt x="73876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x-none" altLang="zh-CN" sz="2800" dirty="0" smtClean="0">
                  <a:solidFill>
                    <a:srgbClr val="FFFFFF"/>
                  </a:solidFill>
                  <a:latin typeface="造字工房悦黑（非商用）细体" pitchFamily="50" charset="-122"/>
                  <a:ea typeface="造字工房悦黑（非商用）细体" pitchFamily="50" charset="-122"/>
                  <a:cs typeface="Arial Unicode MS" panose="020B0604020202020204" pitchFamily="34" charset="-122"/>
                </a:rPr>
                <a:t>功能</a:t>
              </a:r>
              <a:endParaRPr lang="x-none" altLang="zh-CN" sz="2800" dirty="0">
                <a:solidFill>
                  <a:srgbClr val="FFFFFF"/>
                </a:solidFill>
                <a:latin typeface="造字工房悦黑（非商用）细体" pitchFamily="50" charset="-122"/>
                <a:ea typeface="造字工房悦黑（非商用）细体" pitchFamily="50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MH_Other_10"/>
            <p:cNvSpPr/>
            <p:nvPr/>
          </p:nvSpPr>
          <p:spPr>
            <a:xfrm>
              <a:off x="6569075" y="2438400"/>
              <a:ext cx="838200" cy="419100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MH_Other_11"/>
            <p:cNvSpPr/>
            <p:nvPr/>
          </p:nvSpPr>
          <p:spPr>
            <a:xfrm>
              <a:off x="6569075" y="4289425"/>
              <a:ext cx="838200" cy="419100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MH_Other_12"/>
            <p:cNvSpPr/>
            <p:nvPr/>
          </p:nvSpPr>
          <p:spPr>
            <a:xfrm flipH="1">
              <a:off x="4692650" y="3330575"/>
              <a:ext cx="838200" cy="419100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MH_Other_13"/>
            <p:cNvSpPr/>
            <p:nvPr/>
          </p:nvSpPr>
          <p:spPr>
            <a:xfrm flipH="1">
              <a:off x="4692650" y="5180013"/>
              <a:ext cx="838200" cy="419100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472103" y="2817873"/>
            <a:ext cx="2435543" cy="835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系统： </a:t>
            </a:r>
            <a:r>
              <a:rPr lang="en-US" altLang="zh-CN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Ubuntu 15.04</a:t>
            </a:r>
            <a:endParaRPr lang="en-US" altLang="zh-CN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x-none" altLang="zh-CN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容器</a:t>
            </a:r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： </a:t>
            </a:r>
            <a:r>
              <a:rPr lang="en-US" altLang="zh-CN" sz="1200" dirty="0" err="1">
                <a:latin typeface="造字工房悦黑（非商用）细体" pitchFamily="50" charset="-122"/>
                <a:ea typeface="造字工房悦黑（非商用）细体" pitchFamily="50" charset="-122"/>
              </a:rPr>
              <a:t>Jboss</a:t>
            </a:r>
            <a:r>
              <a:rPr lang="en-US" altLang="zh-CN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 EAP 6.4</a:t>
            </a:r>
            <a:endParaRPr lang="en-US" altLang="zh-CN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x-none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环境：</a:t>
            </a:r>
            <a:r>
              <a:rPr lang="en-US" altLang="zh-CN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JDK 1.7+</a:t>
            </a:r>
            <a:endParaRPr lang="en-US" altLang="zh-CN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开发工具： </a:t>
            </a:r>
            <a:r>
              <a:rPr lang="en-US" altLang="zh-CN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IDEA 2016.1</a:t>
            </a:r>
          </a:p>
        </p:txBody>
      </p:sp>
      <p:sp>
        <p:nvSpPr>
          <p:cNvPr id="27" name="矩形 26"/>
          <p:cNvSpPr/>
          <p:nvPr/>
        </p:nvSpPr>
        <p:spPr>
          <a:xfrm>
            <a:off x="1415894" y="3969245"/>
            <a:ext cx="3600000" cy="101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基本功能完善</a:t>
            </a:r>
            <a:endParaRPr lang="x-none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x-none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用户：登陆、注册</a:t>
            </a:r>
            <a:endParaRPr lang="x-none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x-none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市场：浏览、查询</a:t>
            </a:r>
            <a:endParaRPr lang="x-none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x-none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订单：创建、取消订单</a:t>
            </a:r>
            <a:endParaRPr lang="x-none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x-none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交易：浏览交易记录</a:t>
            </a:r>
            <a:endParaRPr lang="x-none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54955" y="2221385"/>
            <a:ext cx="2925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用网页作为交互前端，</a:t>
            </a:r>
            <a:r>
              <a:rPr lang="en-US" altLang="zh-CN" sz="1200" dirty="0" err="1">
                <a:latin typeface="造字工房悦黑（非商用）细体" pitchFamily="50" charset="-122"/>
                <a:ea typeface="造字工房悦黑（非商用）细体" pitchFamily="50" charset="-122"/>
              </a:rPr>
              <a:t>jboss</a:t>
            </a:r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作为网页后台处理逻辑。 </a:t>
            </a:r>
            <a:b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</a:br>
            <a:r>
              <a:rPr lang="zh-CN" altLang="en-US" sz="12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项目</a:t>
            </a:r>
            <a:r>
              <a:rPr lang="en-US" altLang="zh-CN" sz="1200" dirty="0" err="1" smtClean="0">
                <a:latin typeface="造字工房悦黑（非商用）细体" pitchFamily="50" charset="-122"/>
                <a:ea typeface="造字工房悦黑（非商用）细体" pitchFamily="50" charset="-122"/>
              </a:rPr>
              <a:t>github</a:t>
            </a:r>
            <a:r>
              <a:rPr lang="en-US" altLang="zh-CN" sz="12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:</a:t>
            </a:r>
            <a:endParaRPr lang="en-US" altLang="zh-CN" sz="12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200" dirty="0" smtClean="0">
                <a:latin typeface="造字工房悦黑（非商用）细体" pitchFamily="50" charset="-122"/>
                <a:ea typeface="造字工房悦黑（非商用）细体" pitchFamily="50" charset="-122"/>
                <a:hlinkClick r:id="rId1"/>
              </a:rPr>
              <a:t>https</a:t>
            </a:r>
            <a:r>
              <a:rPr lang="en-US" altLang="zh-CN" sz="1200" dirty="0">
                <a:latin typeface="造字工房悦黑（非商用）细体" pitchFamily="50" charset="-122"/>
                <a:ea typeface="造字工房悦黑（非商用）细体" pitchFamily="50" charset="-122"/>
                <a:hlinkClick r:id="rId1"/>
              </a:rPr>
              <a:t>://github.com/MonkeyDAsce/Web-OTC-Trading.git</a:t>
            </a:r>
            <a:endParaRPr lang="zh-CN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54955" y="3455937"/>
            <a:ext cx="3285632" cy="65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舒步清 </a:t>
            </a:r>
            <a:r>
              <a:rPr lang="zh-CN" altLang="en-US" sz="12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：</a:t>
            </a:r>
            <a:r>
              <a:rPr lang="en-US" altLang="zh-CN" sz="12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33% </a:t>
            </a:r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后台逻辑实现</a:t>
            </a:r>
            <a:endParaRPr lang="zh-CN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孙    </a:t>
            </a:r>
            <a:r>
              <a:rPr lang="zh-CN" altLang="en-US" sz="12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梦 ：</a:t>
            </a:r>
            <a:r>
              <a:rPr lang="en-US" altLang="zh-CN" sz="12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33% </a:t>
            </a:r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数据库设计和网页数据交换</a:t>
            </a:r>
            <a:r>
              <a:rPr lang="en-US" altLang="zh-CN" sz="1200" dirty="0" err="1">
                <a:latin typeface="造字工房悦黑（非商用）细体" pitchFamily="50" charset="-122"/>
                <a:ea typeface="造字工房悦黑（非商用）细体" pitchFamily="50" charset="-122"/>
              </a:rPr>
              <a:t>js</a:t>
            </a:r>
            <a:endParaRPr lang="zh-CN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刘笑     </a:t>
            </a:r>
            <a:r>
              <a:rPr lang="zh-CN" altLang="en-US" sz="12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：</a:t>
            </a:r>
            <a:r>
              <a:rPr lang="en-US" altLang="zh-CN" sz="12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33% </a:t>
            </a:r>
            <a:r>
              <a:rPr lang="zh-CN" altLang="en-US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前端静态页面设计与实现</a:t>
            </a:r>
            <a:endParaRPr lang="zh-CN" altLang="en-US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56640" y="1362075"/>
            <a:ext cx="10109835" cy="4877435"/>
            <a:chOff x="1056000" y="1361675"/>
            <a:chExt cx="10109843" cy="4407325"/>
          </a:xfrm>
        </p:grpSpPr>
        <p:sp>
          <p:nvSpPr>
            <p:cNvPr id="16" name="矩形 15"/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7717790" y="2169160"/>
            <a:ext cx="3024505" cy="2452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外键： 每个表格第三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层</a:t>
            </a:r>
            <a:endParaRPr lang="zh-CN" altLang="en-US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查询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优化： 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索引</a:t>
            </a:r>
            <a:r>
              <a:rPr lang="x-none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与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数据冗余。</a:t>
            </a:r>
            <a:endParaRPr lang="zh-CN" altLang="en-US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用户： 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broker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、交易方、管理员</a:t>
            </a:r>
            <a:r>
              <a:rPr lang="x-none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。</a:t>
            </a:r>
            <a:endParaRPr lang="x-none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订单属性：</a:t>
            </a:r>
            <a:endParaRPr lang="zh-CN" altLang="en-US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lvl="1"/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类型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:</a:t>
            </a:r>
            <a:r>
              <a:rPr lang="en-US" altLang="zh-CN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STOP,LIMIT,MARKET;</a:t>
            </a:r>
            <a:endParaRPr lang="en-US" altLang="zh-CN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lvl="1"/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状态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:</a:t>
            </a:r>
            <a:r>
              <a:rPr lang="en-US" altLang="zh-CN" sz="1200" dirty="0">
                <a:latin typeface="造字工房悦黑（非商用）细体" pitchFamily="50" charset="-122"/>
                <a:ea typeface="造字工房悦黑（非商用）细体" pitchFamily="50" charset="-122"/>
              </a:rPr>
              <a:t>TODO,DOING,DONE,CANCEL</a:t>
            </a:r>
            <a:endParaRPr lang="en-US" altLang="zh-CN" sz="12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lvl="1"/>
            <a:r>
              <a:rPr lang="x-none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触发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条件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:</a:t>
            </a:r>
            <a:r>
              <a:rPr lang="x-none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市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价落在该区间内激活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32982" y="627081"/>
            <a:ext cx="2861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rPr>
              <a:t>数据库设计</a:t>
            </a:r>
            <a:endParaRPr lang="zh-CN" altLang="en-US" sz="3200" spc="600" dirty="0">
              <a:solidFill>
                <a:schemeClr val="tx1">
                  <a:lumMod val="95000"/>
                  <a:lumOff val="5000"/>
                </a:schemeClr>
              </a:solidFill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16000" y="1234715"/>
            <a:ext cx="3960000" cy="45719"/>
            <a:chOff x="4145550" y="1403281"/>
            <a:chExt cx="3960000" cy="4571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45550" y="1426140"/>
              <a:ext cx="396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405550" y="1403281"/>
              <a:ext cx="144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89600" y="6309000"/>
            <a:ext cx="412800" cy="108000"/>
            <a:chOff x="5909001" y="6309000"/>
            <a:chExt cx="412800" cy="108000"/>
          </a:xfrm>
          <a:solidFill>
            <a:schemeClr val="bg1">
              <a:lumMod val="7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59090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614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138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55" y="1631315"/>
            <a:ext cx="6180455" cy="3969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56640" y="1449070"/>
            <a:ext cx="10109835" cy="4890135"/>
            <a:chOff x="1056000" y="1361675"/>
            <a:chExt cx="10109843" cy="4407325"/>
          </a:xfrm>
        </p:grpSpPr>
        <p:sp>
          <p:nvSpPr>
            <p:cNvPr id="16" name="矩形 15"/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816092" y="1629638"/>
            <a:ext cx="3960235" cy="3305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Web 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Front End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： </a:t>
            </a:r>
            <a:r>
              <a:rPr lang="zh-CN" altLang="en-US" sz="1400" b="1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交互层</a:t>
            </a:r>
            <a:endParaRPr lang="zh-CN" altLang="en-US" sz="1400" b="1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b="1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Web container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： </a:t>
            </a:r>
            <a:r>
              <a:rPr lang="zh-CN" altLang="en-US" sz="1400" b="1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请求解析层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。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三个模块：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	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1.User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                    2.Logic</a:t>
            </a:r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                    3.Qurey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err="1" smtClean="0">
                <a:latin typeface="造字工房悦黑（非商用）细体" pitchFamily="50" charset="-122"/>
                <a:ea typeface="造字工房悦黑（非商用）细体" pitchFamily="50" charset="-122"/>
              </a:rPr>
              <a:t>Ejb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 container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： </a:t>
            </a:r>
            <a:r>
              <a:rPr lang="zh-CN" altLang="en-US" sz="1400" b="1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业务处理层。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四个</a:t>
            </a:r>
            <a:r>
              <a:rPr lang="en-US" altLang="zh-CN" sz="1400" dirty="0" err="1" smtClean="0">
                <a:latin typeface="造字工房悦黑（非商用）细体" pitchFamily="50" charset="-122"/>
                <a:ea typeface="造字工房悦黑（非商用）细体" pitchFamily="50" charset="-122"/>
              </a:rPr>
              <a:t>ejb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：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	  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	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1.UserAction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	2.LogicAction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	3.QueryAction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Data</a:t>
            </a:r>
            <a:r>
              <a:rPr lang="x-none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Acess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：</a:t>
            </a:r>
            <a:r>
              <a:rPr lang="x-none" altLang="zh-CN" sz="1400" b="1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统一数据交互层</a:t>
            </a:r>
            <a:endParaRPr lang="x-none" altLang="zh-CN" sz="1400" b="1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x-none" altLang="zh-CN" sz="1400" b="1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                    </a:t>
            </a:r>
            <a:r>
              <a:rPr lang="x-none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DataManager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（</a:t>
            </a:r>
            <a:r>
              <a:rPr lang="x-none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索引+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数据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缓存）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zh-CN" altLang="en-US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4620" y="619806"/>
            <a:ext cx="2861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rPr>
              <a:t>技术架构</a:t>
            </a:r>
            <a:endParaRPr lang="zh-CN" altLang="en-US" sz="3200" spc="600" dirty="0">
              <a:solidFill>
                <a:schemeClr val="tx1">
                  <a:lumMod val="95000"/>
                  <a:lumOff val="5000"/>
                </a:schemeClr>
              </a:solidFill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16000" y="1234715"/>
            <a:ext cx="3960000" cy="45719"/>
            <a:chOff x="4145550" y="1403281"/>
            <a:chExt cx="3960000" cy="4571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45550" y="1426140"/>
              <a:ext cx="396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405550" y="1403281"/>
              <a:ext cx="144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89600" y="6309000"/>
            <a:ext cx="412800" cy="108000"/>
            <a:chOff x="5909001" y="6309000"/>
            <a:chExt cx="412800" cy="108000"/>
          </a:xfrm>
          <a:solidFill>
            <a:schemeClr val="bg1">
              <a:lumMod val="7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59090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614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138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Picture 1" descr="otc-architectur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0" y="1449070"/>
            <a:ext cx="4798060" cy="4674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56640" y="1362075"/>
            <a:ext cx="10109835" cy="4877435"/>
            <a:chOff x="1056000" y="1361675"/>
            <a:chExt cx="10109843" cy="4407325"/>
          </a:xfrm>
        </p:grpSpPr>
        <p:sp>
          <p:nvSpPr>
            <p:cNvPr id="16" name="矩形 15"/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455882" y="2169000"/>
            <a:ext cx="39602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用户注册登录后可以察看</a:t>
            </a:r>
            <a:r>
              <a:rPr lang="en-US" altLang="zh-CN" sz="1400" dirty="0" err="1">
                <a:latin typeface="造字工房悦黑（非商用）细体" pitchFamily="50" charset="-122"/>
                <a:ea typeface="造字工房悦黑（非商用）细体" pitchFamily="50" charset="-122"/>
              </a:rPr>
              <a:t>futures,order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和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trade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;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Trader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只能察看和自己相关的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order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和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trade,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并可以在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order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页面新建或取消订单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;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Broker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只能察看和自己有关的</a:t>
            </a:r>
            <a:r>
              <a:rPr lang="en-US" altLang="zh-CN" sz="1400" dirty="0" err="1">
                <a:latin typeface="造字工房悦黑（非商用）细体" pitchFamily="50" charset="-122"/>
                <a:ea typeface="造字工房悦黑（非商用）细体" pitchFamily="50" charset="-122"/>
              </a:rPr>
              <a:t>futures,order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和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trade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.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未登录用户只能浏览交易的期货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16000" y="59305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rPr>
              <a:t>流程设计（网络操作流）</a:t>
            </a:r>
            <a:endParaRPr lang="zh-CN" altLang="en-US" sz="2400" spc="600" dirty="0">
              <a:solidFill>
                <a:schemeClr val="tx1">
                  <a:lumMod val="95000"/>
                  <a:lumOff val="5000"/>
                </a:schemeClr>
              </a:solidFill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16000" y="1234715"/>
            <a:ext cx="3960000" cy="45719"/>
            <a:chOff x="4145550" y="1403281"/>
            <a:chExt cx="3960000" cy="4571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45550" y="1426140"/>
              <a:ext cx="396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405550" y="1403281"/>
              <a:ext cx="144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89600" y="6309000"/>
            <a:ext cx="412800" cy="108000"/>
            <a:chOff x="5909001" y="6309000"/>
            <a:chExt cx="412800" cy="108000"/>
          </a:xfrm>
          <a:solidFill>
            <a:schemeClr val="bg1">
              <a:lumMod val="7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59090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614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138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45" y="1136650"/>
            <a:ext cx="5157470" cy="4986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96010" y="1483995"/>
            <a:ext cx="10109835" cy="4766945"/>
            <a:chOff x="1056000" y="1361675"/>
            <a:chExt cx="10109843" cy="4407325"/>
          </a:xfrm>
        </p:grpSpPr>
        <p:sp>
          <p:nvSpPr>
            <p:cNvPr id="16" name="矩形 15"/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7175500" y="2708910"/>
            <a:ext cx="3432810" cy="159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当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trader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用户成功新建订单后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,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则新生成一个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status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为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TODO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的</a:t>
            </a:r>
            <a:r>
              <a:rPr lang="x-none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订单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,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根据</a:t>
            </a:r>
            <a:r>
              <a:rPr lang="x-none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订单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的</a:t>
            </a:r>
            <a:r>
              <a:rPr lang="x-none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类型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判断该订单是否被成功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激活</a:t>
            </a:r>
            <a:endParaRPr lang="zh-CN" altLang="en-US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  </a:t>
            </a:r>
            <a:r>
              <a:rPr lang="x-none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- 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MARKET 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直接激活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;</a:t>
            </a:r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  </a:t>
            </a:r>
            <a:r>
              <a:rPr lang="x-none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- 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LIMIT,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则价位须优于市场价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;</a:t>
            </a:r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  </a:t>
            </a:r>
            <a:r>
              <a:rPr lang="x-none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- 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STOP,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则须优于指定价</a:t>
            </a:r>
            <a:endParaRPr lang="zh-CN" altLang="en-US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16000" y="59305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rPr>
              <a:t>流程设计（订单信息流）</a:t>
            </a:r>
            <a:endParaRPr lang="zh-CN" altLang="en-US" sz="2400" spc="600" dirty="0">
              <a:solidFill>
                <a:schemeClr val="tx1">
                  <a:lumMod val="95000"/>
                  <a:lumOff val="5000"/>
                </a:schemeClr>
              </a:solidFill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16000" y="1234715"/>
            <a:ext cx="3960000" cy="45719"/>
            <a:chOff x="4145550" y="1403281"/>
            <a:chExt cx="3960000" cy="4571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45550" y="1426140"/>
              <a:ext cx="396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405550" y="1403281"/>
              <a:ext cx="144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89600" y="6309000"/>
            <a:ext cx="412800" cy="108000"/>
            <a:chOff x="5909001" y="6309000"/>
            <a:chExt cx="412800" cy="108000"/>
          </a:xfrm>
          <a:solidFill>
            <a:schemeClr val="bg1">
              <a:lumMod val="7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59090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614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138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t="12" r="-18" b="41299"/>
          <a:stretch>
            <a:fillRect/>
          </a:stretch>
        </p:blipFill>
        <p:spPr>
          <a:xfrm>
            <a:off x="1598930" y="1472565"/>
            <a:ext cx="4653915" cy="4316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96010" y="1483360"/>
            <a:ext cx="10109835" cy="4757420"/>
            <a:chOff x="1056000" y="1361675"/>
            <a:chExt cx="10109843" cy="4407325"/>
          </a:xfrm>
        </p:grpSpPr>
        <p:sp>
          <p:nvSpPr>
            <p:cNvPr id="16" name="矩形 15"/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996430" y="2169160"/>
            <a:ext cx="2604770" cy="2665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激活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后词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order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的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status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为</a:t>
            </a:r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DOING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当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交易完成后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,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如果此交易是买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,status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被设为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DONE;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如果是卖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,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当剩余量为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0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时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,status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转化为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DONE.TODO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和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DOING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状态</a:t>
            </a:r>
            <a:r>
              <a:rPr lang="zh-CN" altLang="en-US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的</a:t>
            </a:r>
            <a:endParaRPr lang="en-US" altLang="zh-CN" sz="1400" dirty="0" smtClean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endParaRPr lang="en-US" altLang="zh-CN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  <a:p>
            <a:r>
              <a:rPr lang="en-US" altLang="zh-CN" sz="1400" dirty="0" smtClean="0">
                <a:latin typeface="造字工房悦黑（非商用）细体" pitchFamily="50" charset="-122"/>
                <a:ea typeface="造字工房悦黑（非商用）细体" pitchFamily="50" charset="-122"/>
              </a:rPr>
              <a:t>order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都可以被</a:t>
            </a:r>
            <a:r>
              <a:rPr lang="en-US" altLang="zh-CN" sz="1400" dirty="0" err="1">
                <a:latin typeface="造字工房悦黑（非商用）细体" pitchFamily="50" charset="-122"/>
                <a:ea typeface="造字工房悦黑（非商用）细体" pitchFamily="50" charset="-122"/>
              </a:rPr>
              <a:t>cancel,cancel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后的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order status</a:t>
            </a:r>
            <a:r>
              <a:rPr lang="zh-CN" altLang="en-US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转为</a:t>
            </a:r>
            <a:r>
              <a:rPr lang="en-US" altLang="zh-CN" sz="1400" dirty="0">
                <a:latin typeface="造字工房悦黑（非商用）细体" pitchFamily="50" charset="-122"/>
                <a:ea typeface="造字工房悦黑（非商用）细体" pitchFamily="50" charset="-122"/>
              </a:rPr>
              <a:t>CANCEL.</a:t>
            </a:r>
            <a:endParaRPr lang="zh-CN" altLang="en-US" sz="1400" dirty="0"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16000" y="59305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rPr>
              <a:t>流程设计（订单信息流）</a:t>
            </a:r>
            <a:endParaRPr lang="zh-CN" altLang="en-US" sz="2400" spc="600" dirty="0">
              <a:solidFill>
                <a:schemeClr val="tx1">
                  <a:lumMod val="95000"/>
                  <a:lumOff val="5000"/>
                </a:schemeClr>
              </a:solidFill>
              <a:latin typeface="造字工房悦黑（非商用）细体" pitchFamily="50" charset="-122"/>
              <a:ea typeface="造字工房悦黑（非商用）细体" pitchFamily="50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16000" y="1234715"/>
            <a:ext cx="3960000" cy="45719"/>
            <a:chOff x="4145550" y="1403281"/>
            <a:chExt cx="3960000" cy="4571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45550" y="1426140"/>
              <a:ext cx="396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405550" y="1403281"/>
              <a:ext cx="144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89600" y="6309000"/>
            <a:ext cx="412800" cy="108000"/>
            <a:chOff x="5909001" y="6309000"/>
            <a:chExt cx="412800" cy="108000"/>
          </a:xfrm>
          <a:solidFill>
            <a:schemeClr val="bg1">
              <a:lumMod val="7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59090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614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138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6"/>
          <a:stretch>
            <a:fillRect/>
          </a:stretch>
        </p:blipFill>
        <p:spPr>
          <a:xfrm>
            <a:off x="155575" y="1629410"/>
            <a:ext cx="5982335" cy="430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/>
        </p:nvSpPr>
        <p:spPr>
          <a:xfrm>
            <a:off x="2250" y="5482961"/>
            <a:ext cx="12170700" cy="957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4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538523" y="216835"/>
            <a:ext cx="2535298" cy="787027"/>
            <a:chOff x="4538523" y="216835"/>
            <a:chExt cx="2535298" cy="787027"/>
          </a:xfrm>
        </p:grpSpPr>
        <p:sp>
          <p:nvSpPr>
            <p:cNvPr id="28" name="矩形 27"/>
            <p:cNvSpPr/>
            <p:nvPr/>
          </p:nvSpPr>
          <p:spPr>
            <a:xfrm>
              <a:off x="5247680" y="216835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dirty="0">
                  <a:latin typeface="造字工房悦黑（非商用）细体" pitchFamily="50" charset="-122"/>
                  <a:ea typeface="造字工房悦黑（非商用）细体" pitchFamily="50" charset="-122"/>
                </a:rPr>
                <a:t>截</a:t>
              </a:r>
              <a:r>
                <a:rPr lang="zh-CN" altLang="en-US" sz="32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图演示</a:t>
              </a:r>
              <a:endParaRPr lang="zh-CN" altLang="en-US" sz="3200" dirty="0"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538523" y="69608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530" y="1449070"/>
            <a:ext cx="11473815" cy="5184140"/>
            <a:chOff x="1738" y="3699"/>
            <a:chExt cx="15932" cy="7198"/>
          </a:xfrm>
        </p:grpSpPr>
        <p:sp>
          <p:nvSpPr>
            <p:cNvPr id="11" name="MH_Text_2"/>
            <p:cNvSpPr>
              <a:spLocks noChangeArrowheads="1"/>
            </p:cNvSpPr>
            <p:nvPr/>
          </p:nvSpPr>
          <p:spPr bwMode="auto">
            <a:xfrm>
              <a:off x="7173" y="3699"/>
              <a:ext cx="5062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MH_Other_4"/>
            <p:cNvSpPr/>
            <p:nvPr/>
          </p:nvSpPr>
          <p:spPr>
            <a:xfrm>
              <a:off x="7728" y="8444"/>
              <a:ext cx="262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3" name="MH_Other_5"/>
            <p:cNvSpPr/>
            <p:nvPr/>
          </p:nvSpPr>
          <p:spPr>
            <a:xfrm>
              <a:off x="11397" y="8444"/>
              <a:ext cx="262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4" name="MH_SubTitle_2"/>
            <p:cNvSpPr/>
            <p:nvPr/>
          </p:nvSpPr>
          <p:spPr>
            <a:xfrm>
              <a:off x="7808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15" name="MH_Text_3"/>
            <p:cNvSpPr>
              <a:spLocks noChangeArrowheads="1"/>
            </p:cNvSpPr>
            <p:nvPr/>
          </p:nvSpPr>
          <p:spPr bwMode="auto">
            <a:xfrm>
              <a:off x="12604" y="3699"/>
              <a:ext cx="5067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MH_Other_6"/>
            <p:cNvSpPr/>
            <p:nvPr/>
          </p:nvSpPr>
          <p:spPr>
            <a:xfrm>
              <a:off x="13163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7" name="MH_Other_7"/>
            <p:cNvSpPr/>
            <p:nvPr/>
          </p:nvSpPr>
          <p:spPr>
            <a:xfrm>
              <a:off x="16832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8" name="MH_SubTitle_3"/>
            <p:cNvSpPr/>
            <p:nvPr/>
          </p:nvSpPr>
          <p:spPr>
            <a:xfrm>
              <a:off x="13238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094" y="8928"/>
              <a:ext cx="1417" cy="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登录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509" y="8928"/>
              <a:ext cx="1417" cy="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浏览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738" y="3699"/>
              <a:ext cx="5062" cy="7198"/>
              <a:chOff x="1738" y="3699"/>
              <a:chExt cx="5062" cy="7198"/>
            </a:xfrm>
          </p:grpSpPr>
          <p:sp>
            <p:nvSpPr>
              <p:cNvPr id="7" name="MH_Text_1"/>
              <p:cNvSpPr>
                <a:spLocks noChangeArrowheads="1"/>
              </p:cNvSpPr>
              <p:nvPr/>
            </p:nvSpPr>
            <p:spPr bwMode="auto">
              <a:xfrm>
                <a:off x="1738" y="3699"/>
                <a:ext cx="5062" cy="7198"/>
              </a:xfrm>
              <a:prstGeom prst="roundRect">
                <a:avLst>
                  <a:gd name="adj" fmla="val 56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180000" rIns="90000" bIns="90000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SimSun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endParaRPr lang="zh-CN" altLang="en-US" dirty="0">
                  <a:solidFill>
                    <a:srgbClr val="3D3D3D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" name="MH_Other_2"/>
              <p:cNvSpPr/>
              <p:nvPr/>
            </p:nvSpPr>
            <p:spPr>
              <a:xfrm>
                <a:off x="2297" y="8444"/>
                <a:ext cx="257" cy="181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/>
                  <a:ea typeface="SimSun" charset="-122"/>
                </a:endParaRPr>
              </a:p>
            </p:txBody>
          </p:sp>
          <p:sp>
            <p:nvSpPr>
              <p:cNvPr id="9" name="MH_Other_3"/>
              <p:cNvSpPr/>
              <p:nvPr/>
            </p:nvSpPr>
            <p:spPr>
              <a:xfrm>
                <a:off x="5966" y="8444"/>
                <a:ext cx="257" cy="181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/>
                  <a:ea typeface="SimSun" charset="-122"/>
                </a:endParaRPr>
              </a:p>
            </p:txBody>
          </p:sp>
          <p:sp>
            <p:nvSpPr>
              <p:cNvPr id="10" name="MH_SubTitle_1"/>
              <p:cNvSpPr/>
              <p:nvPr/>
            </p:nvSpPr>
            <p:spPr>
              <a:xfrm>
                <a:off x="2373" y="8617"/>
                <a:ext cx="3798" cy="150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>
                <a:normAutofit/>
              </a:bodyPr>
              <a:lstStyle/>
              <a:p>
                <a:pPr algn="ctr">
                  <a:defRPr/>
                </a:pPr>
                <a:endParaRPr lang="zh-CN" altLang="en-US" sz="2000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801" y="8958"/>
                <a:ext cx="1417" cy="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>
                        <a:lumMod val="95000"/>
                      </a:schemeClr>
                    </a:solidFill>
                    <a:latin typeface="造字工房悦黑（非商用）细体" pitchFamily="50" charset="-122"/>
                    <a:ea typeface="造字工房悦黑（非商用）细体" pitchFamily="50" charset="-122"/>
                  </a:rPr>
                  <a:t>首页</a:t>
                </a:r>
                <a:endPara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058" y="5172"/>
                <a:ext cx="4423" cy="2349"/>
              </a:xfrm>
              <a:prstGeom prst="rect">
                <a:avLst/>
              </a:prstGeom>
            </p:spPr>
          </p:pic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2" y="5206"/>
              <a:ext cx="4400" cy="234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02" y="5172"/>
              <a:ext cx="4432" cy="234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/>
        </p:nvSpPr>
        <p:spPr>
          <a:xfrm>
            <a:off x="2250" y="5482961"/>
            <a:ext cx="12170700" cy="9578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4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538523" y="216835"/>
            <a:ext cx="2535298" cy="787027"/>
            <a:chOff x="4538523" y="216835"/>
            <a:chExt cx="2535298" cy="787027"/>
          </a:xfrm>
        </p:grpSpPr>
        <p:sp>
          <p:nvSpPr>
            <p:cNvPr id="28" name="矩形 27"/>
            <p:cNvSpPr/>
            <p:nvPr/>
          </p:nvSpPr>
          <p:spPr>
            <a:xfrm>
              <a:off x="5247680" y="216835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dirty="0">
                  <a:latin typeface="造字工房悦黑（非商用）细体" pitchFamily="50" charset="-122"/>
                  <a:ea typeface="造字工房悦黑（非商用）细体" pitchFamily="50" charset="-122"/>
                </a:rPr>
                <a:t>截</a:t>
              </a:r>
              <a:r>
                <a:rPr lang="zh-CN" altLang="en-US" sz="3200" dirty="0" smtClean="0">
                  <a:latin typeface="造字工房悦黑（非商用）细体" pitchFamily="50" charset="-122"/>
                  <a:ea typeface="造字工房悦黑（非商用）细体" pitchFamily="50" charset="-122"/>
                </a:rPr>
                <a:t>图演示</a:t>
              </a:r>
              <a:endParaRPr lang="zh-CN" altLang="en-US" sz="3200" dirty="0"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538523" y="69608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4515" y="1328420"/>
            <a:ext cx="11297920" cy="5244465"/>
            <a:chOff x="1738" y="3699"/>
            <a:chExt cx="15932" cy="7198"/>
          </a:xfrm>
        </p:grpSpPr>
        <p:sp>
          <p:nvSpPr>
            <p:cNvPr id="7" name="MH_Text_1"/>
            <p:cNvSpPr>
              <a:spLocks noChangeArrowheads="1"/>
            </p:cNvSpPr>
            <p:nvPr/>
          </p:nvSpPr>
          <p:spPr bwMode="auto">
            <a:xfrm>
              <a:off x="1738" y="3699"/>
              <a:ext cx="5062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8" name="MH_Other_2"/>
            <p:cNvSpPr/>
            <p:nvPr/>
          </p:nvSpPr>
          <p:spPr>
            <a:xfrm>
              <a:off x="2297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9" name="MH_Other_3"/>
            <p:cNvSpPr/>
            <p:nvPr/>
          </p:nvSpPr>
          <p:spPr>
            <a:xfrm>
              <a:off x="5966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0" name="MH_SubTitle_1"/>
            <p:cNvSpPr/>
            <p:nvPr/>
          </p:nvSpPr>
          <p:spPr>
            <a:xfrm>
              <a:off x="2373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11" name="MH_Text_2"/>
            <p:cNvSpPr>
              <a:spLocks noChangeArrowheads="1"/>
            </p:cNvSpPr>
            <p:nvPr/>
          </p:nvSpPr>
          <p:spPr bwMode="auto">
            <a:xfrm>
              <a:off x="7173" y="3699"/>
              <a:ext cx="5062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MH_Other_4"/>
            <p:cNvSpPr/>
            <p:nvPr/>
          </p:nvSpPr>
          <p:spPr>
            <a:xfrm>
              <a:off x="7728" y="8444"/>
              <a:ext cx="262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3" name="MH_Other_5"/>
            <p:cNvSpPr/>
            <p:nvPr/>
          </p:nvSpPr>
          <p:spPr>
            <a:xfrm>
              <a:off x="11397" y="8444"/>
              <a:ext cx="262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4" name="MH_SubTitle_2"/>
            <p:cNvSpPr/>
            <p:nvPr/>
          </p:nvSpPr>
          <p:spPr>
            <a:xfrm>
              <a:off x="7808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15" name="MH_Text_3"/>
            <p:cNvSpPr>
              <a:spLocks noChangeArrowheads="1"/>
            </p:cNvSpPr>
            <p:nvPr/>
          </p:nvSpPr>
          <p:spPr bwMode="auto">
            <a:xfrm>
              <a:off x="12604" y="3699"/>
              <a:ext cx="5067" cy="7198"/>
            </a:xfrm>
            <a:prstGeom prst="roundRect">
              <a:avLst>
                <a:gd name="adj" fmla="val 56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MH_Other_6"/>
            <p:cNvSpPr/>
            <p:nvPr/>
          </p:nvSpPr>
          <p:spPr>
            <a:xfrm>
              <a:off x="13163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7" name="MH_Other_7"/>
            <p:cNvSpPr/>
            <p:nvPr/>
          </p:nvSpPr>
          <p:spPr>
            <a:xfrm>
              <a:off x="16832" y="8444"/>
              <a:ext cx="257" cy="181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SimSun" charset="-122"/>
              </a:endParaRPr>
            </a:p>
          </p:txBody>
        </p:sp>
        <p:sp>
          <p:nvSpPr>
            <p:cNvPr id="18" name="MH_SubTitle_3"/>
            <p:cNvSpPr/>
            <p:nvPr/>
          </p:nvSpPr>
          <p:spPr>
            <a:xfrm>
              <a:off x="13238" y="8617"/>
              <a:ext cx="3798" cy="15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000" kern="0" dirty="0">
                <a:solidFill>
                  <a:srgbClr val="FFFFF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01" y="8958"/>
              <a:ext cx="1417" cy="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筛选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094" y="8928"/>
              <a:ext cx="1417" cy="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详情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509" y="8928"/>
              <a:ext cx="1417" cy="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造字工房悦黑（非商用）细体" pitchFamily="50" charset="-122"/>
                  <a:ea typeface="造字工房悦黑（非商用）细体" pitchFamily="50" charset="-122"/>
                </a:rPr>
                <a:t>订单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造字工房悦黑（非商用）细体" pitchFamily="50" charset="-122"/>
                <a:ea typeface="造字工房悦黑（非商用）细体" pitchFamily="50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2" y="5172"/>
              <a:ext cx="4480" cy="2354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2" y="5181"/>
              <a:ext cx="4686" cy="2339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5" y="5172"/>
              <a:ext cx="4177" cy="234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Kingsoft Office WPP</Application>
  <PresentationFormat>宽屏</PresentationFormat>
  <Paragraphs>125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monkey_d_asce</cp:lastModifiedBy>
  <cp:revision>68</cp:revision>
  <dcterms:created xsi:type="dcterms:W3CDTF">2016-06-08T07:33:44Z</dcterms:created>
  <dcterms:modified xsi:type="dcterms:W3CDTF">2016-06-08T07:33:44Z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