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3"/>
    <p:sldId id="276" r:id="rId4"/>
    <p:sldId id="257" r:id="rId5"/>
    <p:sldId id="290" r:id="rId7"/>
    <p:sldId id="291" r:id="rId8"/>
    <p:sldId id="292" r:id="rId9"/>
    <p:sldId id="299" r:id="rId10"/>
    <p:sldId id="278" r:id="rId11"/>
    <p:sldId id="295" r:id="rId12"/>
    <p:sldId id="296" r:id="rId13"/>
    <p:sldId id="297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2F2F2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60"/>
  </p:normalViewPr>
  <p:slideViewPr>
    <p:cSldViewPr showGuides="1">
      <p:cViewPr varScale="1">
        <p:scale>
          <a:sx n="84" d="100"/>
          <a:sy n="84" d="100"/>
        </p:scale>
        <p:origin x="533" y="48"/>
      </p:cViewPr>
      <p:guideLst>
        <p:guide orient="horz" pos="2177"/>
        <p:guide pos="3805"/>
        <p:guide pos="7068"/>
        <p:guide pos="1272"/>
        <p:guide orient="horz" pos="1688"/>
        <p:guide orient="horz" pos="3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onkeyDAsce/Web-OTC-Trading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5257132" y="4318938"/>
            <a:ext cx="1800000" cy="550062"/>
            <a:chOff x="5257132" y="4318938"/>
            <a:chExt cx="1800000" cy="550062"/>
          </a:xfrm>
        </p:grpSpPr>
        <p:sp>
          <p:nvSpPr>
            <p:cNvPr id="52" name="文本框 51"/>
            <p:cNvSpPr txBox="1"/>
            <p:nvPr/>
          </p:nvSpPr>
          <p:spPr>
            <a:xfrm>
              <a:off x="5494670" y="4440081"/>
              <a:ext cx="132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0000"/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2016</a:t>
              </a:r>
              <a:endParaRPr lang="en-US" altLang="zh-CN" sz="1400" b="1" dirty="0" smtClean="0">
                <a:solidFill>
                  <a:srgbClr val="000000"/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0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756" y="4851000"/>
                <a:ext cx="540000" cy="1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 rot="5400000">
            <a:off x="5849876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749845" y="2968649"/>
            <a:ext cx="4804520" cy="879553"/>
            <a:chOff x="3884576" y="2968649"/>
            <a:chExt cx="4804520" cy="879553"/>
          </a:xfrm>
        </p:grpSpPr>
        <p:sp>
          <p:nvSpPr>
            <p:cNvPr id="5" name="矩形 4"/>
            <p:cNvSpPr/>
            <p:nvPr/>
          </p:nvSpPr>
          <p:spPr>
            <a:xfrm>
              <a:off x="4695695" y="2968649"/>
              <a:ext cx="31341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简易期货交易</a:t>
              </a:r>
              <a:r>
                <a:rPr lang="zh-CN" altLang="en-US" sz="2800" b="1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系统</a:t>
              </a:r>
              <a:endParaRPr lang="zh-CN" altLang="en-US" sz="28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84576" y="3540425"/>
              <a:ext cx="4804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舒步清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5130379018</a:t>
              </a:r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 孙梦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5130379078 </a:t>
              </a:r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刘笑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5130379077</a:t>
              </a:r>
              <a:endPara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8465" y="1238250"/>
            <a:ext cx="11411585" cy="5398135"/>
            <a:chOff x="1738" y="3699"/>
            <a:chExt cx="15932" cy="7198"/>
          </a:xfrm>
        </p:grpSpPr>
        <p:sp>
          <p:nvSpPr>
            <p:cNvPr id="7" name="MH_Text_1"/>
            <p:cNvSpPr>
              <a:spLocks noChangeArrowheads="1"/>
            </p:cNvSpPr>
            <p:nvPr/>
          </p:nvSpPr>
          <p:spPr bwMode="auto">
            <a:xfrm>
              <a:off x="1738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2297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5966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2373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64" y="8958"/>
              <a:ext cx="2310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订单筛选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35" y="8928"/>
              <a:ext cx="1976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创建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615" y="8958"/>
              <a:ext cx="304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broker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交易</a:t>
              </a: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信息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7" y="5172"/>
              <a:ext cx="4185" cy="235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" y="5182"/>
              <a:ext cx="4160" cy="233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2" y="5172"/>
              <a:ext cx="4478" cy="25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14495" y="1130935"/>
            <a:ext cx="4013835" cy="5708015"/>
            <a:chOff x="7173" y="3699"/>
            <a:chExt cx="5062" cy="7198"/>
          </a:xfrm>
        </p:grpSpPr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69" y="8928"/>
              <a:ext cx="3070" cy="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Trader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交易信息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73" y="5444"/>
              <a:ext cx="4636" cy="26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5257132" y="4318938"/>
            <a:ext cx="1800000" cy="550062"/>
            <a:chOff x="5257132" y="4318938"/>
            <a:chExt cx="1800000" cy="550062"/>
          </a:xfrm>
        </p:grpSpPr>
        <p:sp>
          <p:nvSpPr>
            <p:cNvPr id="52" name="文本框 51"/>
            <p:cNvSpPr txBox="1"/>
            <p:nvPr/>
          </p:nvSpPr>
          <p:spPr>
            <a:xfrm>
              <a:off x="5494670" y="4440081"/>
              <a:ext cx="132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0000"/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End</a:t>
              </a:r>
              <a:endParaRPr lang="en-US" altLang="zh-CN" sz="1400" b="1" dirty="0" smtClean="0">
                <a:solidFill>
                  <a:srgbClr val="000000"/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0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756" y="4851000"/>
                <a:ext cx="540000" cy="1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60964" y="2968649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造字工房悦黑（非商用）细体" pitchFamily="50" charset="-122"/>
                <a:ea typeface="造字工房悦黑（非商用）细体" pitchFamily="50" charset="-122"/>
              </a:rPr>
              <a:t>简易期货交易</a:t>
            </a:r>
            <a:r>
              <a:rPr lang="zh-CN" altLang="en-US" sz="28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系统</a:t>
            </a:r>
            <a:endParaRPr lang="zh-CN" altLang="en-US" sz="28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6000" y="2349000"/>
            <a:ext cx="4449173" cy="2590320"/>
            <a:chOff x="4692650" y="1927225"/>
            <a:chExt cx="2714625" cy="4293500"/>
          </a:xfrm>
        </p:grpSpPr>
        <p:sp>
          <p:nvSpPr>
            <p:cNvPr id="7" name="MH_Other_1"/>
            <p:cNvSpPr/>
            <p:nvPr/>
          </p:nvSpPr>
          <p:spPr>
            <a:xfrm>
              <a:off x="4896433" y="5351566"/>
              <a:ext cx="2297598" cy="869159"/>
            </a:xfrm>
            <a:prstGeom prst="ellipse">
              <a:avLst/>
            </a:prstGeom>
            <a:gradFill flip="none" rotWithShape="1">
              <a:gsLst>
                <a:gs pos="15000">
                  <a:srgbClr val="333333">
                    <a:alpha val="52000"/>
                  </a:srgbClr>
                </a:gs>
                <a:gs pos="100000">
                  <a:srgbClr val="33333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6046789" y="1927225"/>
              <a:ext cx="604837" cy="118268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105 w 735912"/>
                <a:gd name="connsiteY0-2" fmla="*/ 0 h 1436984"/>
                <a:gd name="connsiteX1-3" fmla="*/ 735912 w 735912"/>
                <a:gd name="connsiteY1-4" fmla="*/ 385647 h 1436984"/>
                <a:gd name="connsiteX2-5" fmla="*/ 735912 w 735912"/>
                <a:gd name="connsiteY2-6" fmla="*/ 1436984 h 1436984"/>
                <a:gd name="connsiteX3-7" fmla="*/ 2487 w 735912"/>
                <a:gd name="connsiteY3-8" fmla="*/ 1238249 h 1436984"/>
                <a:gd name="connsiteX4-9" fmla="*/ 105 w 735912"/>
                <a:gd name="connsiteY4-10" fmla="*/ 0 h 14369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概述</a:t>
              </a:r>
              <a:endParaRPr lang="zh-CN" altLang="en-US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6048375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/>
          </p:nvSpPr>
          <p:spPr>
            <a:xfrm>
              <a:off x="6048375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分工</a:t>
              </a:r>
              <a:endParaRPr lang="zh-CN" altLang="en-US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MH_Other_5"/>
            <p:cNvSpPr/>
            <p:nvPr/>
          </p:nvSpPr>
          <p:spPr>
            <a:xfrm>
              <a:off x="6043613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97645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/>
          </p:nvSpPr>
          <p:spPr>
            <a:xfrm flipH="1">
              <a:off x="5443538" y="1928813"/>
              <a:ext cx="603250" cy="1181100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229 w 733654"/>
                <a:gd name="connsiteY0-2" fmla="*/ 0 h 1434603"/>
                <a:gd name="connsiteX1-3" fmla="*/ 733654 w 733654"/>
                <a:gd name="connsiteY1-4" fmla="*/ 383266 h 1434603"/>
                <a:gd name="connsiteX2-5" fmla="*/ 733654 w 733654"/>
                <a:gd name="connsiteY2-6" fmla="*/ 1434603 h 1434603"/>
                <a:gd name="connsiteX3-7" fmla="*/ 229 w 733654"/>
                <a:gd name="connsiteY3-8" fmla="*/ 1235868 h 1434603"/>
                <a:gd name="connsiteX4-9" fmla="*/ 229 w 733654"/>
                <a:gd name="connsiteY4-10" fmla="*/ 0 h 1434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7"/>
            <p:cNvSpPr/>
            <p:nvPr/>
          </p:nvSpPr>
          <p:spPr>
            <a:xfrm flipH="1">
              <a:off x="5443538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28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环境</a:t>
              </a:r>
              <a:endParaRPr lang="zh-CN" altLang="en-US" sz="28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14" name="MH_Other_8"/>
            <p:cNvSpPr/>
            <p:nvPr/>
          </p:nvSpPr>
          <p:spPr>
            <a:xfrm flipH="1">
              <a:off x="5443538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9"/>
            <p:cNvSpPr/>
            <p:nvPr/>
          </p:nvSpPr>
          <p:spPr>
            <a:xfrm flipH="1">
              <a:off x="5443538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89928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x-none" altLang="zh-CN" sz="2800" dirty="0" smtClean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功能</a:t>
              </a:r>
              <a:endParaRPr lang="x-none" altLang="zh-CN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MH_Other_10"/>
            <p:cNvSpPr/>
            <p:nvPr/>
          </p:nvSpPr>
          <p:spPr>
            <a:xfrm>
              <a:off x="6569075" y="2438400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11"/>
            <p:cNvSpPr/>
            <p:nvPr/>
          </p:nvSpPr>
          <p:spPr>
            <a:xfrm>
              <a:off x="6569075" y="428942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12"/>
            <p:cNvSpPr/>
            <p:nvPr/>
          </p:nvSpPr>
          <p:spPr>
            <a:xfrm flipH="1">
              <a:off x="4692650" y="333057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13"/>
            <p:cNvSpPr/>
            <p:nvPr/>
          </p:nvSpPr>
          <p:spPr>
            <a:xfrm flipH="1">
              <a:off x="4692650" y="5180013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72103" y="2817873"/>
            <a:ext cx="2435543" cy="83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系统： 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Ubuntu 15.04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容器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： 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Jboss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 EAP 6.4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环境：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JDK 1.7+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开发工具： 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IDEA 2016.1</a:t>
            </a:r>
          </a:p>
        </p:txBody>
      </p:sp>
      <p:sp>
        <p:nvSpPr>
          <p:cNvPr id="27" name="矩形 26"/>
          <p:cNvSpPr/>
          <p:nvPr/>
        </p:nvSpPr>
        <p:spPr>
          <a:xfrm>
            <a:off x="1415894" y="3969245"/>
            <a:ext cx="3600000" cy="101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基本功能完善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用户：登陆、注册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市场：浏览、查询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订单：创建、取消订单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交易：浏览交易记录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54955" y="2221385"/>
            <a:ext cx="2925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用网页作为交互前端，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jboss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作为网页后台处理逻辑。 </a:t>
            </a:r>
            <a:b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</a:b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项目</a:t>
            </a:r>
            <a:r>
              <a:rPr lang="en-US" altLang="zh-CN" sz="12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github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endParaRPr lang="en-US" altLang="zh-CN" sz="12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  <a:hlinkClick r:id="rId1"/>
              </a:rPr>
              <a:t>https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  <a:hlinkClick r:id="rId1"/>
              </a:rPr>
              <a:t>://github.com/MonkeyDAsce/Web-OTC-Trading.git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54955" y="3455937"/>
            <a:ext cx="3285632" cy="65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舒步清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后台逻辑实现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孙   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梦 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数据库设计和网页数据交换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js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刘笑    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前端静态页面设计与实现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362075"/>
            <a:ext cx="10109835" cy="48774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7717790" y="2169160"/>
            <a:ext cx="3024505" cy="2452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外键： 每个表格第三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层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查询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优化： 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索引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与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数据冗余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。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用户： 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broker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、交易方、管理员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。</a:t>
            </a:r>
            <a:endParaRPr lang="x-none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订单属性：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类型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STOP,LIMIT,MARKET;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状态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TODO,DOING,DONE,CANCEL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x-none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触发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条件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市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价落在该区间内激活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32982" y="627081"/>
            <a:ext cx="286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数据库设计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55" y="1631315"/>
            <a:ext cx="6180455" cy="396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449070"/>
            <a:ext cx="10109835" cy="48901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816092" y="1629638"/>
            <a:ext cx="3960235" cy="30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Web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Front End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交互层</a:t>
            </a:r>
            <a:endParaRPr lang="zh-CN" altLang="en-US" sz="1400" b="1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b="1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Web container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请求解析层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。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三个模块：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	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1.User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                   2.Logic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                   3.Qurey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Ejb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container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业务处理层。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四个</a:t>
            </a:r>
            <a:r>
              <a:rPr lang="en-US" altLang="zh-CN" sz="14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ejb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  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	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1.UserAction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2.LogicAction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3.QueryAction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4.DataManager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：（设有</a:t>
            </a:r>
            <a:r>
              <a:rPr lang="zh-CN" altLang="en-US" sz="1400" b="1" dirty="0">
                <a:latin typeface="造字工房悦黑（非商用）细体" pitchFamily="50" charset="-122"/>
                <a:ea typeface="造字工房悦黑（非商用）细体" pitchFamily="50" charset="-122"/>
              </a:rPr>
              <a:t>数据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缓存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）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Mysql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持久</a:t>
            </a:r>
            <a:r>
              <a:rPr lang="zh-CN" altLang="en-US" sz="1400" b="1" dirty="0">
                <a:latin typeface="造字工房悦黑（非商用）细体" pitchFamily="50" charset="-122"/>
                <a:ea typeface="造字工房悦黑（非商用）细体" pitchFamily="50" charset="-122"/>
              </a:rPr>
              <a:t>数据层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4620" y="619806"/>
            <a:ext cx="286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技术架构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5" y="1500505"/>
            <a:ext cx="4622165" cy="445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362075"/>
            <a:ext cx="10109835" cy="48774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455882" y="2169000"/>
            <a:ext cx="3960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用户注册登录后可以察看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futures,order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只能察看和自己相关的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并可以在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页面新建或取消订单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Broker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只能察看和自己有关的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futures,order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.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未登录用户只能浏览交易的期货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流程设计（网络操作流）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5" y="1136650"/>
            <a:ext cx="5157470" cy="498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96010" y="1483995"/>
            <a:ext cx="10109835" cy="476694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7175500" y="2708910"/>
            <a:ext cx="3432810" cy="159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当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用户成功新建订单后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则新生成一个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TODO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根据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x-none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类型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判断该订单是否被成功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激活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MARKET 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直接激活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LIMIT,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则价位须优于市场价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STOP,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则须优于指定价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流程设计（订单信息流）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12" r="-18" b="41299"/>
          <a:stretch>
            <a:fillRect/>
          </a:stretch>
        </p:blipFill>
        <p:spPr>
          <a:xfrm>
            <a:off x="1598930" y="1472565"/>
            <a:ext cx="4653915" cy="431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96010" y="1483360"/>
            <a:ext cx="10109835" cy="4757420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996430" y="2169160"/>
            <a:ext cx="2604770" cy="266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激活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后词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为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DOING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当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交易完成后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如果此交易是买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被设为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DONE;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如果是卖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当剩余量为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0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时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转化为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DONE.TODO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DOING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状态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都可以被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cancel,cancel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后的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 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转为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CANCEL.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流程设计（订单信息流）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6"/>
          <a:stretch>
            <a:fillRect/>
          </a:stretch>
        </p:blipFill>
        <p:spPr>
          <a:xfrm>
            <a:off x="155575" y="1629410"/>
            <a:ext cx="5982335" cy="430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530" y="1449070"/>
            <a:ext cx="11473815" cy="5184140"/>
            <a:chOff x="1738" y="3699"/>
            <a:chExt cx="15932" cy="7198"/>
          </a:xfrm>
        </p:grpSpPr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94" y="8928"/>
              <a:ext cx="1417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登录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09" y="8928"/>
              <a:ext cx="1417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浏览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38" y="3699"/>
              <a:ext cx="5062" cy="7198"/>
              <a:chOff x="1738" y="3699"/>
              <a:chExt cx="5062" cy="7198"/>
            </a:xfrm>
          </p:grpSpPr>
          <p:sp>
            <p:nvSpPr>
              <p:cNvPr id="7" name="MH_Text_1"/>
              <p:cNvSpPr>
                <a:spLocks noChangeArrowheads="1"/>
              </p:cNvSpPr>
              <p:nvPr/>
            </p:nvSpPr>
            <p:spPr bwMode="auto">
              <a:xfrm>
                <a:off x="1738" y="3699"/>
                <a:ext cx="5062" cy="7198"/>
              </a:xfrm>
              <a:prstGeom prst="roundRect">
                <a:avLst>
                  <a:gd name="adj" fmla="val 56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180000" rIns="90000" bIns="90000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endParaRPr lang="zh-CN" altLang="en-US" dirty="0">
                  <a:solidFill>
                    <a:srgbClr val="3D3D3D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MH_Other_2"/>
              <p:cNvSpPr/>
              <p:nvPr/>
            </p:nvSpPr>
            <p:spPr>
              <a:xfrm>
                <a:off x="2297" y="8444"/>
                <a:ext cx="257" cy="181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SimSun" charset="-122"/>
                </a:endParaRPr>
              </a:p>
            </p:txBody>
          </p:sp>
          <p:sp>
            <p:nvSpPr>
              <p:cNvPr id="9" name="MH_Other_3"/>
              <p:cNvSpPr/>
              <p:nvPr/>
            </p:nvSpPr>
            <p:spPr>
              <a:xfrm>
                <a:off x="5966" y="8444"/>
                <a:ext cx="257" cy="181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SimSun" charset="-122"/>
                </a:endParaRPr>
              </a:p>
            </p:txBody>
          </p:sp>
          <p:sp>
            <p:nvSpPr>
              <p:cNvPr id="10" name="MH_SubTitle_1"/>
              <p:cNvSpPr/>
              <p:nvPr/>
            </p:nvSpPr>
            <p:spPr>
              <a:xfrm>
                <a:off x="2373" y="8617"/>
                <a:ext cx="3798" cy="15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>
                <a:normAutofit/>
              </a:bodyPr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01" y="8958"/>
                <a:ext cx="1417" cy="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造字工房悦黑（非商用）细体" pitchFamily="50" charset="-122"/>
                    <a:ea typeface="造字工房悦黑（非商用）细体" pitchFamily="50" charset="-122"/>
                  </a:rPr>
                  <a:t>首页</a:t>
                </a:r>
                <a:endPara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058" y="5172"/>
                <a:ext cx="4423" cy="2349"/>
              </a:xfrm>
              <a:prstGeom prst="rect">
                <a:avLst/>
              </a:prstGeom>
            </p:spPr>
          </p:pic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2" y="5206"/>
              <a:ext cx="4400" cy="234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2" y="5172"/>
              <a:ext cx="4432" cy="23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4515" y="1328420"/>
            <a:ext cx="11297920" cy="5244465"/>
            <a:chOff x="1738" y="3699"/>
            <a:chExt cx="15932" cy="7198"/>
          </a:xfrm>
        </p:grpSpPr>
        <p:sp>
          <p:nvSpPr>
            <p:cNvPr id="7" name="MH_Text_1"/>
            <p:cNvSpPr>
              <a:spLocks noChangeArrowheads="1"/>
            </p:cNvSpPr>
            <p:nvPr/>
          </p:nvSpPr>
          <p:spPr bwMode="auto">
            <a:xfrm>
              <a:off x="1738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2297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5966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2373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01" y="895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筛选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94" y="892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详情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09" y="892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2" y="5172"/>
              <a:ext cx="4480" cy="235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2" y="5181"/>
              <a:ext cx="4686" cy="233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5" y="5172"/>
              <a:ext cx="4177" cy="23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Kingsoft Office WPP</Application>
  <PresentationFormat>宽屏</PresentationFormat>
  <Paragraphs>124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monkey_d_asce</cp:lastModifiedBy>
  <cp:revision>63</cp:revision>
  <dcterms:created xsi:type="dcterms:W3CDTF">2016-06-08T04:59:46Z</dcterms:created>
  <dcterms:modified xsi:type="dcterms:W3CDTF">2016-06-08T04:59:46Z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