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31" r:id="rId4"/>
    <p:sldId id="336" r:id="rId5"/>
    <p:sldId id="352" r:id="rId6"/>
    <p:sldId id="351" r:id="rId7"/>
    <p:sldId id="350" r:id="rId8"/>
    <p:sldId id="349" r:id="rId9"/>
    <p:sldId id="353" r:id="rId10"/>
    <p:sldId id="371" r:id="rId11"/>
    <p:sldId id="354" r:id="rId12"/>
    <p:sldId id="346" r:id="rId13"/>
    <p:sldId id="356" r:id="rId14"/>
    <p:sldId id="355" r:id="rId15"/>
    <p:sldId id="367" r:id="rId16"/>
    <p:sldId id="368" r:id="rId17"/>
    <p:sldId id="369" r:id="rId18"/>
    <p:sldId id="370" r:id="rId19"/>
    <p:sldId id="358" r:id="rId20"/>
    <p:sldId id="357" r:id="rId21"/>
    <p:sldId id="347" r:id="rId22"/>
    <p:sldId id="343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9">
          <p15:clr>
            <a:srgbClr val="A4A3A4"/>
          </p15:clr>
        </p15:guide>
        <p15:guide id="2" orient="horz" pos="22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0"/>
      </p:cViewPr>
      <p:guideLst>
        <p:guide pos="3819"/>
        <p:guide orient="horz" pos="22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724525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1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4C3EB-56F0-4405-A6DB-2986C2A1A3AD}" type="datetimeFigureOut">
              <a:rPr lang="zh-CN" altLang="en-US"/>
              <a:t>2019/1/12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F74A4-AE6E-410D-B8C4-F2A85A6EEC2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A6B34-1286-40F5-A8A1-1AE14BEE3DC2}" type="datetimeFigureOut">
              <a:rPr lang="zh-CN" altLang="en-US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8197-4034-43B1-8808-BC8922EC19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4589463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4BAC-B3AA-40BF-BABD-0D9F992B03A2}" type="datetimeFigureOut">
              <a:rPr lang="zh-CN" altLang="en-US"/>
              <a:t>2019/1/12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C321C-A0C1-4314-94C7-4AB03A004B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441F-E6E8-4B62-AEF5-9B83B4B4A752}" type="datetimeFigureOut">
              <a:rPr lang="zh-CN" altLang="en-US"/>
              <a:t>2019/1/12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7829-312D-4CA8-B2DB-1F01A1AA44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C3E77-D673-4CC2-A2B4-82343D13A649}" type="datetimeFigureOut">
              <a:rPr lang="zh-CN" altLang="en-US"/>
              <a:t>2019/1/12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CEF9C-FEC1-4351-B25D-F4C2B2646B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F680B7-3719-4031-80E4-BB5DCD9E9CAE}" type="datetimeFigureOut">
              <a:rPr lang="zh-CN" altLang="en-US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635809-E1C1-43AA-9F88-85C9DB67913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07734"/>
            <a:ext cx="9144000" cy="98725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CTR Prediction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57C42F-9FAF-4A18-819C-DCAAC012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548" y="2926582"/>
            <a:ext cx="6430904" cy="169565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Xiao Zhang,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Jieke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Hu, 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Wenting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 Xu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Date: 12th Jan,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2019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2">
            <a:extLst>
              <a:ext uri="{FF2B5EF4-FFF2-40B4-BE49-F238E27FC236}">
                <a16:creationId xmlns:a16="http://schemas.microsoft.com/office/drawing/2014/main" id="{FA2FF407-1A5A-4A23-8D6A-EE141598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79" y="547790"/>
            <a:ext cx="535031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Data preprocessing</a:t>
            </a:r>
          </a:p>
        </p:txBody>
      </p:sp>
      <p:sp>
        <p:nvSpPr>
          <p:cNvPr id="5" name="矩形 22">
            <a:extLst>
              <a:ext uri="{FF2B5EF4-FFF2-40B4-BE49-F238E27FC236}">
                <a16:creationId xmlns:a16="http://schemas.microsoft.com/office/drawing/2014/main" id="{9662AD69-3939-41E7-AF05-B435DE94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437" y="1815563"/>
            <a:ext cx="632041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 click &gt; 0, click = 0</a:t>
            </a:r>
          </a:p>
        </p:txBody>
      </p:sp>
      <p:sp>
        <p:nvSpPr>
          <p:cNvPr id="6" name="矩形 22">
            <a:extLst>
              <a:ext uri="{FF2B5EF4-FFF2-40B4-BE49-F238E27FC236}">
                <a16:creationId xmlns:a16="http://schemas.microsoft.com/office/drawing/2014/main" id="{0CCBCF2D-76B6-4714-9857-CAFF121F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436" y="3188934"/>
            <a:ext cx="8339265" cy="151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 (#click) positive samples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(#impression - #click) negative samples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Dropped out the duplicate data</a:t>
            </a:r>
          </a:p>
        </p:txBody>
      </p:sp>
    </p:spTree>
    <p:extLst>
      <p:ext uri="{BB962C8B-B14F-4D97-AF65-F5344CB8AC3E}">
        <p14:creationId xmlns:p14="http://schemas.microsoft.com/office/powerpoint/2010/main" val="44489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FD885E-0593-4F4F-9C00-B536D40EB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57205"/>
              </p:ext>
            </p:extLst>
          </p:nvPr>
        </p:nvGraphicFramePr>
        <p:xfrm>
          <a:off x="3031253" y="1788607"/>
          <a:ext cx="6129494" cy="289393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64747">
                  <a:extLst>
                    <a:ext uri="{9D8B030D-6E8A-4147-A177-3AD203B41FA5}">
                      <a16:colId xmlns:a16="http://schemas.microsoft.com/office/drawing/2014/main" val="3425754822"/>
                    </a:ext>
                  </a:extLst>
                </a:gridCol>
                <a:gridCol w="3064747">
                  <a:extLst>
                    <a:ext uri="{9D8B030D-6E8A-4147-A177-3AD203B41FA5}">
                      <a16:colId xmlns:a16="http://schemas.microsoft.com/office/drawing/2014/main" val="3430077972"/>
                    </a:ext>
                  </a:extLst>
                </a:gridCol>
              </a:tblGrid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Feature Description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484699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</a:rPr>
                        <a:t>AdID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Value of </a:t>
                      </a:r>
                      <a:r>
                        <a:rPr lang="en-US" sz="1600" kern="100" dirty="0" err="1">
                          <a:effectLst/>
                        </a:rPr>
                        <a:t>AdID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627522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</a:rPr>
                        <a:t>QueryID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Value of </a:t>
                      </a:r>
                      <a:r>
                        <a:rPr lang="en-US" sz="1600" kern="100" dirty="0" err="1">
                          <a:effectLst/>
                        </a:rPr>
                        <a:t>QueryID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459111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</a:rPr>
                        <a:t>KeywordID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Value of </a:t>
                      </a:r>
                      <a:r>
                        <a:rPr lang="en-US" sz="1600" kern="100" dirty="0" err="1">
                          <a:effectLst/>
                        </a:rPr>
                        <a:t>KeywordID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672921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</a:rPr>
                        <a:t>PositionID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Value of </a:t>
                      </a:r>
                      <a:r>
                        <a:rPr lang="en-US" sz="1600" kern="100" dirty="0" err="1">
                          <a:effectLst/>
                        </a:rPr>
                        <a:t>PositionID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889540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</a:rPr>
                        <a:t>UserID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Value of </a:t>
                      </a:r>
                      <a:r>
                        <a:rPr lang="en-US" sz="1600" kern="100" dirty="0" err="1">
                          <a:effectLst/>
                        </a:rPr>
                        <a:t>UserID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287639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depth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The depth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39463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deppos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(depth-position) *10 / depth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374239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age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The age of the users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894820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gender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User’s gender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380760"/>
                  </a:ext>
                </a:extLst>
              </a:tr>
            </a:tbl>
          </a:graphicData>
        </a:graphic>
      </p:graphicFrame>
      <p:sp>
        <p:nvSpPr>
          <p:cNvPr id="4" name="矩形 22">
            <a:extLst>
              <a:ext uri="{FF2B5EF4-FFF2-40B4-BE49-F238E27FC236}">
                <a16:creationId xmlns:a16="http://schemas.microsoft.com/office/drawing/2014/main" id="{FA2FF407-1A5A-4A23-8D6A-EE141598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79" y="547790"/>
            <a:ext cx="535031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63275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2">
            <a:extLst>
              <a:ext uri="{FF2B5EF4-FFF2-40B4-BE49-F238E27FC236}">
                <a16:creationId xmlns:a16="http://schemas.microsoft.com/office/drawing/2014/main" id="{759C8C8E-50CE-4C68-B997-40A75B128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23" y="371064"/>
            <a:ext cx="853272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Classification model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A6D8889-8167-483E-845A-7E580552410B}"/>
              </a:ext>
            </a:extLst>
          </p:cNvPr>
          <p:cNvSpPr/>
          <p:nvPr/>
        </p:nvSpPr>
        <p:spPr>
          <a:xfrm>
            <a:off x="8013357" y="1067562"/>
            <a:ext cx="1439545" cy="68834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0C2D611-F3B2-4CFE-A880-E4D872024A02}"/>
              </a:ext>
            </a:extLst>
          </p:cNvPr>
          <p:cNvCxnSpPr>
            <a:cxnSpLocks/>
          </p:cNvCxnSpPr>
          <p:nvPr/>
        </p:nvCxnSpPr>
        <p:spPr>
          <a:xfrm>
            <a:off x="9472954" y="1449202"/>
            <a:ext cx="20185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8EAA3A6-D627-48A7-B36D-1690E660D859}"/>
              </a:ext>
            </a:extLst>
          </p:cNvPr>
          <p:cNvSpPr/>
          <p:nvPr/>
        </p:nvSpPr>
        <p:spPr>
          <a:xfrm>
            <a:off x="9721071" y="1065490"/>
            <a:ext cx="1473993" cy="715001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CTR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F6DF50F-50C4-4776-B57E-3B04174224E6}"/>
              </a:ext>
            </a:extLst>
          </p:cNvPr>
          <p:cNvSpPr/>
          <p:nvPr/>
        </p:nvSpPr>
        <p:spPr>
          <a:xfrm>
            <a:off x="6080015" y="1090539"/>
            <a:ext cx="1602546" cy="69723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MultinomialNB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BC69068-7BE8-4910-9069-D96A0EBE6098}"/>
              </a:ext>
            </a:extLst>
          </p:cNvPr>
          <p:cNvCxnSpPr>
            <a:cxnSpLocks/>
          </p:cNvCxnSpPr>
          <p:nvPr/>
        </p:nvCxnSpPr>
        <p:spPr>
          <a:xfrm>
            <a:off x="7726213" y="1395188"/>
            <a:ext cx="25042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FFB6419F-7561-4CEF-9221-0E49E17B7EB4}"/>
              </a:ext>
            </a:extLst>
          </p:cNvPr>
          <p:cNvSpPr/>
          <p:nvPr/>
        </p:nvSpPr>
        <p:spPr>
          <a:xfrm>
            <a:off x="8000540" y="2243361"/>
            <a:ext cx="1439545" cy="68834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ADD2D2C-48E3-4031-BDF5-6BB10862D17E}"/>
              </a:ext>
            </a:extLst>
          </p:cNvPr>
          <p:cNvCxnSpPr>
            <a:cxnSpLocks/>
          </p:cNvCxnSpPr>
          <p:nvPr/>
        </p:nvCxnSpPr>
        <p:spPr>
          <a:xfrm>
            <a:off x="9460137" y="2625001"/>
            <a:ext cx="20185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E48909C-5A06-41E5-B28E-DC6D1241D563}"/>
              </a:ext>
            </a:extLst>
          </p:cNvPr>
          <p:cNvSpPr/>
          <p:nvPr/>
        </p:nvSpPr>
        <p:spPr>
          <a:xfrm>
            <a:off x="9708254" y="2241289"/>
            <a:ext cx="1473993" cy="715001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CTR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EC9BB8-F098-4F53-BBA1-9800FBCE4803}"/>
              </a:ext>
            </a:extLst>
          </p:cNvPr>
          <p:cNvSpPr/>
          <p:nvPr/>
        </p:nvSpPr>
        <p:spPr>
          <a:xfrm>
            <a:off x="6067198" y="2256290"/>
            <a:ext cx="1602546" cy="69723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XGB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E8D45EC-3165-4C6C-B7CD-53A4FA7491E9}"/>
              </a:ext>
            </a:extLst>
          </p:cNvPr>
          <p:cNvCxnSpPr>
            <a:cxnSpLocks/>
          </p:cNvCxnSpPr>
          <p:nvPr/>
        </p:nvCxnSpPr>
        <p:spPr>
          <a:xfrm>
            <a:off x="7713396" y="2570987"/>
            <a:ext cx="25042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05EC6FE-3AE0-42EE-873D-07304105E4AF}"/>
              </a:ext>
            </a:extLst>
          </p:cNvPr>
          <p:cNvSpPr/>
          <p:nvPr/>
        </p:nvSpPr>
        <p:spPr>
          <a:xfrm>
            <a:off x="8013357" y="4569401"/>
            <a:ext cx="1439545" cy="68834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D9E2D0-CC40-4825-92E9-CEF836200954}"/>
              </a:ext>
            </a:extLst>
          </p:cNvPr>
          <p:cNvCxnSpPr>
            <a:cxnSpLocks/>
          </p:cNvCxnSpPr>
          <p:nvPr/>
        </p:nvCxnSpPr>
        <p:spPr>
          <a:xfrm>
            <a:off x="9472954" y="4951041"/>
            <a:ext cx="20185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EEEBB4-2E13-4F83-BEB9-CEBA94388880}"/>
              </a:ext>
            </a:extLst>
          </p:cNvPr>
          <p:cNvSpPr/>
          <p:nvPr/>
        </p:nvSpPr>
        <p:spPr>
          <a:xfrm>
            <a:off x="9721071" y="4567329"/>
            <a:ext cx="1473993" cy="715001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CTR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840E0DE-F87C-4CEE-8946-A9276833260A}"/>
              </a:ext>
            </a:extLst>
          </p:cNvPr>
          <p:cNvSpPr/>
          <p:nvPr/>
        </p:nvSpPr>
        <p:spPr>
          <a:xfrm>
            <a:off x="6080015" y="4592378"/>
            <a:ext cx="1602546" cy="69723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Logistic Regression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DD3521B-A49F-48CD-B218-2F3A14EE798C}"/>
              </a:ext>
            </a:extLst>
          </p:cNvPr>
          <p:cNvCxnSpPr>
            <a:cxnSpLocks/>
          </p:cNvCxnSpPr>
          <p:nvPr/>
        </p:nvCxnSpPr>
        <p:spPr>
          <a:xfrm>
            <a:off x="7726213" y="4897027"/>
            <a:ext cx="25042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9962B496-A7D2-4D01-8DEA-58747A85E894}"/>
              </a:ext>
            </a:extLst>
          </p:cNvPr>
          <p:cNvSpPr/>
          <p:nvPr/>
        </p:nvSpPr>
        <p:spPr>
          <a:xfrm>
            <a:off x="1558801" y="1414986"/>
            <a:ext cx="1713485" cy="107620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/>
              <a:t>AdID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QueryID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KeywordID,UserID,ad’s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positon</a:t>
            </a:r>
            <a:endParaRPr lang="zh-CN" altLang="en-US" sz="16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77585AD-A5E2-4617-8B1A-34A9909F2B1A}"/>
              </a:ext>
            </a:extLst>
          </p:cNvPr>
          <p:cNvSpPr/>
          <p:nvPr/>
        </p:nvSpPr>
        <p:spPr>
          <a:xfrm>
            <a:off x="4194643" y="3122395"/>
            <a:ext cx="1296872" cy="535531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One-Hot Encoding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133191E-1788-431C-A789-33A605194D1F}"/>
              </a:ext>
            </a:extLst>
          </p:cNvPr>
          <p:cNvSpPr/>
          <p:nvPr/>
        </p:nvSpPr>
        <p:spPr>
          <a:xfrm>
            <a:off x="1621629" y="3095358"/>
            <a:ext cx="1634405" cy="669608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User’s age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User’s gender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A6DB182-8227-4C9A-AD53-AD08B4D3E174}"/>
              </a:ext>
            </a:extLst>
          </p:cNvPr>
          <p:cNvSpPr/>
          <p:nvPr/>
        </p:nvSpPr>
        <p:spPr>
          <a:xfrm>
            <a:off x="1637881" y="4496472"/>
            <a:ext cx="1634405" cy="669608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(depth-position)/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position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F91817D-7AAF-4B8A-9D94-52C4CA60A8F1}"/>
              </a:ext>
            </a:extLst>
          </p:cNvPr>
          <p:cNvCxnSpPr>
            <a:cxnSpLocks/>
          </p:cNvCxnSpPr>
          <p:nvPr/>
        </p:nvCxnSpPr>
        <p:spPr>
          <a:xfrm>
            <a:off x="3318552" y="1969477"/>
            <a:ext cx="775289" cy="14095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B80E1D7-8408-42A7-B201-FAEE6C7DD7DE}"/>
              </a:ext>
            </a:extLst>
          </p:cNvPr>
          <p:cNvCxnSpPr>
            <a:cxnSpLocks/>
          </p:cNvCxnSpPr>
          <p:nvPr/>
        </p:nvCxnSpPr>
        <p:spPr>
          <a:xfrm>
            <a:off x="3356174" y="3379065"/>
            <a:ext cx="73766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7188161-4945-429F-838D-7AD7D940C17D}"/>
              </a:ext>
            </a:extLst>
          </p:cNvPr>
          <p:cNvCxnSpPr>
            <a:cxnSpLocks/>
          </p:cNvCxnSpPr>
          <p:nvPr/>
        </p:nvCxnSpPr>
        <p:spPr>
          <a:xfrm flipV="1">
            <a:off x="3323175" y="3379066"/>
            <a:ext cx="770666" cy="15179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AB58B2D-1E80-474E-8819-5105D631570D}"/>
              </a:ext>
            </a:extLst>
          </p:cNvPr>
          <p:cNvCxnSpPr>
            <a:cxnSpLocks/>
          </p:cNvCxnSpPr>
          <p:nvPr/>
        </p:nvCxnSpPr>
        <p:spPr>
          <a:xfrm flipV="1">
            <a:off x="5558656" y="1513477"/>
            <a:ext cx="461376" cy="18655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54A414E-332A-49CC-8D19-611C38CD4684}"/>
              </a:ext>
            </a:extLst>
          </p:cNvPr>
          <p:cNvCxnSpPr>
            <a:cxnSpLocks/>
          </p:cNvCxnSpPr>
          <p:nvPr/>
        </p:nvCxnSpPr>
        <p:spPr>
          <a:xfrm flipV="1">
            <a:off x="5558656" y="2852930"/>
            <a:ext cx="461376" cy="5261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125133B-ACF5-4FF0-9279-2296CDE28208}"/>
              </a:ext>
            </a:extLst>
          </p:cNvPr>
          <p:cNvCxnSpPr>
            <a:cxnSpLocks/>
          </p:cNvCxnSpPr>
          <p:nvPr/>
        </p:nvCxnSpPr>
        <p:spPr>
          <a:xfrm>
            <a:off x="5558656" y="3379064"/>
            <a:ext cx="424654" cy="17255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D6CF1BC-8165-4D88-B985-8F8EBFCA1442}"/>
              </a:ext>
            </a:extLst>
          </p:cNvPr>
          <p:cNvSpPr/>
          <p:nvPr/>
        </p:nvSpPr>
        <p:spPr>
          <a:xfrm>
            <a:off x="8000540" y="3431072"/>
            <a:ext cx="1439545" cy="68834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E1BE651-1C87-4159-93E0-BF5F911BCA98}"/>
              </a:ext>
            </a:extLst>
          </p:cNvPr>
          <p:cNvCxnSpPr>
            <a:cxnSpLocks/>
          </p:cNvCxnSpPr>
          <p:nvPr/>
        </p:nvCxnSpPr>
        <p:spPr>
          <a:xfrm>
            <a:off x="9460137" y="3812712"/>
            <a:ext cx="20185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F88C750F-58E6-461B-B398-593FD0B0E7BA}"/>
              </a:ext>
            </a:extLst>
          </p:cNvPr>
          <p:cNvSpPr/>
          <p:nvPr/>
        </p:nvSpPr>
        <p:spPr>
          <a:xfrm>
            <a:off x="9708254" y="3429000"/>
            <a:ext cx="1473993" cy="715001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CTR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D61B1FA-EB91-466A-938E-797DECE1F570}"/>
              </a:ext>
            </a:extLst>
          </p:cNvPr>
          <p:cNvSpPr/>
          <p:nvPr/>
        </p:nvSpPr>
        <p:spPr>
          <a:xfrm>
            <a:off x="6067198" y="3444001"/>
            <a:ext cx="1602546" cy="69723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LinearSVC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D51A31A-0D40-4953-9001-17F22003FB32}"/>
              </a:ext>
            </a:extLst>
          </p:cNvPr>
          <p:cNvCxnSpPr>
            <a:cxnSpLocks/>
          </p:cNvCxnSpPr>
          <p:nvPr/>
        </p:nvCxnSpPr>
        <p:spPr>
          <a:xfrm>
            <a:off x="7713396" y="3758698"/>
            <a:ext cx="25042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110607A-31E3-41BC-8A0A-0A08AD769AD9}"/>
              </a:ext>
            </a:extLst>
          </p:cNvPr>
          <p:cNvCxnSpPr>
            <a:cxnSpLocks/>
          </p:cNvCxnSpPr>
          <p:nvPr/>
        </p:nvCxnSpPr>
        <p:spPr>
          <a:xfrm>
            <a:off x="5575403" y="3379064"/>
            <a:ext cx="407907" cy="4336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2">
            <a:extLst>
              <a:ext uri="{FF2B5EF4-FFF2-40B4-BE49-F238E27FC236}">
                <a16:creationId xmlns:a16="http://schemas.microsoft.com/office/drawing/2014/main" id="{60D5E0CD-4666-46D5-BF7C-E0324843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2832" y="779258"/>
            <a:ext cx="9904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AUC 0.743</a:t>
            </a:r>
          </a:p>
        </p:txBody>
      </p:sp>
      <p:sp>
        <p:nvSpPr>
          <p:cNvPr id="35" name="矩形 22">
            <a:extLst>
              <a:ext uri="{FF2B5EF4-FFF2-40B4-BE49-F238E27FC236}">
                <a16:creationId xmlns:a16="http://schemas.microsoft.com/office/drawing/2014/main" id="{C6129C11-83A1-4C3F-9153-926227FF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887" y="1963253"/>
            <a:ext cx="11623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AUC 0.649</a:t>
            </a:r>
          </a:p>
        </p:txBody>
      </p:sp>
      <p:sp>
        <p:nvSpPr>
          <p:cNvPr id="36" name="矩形 22">
            <a:extLst>
              <a:ext uri="{FF2B5EF4-FFF2-40B4-BE49-F238E27FC236}">
                <a16:creationId xmlns:a16="http://schemas.microsoft.com/office/drawing/2014/main" id="{214410CA-FF72-4EB0-8479-E1C6B267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887" y="3172970"/>
            <a:ext cx="10194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AUC 0.752</a:t>
            </a:r>
          </a:p>
        </p:txBody>
      </p:sp>
      <p:sp>
        <p:nvSpPr>
          <p:cNvPr id="37" name="矩形 22">
            <a:extLst>
              <a:ext uri="{FF2B5EF4-FFF2-40B4-BE49-F238E27FC236}">
                <a16:creationId xmlns:a16="http://schemas.microsoft.com/office/drawing/2014/main" id="{30B2F1A0-9956-459B-A576-8856D5D03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887" y="4306146"/>
            <a:ext cx="11623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AUC 0.7759</a:t>
            </a:r>
          </a:p>
        </p:txBody>
      </p:sp>
    </p:spTree>
    <p:extLst>
      <p:ext uri="{BB962C8B-B14F-4D97-AF65-F5344CB8AC3E}">
        <p14:creationId xmlns:p14="http://schemas.microsoft.com/office/powerpoint/2010/main" val="116471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Weighted Average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  <p:bldP spid="4" grpId="20"/>
      <p:bldP spid="4" grpId="21"/>
      <p:bldP spid="4" grpId="22"/>
      <p:bldP spid="4" grpId="23"/>
      <p:bldP spid="4" grpId="24"/>
      <p:bldP spid="4" grpId="25"/>
      <p:bldP spid="4" grpId="26"/>
      <p:bldP spid="4" grpId="27"/>
      <p:bldP spid="4" grpId="28"/>
      <p:bldP spid="4" grpId="29"/>
      <p:bldP spid="4" grpId="30"/>
      <p:bldP spid="4" grpId="31"/>
      <p:bldP spid="4" grpId="32"/>
      <p:bldP spid="4" grpId="33"/>
      <p:bldP spid="4" grpId="34"/>
      <p:bldP spid="4" grpId="35"/>
      <p:bldP spid="4" grpId="36"/>
      <p:bldP spid="4" grpId="37"/>
      <p:bldP spid="4" grpId="38"/>
      <p:bldP spid="4" grpId="39"/>
      <p:bldP spid="4" grpId="40"/>
      <p:bldP spid="4" grpId="41"/>
      <p:bldP spid="4" grpId="42"/>
      <p:bldP spid="4" grpId="43"/>
      <p:bldP spid="4" grpId="44"/>
      <p:bldP spid="4" grpId="45"/>
      <p:bldP spid="4" grpId="46"/>
      <p:bldP spid="4" grpId="47"/>
      <p:bldP spid="4" grpId="48"/>
      <p:bldP spid="4" grpId="49"/>
      <p:bldP spid="4" grpId="5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45684" y="618128"/>
            <a:ext cx="535031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Weighted Average Method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26972" y="2823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/>
              </p:cNvPr>
              <p:cNvSpPr/>
              <p:nvPr/>
            </p:nvSpPr>
            <p:spPr>
              <a:xfrm>
                <a:off x="1137139" y="2556521"/>
                <a:ext cx="9917722" cy="94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smtClean="0">
                          <a:solidFill>
                            <a:schemeClr val="bg1"/>
                          </a:solidFill>
                        </a:rPr>
                        <m:t>predict</m:t>
                      </m:r>
                      <m:r>
                        <a:rPr lang="zh-CN" alt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𝑝𝑟𝑒𝑑𝑖𝑐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𝑟𝑒𝑠𝑢𝑙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𝑟𝑒𝑠𝑢𝑙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zh-CN" altLang="en-US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𝑟𝑒𝑠𝑢𝑙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zh-CN" altLang="en-US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zh-CN" alt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𝑝𝑟𝑒𝑑𝑖𝑐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𝑟𝑒𝑠𝑢𝑙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𝑟𝑒𝑠𝑢𝑙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zh-CN" altLang="en-US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𝑟𝑒𝑠𝑢𝑙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zh-CN" altLang="en-US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39" y="2556521"/>
                <a:ext cx="9917722" cy="9485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803910" y="1414145"/>
            <a:ext cx="10307955" cy="282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0.743 Bayesian + 0.76590   LR ---------------------- 0.76596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0.76596 + 0.752   </a:t>
            </a:r>
            <a:r>
              <a:rPr lang="en-US" altLang="zh-CN" sz="3200" dirty="0" err="1">
                <a:solidFill>
                  <a:schemeClr val="bg1"/>
                </a:solidFill>
              </a:rPr>
              <a:t>LinearSVC</a:t>
            </a:r>
            <a:r>
              <a:rPr lang="en-US" altLang="zh-CN" sz="3200" dirty="0">
                <a:solidFill>
                  <a:schemeClr val="bg1"/>
                </a:solidFill>
              </a:rPr>
              <a:t>     ---------------------- 0.7771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0.771 + 0.73    </a:t>
            </a:r>
            <a:r>
              <a:rPr lang="en-US" altLang="zh-CN" sz="3200" dirty="0" err="1">
                <a:solidFill>
                  <a:schemeClr val="bg1"/>
                </a:solidFill>
              </a:rPr>
              <a:t>LinearSVR</a:t>
            </a:r>
            <a:r>
              <a:rPr lang="en-US" altLang="zh-CN" sz="3200" dirty="0">
                <a:solidFill>
                  <a:schemeClr val="bg1"/>
                </a:solidFill>
              </a:rPr>
              <a:t>          ----------------------- 0.7782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26972" y="2823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1071880" y="2176145"/>
            <a:ext cx="1030795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0.7782 + 0.73 </a:t>
            </a:r>
            <a:r>
              <a:rPr lang="en-US" altLang="zh-CN" sz="3200" dirty="0" err="1">
                <a:solidFill>
                  <a:schemeClr val="bg1"/>
                </a:solidFill>
              </a:rPr>
              <a:t>LinearSVR</a:t>
            </a:r>
            <a:r>
              <a:rPr lang="en-US" altLang="zh-CN" sz="3200" dirty="0">
                <a:solidFill>
                  <a:schemeClr val="bg1"/>
                </a:solidFill>
              </a:rPr>
              <a:t> ---------------------- 0.781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0.781 + 0.73 </a:t>
            </a:r>
            <a:r>
              <a:rPr lang="en-US" altLang="zh-CN" sz="3200" dirty="0" err="1">
                <a:solidFill>
                  <a:schemeClr val="bg1"/>
                </a:solidFill>
              </a:rPr>
              <a:t>LinearSVR</a:t>
            </a:r>
            <a:r>
              <a:rPr lang="en-US" altLang="zh-CN" sz="3200" dirty="0">
                <a:solidFill>
                  <a:schemeClr val="bg1"/>
                </a:solidFill>
              </a:rPr>
              <a:t>     ---------------------- 0.7828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0.7828 + 0.65 XGB             ---------------------- 0.78337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26972" y="2823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2"/>
          <p:cNvSpPr>
            <a:spLocks noChangeArrowheads="1"/>
          </p:cNvSpPr>
          <p:nvPr/>
        </p:nvSpPr>
        <p:spPr bwMode="auto">
          <a:xfrm>
            <a:off x="494224" y="635273"/>
            <a:ext cx="5350316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A beautiful error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26972" y="2823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2"/>
          <p:cNvSpPr>
            <a:spLocks noChangeArrowheads="1"/>
          </p:cNvSpPr>
          <p:nvPr/>
        </p:nvSpPr>
        <p:spPr bwMode="auto">
          <a:xfrm>
            <a:off x="1766764" y="2452643"/>
            <a:ext cx="590012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Adjusting weights may be higher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880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  <p:bldP spid="4" grpId="20"/>
      <p:bldP spid="4" grpId="21"/>
      <p:bldP spid="4" grpId="22"/>
      <p:bldP spid="4" grpId="23"/>
      <p:bldP spid="4" grpId="24"/>
      <p:bldP spid="4" grpId="25"/>
      <p:bldP spid="4" grpId="26"/>
      <p:bldP spid="4" grpId="27"/>
      <p:bldP spid="4" grpId="28"/>
      <p:bldP spid="4" grpId="29"/>
      <p:bldP spid="4" grpId="30"/>
      <p:bldP spid="4" grpId="31"/>
      <p:bldP spid="4" grpId="32"/>
      <p:bldP spid="4" grpId="33"/>
      <p:bldP spid="4" grpId="34"/>
      <p:bldP spid="4" grpId="35"/>
      <p:bldP spid="4" grpId="36"/>
      <p:bldP spid="4" grpId="37"/>
      <p:bldP spid="4" grpId="38"/>
      <p:bldP spid="4" grpId="39"/>
      <p:bldP spid="4" grpId="40"/>
      <p:bldP spid="4" grpId="41"/>
      <p:bldP spid="4" grpId="42"/>
      <p:bldP spid="4" grpId="43"/>
      <p:bldP spid="4" grpId="44"/>
      <p:bldP spid="4" grpId="45"/>
      <p:bldP spid="4" grpId="46"/>
      <p:bldP spid="4" grpId="47"/>
      <p:bldP spid="4" grpId="48"/>
      <p:bldP spid="4" grpId="49"/>
      <p:bldP spid="4" grpId="5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51106B-5D60-479B-B5B9-C24D4787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972" y="2823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F88F78-8AFD-47B1-899B-95687D3C1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87841"/>
              </p:ext>
            </p:extLst>
          </p:nvPr>
        </p:nvGraphicFramePr>
        <p:xfrm>
          <a:off x="2866474" y="1747736"/>
          <a:ext cx="6459052" cy="33625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229526">
                  <a:extLst>
                    <a:ext uri="{9D8B030D-6E8A-4147-A177-3AD203B41FA5}">
                      <a16:colId xmlns:a16="http://schemas.microsoft.com/office/drawing/2014/main" val="911220385"/>
                    </a:ext>
                  </a:extLst>
                </a:gridCol>
                <a:gridCol w="3229526">
                  <a:extLst>
                    <a:ext uri="{9D8B030D-6E8A-4147-A177-3AD203B41FA5}">
                      <a16:colId xmlns:a16="http://schemas.microsoft.com/office/drawing/2014/main" val="783466017"/>
                    </a:ext>
                  </a:extLst>
                </a:gridCol>
              </a:tblGrid>
              <a:tr h="420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Model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AUC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212428"/>
                  </a:ext>
                </a:extLst>
              </a:tr>
              <a:tr h="420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XGB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0.649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136175"/>
                  </a:ext>
                </a:extLst>
              </a:tr>
              <a:tr h="420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MultinomialNB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0.743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66638"/>
                  </a:ext>
                </a:extLst>
              </a:tr>
              <a:tr h="420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LinearSVC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0.752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882431"/>
                  </a:ext>
                </a:extLst>
              </a:tr>
              <a:tr h="420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LinearSVR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327799"/>
                  </a:ext>
                </a:extLst>
              </a:tr>
              <a:tr h="420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LR 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0.7587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901966"/>
                  </a:ext>
                </a:extLst>
              </a:tr>
              <a:tr h="420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LR with sag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0.7759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834511"/>
                  </a:ext>
                </a:extLst>
              </a:tr>
              <a:tr h="4203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Combined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0.78337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743109"/>
                  </a:ext>
                </a:extLst>
              </a:tr>
            </a:tbl>
          </a:graphicData>
        </a:graphic>
      </p:graphicFrame>
      <p:sp>
        <p:nvSpPr>
          <p:cNvPr id="6" name="矩形 22">
            <a:extLst>
              <a:ext uri="{FF2B5EF4-FFF2-40B4-BE49-F238E27FC236}">
                <a16:creationId xmlns:a16="http://schemas.microsoft.com/office/drawing/2014/main" id="{41E59147-AFF8-4B43-AF8F-EBF162EB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84" y="618128"/>
            <a:ext cx="535031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AUC Results</a:t>
            </a:r>
          </a:p>
        </p:txBody>
      </p:sp>
    </p:spTree>
    <p:extLst>
      <p:ext uri="{BB962C8B-B14F-4D97-AF65-F5344CB8AC3E}">
        <p14:creationId xmlns:p14="http://schemas.microsoft.com/office/powerpoint/2010/main" val="108051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Data Analysis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  <p:bldP spid="4" grpId="20"/>
      <p:bldP spid="4" grpId="21"/>
      <p:bldP spid="4" grpId="22"/>
      <p:bldP spid="4" grpId="23"/>
      <p:bldP spid="4" grpId="24"/>
      <p:bldP spid="4" grpId="25"/>
      <p:bldP spid="4" grpId="26"/>
      <p:bldP spid="4" grpId="27"/>
      <p:bldP spid="4" grpId="28"/>
      <p:bldP spid="4" grpId="29"/>
      <p:bldP spid="4" grpId="30"/>
      <p:bldP spid="4" grpId="31"/>
      <p:bldP spid="4" grpId="32"/>
      <p:bldP spid="4" grpId="33"/>
      <p:bldP spid="4" grpId="34"/>
      <p:bldP spid="4" grpId="35"/>
      <p:bldP spid="4" grpId="36"/>
      <p:bldP spid="4" grpId="37"/>
      <p:bldP spid="4" grpId="38"/>
      <p:bldP spid="4" grpId="39"/>
      <p:bldP spid="4" grpId="40"/>
      <p:bldP spid="4" grpId="41"/>
      <p:bldP spid="4" grpId="42"/>
      <p:bldP spid="4" grpId="43"/>
      <p:bldP spid="4" grpId="44"/>
      <p:bldP spid="4" grpId="45"/>
      <p:bldP spid="4" grpId="46"/>
      <p:bldP spid="4" grpId="47"/>
      <p:bldP spid="4" grpId="48"/>
      <p:bldP spid="4" grpId="49"/>
      <p:bldP spid="4" grpId="5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Further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  <p:bldP spid="4" grpId="20"/>
      <p:bldP spid="4" grpId="21"/>
      <p:bldP spid="4" grpId="22"/>
      <p:bldP spid="4" grpId="23"/>
      <p:bldP spid="4" grpId="24"/>
      <p:bldP spid="4" grpId="25"/>
      <p:bldP spid="4" grpId="26"/>
      <p:bldP spid="4" grpId="27"/>
      <p:bldP spid="4" grpId="28"/>
      <p:bldP spid="4" grpId="29"/>
      <p:bldP spid="4" grpId="30"/>
      <p:bldP spid="4" grpId="31"/>
      <p:bldP spid="4" grpId="32"/>
      <p:bldP spid="4" grpId="33"/>
      <p:bldP spid="4" grpId="34"/>
      <p:bldP spid="4" grpId="35"/>
      <p:bldP spid="4" grpId="36"/>
      <p:bldP spid="4" grpId="37"/>
      <p:bldP spid="4" grpId="38"/>
      <p:bldP spid="4" grpId="39"/>
      <p:bldP spid="4" grpId="40"/>
      <p:bldP spid="4" grpId="41"/>
      <p:bldP spid="4" grpId="42"/>
      <p:bldP spid="4" grpId="43"/>
      <p:bldP spid="4" grpId="44"/>
      <p:bldP spid="4" grpId="45"/>
      <p:bldP spid="4" grpId="46"/>
      <p:bldP spid="4" grpId="47"/>
      <p:bldP spid="4" grpId="48"/>
      <p:bldP spid="4" grpId="49"/>
      <p:bldP spid="4" grpId="5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3362023" y="1848248"/>
            <a:ext cx="4865973" cy="167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Feature Engineering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DeepFM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Cold Starting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FA9A60"/>
                </a:solidFill>
                <a:latin typeface="+mj-ea"/>
              </a:rPr>
              <a:t>THANK YOU</a:t>
            </a:r>
            <a:r>
              <a:rPr lang="en-US" altLang="zh-CN" sz="9600" b="1" dirty="0"/>
              <a:t>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8510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28D2D7-0EEA-4A5D-B59E-2AE3347CE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03850"/>
              </p:ext>
            </p:extLst>
          </p:nvPr>
        </p:nvGraphicFramePr>
        <p:xfrm>
          <a:off x="1436914" y="2069960"/>
          <a:ext cx="4371033" cy="15976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44033">
                  <a:extLst>
                    <a:ext uri="{9D8B030D-6E8A-4147-A177-3AD203B41FA5}">
                      <a16:colId xmlns:a16="http://schemas.microsoft.com/office/drawing/2014/main" val="167485211"/>
                    </a:ext>
                  </a:extLst>
                </a:gridCol>
                <a:gridCol w="1507657">
                  <a:extLst>
                    <a:ext uri="{9D8B030D-6E8A-4147-A177-3AD203B41FA5}">
                      <a16:colId xmlns:a16="http://schemas.microsoft.com/office/drawing/2014/main" val="114624534"/>
                    </a:ext>
                  </a:extLst>
                </a:gridCol>
                <a:gridCol w="1519343">
                  <a:extLst>
                    <a:ext uri="{9D8B030D-6E8A-4147-A177-3AD203B41FA5}">
                      <a16:colId xmlns:a16="http://schemas.microsoft.com/office/drawing/2014/main" val="3460370817"/>
                    </a:ext>
                  </a:extLst>
                </a:gridCol>
              </a:tblGrid>
              <a:tr h="5325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Click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Impression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850215"/>
                  </a:ext>
                </a:extLst>
              </a:tr>
              <a:tr h="5325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= 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2475564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9931452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886560"/>
                  </a:ext>
                </a:extLst>
              </a:tr>
              <a:tr h="5325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 != 0 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5742069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136268327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91359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2D266B-893E-44AF-8712-81CF50606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34823"/>
              </p:ext>
            </p:extLst>
          </p:nvPr>
        </p:nvGraphicFramePr>
        <p:xfrm>
          <a:off x="7119620" y="2069960"/>
          <a:ext cx="3541681" cy="15976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48115">
                  <a:extLst>
                    <a:ext uri="{9D8B030D-6E8A-4147-A177-3AD203B41FA5}">
                      <a16:colId xmlns:a16="http://schemas.microsoft.com/office/drawing/2014/main" val="859191762"/>
                    </a:ext>
                  </a:extLst>
                </a:gridCol>
                <a:gridCol w="1893566">
                  <a:extLst>
                    <a:ext uri="{9D8B030D-6E8A-4147-A177-3AD203B41FA5}">
                      <a16:colId xmlns:a16="http://schemas.microsoft.com/office/drawing/2014/main" val="1468905427"/>
                    </a:ext>
                  </a:extLst>
                </a:gridCol>
              </a:tblGrid>
              <a:tr h="5325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Click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Quantity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069200"/>
                  </a:ext>
                </a:extLst>
              </a:tr>
              <a:tr h="5325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Click = 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142981068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426698"/>
                  </a:ext>
                </a:extLst>
              </a:tr>
              <a:tr h="5325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Click &gt; 0 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6658036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48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Model &amp; Approach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34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  <p:bldP spid="4" grpId="20"/>
      <p:bldP spid="4" grpId="21"/>
      <p:bldP spid="4" grpId="22"/>
      <p:bldP spid="4" grpId="23"/>
      <p:bldP spid="4" grpId="24"/>
      <p:bldP spid="4" grpId="25"/>
      <p:bldP spid="4" grpId="26"/>
      <p:bldP spid="4" grpId="27"/>
      <p:bldP spid="4" grpId="28"/>
      <p:bldP spid="4" grpId="29"/>
      <p:bldP spid="4" grpId="30"/>
      <p:bldP spid="4" grpId="31"/>
      <p:bldP spid="4" grpId="32"/>
      <p:bldP spid="4" grpId="33"/>
      <p:bldP spid="4" grpId="34"/>
      <p:bldP spid="4" grpId="35"/>
      <p:bldP spid="4" grpId="36"/>
      <p:bldP spid="4" grpId="37"/>
      <p:bldP spid="4" grpId="38"/>
      <p:bldP spid="4" grpId="39"/>
      <p:bldP spid="4" grpId="40"/>
      <p:bldP spid="4" grpId="41"/>
      <p:bldP spid="4" grpId="42"/>
      <p:bldP spid="4" grpId="43"/>
      <p:bldP spid="4" grpId="44"/>
      <p:bldP spid="4" grpId="45"/>
      <p:bldP spid="4" grpId="46"/>
      <p:bldP spid="4" grpId="47"/>
      <p:bldP spid="4" grpId="48"/>
      <p:bldP spid="4" grpId="49"/>
      <p:bldP spid="4" grpId="5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596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  <p:bldP spid="4" grpId="20"/>
      <p:bldP spid="4" grpId="21"/>
      <p:bldP spid="4" grpId="22"/>
      <p:bldP spid="4" grpId="23"/>
      <p:bldP spid="4" grpId="24"/>
      <p:bldP spid="4" grpId="25"/>
      <p:bldP spid="4" grpId="26"/>
      <p:bldP spid="4" grpId="27"/>
      <p:bldP spid="4" grpId="28"/>
      <p:bldP spid="4" grpId="29"/>
      <p:bldP spid="4" grpId="30"/>
      <p:bldP spid="4" grpId="31"/>
      <p:bldP spid="4" grpId="32"/>
      <p:bldP spid="4" grpId="33"/>
      <p:bldP spid="4" grpId="34"/>
      <p:bldP spid="4" grpId="35"/>
      <p:bldP spid="4" grpId="36"/>
      <p:bldP spid="4" grpId="37"/>
      <p:bldP spid="4" grpId="38"/>
      <p:bldP spid="4" grpId="39"/>
      <p:bldP spid="4" grpId="40"/>
      <p:bldP spid="4" grpId="41"/>
      <p:bldP spid="4" grpId="42"/>
      <p:bldP spid="4" grpId="43"/>
      <p:bldP spid="4" grpId="44"/>
      <p:bldP spid="4" grpId="45"/>
      <p:bldP spid="4" grpId="46"/>
      <p:bldP spid="4" grpId="47"/>
      <p:bldP spid="4" grpId="48"/>
      <p:bldP spid="4" grpId="49"/>
      <p:bldP spid="4" grpId="5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2">
            <a:extLst>
              <a:ext uri="{FF2B5EF4-FFF2-40B4-BE49-F238E27FC236}">
                <a16:creationId xmlns:a16="http://schemas.microsoft.com/office/drawing/2014/main" id="{759C8C8E-50CE-4C68-B997-40A75B128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79" y="547790"/>
            <a:ext cx="535031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pCTR</a:t>
            </a:r>
            <a:r>
              <a:rPr lang="en-US" altLang="zh-CN" sz="3200" dirty="0">
                <a:solidFill>
                  <a:schemeClr val="bg1"/>
                </a:solidFill>
              </a:rPr>
              <a:t>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22">
                <a:extLst>
                  <a:ext uri="{FF2B5EF4-FFF2-40B4-BE49-F238E27FC236}">
                    <a16:creationId xmlns:a16="http://schemas.microsoft.com/office/drawing/2014/main" id="{03A182AA-FD4B-4649-AD7D-570B2DE47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155" y="2088440"/>
                <a:ext cx="7410425" cy="978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m:t>pseudo</m:t>
                      </m:r>
                      <m:r>
                        <m:rPr>
                          <m:nor/>
                        </m:rP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m:t>CTR</m:t>
                      </m:r>
                      <m:r>
                        <a:rPr lang="en-US" altLang="zh-CN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bg1"/>
                              </a:solidFill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solidFill>
                                <a:schemeClr val="bg1"/>
                              </a:solidFill>
                            </a:rPr>
                            <m:t>click</m:t>
                          </m:r>
                          <m:r>
                            <a:rPr lang="en-US" altLang="zh-CN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CN" b="1" dirty="0">
                              <a:solidFill>
                                <a:schemeClr val="bg1"/>
                              </a:solidFill>
                            </a:rPr>
                            <m:t>αβ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𝒊𝒎𝒑𝒓𝒆𝒔𝒔𝒊𝒐𝒏</m:t>
                          </m:r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CN" b="1" dirty="0">
                              <a:solidFill>
                                <a:schemeClr val="bg1"/>
                              </a:solidFill>
                            </a:rPr>
                            <m:t>β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矩形 22">
                <a:extLst>
                  <a:ext uri="{FF2B5EF4-FFF2-40B4-BE49-F238E27FC236}">
                    <a16:creationId xmlns:a16="http://schemas.microsoft.com/office/drawing/2014/main" id="{03A182AA-FD4B-4649-AD7D-570B2DE47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4155" y="2088440"/>
                <a:ext cx="7410425" cy="978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2">
            <a:extLst>
              <a:ext uri="{FF2B5EF4-FFF2-40B4-BE49-F238E27FC236}">
                <a16:creationId xmlns:a16="http://schemas.microsoft.com/office/drawing/2014/main" id="{97FA1ADC-A2DE-4FF3-96D0-21703340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382" y="3609982"/>
            <a:ext cx="7410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 this formula, set </a:t>
            </a:r>
            <a:r>
              <a:rPr lang="el-GR" altLang="zh-CN" sz="2400" b="1" dirty="0">
                <a:solidFill>
                  <a:schemeClr val="bg1"/>
                </a:solidFill>
              </a:rPr>
              <a:t>α </a:t>
            </a:r>
            <a:r>
              <a:rPr lang="en-US" altLang="zh-CN" sz="2400" b="1" dirty="0">
                <a:solidFill>
                  <a:schemeClr val="bg1"/>
                </a:solidFill>
              </a:rPr>
              <a:t>as 0.05 and </a:t>
            </a:r>
            <a:r>
              <a:rPr lang="el-GR" altLang="zh-CN" sz="2400" b="1" dirty="0">
                <a:solidFill>
                  <a:schemeClr val="bg1"/>
                </a:solidFill>
              </a:rPr>
              <a:t>β </a:t>
            </a:r>
            <a:r>
              <a:rPr lang="en-US" altLang="zh-CN" sz="2400" b="1" dirty="0">
                <a:solidFill>
                  <a:schemeClr val="bg1"/>
                </a:solidFill>
              </a:rPr>
              <a:t>as 75. </a:t>
            </a:r>
          </a:p>
        </p:txBody>
      </p:sp>
    </p:spTree>
    <p:extLst>
      <p:ext uri="{BB962C8B-B14F-4D97-AF65-F5344CB8AC3E}">
        <p14:creationId xmlns:p14="http://schemas.microsoft.com/office/powerpoint/2010/main" val="370957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6C047D-9066-4A1B-86A8-ECD9C572C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05617"/>
              </p:ext>
            </p:extLst>
          </p:nvPr>
        </p:nvGraphicFramePr>
        <p:xfrm>
          <a:off x="2353179" y="1438382"/>
          <a:ext cx="6976153" cy="372951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59846">
                  <a:extLst>
                    <a:ext uri="{9D8B030D-6E8A-4147-A177-3AD203B41FA5}">
                      <a16:colId xmlns:a16="http://schemas.microsoft.com/office/drawing/2014/main" val="3906075407"/>
                    </a:ext>
                  </a:extLst>
                </a:gridCol>
                <a:gridCol w="4816307">
                  <a:extLst>
                    <a:ext uri="{9D8B030D-6E8A-4147-A177-3AD203B41FA5}">
                      <a16:colId xmlns:a16="http://schemas.microsoft.com/office/drawing/2014/main" val="2529839479"/>
                    </a:ext>
                  </a:extLst>
                </a:gridCol>
              </a:tblGrid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Feature Description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897508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pCTR_Ad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AdID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454999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pCTR_Advertiser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AdvertiserID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696653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pCTR_Query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QueryID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733705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pCTR_Title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TitleID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324307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pCTR_Description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Pseudo click-through rate of </a:t>
                      </a:r>
                      <a:r>
                        <a:rPr lang="en-US" sz="1600" kern="100" dirty="0" err="1">
                          <a:effectLst/>
                        </a:rPr>
                        <a:t>DescriptionID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002947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pCTR_User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UserID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338928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pCTR_Keyword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KeywordID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181299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pCTR_Url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Display Url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987424"/>
                  </a:ext>
                </a:extLst>
              </a:tr>
              <a:tr h="573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pCTR_RPosition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relative position (depth - position) / depth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257172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pCTR_Gender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Pseudo click-through rate of user’s gender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144844"/>
                  </a:ext>
                </a:extLst>
              </a:tr>
              <a:tr h="28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pCTR_Age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Pseudo click-through rate of user’s age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845563"/>
                  </a:ext>
                </a:extLst>
              </a:tr>
            </a:tbl>
          </a:graphicData>
        </a:graphic>
      </p:graphicFrame>
      <p:sp>
        <p:nvSpPr>
          <p:cNvPr id="4" name="矩形 22">
            <a:extLst>
              <a:ext uri="{FF2B5EF4-FFF2-40B4-BE49-F238E27FC236}">
                <a16:creationId xmlns:a16="http://schemas.microsoft.com/office/drawing/2014/main" id="{28382B15-BE18-40F3-8230-0E8819BD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79" y="547790"/>
            <a:ext cx="535031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pCTR</a:t>
            </a:r>
            <a:r>
              <a:rPr lang="en-US" altLang="zh-CN" sz="3200" dirty="0">
                <a:solidFill>
                  <a:schemeClr val="bg1"/>
                </a:solidFill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85634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2">
            <a:extLst>
              <a:ext uri="{FF2B5EF4-FFF2-40B4-BE49-F238E27FC236}">
                <a16:creationId xmlns:a16="http://schemas.microsoft.com/office/drawing/2014/main" id="{759C8C8E-50CE-4C68-B997-40A75B128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40" y="206146"/>
            <a:ext cx="535031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pCTR</a:t>
            </a:r>
            <a:r>
              <a:rPr lang="en-US" altLang="zh-CN" sz="3200" dirty="0">
                <a:solidFill>
                  <a:schemeClr val="bg1"/>
                </a:solidFill>
              </a:rPr>
              <a:t> + </a:t>
            </a:r>
            <a:r>
              <a:rPr lang="en-US" altLang="zh-CN" sz="3200" dirty="0" err="1">
                <a:solidFill>
                  <a:schemeClr val="bg1"/>
                </a:solidFill>
              </a:rPr>
              <a:t>LinearSVR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D31893-DA6B-4149-AE20-BEA6A5E13D28}"/>
              </a:ext>
            </a:extLst>
          </p:cNvPr>
          <p:cNvSpPr txBox="1"/>
          <p:nvPr/>
        </p:nvSpPr>
        <p:spPr>
          <a:xfrm>
            <a:off x="4683053" y="2199488"/>
            <a:ext cx="46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A790A1A-1B0C-4F77-8A9A-27305B838106}"/>
              </a:ext>
            </a:extLst>
          </p:cNvPr>
          <p:cNvSpPr/>
          <p:nvPr/>
        </p:nvSpPr>
        <p:spPr>
          <a:xfrm>
            <a:off x="4038017" y="1135926"/>
            <a:ext cx="1798940" cy="266804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pCTR_Ad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7D74C85-3DFA-4083-8532-A5CD7E7E3D48}"/>
              </a:ext>
            </a:extLst>
          </p:cNvPr>
          <p:cNvSpPr/>
          <p:nvPr/>
        </p:nvSpPr>
        <p:spPr>
          <a:xfrm>
            <a:off x="4038017" y="1517748"/>
            <a:ext cx="1798941" cy="266804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pCTR_Advertiser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1ADD36-74FC-4B09-942D-58A53871A667}"/>
              </a:ext>
            </a:extLst>
          </p:cNvPr>
          <p:cNvSpPr/>
          <p:nvPr/>
        </p:nvSpPr>
        <p:spPr>
          <a:xfrm>
            <a:off x="4038017" y="2936850"/>
            <a:ext cx="1798940" cy="26680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pCTR_Age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EDCD86F6-B4FB-416C-856D-C63290E4DE90}"/>
              </a:ext>
            </a:extLst>
          </p:cNvPr>
          <p:cNvSpPr/>
          <p:nvPr/>
        </p:nvSpPr>
        <p:spPr>
          <a:xfrm>
            <a:off x="3808071" y="741677"/>
            <a:ext cx="2238375" cy="256040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C05D753-D6FD-4095-BF6C-C3E89EFD7B62}"/>
              </a:ext>
            </a:extLst>
          </p:cNvPr>
          <p:cNvSpPr txBox="1"/>
          <p:nvPr/>
        </p:nvSpPr>
        <p:spPr>
          <a:xfrm>
            <a:off x="4432108" y="741677"/>
            <a:ext cx="91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Features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41094E3-DA3E-4594-9C4D-CB2C4175F328}"/>
              </a:ext>
            </a:extLst>
          </p:cNvPr>
          <p:cNvSpPr/>
          <p:nvPr/>
        </p:nvSpPr>
        <p:spPr>
          <a:xfrm>
            <a:off x="4038016" y="1899570"/>
            <a:ext cx="1798941" cy="266804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pCTR_Query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7AFEE8A-C3F9-4C77-8324-9CB0948CD931}"/>
              </a:ext>
            </a:extLst>
          </p:cNvPr>
          <p:cNvSpPr/>
          <p:nvPr/>
        </p:nvSpPr>
        <p:spPr>
          <a:xfrm>
            <a:off x="4017997" y="2552974"/>
            <a:ext cx="1798940" cy="26680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pCTR_Gender</a:t>
            </a:r>
            <a:endParaRPr lang="zh-CN" altLang="en-US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E0571D8-6FF7-4677-BF20-B2AAE26946F0}"/>
              </a:ext>
            </a:extLst>
          </p:cNvPr>
          <p:cNvSpPr/>
          <p:nvPr/>
        </p:nvSpPr>
        <p:spPr>
          <a:xfrm>
            <a:off x="2389728" y="2418052"/>
            <a:ext cx="743904" cy="2451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84FCB0-1593-4CFF-836B-17806BB587EC}"/>
              </a:ext>
            </a:extLst>
          </p:cNvPr>
          <p:cNvSpPr txBox="1"/>
          <p:nvPr/>
        </p:nvSpPr>
        <p:spPr>
          <a:xfrm>
            <a:off x="2439676" y="2371903"/>
            <a:ext cx="74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User0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804F7DC-2484-4ABA-9D1B-0FB8079E2DED}"/>
              </a:ext>
            </a:extLst>
          </p:cNvPr>
          <p:cNvSpPr/>
          <p:nvPr/>
        </p:nvSpPr>
        <p:spPr>
          <a:xfrm>
            <a:off x="2121830" y="3762750"/>
            <a:ext cx="1014995" cy="29069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727EEC1-DE69-4CC6-B106-21E5AD852646}"/>
              </a:ext>
            </a:extLst>
          </p:cNvPr>
          <p:cNvSpPr txBox="1"/>
          <p:nvPr/>
        </p:nvSpPr>
        <p:spPr>
          <a:xfrm>
            <a:off x="2121831" y="3735437"/>
            <a:ext cx="107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User not 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22DFFB6-E588-4FEE-A5A4-DD9471F2569D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3157697" y="2021879"/>
            <a:ext cx="650374" cy="37160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EF8B8FD-5D97-407B-9210-E4B55742178E}"/>
              </a:ext>
            </a:extLst>
          </p:cNvPr>
          <p:cNvCxnSpPr>
            <a:cxnSpLocks/>
          </p:cNvCxnSpPr>
          <p:nvPr/>
        </p:nvCxnSpPr>
        <p:spPr>
          <a:xfrm>
            <a:off x="3157697" y="4073991"/>
            <a:ext cx="630791" cy="46711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E7BDD50D-A8C6-46BE-84D5-5EC000F780CA}"/>
              </a:ext>
            </a:extLst>
          </p:cNvPr>
          <p:cNvSpPr txBox="1"/>
          <p:nvPr/>
        </p:nvSpPr>
        <p:spPr>
          <a:xfrm>
            <a:off x="4715511" y="5075501"/>
            <a:ext cx="46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0B39CF0-52CE-4E0D-80A5-59AC54079BB5}"/>
              </a:ext>
            </a:extLst>
          </p:cNvPr>
          <p:cNvSpPr/>
          <p:nvPr/>
        </p:nvSpPr>
        <p:spPr>
          <a:xfrm>
            <a:off x="4070475" y="4011939"/>
            <a:ext cx="1798940" cy="266804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pCTR_Ad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3217B39-196D-4851-8BF6-D7893F1E1860}"/>
              </a:ext>
            </a:extLst>
          </p:cNvPr>
          <p:cNvSpPr/>
          <p:nvPr/>
        </p:nvSpPr>
        <p:spPr>
          <a:xfrm>
            <a:off x="4070475" y="4393761"/>
            <a:ext cx="1798941" cy="266804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pCTR_Advertiser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AE7B66F-B108-42F1-A814-7D7D5B7F682F}"/>
              </a:ext>
            </a:extLst>
          </p:cNvPr>
          <p:cNvSpPr/>
          <p:nvPr/>
        </p:nvSpPr>
        <p:spPr>
          <a:xfrm>
            <a:off x="4070475" y="5812863"/>
            <a:ext cx="1798940" cy="26680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pCTR_Age</a:t>
            </a:r>
            <a:endParaRPr lang="zh-CN" altLang="en-US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F0567240-BE0E-4809-A86A-6A30DFA511D4}"/>
              </a:ext>
            </a:extLst>
          </p:cNvPr>
          <p:cNvSpPr/>
          <p:nvPr/>
        </p:nvSpPr>
        <p:spPr>
          <a:xfrm>
            <a:off x="3840529" y="3617690"/>
            <a:ext cx="2205917" cy="256040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0258DB1-A2E5-4453-921E-2F726566FEEB}"/>
              </a:ext>
            </a:extLst>
          </p:cNvPr>
          <p:cNvSpPr txBox="1"/>
          <p:nvPr/>
        </p:nvSpPr>
        <p:spPr>
          <a:xfrm>
            <a:off x="4464566" y="3617690"/>
            <a:ext cx="91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Features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FD15362-9F0D-4B10-9924-A38CEFB5A5B7}"/>
              </a:ext>
            </a:extLst>
          </p:cNvPr>
          <p:cNvSpPr/>
          <p:nvPr/>
        </p:nvSpPr>
        <p:spPr>
          <a:xfrm>
            <a:off x="4070474" y="4775583"/>
            <a:ext cx="1798941" cy="266804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pCTR_Query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214F4D6-5057-4630-8442-95F7ABA5D573}"/>
              </a:ext>
            </a:extLst>
          </p:cNvPr>
          <p:cNvSpPr/>
          <p:nvPr/>
        </p:nvSpPr>
        <p:spPr>
          <a:xfrm>
            <a:off x="4050455" y="5428987"/>
            <a:ext cx="1798940" cy="266805"/>
          </a:xfrm>
          <a:prstGeom prst="rect">
            <a:avLst/>
          </a:prstGeom>
          <a:solidFill>
            <a:srgbClr val="FA9A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pCTR_Gender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5FCB135-18B6-4DA0-9C71-18EBB722C283}"/>
              </a:ext>
            </a:extLst>
          </p:cNvPr>
          <p:cNvSpPr/>
          <p:nvPr/>
        </p:nvSpPr>
        <p:spPr>
          <a:xfrm>
            <a:off x="6546239" y="1648139"/>
            <a:ext cx="1434465" cy="69723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LinearSVR</a:t>
            </a:r>
            <a:endParaRPr lang="zh-CN" altLang="en-US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29CD12C-E5D4-476D-A107-1CE842C37DF4}"/>
              </a:ext>
            </a:extLst>
          </p:cNvPr>
          <p:cNvCxnSpPr>
            <a:cxnSpLocks/>
          </p:cNvCxnSpPr>
          <p:nvPr/>
        </p:nvCxnSpPr>
        <p:spPr>
          <a:xfrm>
            <a:off x="6095416" y="2032972"/>
            <a:ext cx="41211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EEFA8914-19FF-4BF0-A90F-F8BCEA074974}"/>
              </a:ext>
            </a:extLst>
          </p:cNvPr>
          <p:cNvSpPr/>
          <p:nvPr/>
        </p:nvSpPr>
        <p:spPr>
          <a:xfrm>
            <a:off x="6546239" y="4378271"/>
            <a:ext cx="1434465" cy="697230"/>
          </a:xfrm>
          <a:prstGeom prst="rect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LinearSVR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021ADD0-0F07-4C84-9D6F-5E92C3F31315}"/>
              </a:ext>
            </a:extLst>
          </p:cNvPr>
          <p:cNvCxnSpPr>
            <a:cxnSpLocks/>
          </p:cNvCxnSpPr>
          <p:nvPr/>
        </p:nvCxnSpPr>
        <p:spPr>
          <a:xfrm>
            <a:off x="6095416" y="4763104"/>
            <a:ext cx="41211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C5B87A01-3060-4521-B814-31C8EF3D2BA9}"/>
              </a:ext>
            </a:extLst>
          </p:cNvPr>
          <p:cNvSpPr/>
          <p:nvPr/>
        </p:nvSpPr>
        <p:spPr>
          <a:xfrm>
            <a:off x="8480497" y="1639954"/>
            <a:ext cx="1439545" cy="68834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62A046F-8F43-4B32-A508-A3DC7623472A}"/>
              </a:ext>
            </a:extLst>
          </p:cNvPr>
          <p:cNvCxnSpPr>
            <a:cxnSpLocks/>
          </p:cNvCxnSpPr>
          <p:nvPr/>
        </p:nvCxnSpPr>
        <p:spPr>
          <a:xfrm>
            <a:off x="8009279" y="2032972"/>
            <a:ext cx="41211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2BBE7DE0-F8CA-44B0-B842-CC91C1931B35}"/>
              </a:ext>
            </a:extLst>
          </p:cNvPr>
          <p:cNvSpPr/>
          <p:nvPr/>
        </p:nvSpPr>
        <p:spPr>
          <a:xfrm>
            <a:off x="8480497" y="4373280"/>
            <a:ext cx="1439545" cy="68834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EB9B078-DFAC-4CAE-B04B-91F3CD72AF6B}"/>
              </a:ext>
            </a:extLst>
          </p:cNvPr>
          <p:cNvCxnSpPr>
            <a:cxnSpLocks/>
          </p:cNvCxnSpPr>
          <p:nvPr/>
        </p:nvCxnSpPr>
        <p:spPr>
          <a:xfrm>
            <a:off x="8009279" y="4766298"/>
            <a:ext cx="41211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343BFB-9BDF-4F55-906E-0239AED2C4A8}"/>
              </a:ext>
            </a:extLst>
          </p:cNvPr>
          <p:cNvCxnSpPr>
            <a:cxnSpLocks/>
          </p:cNvCxnSpPr>
          <p:nvPr/>
        </p:nvCxnSpPr>
        <p:spPr>
          <a:xfrm>
            <a:off x="9939092" y="2021879"/>
            <a:ext cx="444799" cy="13703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7AEA7D0-467D-4AAF-84B0-E37E25C68B0E}"/>
              </a:ext>
            </a:extLst>
          </p:cNvPr>
          <p:cNvCxnSpPr>
            <a:cxnSpLocks/>
          </p:cNvCxnSpPr>
          <p:nvPr/>
        </p:nvCxnSpPr>
        <p:spPr>
          <a:xfrm flipV="1">
            <a:off x="9945136" y="3392224"/>
            <a:ext cx="438755" cy="138336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A762D50-ED4C-4741-B76C-B887E03E74E6}"/>
              </a:ext>
            </a:extLst>
          </p:cNvPr>
          <p:cNvSpPr/>
          <p:nvPr/>
        </p:nvSpPr>
        <p:spPr>
          <a:xfrm>
            <a:off x="10483787" y="3126951"/>
            <a:ext cx="1231936" cy="53054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D49F3D1-482C-4BD8-B5C0-B7DC09C91DC7}"/>
              </a:ext>
            </a:extLst>
          </p:cNvPr>
          <p:cNvSpPr txBox="1"/>
          <p:nvPr/>
        </p:nvSpPr>
        <p:spPr>
          <a:xfrm>
            <a:off x="9176138" y="3234294"/>
            <a:ext cx="74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Merge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8E01E17-9694-4DB7-8313-A0CA9C63A8F4}"/>
              </a:ext>
            </a:extLst>
          </p:cNvPr>
          <p:cNvSpPr txBox="1"/>
          <p:nvPr/>
        </p:nvSpPr>
        <p:spPr>
          <a:xfrm>
            <a:off x="10836000" y="3228517"/>
            <a:ext cx="52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CTR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8E3854F-C83E-4265-B7F3-331E87FB7F04}"/>
              </a:ext>
            </a:extLst>
          </p:cNvPr>
          <p:cNvSpPr txBox="1"/>
          <p:nvPr/>
        </p:nvSpPr>
        <p:spPr>
          <a:xfrm>
            <a:off x="10161491" y="2521101"/>
            <a:ext cx="888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User0 CTR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C5D6B35-EC22-4924-AB15-41B0DE6A5C1D}"/>
              </a:ext>
            </a:extLst>
          </p:cNvPr>
          <p:cNvSpPr txBox="1"/>
          <p:nvPr/>
        </p:nvSpPr>
        <p:spPr>
          <a:xfrm>
            <a:off x="10121884" y="4096281"/>
            <a:ext cx="1231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User not 0 CTR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6A99393-F075-4C56-8FED-E8E250033E22}"/>
              </a:ext>
            </a:extLst>
          </p:cNvPr>
          <p:cNvSpPr/>
          <p:nvPr/>
        </p:nvSpPr>
        <p:spPr>
          <a:xfrm>
            <a:off x="490940" y="3092342"/>
            <a:ext cx="1450559" cy="35871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AFE7725-291A-427C-A88F-3573945BE068}"/>
              </a:ext>
            </a:extLst>
          </p:cNvPr>
          <p:cNvSpPr txBox="1"/>
          <p:nvPr/>
        </p:nvSpPr>
        <p:spPr>
          <a:xfrm>
            <a:off x="511489" y="3092342"/>
            <a:ext cx="151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Training dataset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37AE5589-6248-43CF-BC84-84B4254401F2}"/>
              </a:ext>
            </a:extLst>
          </p:cNvPr>
          <p:cNvCxnSpPr>
            <a:cxnSpLocks/>
          </p:cNvCxnSpPr>
          <p:nvPr/>
        </p:nvCxnSpPr>
        <p:spPr>
          <a:xfrm flipV="1">
            <a:off x="2000299" y="2756606"/>
            <a:ext cx="682039" cy="4964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2390F03-9457-4955-A9DE-222482FA792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2000299" y="3302081"/>
            <a:ext cx="657605" cy="43335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2">
            <a:extLst>
              <a:ext uri="{FF2B5EF4-FFF2-40B4-BE49-F238E27FC236}">
                <a16:creationId xmlns:a16="http://schemas.microsoft.com/office/drawing/2014/main" id="{18F3CE84-BED8-488D-B77A-21512AA7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651" y="1317822"/>
            <a:ext cx="19358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AUC 0.73 on User0</a:t>
            </a:r>
          </a:p>
        </p:txBody>
      </p:sp>
      <p:sp>
        <p:nvSpPr>
          <p:cNvPr id="45" name="矩形 22">
            <a:extLst>
              <a:ext uri="{FF2B5EF4-FFF2-40B4-BE49-F238E27FC236}">
                <a16:creationId xmlns:a16="http://schemas.microsoft.com/office/drawing/2014/main" id="{4E909118-7475-4276-A291-C9F39D60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129" y="5097046"/>
            <a:ext cx="23076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AUC 0.75 on User not zero</a:t>
            </a:r>
          </a:p>
        </p:txBody>
      </p:sp>
      <p:sp>
        <p:nvSpPr>
          <p:cNvPr id="46" name="矩形 22">
            <a:extLst>
              <a:ext uri="{FF2B5EF4-FFF2-40B4-BE49-F238E27FC236}">
                <a16:creationId xmlns:a16="http://schemas.microsoft.com/office/drawing/2014/main" id="{C6DC2D86-D3AB-4CFC-B602-3FF838DC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053" y="3695528"/>
            <a:ext cx="109767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AUC 0.73</a:t>
            </a:r>
          </a:p>
        </p:txBody>
      </p:sp>
    </p:spTree>
    <p:extLst>
      <p:ext uri="{BB962C8B-B14F-4D97-AF65-F5344CB8AC3E}">
        <p14:creationId xmlns:p14="http://schemas.microsoft.com/office/powerpoint/2010/main" val="151823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1070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6"/>
      <p:bldP spid="4" grpId="17"/>
      <p:bldP spid="4" grpId="18"/>
      <p:bldP spid="4" grpId="19"/>
      <p:bldP spid="4" grpId="20"/>
      <p:bldP spid="4" grpId="21"/>
      <p:bldP spid="4" grpId="22"/>
      <p:bldP spid="4" grpId="23"/>
      <p:bldP spid="4" grpId="24"/>
      <p:bldP spid="4" grpId="25"/>
      <p:bldP spid="4" grpId="26"/>
      <p:bldP spid="4" grpId="27"/>
      <p:bldP spid="4" grpId="28"/>
      <p:bldP spid="4" grpId="29"/>
      <p:bldP spid="4" grpId="30"/>
      <p:bldP spid="4" grpId="31"/>
      <p:bldP spid="4" grpId="32"/>
      <p:bldP spid="4" grpId="33"/>
      <p:bldP spid="4" grpId="34"/>
      <p:bldP spid="4" grpId="35"/>
      <p:bldP spid="4" grpId="36"/>
      <p:bldP spid="4" grpId="37"/>
      <p:bldP spid="4" grpId="38"/>
      <p:bldP spid="4" grpId="39"/>
      <p:bldP spid="4" grpId="40"/>
      <p:bldP spid="4" grpId="41"/>
      <p:bldP spid="4" grpId="42"/>
      <p:bldP spid="4" grpId="43"/>
      <p:bldP spid="4" grpId="44"/>
      <p:bldP spid="4" grpId="45"/>
      <p:bldP spid="4" grpId="46"/>
      <p:bldP spid="4" grpId="47"/>
      <p:bldP spid="4" grpId="48"/>
      <p:bldP spid="4" grpId="49"/>
      <p:bldP spid="4" grpId="5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宽屏</PresentationFormat>
  <Paragraphs>166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Calibri Light</vt:lpstr>
      <vt:lpstr>Cambria Math</vt:lpstr>
      <vt:lpstr>Office 主题</vt:lpstr>
      <vt:lpstr>CTR Prediction</vt:lpstr>
      <vt:lpstr>Data Analysis</vt:lpstr>
      <vt:lpstr>PowerPoint 演示文稿</vt:lpstr>
      <vt:lpstr>Model &amp; Approach</vt:lpstr>
      <vt:lpstr>Regression</vt:lpstr>
      <vt:lpstr>PowerPoint 演示文稿</vt:lpstr>
      <vt:lpstr>PowerPoint 演示文稿</vt:lpstr>
      <vt:lpstr>PowerPoint 演示文稿</vt:lpstr>
      <vt:lpstr>Classification</vt:lpstr>
      <vt:lpstr>PowerPoint 演示文稿</vt:lpstr>
      <vt:lpstr>PowerPoint 演示文稿</vt:lpstr>
      <vt:lpstr>PowerPoint 演示文稿</vt:lpstr>
      <vt:lpstr>Weighted Average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  <vt:lpstr>Further Work</vt:lpstr>
      <vt:lpstr>PowerPoint 演示文稿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霄 张</cp:lastModifiedBy>
  <cp:revision>382</cp:revision>
  <dcterms:created xsi:type="dcterms:W3CDTF">2014-12-12T13:36:00Z</dcterms:created>
  <dcterms:modified xsi:type="dcterms:W3CDTF">2019-01-12T01:16:32Z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  <property fmtid="{D5CDD505-2E9C-101B-9397-08002B2CF9AE}" pid="4" name="KSOProductBuildVer">
    <vt:lpwstr>2052-10.1.0.6135</vt:lpwstr>
  </property>
</Properties>
</file>