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71" r:id="rId3"/>
    <p:sldId id="259" r:id="rId4"/>
    <p:sldId id="260" r:id="rId5"/>
    <p:sldId id="263" r:id="rId6"/>
    <p:sldId id="267" r:id="rId7"/>
    <p:sldId id="269"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A4AE6-77D9-FF17-1F49-ACE253ED8E89}" v="814" dt="2021-05-05T00:13:15.480"/>
    <p1510:client id="{67D5C29F-9089-B000-EDC9-EE33644E8E24}" v="291" dt="2021-04-29T01:43:00.227"/>
    <p1510:client id="{7C97E2DA-C0A0-CD60-7F5E-4564FF8E4834}" v="118" dt="2021-05-01T19:16:38.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1329" autoAdjust="0"/>
  </p:normalViewPr>
  <p:slideViewPr>
    <p:cSldViewPr snapToGrid="0">
      <p:cViewPr>
        <p:scale>
          <a:sx n="42" d="100"/>
          <a:sy n="42" d="100"/>
        </p:scale>
        <p:origin x="495"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67006-0131-48A0-8CE9-38898ACAA93C}" type="datetimeFigureOut">
              <a:rPr lang="en-US"/>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1EF51-3E01-4C86-AA72-4C964F037836}" type="slidenum">
              <a:rPr lang="en-US"/>
              <a:t>‹#›</a:t>
            </a:fld>
            <a:endParaRPr lang="en-US"/>
          </a:p>
        </p:txBody>
      </p:sp>
    </p:spTree>
    <p:extLst>
      <p:ext uri="{BB962C8B-B14F-4D97-AF65-F5344CB8AC3E}">
        <p14:creationId xmlns:p14="http://schemas.microsoft.com/office/powerpoint/2010/main" val="2074419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sz="1200" kern="1200" dirty="0">
                <a:solidFill>
                  <a:schemeClr val="tx1"/>
                </a:solidFill>
                <a:effectLst/>
                <a:latin typeface="+mn-lt"/>
                <a:ea typeface="+mn-ea"/>
                <a:cs typeface="+mn-cs"/>
              </a:rPr>
              <a:t>Circular marks are an indicator of increasing precipitation. </a:t>
            </a:r>
          </a:p>
          <a:p>
            <a:pPr marL="285750" indent="-285750">
              <a:lnSpc>
                <a:spcPct val="90000"/>
              </a:lnSpc>
              <a:spcBef>
                <a:spcPts val="1000"/>
              </a:spcBef>
              <a:buFont typeface="Arial"/>
              <a:buChar char="•"/>
            </a:pPr>
            <a:r>
              <a:rPr lang="en-US" sz="1200" kern="1200" dirty="0">
                <a:solidFill>
                  <a:schemeClr val="tx1"/>
                </a:solidFill>
                <a:effectLst/>
                <a:latin typeface="+mn-lt"/>
                <a:ea typeface="+mn-ea"/>
                <a:cs typeface="+mn-cs"/>
              </a:rPr>
              <a:t>Triangles are an indicator of decreasing precipitation.  </a:t>
            </a:r>
          </a:p>
          <a:p>
            <a:pPr marL="285750" indent="-285750">
              <a:lnSpc>
                <a:spcPct val="90000"/>
              </a:lnSpc>
              <a:spcBef>
                <a:spcPts val="1000"/>
              </a:spcBef>
              <a:buFont typeface="Arial"/>
              <a:buChar char="•"/>
            </a:pPr>
            <a:r>
              <a:rPr lang="en-US" sz="1200" kern="1200" dirty="0">
                <a:solidFill>
                  <a:schemeClr val="tx1"/>
                </a:solidFill>
                <a:effectLst/>
                <a:latin typeface="+mn-lt"/>
                <a:ea typeface="+mn-ea"/>
                <a:cs typeface="+mn-cs"/>
              </a:rPr>
              <a:t>Red values are representative of areas that resulted from complete deforestation in the Amazon. </a:t>
            </a:r>
          </a:p>
          <a:p>
            <a:pPr marL="285750" indent="-285750">
              <a:lnSpc>
                <a:spcPct val="90000"/>
              </a:lnSpc>
              <a:spcBef>
                <a:spcPts val="1000"/>
              </a:spcBef>
              <a:buFont typeface="Arial"/>
              <a:buChar char="•"/>
            </a:pPr>
            <a:r>
              <a:rPr lang="en-US" sz="1200" kern="1200" dirty="0">
                <a:solidFill>
                  <a:schemeClr val="tx1"/>
                </a:solidFill>
                <a:effectLst/>
                <a:latin typeface="+mn-lt"/>
                <a:ea typeface="+mn-ea"/>
                <a:cs typeface="+mn-cs"/>
              </a:rPr>
              <a:t>Yellow values are representative of areas that resulted from complete deforestation in Africa. </a:t>
            </a:r>
          </a:p>
          <a:p>
            <a:pPr marL="285750" indent="-285750">
              <a:lnSpc>
                <a:spcPct val="90000"/>
              </a:lnSpc>
              <a:spcBef>
                <a:spcPts val="1000"/>
              </a:spcBef>
              <a:buFont typeface="Arial"/>
              <a:buChar char="•"/>
            </a:pPr>
            <a:r>
              <a:rPr lang="en-US" sz="1200" kern="1200" dirty="0">
                <a:solidFill>
                  <a:schemeClr val="tx1"/>
                </a:solidFill>
                <a:effectLst/>
                <a:latin typeface="+mn-lt"/>
                <a:ea typeface="+mn-ea"/>
                <a:cs typeface="+mn-cs"/>
              </a:rPr>
              <a:t>Blue values are representative of values resulting from complete deforestation in Southeast Asia. </a:t>
            </a:r>
          </a:p>
          <a:p>
            <a:pPr marL="285750" indent="-285750">
              <a:lnSpc>
                <a:spcPct val="90000"/>
              </a:lnSpc>
              <a:spcBef>
                <a:spcPts val="1000"/>
              </a:spcBef>
              <a:buFont typeface="Arial"/>
              <a:buChar char="•"/>
            </a:pPr>
            <a:r>
              <a:rPr lang="en-US" sz="1200" kern="1200" dirty="0">
                <a:solidFill>
                  <a:schemeClr val="tx1"/>
                </a:solidFill>
                <a:effectLst/>
                <a:latin typeface="+mn-lt"/>
                <a:ea typeface="+mn-ea"/>
                <a:cs typeface="+mn-cs"/>
              </a:rPr>
              <a:t>Data was compiled from several sources and organized by corresponding numerical values. (Andersson, et al., 2018)</a:t>
            </a:r>
            <a:endParaRPr lang="en-US" dirty="0"/>
          </a:p>
          <a:p>
            <a:pPr marL="285750" indent="-285750">
              <a:lnSpc>
                <a:spcPct val="90000"/>
              </a:lnSpc>
              <a:spcBef>
                <a:spcPts val="1000"/>
              </a:spcBef>
              <a:buFont typeface="Arial"/>
              <a:buChar char="•"/>
            </a:pPr>
            <a:r>
              <a:rPr lang="en-US" dirty="0"/>
              <a:t>The first study utilizes data from general circulation models to understand the relationship between land surface and climate</a:t>
            </a:r>
          </a:p>
          <a:p>
            <a:pPr marL="285750" indent="-285750">
              <a:lnSpc>
                <a:spcPct val="90000"/>
              </a:lnSpc>
              <a:spcBef>
                <a:spcPts val="1000"/>
              </a:spcBef>
              <a:buFont typeface="Arial"/>
              <a:buChar char="•"/>
            </a:pPr>
            <a:r>
              <a:rPr lang="en-US" dirty="0"/>
              <a:t>A general circulation model is a 3D computer model of the global climate system that portray a connection between the atmosphere, bodies of water, and land coverage</a:t>
            </a:r>
            <a:endParaRPr lang="en-US" dirty="0">
              <a:cs typeface="Calibri"/>
            </a:endParaRPr>
          </a:p>
          <a:p>
            <a:pPr marL="285750" indent="-285750">
              <a:lnSpc>
                <a:spcPct val="90000"/>
              </a:lnSpc>
              <a:spcBef>
                <a:spcPts val="1000"/>
              </a:spcBef>
              <a:buFont typeface="Arial"/>
              <a:buChar char="•"/>
            </a:pPr>
            <a:r>
              <a:rPr lang="en-US" dirty="0"/>
              <a:t>Latitudinal and longitudinal data play a crucial role as these models rely heavily on grids, which often range from 1-5 degrees in either respect</a:t>
            </a:r>
            <a:endParaRPr lang="en-US" dirty="0">
              <a:cs typeface="Calibri"/>
            </a:endParaRPr>
          </a:p>
          <a:p>
            <a:pPr marL="285750" indent="-285750">
              <a:lnSpc>
                <a:spcPct val="90000"/>
              </a:lnSpc>
              <a:spcBef>
                <a:spcPts val="1000"/>
              </a:spcBef>
              <a:buFont typeface="Arial"/>
              <a:buChar char="•"/>
            </a:pPr>
            <a:r>
              <a:rPr lang="en-US" dirty="0"/>
              <a:t>General circulation models simulate the potential climactic consequences of deforestation on the regional scale in the respective areas of the Amazon basin, Central Africa, and Southeast Asia as well as the consequences presented by both pantropical and global deforestation</a:t>
            </a:r>
            <a:endParaRPr lang="en-US" dirty="0">
              <a:cs typeface="Calibri"/>
            </a:endParaRPr>
          </a:p>
          <a:p>
            <a:pPr marL="171450" indent="-171450">
              <a:spcBef>
                <a:spcPts val="1000"/>
              </a:spcBef>
              <a:buFont typeface="Arial"/>
              <a:buChar char="•"/>
            </a:pPr>
            <a:r>
              <a:rPr lang="en-US" dirty="0"/>
              <a:t>The researchers state that an intercomparison project would be helpful to increase the scientific community’s understanding of how various occurrences and the models themselves contribute to, exacerbate or mitigate the changes produced by deforestation</a:t>
            </a:r>
          </a:p>
          <a:p>
            <a:endParaRPr lang="en-US" dirty="0">
              <a:cs typeface="Calibri"/>
            </a:endParaRPr>
          </a:p>
        </p:txBody>
      </p:sp>
      <p:sp>
        <p:nvSpPr>
          <p:cNvPr id="4" name="Slide Number Placeholder 3"/>
          <p:cNvSpPr>
            <a:spLocks noGrp="1"/>
          </p:cNvSpPr>
          <p:nvPr>
            <p:ph type="sldNum" sz="quarter" idx="5"/>
          </p:nvPr>
        </p:nvSpPr>
        <p:spPr/>
        <p:txBody>
          <a:bodyPr/>
          <a:lstStyle/>
          <a:p>
            <a:fld id="{EB21EF51-3E01-4C86-AA72-4C964F037836}" type="slidenum">
              <a:rPr lang="en-US"/>
              <a:t>7</a:t>
            </a:fld>
            <a:endParaRPr lang="en-US"/>
          </a:p>
        </p:txBody>
      </p:sp>
    </p:spTree>
    <p:extLst>
      <p:ext uri="{BB962C8B-B14F-4D97-AF65-F5344CB8AC3E}">
        <p14:creationId xmlns:p14="http://schemas.microsoft.com/office/powerpoint/2010/main" val="335054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bring up solutions</a:t>
            </a:r>
          </a:p>
        </p:txBody>
      </p:sp>
      <p:sp>
        <p:nvSpPr>
          <p:cNvPr id="4" name="Slide Number Placeholder 3"/>
          <p:cNvSpPr>
            <a:spLocks noGrp="1"/>
          </p:cNvSpPr>
          <p:nvPr>
            <p:ph type="sldNum" sz="quarter" idx="5"/>
          </p:nvPr>
        </p:nvSpPr>
        <p:spPr/>
        <p:txBody>
          <a:bodyPr/>
          <a:lstStyle/>
          <a:p>
            <a:fld id="{EB21EF51-3E01-4C86-AA72-4C964F037836}" type="slidenum">
              <a:rPr lang="en-US" smtClean="0"/>
              <a:t>9</a:t>
            </a:fld>
            <a:endParaRPr lang="en-US"/>
          </a:p>
        </p:txBody>
      </p:sp>
    </p:spTree>
    <p:extLst>
      <p:ext uri="{BB962C8B-B14F-4D97-AF65-F5344CB8AC3E}">
        <p14:creationId xmlns:p14="http://schemas.microsoft.com/office/powerpoint/2010/main" val="269850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81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932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0136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0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981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900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6287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956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729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1360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9932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994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54698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dailytimes.blogspot.com/2014/02/oreo-teaches-brands-importance-of-real.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mple.wikipedia.org/wiki/Oreo" TargetMode="External"/><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Republik_Indonesia_Serikat_BI.PNG"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wildpolitics.co/big-is-not-the-answer-the-global-palm-oil-industry-must-change/"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www.space-awareness.org/en/activities/6025/global-warming-of-the-atmosphere/"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tionary.org/wiki/riparian"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d/3.0/" TargetMode="External"/><Relationship Id="rId4" Type="http://schemas.openxmlformats.org/officeDocument/2006/relationships/hyperlink" Target="http://theconversation.com/two-ways-to-value-sustainable-palm-oil-1806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indoor, close&#10;&#10;Description automatically generated">
            <a:extLst>
              <a:ext uri="{FF2B5EF4-FFF2-40B4-BE49-F238E27FC236}">
                <a16:creationId xmlns:a16="http://schemas.microsoft.com/office/drawing/2014/main" id="{FA8230B2-71C7-4CFB-98E8-8E55B2A602C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49"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p:cNvSpPr>
            <a:spLocks noGrp="1"/>
          </p:cNvSpPr>
          <p:nvPr>
            <p:ph type="ctrTitle"/>
          </p:nvPr>
        </p:nvSpPr>
        <p:spPr>
          <a:xfrm>
            <a:off x="3325473" y="1998924"/>
            <a:ext cx="5541054" cy="2213621"/>
          </a:xfrm>
        </p:spPr>
        <p:txBody>
          <a:bodyPr>
            <a:normAutofit/>
          </a:bodyPr>
          <a:lstStyle/>
          <a:p>
            <a:pPr algn="ctr"/>
            <a:r>
              <a:rPr lang="en-US"/>
              <a:t>Why Oreos Are Bad</a:t>
            </a:r>
            <a:br>
              <a:rPr lang="en-US"/>
            </a:br>
            <a:endParaRPr lang="en-US">
              <a:latin typeface="+mn-lt"/>
              <a:ea typeface="+mn-ea"/>
              <a:cs typeface="+mn-cs"/>
            </a:endParaRPr>
          </a:p>
        </p:txBody>
      </p:sp>
      <p:sp>
        <p:nvSpPr>
          <p:cNvPr id="4" name="TextBox 3">
            <a:extLst>
              <a:ext uri="{FF2B5EF4-FFF2-40B4-BE49-F238E27FC236}">
                <a16:creationId xmlns:a16="http://schemas.microsoft.com/office/drawing/2014/main" id="{97F99ACD-B0A7-4F9E-B015-F11B63F70642}"/>
              </a:ext>
            </a:extLst>
          </p:cNvPr>
          <p:cNvSpPr txBox="1"/>
          <p:nvPr/>
        </p:nvSpPr>
        <p:spPr>
          <a:xfrm>
            <a:off x="9180945" y="60752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42C134F1-0E1A-4FED-BF33-1926DEBA85F3}"/>
              </a:ext>
            </a:extLst>
          </p:cNvPr>
          <p:cNvSpPr txBox="1"/>
          <p:nvPr/>
        </p:nvSpPr>
        <p:spPr>
          <a:xfrm>
            <a:off x="4909127" y="5174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By </a:t>
            </a:r>
            <a:r>
              <a:rPr lang="en-US" dirty="0" err="1"/>
              <a:t>Dayshelay</a:t>
            </a:r>
            <a:r>
              <a:rPr lang="en-US" dirty="0"/>
              <a:t> Evans</a:t>
            </a:r>
            <a:endParaRPr lang="en-US"/>
          </a:p>
        </p:txBody>
      </p:sp>
      <p:sp>
        <p:nvSpPr>
          <p:cNvPr id="7" name="TextBox 6">
            <a:extLst>
              <a:ext uri="{FF2B5EF4-FFF2-40B4-BE49-F238E27FC236}">
                <a16:creationId xmlns:a16="http://schemas.microsoft.com/office/drawing/2014/main" id="{E59A43E4-303E-4034-88AD-E29202A42193}"/>
              </a:ext>
            </a:extLst>
          </p:cNvPr>
          <p:cNvSpPr txBox="1"/>
          <p:nvPr/>
        </p:nvSpPr>
        <p:spPr>
          <a:xfrm>
            <a:off x="9298259" y="6657945"/>
            <a:ext cx="28937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4456949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A6FD-4922-415C-A018-7D6CD71F56E9}"/>
              </a:ext>
            </a:extLst>
          </p:cNvPr>
          <p:cNvSpPr>
            <a:spLocks noGrp="1"/>
          </p:cNvSpPr>
          <p:nvPr>
            <p:ph type="title"/>
          </p:nvPr>
        </p:nvSpPr>
        <p:spPr>
          <a:xfrm>
            <a:off x="838200" y="250825"/>
            <a:ext cx="10515600" cy="1325563"/>
          </a:xfrm>
        </p:spPr>
        <p:txBody>
          <a:bodyPr/>
          <a:lstStyle/>
          <a:p>
            <a:r>
              <a:rPr lang="en-US" dirty="0"/>
              <a:t>Works Cited</a:t>
            </a:r>
          </a:p>
        </p:txBody>
      </p:sp>
      <p:sp>
        <p:nvSpPr>
          <p:cNvPr id="3" name="Content Placeholder 2">
            <a:extLst>
              <a:ext uri="{FF2B5EF4-FFF2-40B4-BE49-F238E27FC236}">
                <a16:creationId xmlns:a16="http://schemas.microsoft.com/office/drawing/2014/main" id="{97D2404B-C67F-4BA7-AF91-A84775E26540}"/>
              </a:ext>
            </a:extLst>
          </p:cNvPr>
          <p:cNvSpPr>
            <a:spLocks noGrp="1"/>
          </p:cNvSpPr>
          <p:nvPr>
            <p:ph idx="1"/>
          </p:nvPr>
        </p:nvSpPr>
        <p:spPr>
          <a:xfrm>
            <a:off x="335280" y="1268412"/>
            <a:ext cx="11353800" cy="4481195"/>
          </a:xfrm>
        </p:spPr>
        <p:txBody>
          <a:bodyPr>
            <a:normAutofit fontScale="25000" lnSpcReduction="20000"/>
          </a:bodyPr>
          <a:lstStyle/>
          <a:p>
            <a:pPr marL="0" indent="0">
              <a:buNone/>
            </a:pPr>
            <a:r>
              <a:rPr lang="en-US" sz="4800" dirty="0"/>
              <a:t>Andersson, K. P., Smith, S. M., Alston, L., </a:t>
            </a:r>
            <a:r>
              <a:rPr lang="en-US" sz="4800" dirty="0" err="1"/>
              <a:t>Duchelle</a:t>
            </a:r>
            <a:r>
              <a:rPr lang="en-US" sz="4800" dirty="0"/>
              <a:t>, A., Mwangi, E., Larson, A., . . . Wong, G. (2018). Wealth and the distribution of benefits from tropical forests: Implications for REDD+. </a:t>
            </a:r>
            <a:r>
              <a:rPr lang="en-US" sz="4800" i="1" dirty="0"/>
              <a:t>Land Use Policy, 72</a:t>
            </a:r>
            <a:r>
              <a:rPr lang="en-US" sz="4800" dirty="0"/>
              <a:t>, 510-522. </a:t>
            </a:r>
            <a:r>
              <a:rPr lang="en-US" sz="4800" dirty="0" err="1"/>
              <a:t>doi:https</a:t>
            </a:r>
            <a:r>
              <a:rPr lang="en-US" sz="4800" dirty="0"/>
              <a:t>://doi.org/10.1016/j.landusepol.2018.01.012.</a:t>
            </a:r>
          </a:p>
          <a:p>
            <a:pPr marL="0" indent="0">
              <a:buNone/>
            </a:pPr>
            <a:r>
              <a:rPr lang="en-US" sz="4800" dirty="0" err="1"/>
              <a:t>Ayompe</a:t>
            </a:r>
            <a:r>
              <a:rPr lang="en-US" sz="4800" dirty="0"/>
              <a:t>, L. M., </a:t>
            </a:r>
            <a:r>
              <a:rPr lang="en-US" sz="4800" dirty="0" err="1"/>
              <a:t>Schaafsma</a:t>
            </a:r>
            <a:r>
              <a:rPr lang="en-US" sz="4800" dirty="0"/>
              <a:t>, M., &amp; </a:t>
            </a:r>
            <a:r>
              <a:rPr lang="en-US" sz="4800" dirty="0" err="1"/>
              <a:t>Egoh</a:t>
            </a:r>
            <a:r>
              <a:rPr lang="en-US" sz="4800" dirty="0"/>
              <a:t>, B. N. (2021). Towards sustainable palm oil production: The positive and negative impacts on ecosystem services and human wellbeing. </a:t>
            </a:r>
            <a:r>
              <a:rPr lang="en-US" sz="4800" i="1" dirty="0"/>
              <a:t>Journal of Cleaner Production, 278</a:t>
            </a:r>
            <a:r>
              <a:rPr lang="en-US" sz="4800" dirty="0"/>
              <a:t>. </a:t>
            </a:r>
            <a:r>
              <a:rPr lang="en-US" sz="4800" dirty="0" err="1"/>
              <a:t>doi:https</a:t>
            </a:r>
            <a:r>
              <a:rPr lang="en-US" sz="4800" dirty="0"/>
              <a:t>://doi.org/10.1016/j.jclepro.2020.123914</a:t>
            </a:r>
          </a:p>
          <a:p>
            <a:pPr marL="0" indent="0">
              <a:buNone/>
            </a:pPr>
            <a:r>
              <a:rPr lang="en-US" sz="4800" dirty="0"/>
              <a:t>Blumenau, J. (2021). The Effects of Female Leadership on Women's Voice in Political Debate. </a:t>
            </a:r>
            <a:r>
              <a:rPr lang="en-US" sz="4800" i="1" dirty="0"/>
              <a:t>British Journal of Political Science, 51</a:t>
            </a:r>
            <a:r>
              <a:rPr lang="en-US" sz="4800" dirty="0"/>
              <a:t>(2), 750-751. doi:10.1017/S0007123419000334.</a:t>
            </a:r>
          </a:p>
          <a:p>
            <a:pPr marL="0" indent="0">
              <a:buNone/>
            </a:pPr>
            <a:r>
              <a:rPr lang="en-US" sz="4800" dirty="0" err="1"/>
              <a:t>Budidarsono</a:t>
            </a:r>
            <a:r>
              <a:rPr lang="en-US" sz="4800" dirty="0"/>
              <a:t> S, D. S. (2012). </a:t>
            </a:r>
            <a:r>
              <a:rPr lang="en-US" sz="4800" i="1" dirty="0"/>
              <a:t>Socioeconomic Impact Assessment of Palm Oil Production.</a:t>
            </a:r>
            <a:r>
              <a:rPr lang="en-US" sz="4800" dirty="0"/>
              <a:t> Bogor, Indonesia: World Agroforestry Centre. Retrieved from http://apps.worldagroforestry.org/sea/Publications/files/policybrief/PB0049-12.pdf</a:t>
            </a:r>
          </a:p>
          <a:p>
            <a:pPr marL="0" indent="0">
              <a:buNone/>
            </a:pPr>
            <a:r>
              <a:rPr lang="en-US" sz="4800" dirty="0"/>
              <a:t>Bullough, A., &amp; Sully de </a:t>
            </a:r>
            <a:r>
              <a:rPr lang="en-US" sz="4800" dirty="0" err="1"/>
              <a:t>Luque</a:t>
            </a:r>
            <a:r>
              <a:rPr lang="en-US" sz="4800" dirty="0"/>
              <a:t>, M. (2014). Women’s participation in entrepreneurial and political leadership: The importance of culturally endorsed implicit leadership theories. </a:t>
            </a:r>
            <a:r>
              <a:rPr lang="en-US" sz="4800" i="1" dirty="0"/>
              <a:t>Leadership, 11</a:t>
            </a:r>
            <a:r>
              <a:rPr lang="en-US" sz="4800" dirty="0"/>
              <a:t>(1), 36-56. </a:t>
            </a:r>
            <a:r>
              <a:rPr lang="en-US" sz="4800" dirty="0" err="1"/>
              <a:t>doi:https</a:t>
            </a:r>
            <a:r>
              <a:rPr lang="en-US" sz="4800" dirty="0"/>
              <a:t>://doi.org/10.1177%2F1742715013504427</a:t>
            </a:r>
          </a:p>
          <a:p>
            <a:pPr marL="0" indent="0">
              <a:buNone/>
            </a:pPr>
            <a:r>
              <a:rPr lang="en-US" sz="4800" dirty="0" err="1"/>
              <a:t>Cerri</a:t>
            </a:r>
            <a:r>
              <a:rPr lang="en-US" sz="4800" dirty="0"/>
              <a:t> C, S. G. (2007). Tropical Agriculture and Global Warming Impacts and Mitigation Options. </a:t>
            </a:r>
            <a:r>
              <a:rPr lang="en-US" sz="4800" i="1" dirty="0"/>
              <a:t>Sci. </a:t>
            </a:r>
            <a:r>
              <a:rPr lang="en-US" sz="4800" i="1" dirty="0" err="1"/>
              <a:t>agric</a:t>
            </a:r>
            <a:r>
              <a:rPr lang="en-US" sz="4800" i="1" dirty="0"/>
              <a:t>, 64</a:t>
            </a:r>
            <a:r>
              <a:rPr lang="en-US" sz="4800" dirty="0"/>
              <a:t>(1), 83-99. </a:t>
            </a:r>
            <a:r>
              <a:rPr lang="en-US" sz="4800" dirty="0" err="1"/>
              <a:t>doi:https</a:t>
            </a:r>
            <a:r>
              <a:rPr lang="en-US" sz="4800" dirty="0"/>
              <a:t>://doi.org/10.1590/S0103-90162007000100013</a:t>
            </a:r>
          </a:p>
          <a:p>
            <a:pPr marL="0" indent="0">
              <a:buNone/>
            </a:pPr>
            <a:r>
              <a:rPr lang="en-US" sz="4800" dirty="0" err="1"/>
              <a:t>Girdaukiene</a:t>
            </a:r>
            <a:r>
              <a:rPr lang="en-US" sz="4800" dirty="0"/>
              <a:t>, L., &amp; </a:t>
            </a:r>
            <a:r>
              <a:rPr lang="en-US" sz="4800" dirty="0" err="1"/>
              <a:t>Eyvazzade</a:t>
            </a:r>
            <a:r>
              <a:rPr lang="en-US" sz="4800" dirty="0"/>
              <a:t>, F. (2015). The Profile of an Effective Female Leadership in Multicultural Context. </a:t>
            </a:r>
            <a:r>
              <a:rPr lang="en-US" sz="4800" i="1" dirty="0"/>
              <a:t>Procedia - Social and Behavioral Sciences, 210</a:t>
            </a:r>
            <a:r>
              <a:rPr lang="en-US" sz="4800" dirty="0"/>
              <a:t>, 11-20. </a:t>
            </a:r>
            <a:r>
              <a:rPr lang="en-US" sz="4800" dirty="0" err="1"/>
              <a:t>doi:https</a:t>
            </a:r>
            <a:r>
              <a:rPr lang="en-US" sz="4800" dirty="0"/>
              <a:t>://doi.org/10.1016/j.sbspro.2015.11.323.</a:t>
            </a:r>
          </a:p>
          <a:p>
            <a:pPr marL="0" indent="0">
              <a:buNone/>
            </a:pPr>
            <a:r>
              <a:rPr lang="en-US" sz="4800" dirty="0"/>
              <a:t>Hsiang, S. M., &amp; Meng, K. C. (2015). Tropical Economics. </a:t>
            </a:r>
            <a:r>
              <a:rPr lang="en-US" sz="4800" i="1" dirty="0"/>
              <a:t>American Economic Review, 105</a:t>
            </a:r>
            <a:r>
              <a:rPr lang="en-US" sz="4800" dirty="0"/>
              <a:t>(5), 257-261. </a:t>
            </a:r>
            <a:r>
              <a:rPr lang="en-US" sz="4800" dirty="0" err="1"/>
              <a:t>doi:http</a:t>
            </a:r>
            <a:r>
              <a:rPr lang="en-US" sz="4800" dirty="0"/>
              <a:t>://dx.doi.org/10.1257/aer.p20151030</a:t>
            </a:r>
          </a:p>
          <a:p>
            <a:pPr marL="0" indent="0">
              <a:buNone/>
            </a:pPr>
            <a:r>
              <a:rPr lang="en-US" sz="4800" dirty="0"/>
              <a:t>Krishna, V., Euler, M., </a:t>
            </a:r>
            <a:r>
              <a:rPr lang="en-US" sz="4800" dirty="0" err="1"/>
              <a:t>Siregar</a:t>
            </a:r>
            <a:r>
              <a:rPr lang="en-US" sz="4800" dirty="0"/>
              <a:t>, H., &amp; </a:t>
            </a:r>
            <a:r>
              <a:rPr lang="en-US" sz="4800" dirty="0" err="1"/>
              <a:t>Quaim</a:t>
            </a:r>
            <a:r>
              <a:rPr lang="en-US" sz="4800" dirty="0"/>
              <a:t>, M. (2017). Differential livelihood impacts of palm oil expansion in Indonesia. </a:t>
            </a:r>
            <a:r>
              <a:rPr lang="en-US" sz="4800" i="1" dirty="0"/>
              <a:t>Agricultural Economics, 48</a:t>
            </a:r>
            <a:r>
              <a:rPr lang="en-US" sz="4800" dirty="0"/>
              <a:t>(5), 639-653. </a:t>
            </a:r>
            <a:r>
              <a:rPr lang="en-US" sz="4800" dirty="0" err="1"/>
              <a:t>doi:https</a:t>
            </a:r>
            <a:r>
              <a:rPr lang="en-US" sz="4800" dirty="0"/>
              <a:t>://doi.org/10.1111/agec.12363</a:t>
            </a:r>
          </a:p>
          <a:p>
            <a:pPr marL="0" indent="0">
              <a:buNone/>
            </a:pPr>
            <a:r>
              <a:rPr lang="en-US" sz="4800" dirty="0"/>
              <a:t>Lawrence, D., &amp; </a:t>
            </a:r>
            <a:r>
              <a:rPr lang="en-US" sz="4800" dirty="0" err="1"/>
              <a:t>Vandecar</a:t>
            </a:r>
            <a:r>
              <a:rPr lang="en-US" sz="4800" dirty="0"/>
              <a:t>, K. (2015). Effects of tropical deforestation on climate and agriculture. </a:t>
            </a:r>
            <a:r>
              <a:rPr lang="en-US" sz="4800" i="1" dirty="0"/>
              <a:t>Nature Climate Change, 5</a:t>
            </a:r>
            <a:r>
              <a:rPr lang="en-US" sz="4800" dirty="0"/>
              <a:t>, 27-36. </a:t>
            </a:r>
            <a:r>
              <a:rPr lang="en-US" sz="4800" dirty="0" err="1"/>
              <a:t>doi:https</a:t>
            </a:r>
            <a:r>
              <a:rPr lang="en-US" sz="4800" dirty="0"/>
              <a:t>://doi.org/10.1038/nclimate2430</a:t>
            </a:r>
          </a:p>
          <a:p>
            <a:pPr marL="0" indent="0">
              <a:buNone/>
            </a:pPr>
            <a:r>
              <a:rPr lang="en-US" sz="4800" dirty="0" err="1"/>
              <a:t>Michaelowa</a:t>
            </a:r>
            <a:r>
              <a:rPr lang="en-US" sz="4800" dirty="0"/>
              <a:t>, A., &amp; </a:t>
            </a:r>
            <a:r>
              <a:rPr lang="en-US" sz="4800" dirty="0" err="1"/>
              <a:t>Michaelowa</a:t>
            </a:r>
            <a:r>
              <a:rPr lang="en-US" sz="4800" dirty="0"/>
              <a:t>, K. (2015, October 21). Do rapidly developing countries take up new responsibilities for climate change mitigation? </a:t>
            </a:r>
            <a:r>
              <a:rPr lang="en-US" sz="4800" i="1" dirty="0"/>
              <a:t>Climactic Change, 133</a:t>
            </a:r>
            <a:r>
              <a:rPr lang="en-US" sz="4800" dirty="0"/>
              <a:t>, 499-510. </a:t>
            </a:r>
            <a:r>
              <a:rPr lang="en-US" sz="4800" dirty="0" err="1"/>
              <a:t>doi:https</a:t>
            </a:r>
            <a:r>
              <a:rPr lang="en-US" sz="4800" dirty="0"/>
              <a:t>://doi.org/10.1007/s10584-015-1528-6</a:t>
            </a:r>
          </a:p>
          <a:p>
            <a:pPr marL="0" indent="0">
              <a:buNone/>
            </a:pPr>
            <a:r>
              <a:rPr lang="en-US" sz="4800" dirty="0"/>
              <a:t>Shimamoto CY, P. A. (2018). Restoration of ecosystem services in tropical forests: A global meta-analysis. </a:t>
            </a:r>
            <a:r>
              <a:rPr lang="en-US" sz="4800" i="1" dirty="0" err="1"/>
              <a:t>PLoS</a:t>
            </a:r>
            <a:r>
              <a:rPr lang="en-US" sz="4800" i="1" dirty="0"/>
              <a:t> ONE</a:t>
            </a:r>
            <a:r>
              <a:rPr lang="en-US" sz="4800" dirty="0"/>
              <a:t>. </a:t>
            </a:r>
            <a:r>
              <a:rPr lang="en-US" sz="4800" dirty="0" err="1"/>
              <a:t>doi:https</a:t>
            </a:r>
            <a:r>
              <a:rPr lang="en-US" sz="4800" dirty="0"/>
              <a:t>://doi.org/10.1371/journal.pone.0208523</a:t>
            </a:r>
          </a:p>
          <a:p>
            <a:pPr marL="0" indent="0">
              <a:buNone/>
            </a:pPr>
            <a:r>
              <a:rPr lang="en-US" sz="4800" dirty="0" err="1"/>
              <a:t>Szymanska</a:t>
            </a:r>
            <a:r>
              <a:rPr lang="en-US" sz="4800" dirty="0"/>
              <a:t>, I., &amp; Rubin, B. (2018). Gender and relationship differences in the perceptions of male and female leadership. </a:t>
            </a:r>
            <a:r>
              <a:rPr lang="en-US" sz="4800" i="1" dirty="0"/>
              <a:t>Gender in Management, 33</a:t>
            </a:r>
            <a:r>
              <a:rPr lang="en-US" sz="4800" dirty="0"/>
              <a:t>(4), 254-281. </a:t>
            </a:r>
            <a:r>
              <a:rPr lang="en-US" sz="4800" dirty="0" err="1"/>
              <a:t>doi:https</a:t>
            </a:r>
            <a:r>
              <a:rPr lang="en-US" sz="4800" dirty="0"/>
              <a:t>://doi.org/10.1108/GM-06-2016-0127</a:t>
            </a:r>
          </a:p>
          <a:p>
            <a:pPr marL="0" indent="0">
              <a:buNone/>
            </a:pPr>
            <a:r>
              <a:rPr lang="en-US" sz="4800" dirty="0" err="1"/>
              <a:t>Wittmer</a:t>
            </a:r>
            <a:r>
              <a:rPr lang="en-US" sz="4800" dirty="0"/>
              <a:t>, D. E., &amp; Bouche, V. (2018). The Limits of Gendered: Policy Implications of Female Leadership on "Women's Issues". </a:t>
            </a:r>
            <a:r>
              <a:rPr lang="en-US" sz="4800" i="1" dirty="0"/>
              <a:t>Politics and Gender, 9</a:t>
            </a:r>
            <a:r>
              <a:rPr lang="en-US" sz="4800" dirty="0"/>
              <a:t>, 245-275. Retrieved from https://vanessabouche.com/wp-content/uploads/2015/06/WittmerBouche2013.pdf</a:t>
            </a:r>
          </a:p>
          <a:p>
            <a:r>
              <a:rPr lang="en-US" dirty="0"/>
              <a:t> </a:t>
            </a:r>
          </a:p>
          <a:p>
            <a:pPr marL="0" indent="0">
              <a:buNone/>
            </a:pPr>
            <a:endParaRPr lang="en-US" dirty="0"/>
          </a:p>
        </p:txBody>
      </p:sp>
    </p:spTree>
    <p:extLst>
      <p:ext uri="{BB962C8B-B14F-4D97-AF65-F5344CB8AC3E}">
        <p14:creationId xmlns:p14="http://schemas.microsoft.com/office/powerpoint/2010/main" val="140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E72946">
              <a:alpha val="20000"/>
            </a:srgbClr>
          </a:solidFill>
          <a:ln w="327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E72946">
              <a:alpha val="20000"/>
            </a:srgbClr>
          </a:solidFill>
          <a:ln w="32707"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A7F13BFE-61C5-4198-A825-9241ABCA0701}"/>
              </a:ext>
            </a:extLst>
          </p:cNvPr>
          <p:cNvSpPr txBox="1"/>
          <p:nvPr/>
        </p:nvSpPr>
        <p:spPr>
          <a:xfrm>
            <a:off x="5751094" y="1058780"/>
            <a:ext cx="5602705" cy="30921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i="1">
                <a:latin typeface="+mj-lt"/>
                <a:ea typeface="+mj-ea"/>
                <a:cs typeface="+mj-cs"/>
              </a:rPr>
              <a:t>What's so bad about an oreo?</a:t>
            </a:r>
          </a:p>
        </p:txBody>
      </p:sp>
      <p:pic>
        <p:nvPicPr>
          <p:cNvPr id="3" name="Picture 3" descr="A picture containing chocolate, coin, sliced&#10;&#10;Description automatically generated">
            <a:extLst>
              <a:ext uri="{FF2B5EF4-FFF2-40B4-BE49-F238E27FC236}">
                <a16:creationId xmlns:a16="http://schemas.microsoft.com/office/drawing/2014/main" id="{248D9E50-CB8B-4C8D-A85D-B4520E9EEA2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7764" y="2698404"/>
            <a:ext cx="2743200" cy="1645920"/>
          </a:xfrm>
          <a:prstGeom prst="rect">
            <a:avLst/>
          </a:prstGeom>
        </p:spPr>
      </p:pic>
      <p:sp>
        <p:nvSpPr>
          <p:cNvPr id="4" name="TextBox 3">
            <a:extLst>
              <a:ext uri="{FF2B5EF4-FFF2-40B4-BE49-F238E27FC236}">
                <a16:creationId xmlns:a16="http://schemas.microsoft.com/office/drawing/2014/main" id="{E7E6A434-E534-4018-86F1-195CCFFEC3CF}"/>
              </a:ext>
            </a:extLst>
          </p:cNvPr>
          <p:cNvSpPr txBox="1"/>
          <p:nvPr/>
        </p:nvSpPr>
        <p:spPr>
          <a:xfrm>
            <a:off x="4805218" y="7784234"/>
            <a:ext cx="2743200" cy="317500"/>
          </a:xfrm>
          <a:prstGeom prst="rect">
            <a:avLst/>
          </a:prstGeom>
        </p:spPr>
        <p:txBody>
          <a:bodyPr lIns="91440" tIns="45720" rIns="91440" bIns="45720" anchor="t">
            <a:normAutofit fontScale="92500" lnSpcReduction="20000"/>
          </a:bodyPr>
          <a:lstStyle/>
          <a:p>
            <a:endParaRPr lang="en-US" dirty="0"/>
          </a:p>
        </p:txBody>
      </p:sp>
      <p:sp>
        <p:nvSpPr>
          <p:cNvPr id="6" name="TextBox 5">
            <a:extLst>
              <a:ext uri="{FF2B5EF4-FFF2-40B4-BE49-F238E27FC236}">
                <a16:creationId xmlns:a16="http://schemas.microsoft.com/office/drawing/2014/main" id="{EE5F8FF5-1D6E-4B9B-A2CA-002F1A74DBA8}"/>
              </a:ext>
            </a:extLst>
          </p:cNvPr>
          <p:cNvSpPr txBox="1"/>
          <p:nvPr/>
        </p:nvSpPr>
        <p:spPr>
          <a:xfrm>
            <a:off x="637309" y="5047673"/>
            <a:ext cx="368992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One of the essential, if not the most important, ingredients is </a:t>
            </a:r>
            <a:r>
              <a:rPr lang="en-US" sz="2000" b="1" dirty="0"/>
              <a:t>palm oil.</a:t>
            </a:r>
            <a:endParaRPr lang="en-US" b="1"/>
          </a:p>
        </p:txBody>
      </p:sp>
    </p:spTree>
    <p:extLst>
      <p:ext uri="{BB962C8B-B14F-4D97-AF65-F5344CB8AC3E}">
        <p14:creationId xmlns:p14="http://schemas.microsoft.com/office/powerpoint/2010/main" val="87825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129F4FEF-3F4E-4042-8E6D-C24E201F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740710" y="365125"/>
            <a:ext cx="4613090" cy="2579692"/>
          </a:xfrm>
        </p:spPr>
        <p:txBody>
          <a:bodyPr anchor="b">
            <a:normAutofit/>
          </a:bodyPr>
          <a:lstStyle/>
          <a:p>
            <a:r>
              <a:rPr lang="en-US" dirty="0"/>
              <a:t>The Palm Oil Industry</a:t>
            </a:r>
            <a:endParaRPr dirty="0"/>
          </a:p>
        </p:txBody>
      </p:sp>
      <p:pic>
        <p:nvPicPr>
          <p:cNvPr id="4" name="Picture 4" descr="Map&#10;&#10;Description automatically generated">
            <a:extLst>
              <a:ext uri="{FF2B5EF4-FFF2-40B4-BE49-F238E27FC236}">
                <a16:creationId xmlns:a16="http://schemas.microsoft.com/office/drawing/2014/main" id="{6A18DB2D-5ED6-4DEC-8EC8-FF042A2896D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1545" b="-2"/>
          <a:stretch/>
        </p:blipFill>
        <p:spPr>
          <a:xfrm>
            <a:off x="20" y="10"/>
            <a:ext cx="6105116" cy="4191736"/>
          </a:xfrm>
          <a:custGeom>
            <a:avLst/>
            <a:gdLst/>
            <a:ahLst/>
            <a:cxnLst/>
            <a:rect l="l" t="t" r="r" b="b"/>
            <a:pathLst>
              <a:path w="6105136" h="4191746">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007468" y="4190779"/>
                  <a:pt x="1790648" y="4201115"/>
                  <a:pt x="1535079" y="4190306"/>
                </a:cubicBez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pic>
      <p:pic>
        <p:nvPicPr>
          <p:cNvPr id="7" name="Picture 7" descr="A picture containing mountain, sky, grass, outdoor&#10;&#10;Description automatically generated">
            <a:extLst>
              <a:ext uri="{FF2B5EF4-FFF2-40B4-BE49-F238E27FC236}">
                <a16:creationId xmlns:a16="http://schemas.microsoft.com/office/drawing/2014/main" id="{6A1D4D04-6695-4111-A134-CA1E47B3D791}"/>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29341" r="-2" b="-2"/>
          <a:stretch/>
        </p:blipFill>
        <p:spPr>
          <a:xfrm>
            <a:off x="462420" y="4304418"/>
            <a:ext cx="5414116" cy="2553582"/>
          </a:xfrm>
          <a:custGeom>
            <a:avLst/>
            <a:gdLst/>
            <a:ahLst/>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pic>
      <p:sp>
        <p:nvSpPr>
          <p:cNvPr id="3" name="Content Placeholder"/>
          <p:cNvSpPr>
            <a:spLocks noGrp="1"/>
          </p:cNvSpPr>
          <p:nvPr>
            <p:ph idx="1"/>
          </p:nvPr>
        </p:nvSpPr>
        <p:spPr>
          <a:xfrm>
            <a:off x="6740709" y="3124205"/>
            <a:ext cx="4613090" cy="3052757"/>
          </a:xfrm>
        </p:spPr>
        <p:txBody>
          <a:bodyPr>
            <a:normAutofit/>
          </a:bodyPr>
          <a:lstStyle/>
          <a:p>
            <a:pPr lvl="0"/>
            <a:r>
              <a:rPr lang="en-US" sz="2000"/>
              <a:t>As of 2006, Indonesia is designated as the largest producer of crude palm oil on the planet</a:t>
            </a:r>
          </a:p>
          <a:p>
            <a:pPr lvl="0"/>
            <a:r>
              <a:rPr lang="en-US" sz="2000" dirty="0"/>
              <a:t>Palm oil plants contribute to a monoculture that is unable to act as a substitute for typical diverse ecosystem</a:t>
            </a:r>
            <a:endParaRPr lang="en-US" sz="2000"/>
          </a:p>
          <a:p>
            <a:pPr lvl="0"/>
            <a:endParaRPr lang="en-US" sz="2000"/>
          </a:p>
        </p:txBody>
      </p:sp>
      <p:sp>
        <p:nvSpPr>
          <p:cNvPr id="5" name="TextBox 4">
            <a:extLst>
              <a:ext uri="{FF2B5EF4-FFF2-40B4-BE49-F238E27FC236}">
                <a16:creationId xmlns:a16="http://schemas.microsoft.com/office/drawing/2014/main" id="{095225A3-6F29-4477-863E-04B0ABE86D12}"/>
              </a:ext>
            </a:extLst>
          </p:cNvPr>
          <p:cNvSpPr txBox="1"/>
          <p:nvPr/>
        </p:nvSpPr>
        <p:spPr>
          <a:xfrm>
            <a:off x="9490619" y="6870700"/>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8" name="TextBox 7">
            <a:extLst>
              <a:ext uri="{FF2B5EF4-FFF2-40B4-BE49-F238E27FC236}">
                <a16:creationId xmlns:a16="http://schemas.microsoft.com/office/drawing/2014/main" id="{1A62A029-6B41-42BF-85EF-1ABB7C704154}"/>
              </a:ext>
            </a:extLst>
          </p:cNvPr>
          <p:cNvSpPr txBox="1"/>
          <p:nvPr/>
        </p:nvSpPr>
        <p:spPr>
          <a:xfrm>
            <a:off x="6747684" y="6870700"/>
            <a:ext cx="273023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75139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3816095" cy="1807305"/>
          </a:xfrm>
        </p:spPr>
        <p:txBody>
          <a:bodyPr>
            <a:normAutofit/>
          </a:bodyPr>
          <a:lstStyle/>
          <a:p>
            <a:r>
              <a:rPr lang="en-US" dirty="0"/>
              <a:t>Tropical Nations are Sensitive</a:t>
            </a:r>
          </a:p>
        </p:txBody>
      </p:sp>
      <p:sp>
        <p:nvSpPr>
          <p:cNvPr id="3" name="Content Placeholder"/>
          <p:cNvSpPr>
            <a:spLocks noGrp="1"/>
          </p:cNvSpPr>
          <p:nvPr>
            <p:ph idx="1"/>
          </p:nvPr>
        </p:nvSpPr>
        <p:spPr>
          <a:xfrm>
            <a:off x="838201" y="2333297"/>
            <a:ext cx="3816096" cy="3843666"/>
          </a:xfrm>
        </p:spPr>
        <p:txBody>
          <a:bodyPr>
            <a:normAutofit/>
          </a:bodyPr>
          <a:lstStyle/>
          <a:p>
            <a:pPr lvl="0">
              <a:lnSpc>
                <a:spcPct val="90000"/>
              </a:lnSpc>
            </a:pPr>
            <a:r>
              <a:rPr lang="en-US" sz="1700"/>
              <a:t>Global land use changes are responsible for approximately 14% of greenhouse gases in the atmosphere</a:t>
            </a:r>
          </a:p>
          <a:p>
            <a:pPr>
              <a:lnSpc>
                <a:spcPct val="90000"/>
              </a:lnSpc>
            </a:pPr>
            <a:r>
              <a:rPr lang="en-US" sz="1700"/>
              <a:t>The tropics would face the greatest climatological impact</a:t>
            </a:r>
          </a:p>
          <a:p>
            <a:pPr lvl="0">
              <a:lnSpc>
                <a:spcPct val="90000"/>
              </a:lnSpc>
            </a:pPr>
            <a:r>
              <a:rPr lang="en-US" sz="1700"/>
              <a:t>Nations located in the tropics are designated as having significantly less wealth than their first-world counterparts, which is attributed to the functioning of economic systems</a:t>
            </a:r>
          </a:p>
        </p:txBody>
      </p:sp>
      <p:pic>
        <p:nvPicPr>
          <p:cNvPr id="4" name="Picture 4" descr="A picture containing nature, dark&#10;&#10;Description automatically generated">
            <a:extLst>
              <a:ext uri="{FF2B5EF4-FFF2-40B4-BE49-F238E27FC236}">
                <a16:creationId xmlns:a16="http://schemas.microsoft.com/office/drawing/2014/main" id="{C2DEA294-A6E3-4E8E-B94E-6E63BED60F5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221" r="18299"/>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
        <p:nvSpPr>
          <p:cNvPr id="5" name="TextBox 4">
            <a:extLst>
              <a:ext uri="{FF2B5EF4-FFF2-40B4-BE49-F238E27FC236}">
                <a16:creationId xmlns:a16="http://schemas.microsoft.com/office/drawing/2014/main" id="{252FF7B2-8611-4648-A5E4-1EE26D7E79BC}"/>
              </a:ext>
            </a:extLst>
          </p:cNvPr>
          <p:cNvSpPr txBox="1"/>
          <p:nvPr/>
        </p:nvSpPr>
        <p:spPr>
          <a:xfrm>
            <a:off x="9631684" y="6657945"/>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786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3816095" cy="1938076"/>
          </a:xfrm>
        </p:spPr>
        <p:txBody>
          <a:bodyPr>
            <a:normAutofit/>
          </a:bodyPr>
          <a:lstStyle/>
          <a:p>
            <a:r>
              <a:rPr lang="en-US"/>
              <a:t>Disrupting the Existing Environment</a:t>
            </a:r>
          </a:p>
        </p:txBody>
      </p:sp>
      <p:sp>
        <p:nvSpPr>
          <p:cNvPr id="3" name="Content Placeholder"/>
          <p:cNvSpPr>
            <a:spLocks noGrp="1"/>
          </p:cNvSpPr>
          <p:nvPr>
            <p:ph idx="1"/>
          </p:nvPr>
        </p:nvSpPr>
        <p:spPr>
          <a:xfrm>
            <a:off x="838201" y="2482589"/>
            <a:ext cx="3816096" cy="3694373"/>
          </a:xfrm>
        </p:spPr>
        <p:txBody>
          <a:bodyPr vert="horz" lIns="91440" tIns="45720" rIns="91440" bIns="45720" rtlCol="0" anchor="t">
            <a:normAutofit/>
          </a:bodyPr>
          <a:lstStyle/>
          <a:p>
            <a:pPr>
              <a:lnSpc>
                <a:spcPct val="90000"/>
              </a:lnSpc>
            </a:pPr>
            <a:r>
              <a:rPr lang="en-US" sz="1700" dirty="0"/>
              <a:t>Lost riparian buffers, leading to erosion</a:t>
            </a:r>
          </a:p>
          <a:p>
            <a:pPr>
              <a:lnSpc>
                <a:spcPct val="90000"/>
              </a:lnSpc>
            </a:pPr>
            <a:r>
              <a:rPr lang="en-US" sz="1700" dirty="0"/>
              <a:t>Differing levels in carbon fixation</a:t>
            </a:r>
          </a:p>
          <a:p>
            <a:pPr>
              <a:lnSpc>
                <a:spcPct val="90000"/>
              </a:lnSpc>
            </a:pPr>
            <a:r>
              <a:rPr lang="en-US" sz="1700" dirty="0">
                <a:ea typeface="+mn-lt"/>
                <a:cs typeface="+mn-lt"/>
              </a:rPr>
              <a:t>The palm oil industry is often introduced to developing countries as a means of bolstering the economy</a:t>
            </a:r>
          </a:p>
          <a:p>
            <a:pPr>
              <a:lnSpc>
                <a:spcPct val="90000"/>
              </a:lnSpc>
            </a:pPr>
            <a:r>
              <a:rPr lang="en-US" sz="1700" dirty="0">
                <a:ea typeface="+mn-lt"/>
                <a:cs typeface="+mn-lt"/>
              </a:rPr>
              <a:t>A 2012 study indicated that migrant workers held more palm oil plots, and therefore more opportunity for financial gain, than the local population</a:t>
            </a:r>
          </a:p>
          <a:p>
            <a:pPr>
              <a:lnSpc>
                <a:spcPct val="90000"/>
              </a:lnSpc>
            </a:pPr>
            <a:endParaRPr lang="en-US" sz="1700"/>
          </a:p>
        </p:txBody>
      </p:sp>
      <p:pic>
        <p:nvPicPr>
          <p:cNvPr id="4" name="Picture 4" descr="A picture containing grass, outdoor, nature, mountain&#10;&#10;Description automatically generated">
            <a:extLst>
              <a:ext uri="{FF2B5EF4-FFF2-40B4-BE49-F238E27FC236}">
                <a16:creationId xmlns:a16="http://schemas.microsoft.com/office/drawing/2014/main" id="{7FBBACEA-CAB7-4E76-9C5A-02B85425118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6742" r="-1" b="7876"/>
          <a:stretch/>
        </p:blipFill>
        <p:spPr>
          <a:xfrm>
            <a:off x="4904316" y="-1"/>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7" name="Picture 7" descr="A picture containing nature, outdoor, mountain, highland&#10;&#10;Description automatically generated">
            <a:extLst>
              <a:ext uri="{FF2B5EF4-FFF2-40B4-BE49-F238E27FC236}">
                <a16:creationId xmlns:a16="http://schemas.microsoft.com/office/drawing/2014/main" id="{CB77BBCC-0EA2-4190-A193-265E06629DE2}"/>
              </a:ext>
            </a:extLst>
          </p:cNvPr>
          <p:cNvPicPr>
            <a:picLocks noChangeAspect="1"/>
          </p:cNvPicPr>
          <p:nvPr/>
        </p:nvPicPr>
        <p:blipFill rotWithShape="1">
          <a:blip r:embed="rId4"/>
          <a:srcRect t="9413" r="-1" b="21816"/>
          <a:stretch/>
        </p:blipFill>
        <p:spPr>
          <a:xfrm>
            <a:off x="4726728" y="3802958"/>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
        <p:nvSpPr>
          <p:cNvPr id="5" name="TextBox 4">
            <a:extLst>
              <a:ext uri="{FF2B5EF4-FFF2-40B4-BE49-F238E27FC236}">
                <a16:creationId xmlns:a16="http://schemas.microsoft.com/office/drawing/2014/main" id="{273C2613-78AD-43B8-9AFC-CD0BD20B5907}"/>
              </a:ext>
            </a:extLst>
          </p:cNvPr>
          <p:cNvSpPr txBox="1"/>
          <p:nvPr/>
        </p:nvSpPr>
        <p:spPr>
          <a:xfrm>
            <a:off x="9490619" y="6657945"/>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10966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E72946"/>
          </a:solidFill>
          <a:ln w="32707" cap="flat">
            <a:noFill/>
            <a:prstDash val="solid"/>
            <a:miter/>
          </a:ln>
        </p:spPr>
        <p:txBody>
          <a:bodyPr rtlCol="0" anchor="ctr"/>
          <a:lstStyle/>
          <a:p>
            <a:endParaRPr lang="en-US" dirty="0"/>
          </a:p>
        </p:txBody>
      </p:sp>
      <p:sp>
        <p:nvSpPr>
          <p:cNvPr id="2" name="Title"/>
          <p:cNvSpPr>
            <a:spLocks noGrp="1"/>
          </p:cNvSpPr>
          <p:nvPr>
            <p:ph type="ctrTitle"/>
          </p:nvPr>
        </p:nvSpPr>
        <p:spPr>
          <a:xfrm>
            <a:off x="838200" y="713312"/>
            <a:ext cx="3524250" cy="5431376"/>
          </a:xfrm>
        </p:spPr>
        <p:txBody>
          <a:bodyPr>
            <a:normAutofit/>
          </a:bodyPr>
          <a:lstStyle/>
          <a:p>
            <a:r>
              <a:rPr lang="en-US">
                <a:solidFill>
                  <a:srgbClr val="FFFFFF"/>
                </a:solidFill>
              </a:rPr>
              <a:t>Research Question</a:t>
            </a:r>
          </a:p>
        </p:txBody>
      </p:sp>
      <p:sp>
        <p:nvSpPr>
          <p:cNvPr id="3" name="Content Placeholder"/>
          <p:cNvSpPr>
            <a:spLocks noGrp="1"/>
          </p:cNvSpPr>
          <p:nvPr>
            <p:ph idx="1"/>
          </p:nvPr>
        </p:nvSpPr>
        <p:spPr>
          <a:xfrm>
            <a:off x="6095999" y="713313"/>
            <a:ext cx="5257801" cy="5431376"/>
          </a:xfrm>
        </p:spPr>
        <p:txBody>
          <a:bodyPr anchor="ctr">
            <a:normAutofit/>
          </a:bodyPr>
          <a:lstStyle/>
          <a:p>
            <a:pPr marL="0" lvl="0" indent="0">
              <a:buNone/>
            </a:pPr>
            <a:r>
              <a:rPr lang="en-US" sz="2000" dirty="0"/>
              <a:t>How does the conversion of tropical land and subsequent management of palm oil plantations contribute to global warming and climate change?</a:t>
            </a:r>
            <a:endParaRPr lang="en-US" sz="2000"/>
          </a:p>
        </p:txBody>
      </p:sp>
    </p:spTree>
    <p:extLst>
      <p:ext uri="{BB962C8B-B14F-4D97-AF65-F5344CB8AC3E}">
        <p14:creationId xmlns:p14="http://schemas.microsoft.com/office/powerpoint/2010/main" val="407013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365125"/>
            <a:ext cx="10515600" cy="1325563"/>
          </a:xfrm>
        </p:spPr>
        <p:txBody>
          <a:bodyPr>
            <a:normAutofit/>
          </a:bodyPr>
          <a:lstStyle/>
          <a:p>
            <a:r>
              <a:rPr lang="en-US" dirty="0"/>
              <a:t>Research Method 1</a:t>
            </a:r>
          </a:p>
        </p:txBody>
      </p:sp>
      <p:sp>
        <p:nvSpPr>
          <p:cNvPr id="3" name="Content Placeholder"/>
          <p:cNvSpPr>
            <a:spLocks noGrp="1"/>
          </p:cNvSpPr>
          <p:nvPr>
            <p:ph idx="1"/>
          </p:nvPr>
        </p:nvSpPr>
        <p:spPr>
          <a:xfrm>
            <a:off x="307110" y="2025170"/>
            <a:ext cx="3460214" cy="4163337"/>
          </a:xfrm>
        </p:spPr>
        <p:txBody>
          <a:bodyPr vert="horz" lIns="91440" tIns="45720" rIns="91440" bIns="45720" rtlCol="0">
            <a:normAutofit/>
          </a:bodyPr>
          <a:lstStyle/>
          <a:p>
            <a:r>
              <a:rPr lang="en-US" sz="2000"/>
              <a:t>General Circulation Models</a:t>
            </a:r>
          </a:p>
          <a:p>
            <a:pPr lvl="1"/>
            <a:r>
              <a:rPr lang="en-US" sz="2000"/>
              <a:t>3D computer model of the global climate system</a:t>
            </a:r>
          </a:p>
          <a:p>
            <a:pPr lvl="1"/>
            <a:r>
              <a:rPr lang="en-US" sz="2000"/>
              <a:t>General circulation models simulate the potential climactic consequences of deforestation on the regional scale</a:t>
            </a:r>
          </a:p>
        </p:txBody>
      </p:sp>
      <p:sp>
        <p:nvSpPr>
          <p:cNvPr id="41" name="Freeform: Shape 40">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Map&#10;&#10;Description automatically generated">
            <a:extLst>
              <a:ext uri="{FF2B5EF4-FFF2-40B4-BE49-F238E27FC236}">
                <a16:creationId xmlns:a16="http://schemas.microsoft.com/office/drawing/2014/main" id="{77C12D7A-91C7-4B5E-9259-5EB31F6D4133}"/>
              </a:ext>
            </a:extLst>
          </p:cNvPr>
          <p:cNvPicPr>
            <a:picLocks noChangeAspect="1"/>
          </p:cNvPicPr>
          <p:nvPr/>
        </p:nvPicPr>
        <p:blipFill>
          <a:blip r:embed="rId3"/>
          <a:stretch>
            <a:fillRect/>
          </a:stretch>
        </p:blipFill>
        <p:spPr>
          <a:xfrm>
            <a:off x="4213877" y="1845295"/>
            <a:ext cx="7766053" cy="4353057"/>
          </a:xfrm>
          <a:prstGeom prst="rect">
            <a:avLst/>
          </a:prstGeom>
        </p:spPr>
      </p:pic>
    </p:spTree>
    <p:extLst>
      <p:ext uri="{BB962C8B-B14F-4D97-AF65-F5344CB8AC3E}">
        <p14:creationId xmlns:p14="http://schemas.microsoft.com/office/powerpoint/2010/main" val="208080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9720C8A5-6B45-4E4F-BA80-8A14A9F5B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E3FC61-BC8D-4D42-8153-115961A66D65}"/>
              </a:ext>
            </a:extLst>
          </p:cNvPr>
          <p:cNvSpPr>
            <a:spLocks noGrp="1"/>
          </p:cNvSpPr>
          <p:nvPr>
            <p:ph type="title"/>
          </p:nvPr>
        </p:nvSpPr>
        <p:spPr>
          <a:xfrm>
            <a:off x="6545179" y="1472030"/>
            <a:ext cx="3978442" cy="1631950"/>
          </a:xfrm>
        </p:spPr>
        <p:txBody>
          <a:bodyPr anchor="b">
            <a:normAutofit/>
          </a:bodyPr>
          <a:lstStyle/>
          <a:p>
            <a:r>
              <a:rPr lang="en-US" sz="3600"/>
              <a:t>Research Method 2</a:t>
            </a:r>
          </a:p>
        </p:txBody>
      </p:sp>
      <p:pic>
        <p:nvPicPr>
          <p:cNvPr id="4" name="Picture 4" descr="A picture containing chart&#10;&#10;Description automatically generated">
            <a:extLst>
              <a:ext uri="{FF2B5EF4-FFF2-40B4-BE49-F238E27FC236}">
                <a16:creationId xmlns:a16="http://schemas.microsoft.com/office/drawing/2014/main" id="{F0A850EB-E6A5-4E2D-B55C-C69BB5E2F3A9}"/>
              </a:ext>
            </a:extLst>
          </p:cNvPr>
          <p:cNvPicPr>
            <a:picLocks noChangeAspect="1"/>
          </p:cNvPicPr>
          <p:nvPr/>
        </p:nvPicPr>
        <p:blipFill>
          <a:blip r:embed="rId2"/>
          <a:stretch>
            <a:fillRect/>
          </a:stretch>
        </p:blipFill>
        <p:spPr>
          <a:xfrm>
            <a:off x="141884" y="1460517"/>
            <a:ext cx="4847226" cy="3385430"/>
          </a:xfrm>
          <a:prstGeom prst="rect">
            <a:avLst/>
          </a:prstGeom>
        </p:spPr>
      </p:pic>
      <p:sp>
        <p:nvSpPr>
          <p:cNvPr id="7" name="Content Placeholder 7">
            <a:extLst>
              <a:ext uri="{FF2B5EF4-FFF2-40B4-BE49-F238E27FC236}">
                <a16:creationId xmlns:a16="http://schemas.microsoft.com/office/drawing/2014/main" id="{E785BFEC-A2B8-4C6A-9809-BAB2290BCD76}"/>
              </a:ext>
            </a:extLst>
          </p:cNvPr>
          <p:cNvSpPr>
            <a:spLocks noGrp="1"/>
          </p:cNvSpPr>
          <p:nvPr>
            <p:ph idx="1"/>
          </p:nvPr>
        </p:nvSpPr>
        <p:spPr>
          <a:xfrm>
            <a:off x="6545179" y="3243151"/>
            <a:ext cx="3978442" cy="2419711"/>
          </a:xfrm>
        </p:spPr>
        <p:txBody>
          <a:bodyPr vert="horz" lIns="91440" tIns="45720" rIns="91440" bIns="45720" rtlCol="0" anchor="t">
            <a:normAutofit/>
          </a:bodyPr>
          <a:lstStyle/>
          <a:p>
            <a:r>
              <a:rPr lang="en-US" sz="2000" dirty="0"/>
              <a:t>Algorithm</a:t>
            </a:r>
          </a:p>
          <a:p>
            <a:pPr lvl="1"/>
            <a:r>
              <a:rPr lang="en-US" sz="1600" dirty="0"/>
              <a:t>Goal was to predict the future distribution of forest benefits</a:t>
            </a:r>
          </a:p>
          <a:p>
            <a:pPr lvl="1"/>
            <a:r>
              <a:rPr lang="en-US" sz="1600" dirty="0"/>
              <a:t>Regression analysis was used to analyze data</a:t>
            </a:r>
          </a:p>
        </p:txBody>
      </p:sp>
    </p:spTree>
    <p:extLst>
      <p:ext uri="{BB962C8B-B14F-4D97-AF65-F5344CB8AC3E}">
        <p14:creationId xmlns:p14="http://schemas.microsoft.com/office/powerpoint/2010/main" val="125076248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A32F4-B0BD-44BE-8CEB-7A8843BFE84E}"/>
              </a:ext>
            </a:extLst>
          </p:cNvPr>
          <p:cNvSpPr>
            <a:spLocks noGrp="1"/>
          </p:cNvSpPr>
          <p:nvPr>
            <p:ph type="title"/>
          </p:nvPr>
        </p:nvSpPr>
        <p:spPr>
          <a:xfrm>
            <a:off x="838201" y="365125"/>
            <a:ext cx="3816095" cy="1807305"/>
          </a:xfrm>
        </p:spPr>
        <p:txBody>
          <a:bodyPr>
            <a:normAutofit/>
          </a:bodyPr>
          <a:lstStyle/>
          <a:p>
            <a:r>
              <a:rPr lang="en-US" dirty="0"/>
              <a:t>Gaps in the Literature</a:t>
            </a:r>
          </a:p>
        </p:txBody>
      </p:sp>
      <p:sp>
        <p:nvSpPr>
          <p:cNvPr id="3" name="Content Placeholder 2">
            <a:extLst>
              <a:ext uri="{FF2B5EF4-FFF2-40B4-BE49-F238E27FC236}">
                <a16:creationId xmlns:a16="http://schemas.microsoft.com/office/drawing/2014/main" id="{A895C600-E653-4AF7-8A2B-C1510C38A915}"/>
              </a:ext>
            </a:extLst>
          </p:cNvPr>
          <p:cNvSpPr>
            <a:spLocks noGrp="1"/>
          </p:cNvSpPr>
          <p:nvPr>
            <p:ph idx="1"/>
          </p:nvPr>
        </p:nvSpPr>
        <p:spPr>
          <a:xfrm>
            <a:off x="838201" y="2333297"/>
            <a:ext cx="3816096" cy="3843666"/>
          </a:xfrm>
        </p:spPr>
        <p:txBody>
          <a:bodyPr vert="horz" lIns="91440" tIns="45720" rIns="91440" bIns="45720" rtlCol="0">
            <a:normAutofit/>
          </a:bodyPr>
          <a:lstStyle/>
          <a:p>
            <a:r>
              <a:rPr lang="en-US" sz="2000" dirty="0"/>
              <a:t>How does palm oil production relate to carbon production?</a:t>
            </a:r>
          </a:p>
          <a:p>
            <a:r>
              <a:rPr lang="en-US" sz="2000" dirty="0"/>
              <a:t>What feasible alternatives are there both in the sense of product and strengthening the tropical economy?</a:t>
            </a:r>
          </a:p>
        </p:txBody>
      </p:sp>
      <p:pic>
        <p:nvPicPr>
          <p:cNvPr id="4" name="Picture 4" descr="A picture containing person, grass, holding, hand&#10;&#10;Description automatically generated">
            <a:extLst>
              <a:ext uri="{FF2B5EF4-FFF2-40B4-BE49-F238E27FC236}">
                <a16:creationId xmlns:a16="http://schemas.microsoft.com/office/drawing/2014/main" id="{A7984F88-2CD7-4A54-8D71-A3F2335F2C0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420" r="19918"/>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
        <p:nvSpPr>
          <p:cNvPr id="5" name="TextBox 4">
            <a:extLst>
              <a:ext uri="{FF2B5EF4-FFF2-40B4-BE49-F238E27FC236}">
                <a16:creationId xmlns:a16="http://schemas.microsoft.com/office/drawing/2014/main" id="{AB42B1AF-2DB9-477F-9400-5327BFD366F2}"/>
              </a:ext>
            </a:extLst>
          </p:cNvPr>
          <p:cNvSpPr txBox="1"/>
          <p:nvPr/>
        </p:nvSpPr>
        <p:spPr>
          <a:xfrm>
            <a:off x="9468177" y="6657945"/>
            <a:ext cx="272382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220759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ushVTI">
  <a:themeElements>
    <a:clrScheme name="AnalogousFromRegularSeedRightStep">
      <a:dk1>
        <a:srgbClr val="000000"/>
      </a:dk1>
      <a:lt1>
        <a:srgbClr val="FFFFFF"/>
      </a:lt1>
      <a:dk2>
        <a:srgbClr val="223C29"/>
      </a:dk2>
      <a:lt2>
        <a:srgbClr val="E2E8E7"/>
      </a:lt2>
      <a:accent1>
        <a:srgbClr val="E72946"/>
      </a:accent1>
      <a:accent2>
        <a:srgbClr val="D54917"/>
      </a:accent2>
      <a:accent3>
        <a:srgbClr val="D29A25"/>
      </a:accent3>
      <a:accent4>
        <a:srgbClr val="9DAC13"/>
      </a:accent4>
      <a:accent5>
        <a:srgbClr val="69B620"/>
      </a:accent5>
      <a:accent6>
        <a:srgbClr val="20BB14"/>
      </a:accent6>
      <a:hlink>
        <a:srgbClr val="309283"/>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1262</Words>
  <Application>Microsoft Office PowerPoint</Application>
  <PresentationFormat>Widescreen</PresentationFormat>
  <Paragraphs>65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Elephant</vt:lpstr>
      <vt:lpstr>BrushVTI</vt:lpstr>
      <vt:lpstr>Why Oreos Are Bad </vt:lpstr>
      <vt:lpstr>PowerPoint Presentation</vt:lpstr>
      <vt:lpstr>The Palm Oil Industry</vt:lpstr>
      <vt:lpstr>Tropical Nations are Sensitive</vt:lpstr>
      <vt:lpstr>Disrupting the Existing Environment</vt:lpstr>
      <vt:lpstr>Research Question</vt:lpstr>
      <vt:lpstr>Research Method 1</vt:lpstr>
      <vt:lpstr>Research Method 2</vt:lpstr>
      <vt:lpstr>Gaps in the Literature</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Dayshelay Evans</cp:lastModifiedBy>
  <cp:revision>246</cp:revision>
  <dcterms:created xsi:type="dcterms:W3CDTF">2021-04-29T01:06:06Z</dcterms:created>
  <dcterms:modified xsi:type="dcterms:W3CDTF">2021-05-07T01:46:00Z</dcterms:modified>
</cp:coreProperties>
</file>