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hgGn085T8mvw7+V15y5IC7G94Z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5" name="Google Shape;22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1" name="Google Shape;23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8" name="Google Shape;23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5" name="Google Shape;24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1" name="Google Shape;25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8" name="Google Shape;25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7" name="Google Shape;26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4" name="Google Shape;27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1" name="Google Shape;28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7" name="Google Shape;28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3" name="Google Shape;17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4" name="Google Shape;29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1" name="Google Shape;30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8" name="Google Shape;30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3" name="Google Shape;313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1" name="Google Shape;321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8" name="Google Shape;328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9" name="Google Shape;17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4" name="Google Shape;18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0" name="Google Shape;19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8" name="Google Shape;19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5" name="Google Shape;20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2" name="Google Shape;21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8" name="Google Shape;21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Заголовок и объект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29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4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>
  <p:cSld name="Заголовок и объект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" name="Google Shape;104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0" name="Google Shape;110;p4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6" name="Google Shape;116;p4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4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3" name="Google Shape;123;p4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4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4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4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2" name="Google Shape;132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1" name="Google Shape;141;p4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4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8" name="Google Shape;148;p4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4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5" name="Google Shape;155;p4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1" name="Google Shape;161;p5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ru-RU">
                <a:latin typeface="Calibri"/>
                <a:ea typeface="Calibri"/>
                <a:cs typeface="Calibri"/>
                <a:sym typeface="Calibri"/>
              </a:rPr>
            </a:br>
            <a:r>
              <a:rPr lang="ru-RU">
                <a:latin typeface="Calibri"/>
                <a:ea typeface="Calibri"/>
                <a:cs typeface="Calibri"/>
                <a:sym typeface="Calibri"/>
              </a:rPr>
              <a:t>Знакомство с ES6 </a:t>
            </a:r>
            <a:br>
              <a:rPr lang="ru-RU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ru-RU" sz="3200" u="none" cap="none" strike="noStrike">
                <a:latin typeface="Arial"/>
                <a:ea typeface="Arial"/>
                <a:cs typeface="Arial"/>
                <a:sym typeface="Arial"/>
              </a:rPr>
              <a:t>Деструктуризация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0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ru-RU" sz="2800" u="none" cap="none" strike="noStrike">
                <a:latin typeface="Arial"/>
                <a:ea typeface="Arial"/>
                <a:cs typeface="Arial"/>
                <a:sym typeface="Arial"/>
              </a:rPr>
              <a:t>Деструктуризация- </a:t>
            </a:r>
            <a:r>
              <a:rPr lang="ru-RU">
                <a:latin typeface="Arial"/>
                <a:ea typeface="Arial"/>
                <a:cs typeface="Arial"/>
                <a:sym typeface="Arial"/>
              </a:rPr>
              <a:t>специальный синтаксис</a:t>
            </a:r>
            <a:r>
              <a:rPr b="0" i="0" lang="ru-RU" sz="2800" u="none" cap="none" strike="noStrike">
                <a:latin typeface="Arial"/>
                <a:ea typeface="Arial"/>
                <a:cs typeface="Arial"/>
                <a:sym typeface="Arial"/>
              </a:rPr>
              <a:t> присваивания, при котором можно присвоить массив или объект сразу нескольким переменным, разбив его на части</a:t>
            </a:r>
            <a:r>
              <a:rPr lang="ru-RU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b="0" i="0" lang="ru-RU" sz="2800" u="none" cap="none" strike="noStrike">
                <a:latin typeface="Arial"/>
                <a:ea typeface="Arial"/>
                <a:cs typeface="Arial"/>
                <a:sym typeface="Arial"/>
              </a:rPr>
              <a:t> Деструктуризация позволяет привязывать данные при совпадении паттерна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b="0" i="0" lang="ru-RU" sz="2800" u="none" cap="none" strike="noStrike">
                <a:latin typeface="Arial"/>
                <a:ea typeface="Arial"/>
                <a:cs typeface="Arial"/>
                <a:sym typeface="Arial"/>
              </a:rPr>
              <a:t> Поддерживается для массивов и объектов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b="0" i="0" lang="ru-RU" sz="2800" u="none" cap="none" strike="noStrike">
                <a:latin typeface="Arial"/>
                <a:ea typeface="Arial"/>
                <a:cs typeface="Arial"/>
                <a:sym typeface="Arial"/>
              </a:rPr>
              <a:t> Деструктуризация устойчива к ошибкам и во многом похожа на поиск поля в объекте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b="0" i="0" lang="ru-RU" sz="2800" u="none" cap="none" strike="noStrike">
                <a:latin typeface="Arial"/>
                <a:ea typeface="Arial"/>
                <a:cs typeface="Arial"/>
                <a:sym typeface="Arial"/>
              </a:rPr>
              <a:t> Возвращает undefined, если что-то пошло не так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ru-RU" sz="3200" u="none" cap="none" strike="noStrike">
                <a:latin typeface="Arial"/>
                <a:ea typeface="Arial"/>
                <a:cs typeface="Arial"/>
                <a:sym typeface="Arial"/>
              </a:rPr>
              <a:t>Деструктуризация массива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1"/>
          <p:cNvSpPr txBox="1"/>
          <p:nvPr>
            <p:ph idx="1" type="body"/>
          </p:nvPr>
        </p:nvSpPr>
        <p:spPr>
          <a:xfrm>
            <a:off x="913774" y="1408447"/>
            <a:ext cx="10363826" cy="4382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Изображение выглядит как текст&#10;&#10;Автоматически созданное описание" id="235" name="Google Shape;23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368" y="1406014"/>
            <a:ext cx="10928554" cy="1846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ru-RU" sz="3200" u="none" cap="none" strike="noStrike">
                <a:latin typeface="Arial"/>
                <a:ea typeface="Arial"/>
                <a:cs typeface="Arial"/>
                <a:sym typeface="Arial"/>
              </a:rPr>
              <a:t>Деструктуризация массива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2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Изображение выглядит как текст&#10;&#10;Автоматически созданное описание" id="242" name="Google Shape;24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170401"/>
            <a:ext cx="10989128" cy="2067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ru-RU" sz="3200" u="none" cap="none" strike="noStrike">
                <a:latin typeface="Arial"/>
                <a:ea typeface="Arial"/>
                <a:cs typeface="Arial"/>
                <a:sym typeface="Arial"/>
              </a:rPr>
              <a:t>Деструктуризация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3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latin typeface="Arial"/>
                <a:ea typeface="Arial"/>
                <a:cs typeface="Arial"/>
                <a:sym typeface="Arial"/>
              </a:rPr>
              <a:t>Оператор </a:t>
            </a:r>
            <a:r>
              <a:rPr b="1" i="0" lang="ru-RU" sz="2800" u="none" cap="none" strike="noStrike">
                <a:latin typeface="Arial"/>
                <a:ea typeface="Arial"/>
                <a:cs typeface="Arial"/>
                <a:sym typeface="Arial"/>
              </a:rPr>
              <a:t>spread</a:t>
            </a:r>
            <a:endParaRPr b="1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b="0" i="0" lang="ru-RU" sz="2800" u="none" cap="none" strike="noStrike">
                <a:latin typeface="Arial"/>
                <a:ea typeface="Arial"/>
                <a:cs typeface="Arial"/>
                <a:sym typeface="Arial"/>
              </a:rPr>
              <a:t> Значением </a:t>
            </a:r>
            <a:r>
              <a:rPr b="1" i="0" lang="ru-RU" sz="2800" u="none" cap="none" strike="noStrike">
                <a:latin typeface="Arial"/>
                <a:ea typeface="Arial"/>
                <a:cs typeface="Arial"/>
                <a:sym typeface="Arial"/>
              </a:rPr>
              <a:t>rest</a:t>
            </a:r>
            <a:r>
              <a:rPr b="0" i="0" lang="ru-RU" sz="2800" u="none" cap="none" strike="noStrike">
                <a:latin typeface="Arial"/>
                <a:ea typeface="Arial"/>
                <a:cs typeface="Arial"/>
                <a:sym typeface="Arial"/>
              </a:rPr>
              <a:t> будет массив из оставшихся элементов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b="0" i="0" lang="ru-RU" sz="2800" u="none" cap="none" strike="noStrike">
                <a:latin typeface="Arial"/>
                <a:ea typeface="Arial"/>
                <a:cs typeface="Arial"/>
                <a:sym typeface="Arial"/>
              </a:rPr>
              <a:t> Вместо </a:t>
            </a:r>
            <a:r>
              <a:rPr b="1" i="0" lang="ru-RU" sz="2800" u="none" cap="none" strike="noStrike">
                <a:latin typeface="Arial"/>
                <a:ea typeface="Arial"/>
                <a:cs typeface="Arial"/>
                <a:sym typeface="Arial"/>
              </a:rPr>
              <a:t>rest</a:t>
            </a:r>
            <a:r>
              <a:rPr b="0" i="0" lang="ru-RU" sz="2800" u="none" cap="none" strike="noStrike">
                <a:latin typeface="Arial"/>
                <a:ea typeface="Arial"/>
                <a:cs typeface="Arial"/>
                <a:sym typeface="Arial"/>
              </a:rPr>
              <a:t> можно использовать другое имя </a:t>
            </a:r>
            <a:r>
              <a:rPr lang="ru-RU">
                <a:latin typeface="Arial"/>
                <a:ea typeface="Arial"/>
                <a:cs typeface="Arial"/>
                <a:sym typeface="Arial"/>
              </a:rPr>
              <a:t>переменной, </a:t>
            </a:r>
            <a:r>
              <a:rPr b="1" lang="ru-RU">
                <a:latin typeface="Arial"/>
                <a:ea typeface="Arial"/>
                <a:cs typeface="Arial"/>
                <a:sym typeface="Arial"/>
              </a:rPr>
              <a:t>rest</a:t>
            </a:r>
            <a:r>
              <a:rPr lang="ru-RU">
                <a:latin typeface="Arial"/>
                <a:ea typeface="Arial"/>
                <a:cs typeface="Arial"/>
                <a:sym typeface="Arial"/>
              </a:rPr>
              <a:t> - это только стандартное обозначение.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b="0" i="0" lang="ru-RU" sz="2800" u="none" cap="none" strike="noStrike">
                <a:latin typeface="Arial"/>
                <a:ea typeface="Arial"/>
                <a:cs typeface="Arial"/>
                <a:sym typeface="Arial"/>
              </a:rPr>
              <a:t> Оператор </a:t>
            </a:r>
            <a:r>
              <a:rPr b="1" i="0" lang="ru-RU" sz="2800" u="none" cap="none" strike="noStrike">
                <a:latin typeface="Arial"/>
                <a:ea typeface="Arial"/>
                <a:cs typeface="Arial"/>
                <a:sym typeface="Arial"/>
              </a:rPr>
              <a:t>spread</a:t>
            </a:r>
            <a:r>
              <a:rPr b="0" i="0" lang="ru-RU" sz="2800" u="none" cap="none" strike="noStrike">
                <a:latin typeface="Arial"/>
                <a:ea typeface="Arial"/>
                <a:cs typeface="Arial"/>
                <a:sym typeface="Arial"/>
              </a:rPr>
              <a:t> - троеточие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    </a:t>
            </a:r>
            <a:r>
              <a:rPr b="1" lang="ru-RU">
                <a:latin typeface="Arial"/>
                <a:ea typeface="Arial"/>
                <a:cs typeface="Arial"/>
                <a:sym typeface="Arial"/>
              </a:rPr>
              <a:t>spread</a:t>
            </a:r>
            <a:r>
              <a:rPr b="0" i="0" lang="ru-RU" sz="2800" u="none" cap="none" strike="noStrike">
                <a:latin typeface="Arial"/>
                <a:ea typeface="Arial"/>
                <a:cs typeface="Arial"/>
                <a:sym typeface="Arial"/>
              </a:rPr>
              <a:t> должен стоять </a:t>
            </a:r>
            <a:r>
              <a:rPr b="1" lang="ru-RU">
                <a:latin typeface="Arial"/>
                <a:ea typeface="Arial"/>
                <a:cs typeface="Arial"/>
                <a:sym typeface="Arial"/>
              </a:rPr>
              <a:t>обязательно</a:t>
            </a:r>
            <a:r>
              <a:rPr lang="ru-RU">
                <a:latin typeface="Arial"/>
                <a:ea typeface="Arial"/>
                <a:cs typeface="Arial"/>
                <a:sym typeface="Arial"/>
              </a:rPr>
              <a:t> перед</a:t>
            </a:r>
            <a:r>
              <a:rPr b="0" i="0" lang="ru-RU" sz="2800" u="none" cap="none" strike="noStrike">
                <a:latin typeface="Arial"/>
                <a:ea typeface="Arial"/>
                <a:cs typeface="Arial"/>
                <a:sym typeface="Arial"/>
              </a:rPr>
              <a:t> последним элементом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ru-RU" sz="3200" u="none" cap="none" strike="noStrike">
                <a:latin typeface="Arial"/>
                <a:ea typeface="Arial"/>
                <a:cs typeface="Arial"/>
                <a:sym typeface="Arial"/>
              </a:rPr>
              <a:t>Деструктуризация массива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4"/>
          <p:cNvSpPr txBox="1"/>
          <p:nvPr>
            <p:ph idx="1" type="body"/>
          </p:nvPr>
        </p:nvSpPr>
        <p:spPr>
          <a:xfrm>
            <a:off x="913774" y="1371576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Изображение выглядит как текст&#10;&#10;Автоматически созданное описание" id="255" name="Google Shape;25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409963"/>
            <a:ext cx="10989128" cy="1207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ru-RU" sz="3200" u="none" cap="none" strike="noStrike">
                <a:latin typeface="Arial"/>
                <a:ea typeface="Arial"/>
                <a:cs typeface="Arial"/>
                <a:sym typeface="Arial"/>
              </a:rPr>
              <a:t>Значения по умолчанию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5"/>
          <p:cNvSpPr txBox="1"/>
          <p:nvPr>
            <p:ph idx="1" type="body"/>
          </p:nvPr>
        </p:nvSpPr>
        <p:spPr>
          <a:xfrm>
            <a:off x="913774" y="5525704"/>
            <a:ext cx="10363826" cy="265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Изображение выглядит как текст&#10;&#10;Автоматически созданное описание" id="262" name="Google Shape;26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939767"/>
            <a:ext cx="5471651" cy="1020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текст&#10;&#10;Автоматически созданное описание" id="263" name="Google Shape;26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2093115"/>
            <a:ext cx="7339779" cy="12952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текст&#10;&#10;Автоматически созданное описание" id="264" name="Google Shape;26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4400" y="3538439"/>
            <a:ext cx="6835877" cy="2362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ru-RU" sz="3200" u="none" cap="none" strike="noStrike">
                <a:latin typeface="Arial"/>
                <a:ea typeface="Arial"/>
                <a:cs typeface="Arial"/>
                <a:sym typeface="Arial"/>
              </a:rPr>
              <a:t>Отделение объявления от присваивания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6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Изображение выглядит как текст&#10;&#10;Автоматически созданное описание" id="271" name="Google Shape;2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164631"/>
            <a:ext cx="8114070" cy="2328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ru-RU" sz="3200" u="none" cap="none" strike="noStrike"/>
              <a:t>Swapping</a:t>
            </a:r>
            <a:endParaRPr b="0" i="0" sz="3200" u="none" cap="none" strike="noStrike"/>
          </a:p>
        </p:txBody>
      </p:sp>
      <p:sp>
        <p:nvSpPr>
          <p:cNvPr id="277" name="Google Shape;277;p17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Изображение выглядит как текст&#10;&#10;Автоматически созданное описание" id="278" name="Google Shape;27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172482"/>
            <a:ext cx="7548715" cy="2485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8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ru-RU" sz="3200" u="none" cap="none" strike="noStrike">
                <a:latin typeface="Arial"/>
                <a:ea typeface="Arial"/>
                <a:cs typeface="Arial"/>
                <a:sym typeface="Arial"/>
              </a:rPr>
              <a:t>Деструктуризация объектов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8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b="0" i="0" lang="ru-RU" sz="2800" u="none" cap="none" strike="noStrike">
                <a:latin typeface="Arial"/>
                <a:ea typeface="Arial"/>
                <a:cs typeface="Arial"/>
                <a:sym typeface="Arial"/>
              </a:rPr>
              <a:t> Указываем, какие свойства в какие переменные должны перейти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b="0" i="0" lang="ru-RU" sz="2800" u="none" cap="none" strike="noStrike">
                <a:latin typeface="Arial"/>
                <a:ea typeface="Arial"/>
                <a:cs typeface="Arial"/>
                <a:sym typeface="Arial"/>
              </a:rPr>
              <a:t> Объект справа – существующий объект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b="0" i="0" lang="ru-RU" sz="2800" u="none" cap="none" strike="noStrike">
                <a:latin typeface="Arial"/>
                <a:ea typeface="Arial"/>
                <a:cs typeface="Arial"/>
                <a:sym typeface="Arial"/>
              </a:rPr>
              <a:t> Список слева – список переменных, в которые записываются соответствующие свойства</a:t>
            </a:r>
            <a:r>
              <a:rPr b="1" lang="ru-RU">
                <a:latin typeface="Arial"/>
                <a:ea typeface="Arial"/>
                <a:cs typeface="Arial"/>
                <a:sym typeface="Arial"/>
              </a:rPr>
              <a:t>(название свойства и название переменной должны совпадать)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ru-RU" sz="3200" u="none" cap="none" strike="noStrike">
                <a:latin typeface="Arial"/>
                <a:ea typeface="Arial"/>
                <a:cs typeface="Arial"/>
                <a:sym typeface="Arial"/>
              </a:rPr>
              <a:t>Деструктуризация объекта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9"/>
          <p:cNvSpPr txBox="1"/>
          <p:nvPr>
            <p:ph idx="1" type="body"/>
          </p:nvPr>
        </p:nvSpPr>
        <p:spPr>
          <a:xfrm>
            <a:off x="913774" y="1162641"/>
            <a:ext cx="10363826" cy="4628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91" name="Google Shape;29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239" y="1161603"/>
            <a:ext cx="10141974" cy="1462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ru-RU" sz="3200" u="none" cap="none" strike="noStrike"/>
              <a:t>2009 -2015</a:t>
            </a:r>
            <a:endParaRPr/>
          </a:p>
        </p:txBody>
      </p:sp>
      <p:sp>
        <p:nvSpPr>
          <p:cNvPr id="176" name="Google Shape;176;p2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/>
              <a:t>ECMA-262 5th Edition в декабре 2009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/>
              <a:t>ECMA-262 5.1 Edition в июне 2011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/>
              <a:t>ECMA-262 6th Edition в июне 2015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ru-RU" sz="3200" u="none" cap="none" strike="noStrike">
                <a:latin typeface="Arial"/>
                <a:ea typeface="Arial"/>
                <a:cs typeface="Arial"/>
                <a:sym typeface="Arial"/>
              </a:rPr>
              <a:t>Другое имя переменной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0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Изображение выглядит как текст&#10;&#10;Автоматически созданное описание" id="298" name="Google Shape;29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163706"/>
            <a:ext cx="11039167" cy="3854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ru-RU" sz="3200" u="none" cap="none" strike="noStrike">
                <a:latin typeface="Arial"/>
                <a:ea typeface="Arial"/>
                <a:cs typeface="Arial"/>
                <a:sym typeface="Arial"/>
              </a:rPr>
              <a:t>Значение по умолчанию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1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Изображение выглядит как текст&#10;&#10;Автоматически созданное описание" id="305" name="Google Shape;30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432" y="1167265"/>
            <a:ext cx="10117392" cy="2532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ru-RU" sz="3200" u="none" cap="none" strike="noStrike">
                <a:latin typeface="Arial"/>
                <a:ea typeface="Arial"/>
                <a:cs typeface="Arial"/>
                <a:sym typeface="Arial"/>
              </a:rPr>
              <a:t>Функции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200">
                <a:latin typeface="Arial"/>
                <a:ea typeface="Arial"/>
                <a:cs typeface="Arial"/>
                <a:sym typeface="Arial"/>
              </a:rPr>
              <a:t>Функции(Параметры по умолчанию)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3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Изображение выглядит как текст&#10;&#10;Автоматически созданное описание" id="317" name="Google Shape;31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165559"/>
            <a:ext cx="7536425" cy="23637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текст&#10;&#10;Автоматически созданное описание" id="318" name="Google Shape;31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529" y="3726051"/>
            <a:ext cx="8556522" cy="235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200">
                <a:latin typeface="Arial"/>
                <a:ea typeface="Arial"/>
                <a:cs typeface="Arial"/>
                <a:sym typeface="Arial"/>
              </a:rPr>
              <a:t>Функции(Параметры по умолчанию)</a:t>
            </a:r>
            <a:endParaRPr sz="3200"/>
          </a:p>
        </p:txBody>
      </p:sp>
      <p:sp>
        <p:nvSpPr>
          <p:cNvPr id="324" name="Google Shape;324;p24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Изображение выглядит как текст&#10;&#10;Автоматически созданное описание" id="325" name="Google Shape;32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260612"/>
            <a:ext cx="10400070" cy="4004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ru-RU" sz="3200" u="none" cap="none" strike="noStrike">
                <a:latin typeface="Arial"/>
                <a:ea typeface="Arial"/>
                <a:cs typeface="Arial"/>
                <a:sym typeface="Arial"/>
              </a:rPr>
              <a:t>Оператор </a:t>
            </a:r>
            <a:r>
              <a:rPr b="1" i="0" lang="ru-RU" sz="3200" u="none" cap="none" strike="noStrike">
                <a:latin typeface="Arial"/>
                <a:ea typeface="Arial"/>
                <a:cs typeface="Arial"/>
                <a:sym typeface="Arial"/>
              </a:rPr>
              <a:t>spread</a:t>
            </a:r>
            <a:endParaRPr b="1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5"/>
          <p:cNvSpPr txBox="1"/>
          <p:nvPr>
            <p:ph idx="1" type="body"/>
          </p:nvPr>
        </p:nvSpPr>
        <p:spPr>
          <a:xfrm>
            <a:off x="914399" y="1168401"/>
            <a:ext cx="10363826" cy="895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1" lang="ru-RU" sz="2800" u="none" cap="none" strike="noStrike">
                <a:latin typeface="Arial"/>
                <a:ea typeface="Arial"/>
                <a:cs typeface="Arial"/>
                <a:sym typeface="Arial"/>
              </a:rPr>
              <a:t>В нашем случае, rest - это массив, а значит, можно использовать методы map, forEach и т.д.</a:t>
            </a:r>
            <a:r>
              <a:rPr i="1" lang="ru-RU">
                <a:latin typeface="Arial"/>
                <a:ea typeface="Arial"/>
                <a:cs typeface="Arial"/>
                <a:sym typeface="Arial"/>
              </a:rPr>
              <a:t> 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398782"/>
            <a:ext cx="10830232" cy="3191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ru-RU" sz="3200" u="none" cap="none" strike="noStrike"/>
              <a:t>ES6</a:t>
            </a:r>
            <a:r>
              <a:rPr lang="ru-RU" sz="3200"/>
              <a:t>(ES2015)</a:t>
            </a:r>
            <a:endParaRPr b="0" i="0" sz="3200" u="none" cap="none" strike="noStrik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80"/>
              <a:buFont typeface="Times New Roman"/>
              <a:buNone/>
            </a:pPr>
            <a:br>
              <a:rPr b="0" i="0" lang="ru-RU" sz="285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lang="ru-RU" sz="2850">
                <a:latin typeface="Arial"/>
                <a:ea typeface="Arial"/>
                <a:cs typeface="Arial"/>
                <a:sym typeface="Arial"/>
              </a:rPr>
              <a:t>(let и const)</a:t>
            </a:r>
            <a:r>
              <a:rPr lang="ru-RU" sz="2850">
                <a:latin typeface="Arial"/>
                <a:ea typeface="Arial"/>
                <a:cs typeface="Arial"/>
                <a:sym typeface="Arial"/>
              </a:rPr>
              <a:t> - блочная</a:t>
            </a:r>
            <a:r>
              <a:rPr b="0" i="0" lang="ru-RU" sz="2850" u="none" cap="none" strike="noStrike">
                <a:latin typeface="Arial"/>
                <a:ea typeface="Arial"/>
                <a:cs typeface="Arial"/>
                <a:sym typeface="Arial"/>
              </a:rPr>
              <a:t> область видимости </a:t>
            </a:r>
            <a:br>
              <a:rPr b="0" i="0" lang="ru-RU" sz="285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28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latin typeface="Arial"/>
                <a:ea typeface="Arial"/>
                <a:cs typeface="Arial"/>
                <a:sym typeface="Arial"/>
              </a:rPr>
              <a:t>Оператор </a:t>
            </a:r>
            <a:r>
              <a:rPr b="1" i="0" lang="ru-RU" sz="2800" u="none" cap="none" strike="noStrike">
                <a:latin typeface="Arial"/>
                <a:ea typeface="Arial"/>
                <a:cs typeface="Arial"/>
                <a:sym typeface="Arial"/>
              </a:rPr>
              <a:t>let</a:t>
            </a:r>
            <a:endParaRPr b="1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Ключевое слово, с помощью которого объявляется локальная переменная с областью видимостью, ограниченной текущим блоком кода.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lang="ru-RU" sz="3200"/>
            </a:br>
            <a:r>
              <a:rPr b="1" lang="ru-RU" sz="3200">
                <a:latin typeface="Arial"/>
                <a:ea typeface="Arial"/>
                <a:cs typeface="Arial"/>
                <a:sym typeface="Arial"/>
              </a:rPr>
              <a:t>(let и const)</a:t>
            </a:r>
            <a:r>
              <a:rPr lang="ru-RU" sz="3200">
                <a:latin typeface="Arial"/>
                <a:ea typeface="Arial"/>
                <a:cs typeface="Arial"/>
                <a:sym typeface="Arial"/>
              </a:rPr>
              <a:t> - блочная </a:t>
            </a:r>
            <a:r>
              <a:rPr b="0" i="0" lang="ru-RU" sz="3200" u="none" cap="none" strike="noStrike">
                <a:latin typeface="Arial"/>
                <a:ea typeface="Arial"/>
                <a:cs typeface="Arial"/>
                <a:sym typeface="Arial"/>
              </a:rPr>
              <a:t>область видимости</a:t>
            </a:r>
            <a:r>
              <a:rPr lang="ru-RU" sz="3200">
                <a:latin typeface="Arial"/>
                <a:ea typeface="Arial"/>
                <a:cs typeface="Arial"/>
                <a:sym typeface="Arial"/>
              </a:rPr>
              <a:t> </a:t>
            </a:r>
            <a:br>
              <a:rPr lang="ru-RU" sz="3200">
                <a:latin typeface="Arial"/>
                <a:ea typeface="Arial"/>
                <a:cs typeface="Arial"/>
                <a:sym typeface="Arial"/>
              </a:rPr>
            </a:br>
            <a:endParaRPr sz="3200"/>
          </a:p>
        </p:txBody>
      </p:sp>
      <p:sp>
        <p:nvSpPr>
          <p:cNvPr id="193" name="Google Shape;193;p5"/>
          <p:cNvSpPr txBox="1"/>
          <p:nvPr>
            <p:ph idx="1" type="body"/>
          </p:nvPr>
        </p:nvSpPr>
        <p:spPr>
          <a:xfrm>
            <a:off x="914399" y="1168401"/>
            <a:ext cx="10363826" cy="5385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Изображение выглядит как текст&#10;&#10;Автоматически созданное описание" id="194" name="Google Shape;19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4082569"/>
            <a:ext cx="10535264" cy="20727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текст&#10;&#10;Автоматически созданное описание" id="195" name="Google Shape;19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1172348"/>
            <a:ext cx="10350909" cy="2682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lang="ru-RU" sz="3200"/>
            </a:br>
            <a:r>
              <a:rPr b="1" lang="ru-RU" sz="3200">
                <a:latin typeface="Arial"/>
                <a:ea typeface="Arial"/>
                <a:cs typeface="Arial"/>
                <a:sym typeface="Arial"/>
              </a:rPr>
              <a:t>(let и const)</a:t>
            </a:r>
            <a:r>
              <a:rPr lang="ru-RU" sz="3200">
                <a:latin typeface="Arial"/>
                <a:ea typeface="Arial"/>
                <a:cs typeface="Arial"/>
                <a:sym typeface="Arial"/>
              </a:rPr>
              <a:t> - блочная </a:t>
            </a:r>
            <a:r>
              <a:rPr b="0" i="0" lang="ru-RU" sz="3200" u="none" cap="none" strike="noStrike">
                <a:latin typeface="Arial"/>
                <a:ea typeface="Arial"/>
                <a:cs typeface="Arial"/>
                <a:sym typeface="Arial"/>
              </a:rPr>
              <a:t>область видимости</a:t>
            </a:r>
            <a:r>
              <a:rPr lang="ru-RU" sz="3200">
                <a:latin typeface="Arial"/>
                <a:ea typeface="Arial"/>
                <a:cs typeface="Arial"/>
                <a:sym typeface="Arial"/>
              </a:rPr>
              <a:t> </a:t>
            </a:r>
            <a:br>
              <a:rPr lang="ru-RU" sz="3200">
                <a:latin typeface="Arial"/>
                <a:ea typeface="Arial"/>
                <a:cs typeface="Arial"/>
                <a:sym typeface="Arial"/>
              </a:rPr>
            </a:br>
            <a:endParaRPr sz="3200"/>
          </a:p>
        </p:txBody>
      </p:sp>
      <p:sp>
        <p:nvSpPr>
          <p:cNvPr id="201" name="Google Shape;201;p6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Изображение выглядит как текст, внутренний, снимок экрана&#10;&#10;Автоматически созданное описание" id="202" name="Google Shape;20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169868"/>
            <a:ext cx="10990005" cy="4604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lang="ru-RU" sz="3200"/>
            </a:br>
            <a:r>
              <a:rPr b="1" lang="ru-RU" sz="3200">
                <a:latin typeface="Arial"/>
                <a:ea typeface="Arial"/>
                <a:cs typeface="Arial"/>
                <a:sym typeface="Arial"/>
              </a:rPr>
              <a:t>(let и const)</a:t>
            </a:r>
            <a:r>
              <a:rPr lang="ru-RU" sz="3200">
                <a:latin typeface="Arial"/>
                <a:ea typeface="Arial"/>
                <a:cs typeface="Arial"/>
                <a:sym typeface="Arial"/>
              </a:rPr>
              <a:t> - блочная </a:t>
            </a:r>
            <a:r>
              <a:rPr b="0" i="0" lang="ru-RU" sz="3200" u="none" cap="none" strike="noStrike">
                <a:latin typeface="Arial"/>
                <a:ea typeface="Arial"/>
                <a:cs typeface="Arial"/>
                <a:sym typeface="Arial"/>
              </a:rPr>
              <a:t>область видимости</a:t>
            </a:r>
            <a:r>
              <a:rPr lang="ru-RU" sz="3200">
                <a:latin typeface="Arial"/>
                <a:ea typeface="Arial"/>
                <a:cs typeface="Arial"/>
                <a:sym typeface="Arial"/>
              </a:rPr>
              <a:t> </a:t>
            </a:r>
            <a:br>
              <a:rPr lang="ru-RU" sz="3200">
                <a:latin typeface="Arial"/>
                <a:ea typeface="Arial"/>
                <a:cs typeface="Arial"/>
                <a:sym typeface="Arial"/>
              </a:rPr>
            </a:br>
            <a:endParaRPr sz="3200"/>
          </a:p>
        </p:txBody>
      </p:sp>
      <p:sp>
        <p:nvSpPr>
          <p:cNvPr id="208" name="Google Shape;208;p7"/>
          <p:cNvSpPr txBox="1"/>
          <p:nvPr>
            <p:ph idx="1" type="body"/>
          </p:nvPr>
        </p:nvSpPr>
        <p:spPr>
          <a:xfrm>
            <a:off x="913774" y="1211802"/>
            <a:ext cx="10363826" cy="4579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Изображение выглядит как текст&#10;&#10;Автоматически созданное описание" id="209" name="Google Shape;20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239" y="1206178"/>
            <a:ext cx="7438103" cy="4568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lang="ru-RU" sz="3200"/>
            </a:br>
            <a:r>
              <a:rPr b="1" lang="ru-RU" sz="3200">
                <a:latin typeface="Arial"/>
                <a:ea typeface="Arial"/>
                <a:cs typeface="Arial"/>
                <a:sym typeface="Arial"/>
              </a:rPr>
              <a:t>(let и const)</a:t>
            </a:r>
            <a:r>
              <a:rPr lang="ru-RU" sz="3200">
                <a:latin typeface="Arial"/>
                <a:ea typeface="Arial"/>
                <a:cs typeface="Arial"/>
                <a:sym typeface="Arial"/>
              </a:rPr>
              <a:t> - блочная </a:t>
            </a:r>
            <a:r>
              <a:rPr b="0" i="0" lang="ru-RU" sz="3200" u="none" cap="none" strike="noStrike">
                <a:latin typeface="Arial"/>
                <a:ea typeface="Arial"/>
                <a:cs typeface="Arial"/>
                <a:sym typeface="Arial"/>
              </a:rPr>
              <a:t>область видимости</a:t>
            </a:r>
            <a:r>
              <a:rPr lang="ru-RU" sz="3200">
                <a:latin typeface="Arial"/>
                <a:ea typeface="Arial"/>
                <a:cs typeface="Arial"/>
                <a:sym typeface="Arial"/>
              </a:rPr>
              <a:t> </a:t>
            </a:r>
            <a:br>
              <a:rPr lang="ru-RU" sz="3200">
                <a:latin typeface="Arial"/>
                <a:ea typeface="Arial"/>
                <a:cs typeface="Arial"/>
                <a:sym typeface="Arial"/>
              </a:rPr>
            </a:br>
            <a:endParaRPr sz="3200"/>
          </a:p>
        </p:txBody>
      </p:sp>
      <p:sp>
        <p:nvSpPr>
          <p:cNvPr id="215" name="Google Shape;215;p8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-RU" sz="2800" u="none" cap="none" strike="noStrike"/>
              <a:t>Оператор </a:t>
            </a:r>
            <a:r>
              <a:rPr b="1" i="0" lang="ru-RU" sz="2800" u="none" cap="none" strike="noStrike"/>
              <a:t>const</a:t>
            </a:r>
            <a:endParaRPr b="1" i="0" sz="2800" u="none" cap="none" strike="noStrike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Значение констант нельзя изменить новым присвоением и нельзя переопределить. Константы также имеют область видимости </a:t>
            </a:r>
            <a:r>
              <a:rPr b="1" lang="ru-RU"/>
              <a:t>блочную</a:t>
            </a:r>
            <a:r>
              <a:rPr lang="ru-RU"/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lang="ru-RU" sz="3200"/>
            </a:br>
            <a:r>
              <a:rPr b="1" lang="ru-RU" sz="3200">
                <a:latin typeface="Arial"/>
                <a:ea typeface="Arial"/>
                <a:cs typeface="Arial"/>
                <a:sym typeface="Arial"/>
              </a:rPr>
              <a:t>(let и const)</a:t>
            </a:r>
            <a:r>
              <a:rPr lang="ru-RU" sz="3200">
                <a:latin typeface="Arial"/>
                <a:ea typeface="Arial"/>
                <a:cs typeface="Arial"/>
                <a:sym typeface="Arial"/>
              </a:rPr>
              <a:t> - блочная </a:t>
            </a:r>
            <a:r>
              <a:rPr b="0" i="0" lang="ru-RU" sz="3200" u="none" cap="none" strike="noStrike">
                <a:latin typeface="Arial"/>
                <a:ea typeface="Arial"/>
                <a:cs typeface="Arial"/>
                <a:sym typeface="Arial"/>
              </a:rPr>
              <a:t>область видимости</a:t>
            </a:r>
            <a:r>
              <a:rPr lang="ru-RU" sz="3200">
                <a:latin typeface="Arial"/>
                <a:ea typeface="Arial"/>
                <a:cs typeface="Arial"/>
                <a:sym typeface="Arial"/>
              </a:rPr>
              <a:t> </a:t>
            </a:r>
            <a:br>
              <a:rPr lang="ru-RU" sz="3200">
                <a:latin typeface="Arial"/>
                <a:ea typeface="Arial"/>
                <a:cs typeface="Arial"/>
                <a:sym typeface="Arial"/>
              </a:rPr>
            </a:br>
            <a:endParaRPr sz="3200"/>
          </a:p>
        </p:txBody>
      </p:sp>
      <p:sp>
        <p:nvSpPr>
          <p:cNvPr id="221" name="Google Shape;221;p9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Изображение выглядит как текст, внутренний, снимок экрана&#10;&#10;Автоматически созданное описание" id="222" name="Google Shape;22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174357"/>
            <a:ext cx="10921092" cy="4318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2019-12-04T11:07:29Z</dcterms:created>
</cp:coreProperties>
</file>