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0" r:id="rId2"/>
  </p:sldMasterIdLst>
  <p:notesMasterIdLst>
    <p:notesMasterId r:id="rId88"/>
  </p:notesMasterIdLst>
  <p:handoutMasterIdLst>
    <p:handoutMasterId r:id="rId89"/>
  </p:handoutMasterIdLst>
  <p:sldIdLst>
    <p:sldId id="682" r:id="rId3"/>
    <p:sldId id="614" r:id="rId4"/>
    <p:sldId id="683" r:id="rId5"/>
    <p:sldId id="358" r:id="rId6"/>
    <p:sldId id="684" r:id="rId7"/>
    <p:sldId id="568" r:id="rId8"/>
    <p:sldId id="670" r:id="rId9"/>
    <p:sldId id="570" r:id="rId10"/>
    <p:sldId id="618" r:id="rId11"/>
    <p:sldId id="619" r:id="rId12"/>
    <p:sldId id="620" r:id="rId13"/>
    <p:sldId id="621" r:id="rId14"/>
    <p:sldId id="623" r:id="rId15"/>
    <p:sldId id="661" r:id="rId16"/>
    <p:sldId id="571" r:id="rId17"/>
    <p:sldId id="685" r:id="rId18"/>
    <p:sldId id="686" r:id="rId19"/>
    <p:sldId id="627" r:id="rId20"/>
    <p:sldId id="628" r:id="rId21"/>
    <p:sldId id="629" r:id="rId22"/>
    <p:sldId id="630" r:id="rId23"/>
    <p:sldId id="578" r:id="rId24"/>
    <p:sldId id="579" r:id="rId25"/>
    <p:sldId id="671" r:id="rId26"/>
    <p:sldId id="662" r:id="rId27"/>
    <p:sldId id="687" r:id="rId28"/>
    <p:sldId id="688" r:id="rId29"/>
    <p:sldId id="631" r:id="rId30"/>
    <p:sldId id="632" r:id="rId31"/>
    <p:sldId id="633" r:id="rId32"/>
    <p:sldId id="635" r:id="rId33"/>
    <p:sldId id="672" r:id="rId34"/>
    <p:sldId id="637" r:id="rId35"/>
    <p:sldId id="663" r:id="rId36"/>
    <p:sldId id="638" r:id="rId37"/>
    <p:sldId id="639" r:id="rId38"/>
    <p:sldId id="640" r:id="rId39"/>
    <p:sldId id="641" r:id="rId40"/>
    <p:sldId id="642" r:id="rId41"/>
    <p:sldId id="665" r:id="rId42"/>
    <p:sldId id="647" r:id="rId43"/>
    <p:sldId id="587" r:id="rId44"/>
    <p:sldId id="588" r:id="rId45"/>
    <p:sldId id="589" r:id="rId46"/>
    <p:sldId id="590" r:id="rId47"/>
    <p:sldId id="667" r:id="rId48"/>
    <p:sldId id="592" r:id="rId49"/>
    <p:sldId id="648" r:id="rId50"/>
    <p:sldId id="593" r:id="rId51"/>
    <p:sldId id="650" r:id="rId52"/>
    <p:sldId id="594" r:id="rId53"/>
    <p:sldId id="677" r:id="rId54"/>
    <p:sldId id="649" r:id="rId55"/>
    <p:sldId id="651" r:id="rId56"/>
    <p:sldId id="599" r:id="rId57"/>
    <p:sldId id="600" r:id="rId58"/>
    <p:sldId id="601" r:id="rId59"/>
    <p:sldId id="652" r:id="rId60"/>
    <p:sldId id="653" r:id="rId61"/>
    <p:sldId id="591" r:id="rId62"/>
    <p:sldId id="689" r:id="rId63"/>
    <p:sldId id="604" r:id="rId64"/>
    <p:sldId id="605" r:id="rId65"/>
    <p:sldId id="606" r:id="rId66"/>
    <p:sldId id="608" r:id="rId67"/>
    <p:sldId id="690" r:id="rId68"/>
    <p:sldId id="691" r:id="rId69"/>
    <p:sldId id="692" r:id="rId70"/>
    <p:sldId id="654" r:id="rId71"/>
    <p:sldId id="613" r:id="rId72"/>
    <p:sldId id="680" r:id="rId73"/>
    <p:sldId id="693" r:id="rId74"/>
    <p:sldId id="694" r:id="rId75"/>
    <p:sldId id="668" r:id="rId76"/>
    <p:sldId id="695" r:id="rId77"/>
    <p:sldId id="696" r:id="rId78"/>
    <p:sldId id="697" r:id="rId79"/>
    <p:sldId id="698" r:id="rId80"/>
    <p:sldId id="655" r:id="rId81"/>
    <p:sldId id="656" r:id="rId82"/>
    <p:sldId id="657" r:id="rId83"/>
    <p:sldId id="658" r:id="rId84"/>
    <p:sldId id="699" r:id="rId85"/>
    <p:sldId id="669" r:id="rId86"/>
    <p:sldId id="617" r:id="rId8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AF8FE"/>
    <a:srgbClr val="FFCCFF"/>
    <a:srgbClr val="FF9999"/>
    <a:srgbClr val="FFCC66"/>
    <a:srgbClr val="CCFFFF"/>
    <a:srgbClr val="FFFF99"/>
    <a:srgbClr val="0000FF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6" autoAdjust="0"/>
    <p:restoredTop sz="89746" autoAdjust="0"/>
  </p:normalViewPr>
  <p:slideViewPr>
    <p:cSldViewPr snapToGrid="0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62228DA-6DF8-41C4-AC8F-6E2689982E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71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D3632B6-C19B-4FAB-A8E1-97FA343F0D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9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82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00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32B6-C19B-4FAB-A8E1-97FA343F0D48}" type="slidenum">
              <a:rPr lang="ko-KR" altLang="en-US" smtClean="0"/>
              <a:pPr>
                <a:defRPr/>
              </a:pPr>
              <a:t>83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02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887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69994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91711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64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804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43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5967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5030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2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066735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171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883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89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98624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13844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73780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9996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406065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917185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01267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25025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3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.kr/url?sa=i&amp;rct=j&amp;q=movie+seat+selection&amp;source=images&amp;cd=&amp;cad=rja&amp;docid=S3yXYZwth1jGaM&amp;tbnid=M0CBmaEhGhwI5M:&amp;ved=0CAUQjRw&amp;url=http://forum.lowyat.net/topic/1266360/all&amp;ei=9zkoUeLpFeH0iwLP84GoAg&amp;bvm=bv.42768644,d.cGE&amp;psig=AFQjCNHG6qWgl56AJE3tSDCx09Pd5U9jcA&amp;ust=1361677136919702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10</a:t>
            </a:r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배열 </a:t>
            </a:r>
          </a:p>
        </p:txBody>
      </p:sp>
    </p:spTree>
    <p:extLst>
      <p:ext uri="{BB962C8B-B14F-4D97-AF65-F5344CB8AC3E}">
        <p14:creationId xmlns:p14="http://schemas.microsoft.com/office/powerpoint/2010/main" val="11084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배열의 가장 큰 장점은 </a:t>
            </a:r>
            <a:r>
              <a:rPr lang="ko-KR" altLang="en-US" dirty="0" err="1"/>
              <a:t>반복문을</a:t>
            </a:r>
            <a:r>
              <a:rPr lang="ko-KR" altLang="en-US" dirty="0"/>
              <a:t> 사용하여서 배열의 원소를 간편하게 처리할 수 있다는 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882550" y="2449901"/>
            <a:ext cx="2242867" cy="1362973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SIZE 5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(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733909" y="2449903"/>
            <a:ext cx="2242867" cy="136297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score[0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score[1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score[2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score[3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score[4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419226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449902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2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stdlib.h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#define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SIZE 5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scores[SIZE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rand() % 100;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SIZE;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d]=%d\n"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04000" y="1123950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600" i="1" dirty="0" smtClean="0">
                <a:ea typeface="+mn-ea"/>
              </a:rPr>
              <a:t>scores[0</a:t>
            </a:r>
            <a:r>
              <a:rPr lang="sv-SE" sz="1600" i="1" dirty="0">
                <a:ea typeface="+mn-ea"/>
              </a:rPr>
              <a:t>]=41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scores[1</a:t>
            </a:r>
            <a:r>
              <a:rPr lang="sv-SE" sz="1600" i="1" dirty="0">
                <a:ea typeface="+mn-ea"/>
              </a:rPr>
              <a:t>]=67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scores[2</a:t>
            </a:r>
            <a:r>
              <a:rPr lang="sv-SE" sz="1600" i="1" dirty="0">
                <a:ea typeface="+mn-ea"/>
              </a:rPr>
              <a:t>]=34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scores[3</a:t>
            </a:r>
            <a:r>
              <a:rPr lang="sv-SE" sz="1600" i="1" dirty="0">
                <a:ea typeface="+mn-ea"/>
              </a:rPr>
              <a:t>]=0</a:t>
            </a:r>
            <a:endParaRPr lang="sv-SE" sz="1600" dirty="0">
              <a:ea typeface="+mn-ea"/>
            </a:endParaRPr>
          </a:p>
          <a:p>
            <a:pPr>
              <a:defRPr/>
            </a:pPr>
            <a:r>
              <a:rPr lang="sv-SE" sz="1600" i="1" dirty="0" smtClean="0">
                <a:ea typeface="+mn-ea"/>
              </a:rPr>
              <a:t>scores[4</a:t>
            </a:r>
            <a:r>
              <a:rPr lang="sv-SE" sz="1600" i="1" dirty="0">
                <a:ea typeface="+mn-ea"/>
              </a:rPr>
              <a:t>]=69</a:t>
            </a:r>
            <a:endParaRPr lang="sv-SE" sz="1600" dirty="0">
              <a:ea typeface="+mn-ea"/>
            </a:endParaRPr>
          </a:p>
        </p:txBody>
      </p:sp>
      <p:sp>
        <p:nvSpPr>
          <p:cNvPr id="10247" name="모서리가 둥근 직사각형 30"/>
          <p:cNvSpPr>
            <a:spLocks noChangeArrowheads="1"/>
          </p:cNvSpPr>
          <p:nvPr/>
        </p:nvSpPr>
        <p:spPr bwMode="auto">
          <a:xfrm>
            <a:off x="1468438" y="3622675"/>
            <a:ext cx="3481387" cy="7477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9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933450" y="453345"/>
            <a:ext cx="7829550" cy="625536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#include &lt;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#define STUDENTS 10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main(void)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scores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[STUDENTS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sum =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average;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</a:t>
            </a:r>
            <a:r>
              <a:rPr lang="ko-KR" altLang="en-US" sz="1600" kern="0" dirty="0">
                <a:latin typeface="Trebuchet MS"/>
                <a:ea typeface="돋움체"/>
                <a:cs typeface="Trebuchet MS"/>
              </a:rPr>
              <a:t>학생들의 성적을 </a:t>
            </a:r>
            <a:r>
              <a:rPr lang="ko-KR" altLang="en-US" sz="1600" kern="0" dirty="0" err="1">
                <a:latin typeface="Trebuchet MS"/>
                <a:ea typeface="돋움체"/>
                <a:cs typeface="Trebuchet MS"/>
              </a:rPr>
              <a:t>입력하시오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: ");	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scanf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("%d",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&amp;</a:t>
            </a:r>
            <a:r>
              <a:rPr lang="en-US" altLang="ko-KR" sz="1600" kern="0" dirty="0" smtClean="0">
                <a:latin typeface="Trebuchet MS"/>
                <a:ea typeface="돋움체"/>
                <a:cs typeface="Trebuchet MS"/>
              </a:rPr>
              <a:t>scores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for(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STUDENTS;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	sum += </a:t>
            </a:r>
            <a:r>
              <a:rPr lang="en-US" altLang="ko-KR" sz="1600" kern="0" dirty="0" smtClean="0">
                <a:latin typeface="Trebuchet MS"/>
                <a:ea typeface="돋움체"/>
                <a:cs typeface="Trebuchet MS"/>
              </a:rPr>
              <a:t>scores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average = sum / STUDENTS;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("</a:t>
            </a:r>
            <a:r>
              <a:rPr lang="ko-KR" altLang="en-US" sz="1600" kern="0" dirty="0">
                <a:latin typeface="Trebuchet MS"/>
                <a:ea typeface="돋움체"/>
                <a:cs typeface="Trebuchet MS"/>
              </a:rPr>
              <a:t>성적 평균</a:t>
            </a:r>
            <a:r>
              <a:rPr lang="en-US" altLang="ko-KR" sz="1600" kern="0" dirty="0">
                <a:latin typeface="Trebuchet MS"/>
                <a:ea typeface="돋움체"/>
                <a:cs typeface="Trebuchet MS"/>
              </a:rPr>
              <a:t>= %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d\n", average);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Trebuchet MS"/>
              <a:ea typeface="돋움체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	return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4848225" y="453345"/>
            <a:ext cx="4060891" cy="161925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10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20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30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40</a:t>
            </a:r>
          </a:p>
          <a:p>
            <a:pPr latinLnBrk="1"/>
            <a:r>
              <a:rPr lang="ko-KR" altLang="en-US" sz="1600" i="1" dirty="0"/>
              <a:t>학생들의 성적을 </a:t>
            </a:r>
            <a:r>
              <a:rPr lang="ko-KR" altLang="en-US" sz="1600" i="1" dirty="0" err="1"/>
              <a:t>입력하시오</a:t>
            </a:r>
            <a:r>
              <a:rPr lang="en-US" altLang="ko-KR" sz="1600" i="1" dirty="0"/>
              <a:t>: 50</a:t>
            </a:r>
          </a:p>
          <a:p>
            <a:pPr latinLnBrk="1"/>
            <a:r>
              <a:rPr lang="ko-KR" altLang="en-US" sz="1600" i="1" dirty="0"/>
              <a:t>성적 평균 </a:t>
            </a:r>
            <a:r>
              <a:rPr lang="en-US" altLang="ko-KR" sz="1600" i="1" dirty="0"/>
              <a:t>= 30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3281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48" y="4229100"/>
            <a:ext cx="7362825" cy="2628900"/>
          </a:xfrm>
          <a:prstGeom prst="rect">
            <a:avLst/>
          </a:prstGeom>
        </p:spPr>
      </p:pic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잘못된 인덱스 문제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 smtClean="0"/>
              <a:t>인덱스가 배열의 크기를 벗어나게 되면 프로그램에 치명적인 오류를 발생시킨다</a:t>
            </a:r>
            <a:r>
              <a:rPr lang="en-US" altLang="ko-KR" sz="2000" dirty="0" smtClean="0"/>
              <a:t>. </a:t>
            </a:r>
          </a:p>
          <a:p>
            <a:pPr eaLnBrk="1" hangingPunct="1"/>
            <a:r>
              <a:rPr lang="en-US" altLang="ko-KR" sz="2000" dirty="0" smtClean="0"/>
              <a:t>C</a:t>
            </a:r>
            <a:r>
              <a:rPr lang="ko-KR" altLang="en-US" sz="2000" dirty="0" smtClean="0"/>
              <a:t>에서는 프로그래머가 인덱스가 범위를 벗어나지 않았는지를 확인하고 책임을 져야 한다</a:t>
            </a:r>
            <a:r>
              <a:rPr lang="en-US" altLang="ko-KR" sz="2000" dirty="0" smtClean="0"/>
              <a:t>. </a:t>
            </a:r>
          </a:p>
          <a:p>
            <a:pPr eaLnBrk="1" hangingPunct="1"/>
            <a:endParaRPr lang="ko-KR" altLang="en-US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6498" y="3217798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dirty="0" err="1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Trebuchet MS"/>
              </a:rPr>
              <a:t>int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   </a:t>
            </a:r>
            <a:r>
              <a:rPr lang="en-US" sz="1600" dirty="0" smtClean="0">
                <a:latin typeface="Trebuchet MS" panose="020B0603020202020204" pitchFamily="34" charset="0"/>
                <a:ea typeface="+mn-ea"/>
                <a:cs typeface="Trebuchet MS"/>
              </a:rPr>
              <a:t>score[5</a:t>
            </a:r>
            <a:r>
              <a:rPr lang="en-US" sz="1600" dirty="0">
                <a:latin typeface="Trebuchet MS" panose="020B0603020202020204" pitchFamily="34" charset="0"/>
                <a:ea typeface="+mn-ea"/>
                <a:cs typeface="Trebuchet MS"/>
              </a:rPr>
              <a:t>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sz="1600" kern="100" dirty="0" smtClean="0">
                <a:latin typeface="Trebuchet MS" panose="020B0603020202020204" pitchFamily="34" charset="0"/>
                <a:ea typeface="맑은 고딕"/>
                <a:cs typeface="Trebuchet MS"/>
              </a:rPr>
              <a:t>score[5</a:t>
            </a:r>
            <a:r>
              <a:rPr lang="en-US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] = 60;	</a:t>
            </a:r>
            <a:r>
              <a:rPr 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// </a:t>
            </a:r>
            <a:r>
              <a:rPr lang="ko-KR" alt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치명적인 오류</a:t>
            </a:r>
            <a:r>
              <a:rPr lang="en-US" altLang="ko-KR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9406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/>
              <a:t>독립적인 여러 개의 변수 대신에 배열을 사용하는 이유는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</a:t>
            </a:r>
            <a:r>
              <a:rPr lang="ko-KR" altLang="en-US" sz="1800" dirty="0"/>
              <a:t>개의 원소를 가지는 배열의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첫 번째 원소의 번호는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en-US" altLang="ko-KR" sz="1800" dirty="0"/>
              <a:t>n</a:t>
            </a:r>
            <a:r>
              <a:rPr lang="ko-KR" altLang="en-US" sz="1800" dirty="0"/>
              <a:t>개의 원소를 가지는 배열의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 원소의 번호는 무엇인가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 원소의 번호 혹은 위치를 무엇이라고 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배열의 크기보다 더 큰 인덱스를 사용하면 어떻게 되는가</a:t>
            </a:r>
            <a:r>
              <a:rPr lang="en-US" altLang="ko-KR" sz="1800" dirty="0"/>
              <a:t>?</a:t>
            </a:r>
            <a:endParaRPr lang="ko-KR" altLang="en-US" sz="1800" dirty="0"/>
          </a:p>
          <a:p>
            <a:pPr lvl="0"/>
            <a:r>
              <a:rPr lang="ko-KR" altLang="en-US" sz="1800" dirty="0"/>
              <a:t>배열의 크기를 나타낼 때 변수를 사용할 수 있는가</a:t>
            </a:r>
            <a:r>
              <a:rPr lang="en-US" altLang="ko-KR" sz="1800" dirty="0"/>
              <a:t>?</a:t>
            </a:r>
            <a:r>
              <a:rPr lang="ko-KR" altLang="en-US" sz="1800" dirty="0"/>
              <a:t> 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04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3485" y="1667781"/>
            <a:ext cx="8153400" cy="2177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42633"/>
            <a:ext cx="8153400" cy="22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21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초기화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28856"/>
            <a:ext cx="8153400" cy="24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{ 31, 63, 62, 87, 14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4510088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 smtClean="0">
                <a:ea typeface="+mn-ea"/>
              </a:rPr>
              <a:t>scores[0</a:t>
            </a:r>
            <a:r>
              <a:rPr lang="sv-SE" sz="1400" i="1" dirty="0">
                <a:ea typeface="+mn-ea"/>
              </a:rPr>
              <a:t>] = 31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scores[1</a:t>
            </a:r>
            <a:r>
              <a:rPr lang="sv-SE" sz="1400" i="1" dirty="0">
                <a:ea typeface="+mn-ea"/>
              </a:rPr>
              <a:t>] = 63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scores[2</a:t>
            </a:r>
            <a:r>
              <a:rPr lang="sv-SE" sz="1400" i="1" dirty="0">
                <a:ea typeface="+mn-ea"/>
              </a:rPr>
              <a:t>] = 62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scores[3</a:t>
            </a:r>
            <a:r>
              <a:rPr lang="sv-SE" sz="1400" i="1" dirty="0">
                <a:ea typeface="+mn-ea"/>
              </a:rPr>
              <a:t>] = 87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scores[4</a:t>
            </a:r>
            <a:r>
              <a:rPr lang="sv-SE" sz="1400" i="1" dirty="0">
                <a:ea typeface="+mn-ea"/>
              </a:rPr>
              <a:t>] = 14</a:t>
            </a:r>
            <a:endParaRPr lang="sv-SE" sz="1400" dirty="0">
              <a:ea typeface="+mn-ea"/>
            </a:endParaRPr>
          </a:p>
        </p:txBody>
      </p:sp>
      <p:sp>
        <p:nvSpPr>
          <p:cNvPr id="18439" name="모서리가 둥근 직사각형 1"/>
          <p:cNvSpPr>
            <a:spLocks noChangeArrowheads="1"/>
          </p:cNvSpPr>
          <p:nvPr/>
        </p:nvSpPr>
        <p:spPr bwMode="auto">
          <a:xfrm>
            <a:off x="1479550" y="1866900"/>
            <a:ext cx="3519488" cy="434975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= { 31, 63 };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4510088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 smtClean="0">
                <a:ea typeface="+mn-ea"/>
              </a:rPr>
              <a:t>scores[0</a:t>
            </a:r>
            <a:r>
              <a:rPr lang="sv-SE" sz="1400" i="1" dirty="0">
                <a:ea typeface="+mn-ea"/>
              </a:rPr>
              <a:t>] = 31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scores[1</a:t>
            </a:r>
            <a:r>
              <a:rPr lang="sv-SE" sz="1400" i="1" dirty="0">
                <a:ea typeface="+mn-ea"/>
              </a:rPr>
              <a:t>] = 63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scores[2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scores[3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scores[4</a:t>
            </a:r>
            <a:r>
              <a:rPr lang="sv-SE" sz="1400" i="1" dirty="0">
                <a:ea typeface="+mn-ea"/>
              </a:rPr>
              <a:t>] = 0</a:t>
            </a:r>
            <a:endParaRPr lang="sv-SE" sz="1400" dirty="0">
              <a:ea typeface="+mn-ea"/>
            </a:endParaRPr>
          </a:p>
        </p:txBody>
      </p:sp>
      <p:sp>
        <p:nvSpPr>
          <p:cNvPr id="19463" name="모서리가 둥근 직사각형 30"/>
          <p:cNvSpPr>
            <a:spLocks noChangeArrowheads="1"/>
          </p:cNvSpPr>
          <p:nvPr/>
        </p:nvSpPr>
        <p:spPr bwMode="auto">
          <a:xfrm>
            <a:off x="1476375" y="1855788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4" name="모서리가 둥근 직사각형 31"/>
          <p:cNvSpPr>
            <a:spLocks noChangeArrowheads="1"/>
          </p:cNvSpPr>
          <p:nvPr/>
        </p:nvSpPr>
        <p:spPr bwMode="auto">
          <a:xfrm>
            <a:off x="1111250" y="5497513"/>
            <a:ext cx="1473200" cy="66516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7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8734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>
              <a:solidFill>
                <a:schemeClr val="tx2"/>
              </a:solidFill>
              <a:latin typeface="Trebuchet MS" pitchFamily="34" charset="0"/>
              <a:ea typeface="HY엽서L" pitchFamily="18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반복의 개념 이해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배열의 개념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배열의 선언과 초기화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일차원 배열 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Trebuchet MS" pitchFamily="34" charset="0"/>
                <a:ea typeface="HY엽서L" pitchFamily="18" charset="-127"/>
              </a:rPr>
              <a:t>다차원 배열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95 w 44"/>
                <a:gd name="T1" fmla="*/ 0 h 88"/>
                <a:gd name="T2" fmla="*/ 0 w 44"/>
                <a:gd name="T3" fmla="*/ 281 h 88"/>
                <a:gd name="T4" fmla="*/ 47 w 44"/>
                <a:gd name="T5" fmla="*/ 281 h 88"/>
                <a:gd name="T6" fmla="*/ 140 w 44"/>
                <a:gd name="T7" fmla="*/ 0 h 88"/>
                <a:gd name="T8" fmla="*/ 9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0 w 532"/>
                <a:gd name="T1" fmla="*/ 190 h 304"/>
                <a:gd name="T2" fmla="*/ 0 w 532"/>
                <a:gd name="T3" fmla="*/ 576 h 304"/>
                <a:gd name="T4" fmla="*/ 0 w 532"/>
                <a:gd name="T5" fmla="*/ 1009 h 304"/>
                <a:gd name="T6" fmla="*/ 0 w 532"/>
                <a:gd name="T7" fmla="*/ 1230 h 304"/>
                <a:gd name="T8" fmla="*/ 1470 w 532"/>
                <a:gd name="T9" fmla="*/ 1230 h 304"/>
                <a:gd name="T10" fmla="*/ 1548 w 532"/>
                <a:gd name="T11" fmla="*/ 902 h 304"/>
                <a:gd name="T12" fmla="*/ 1470 w 532"/>
                <a:gd name="T13" fmla="*/ 353 h 304"/>
                <a:gd name="T14" fmla="*/ 1312 w 532"/>
                <a:gd name="T15" fmla="*/ 55 h 304"/>
                <a:gd name="T16" fmla="*/ 587 w 532"/>
                <a:gd name="T17" fmla="*/ 0 h 304"/>
                <a:gd name="T18" fmla="*/ 179 w 532"/>
                <a:gd name="T19" fmla="*/ 0 h 304"/>
                <a:gd name="T20" fmla="*/ 20 w 532"/>
                <a:gd name="T21" fmla="*/ 19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96 w 161"/>
                <a:gd name="T1" fmla="*/ 546 h 221"/>
                <a:gd name="T2" fmla="*/ 461 w 161"/>
                <a:gd name="T3" fmla="*/ 372 h 221"/>
                <a:gd name="T4" fmla="*/ 431 w 161"/>
                <a:gd name="T5" fmla="*/ 177 h 221"/>
                <a:gd name="T6" fmla="*/ 343 w 161"/>
                <a:gd name="T7" fmla="*/ 118 h 221"/>
                <a:gd name="T8" fmla="*/ 282 w 161"/>
                <a:gd name="T9" fmla="*/ 66 h 221"/>
                <a:gd name="T10" fmla="*/ 169 w 161"/>
                <a:gd name="T11" fmla="*/ 0 h 221"/>
                <a:gd name="T12" fmla="*/ 143 w 161"/>
                <a:gd name="T13" fmla="*/ 78 h 221"/>
                <a:gd name="T14" fmla="*/ 39 w 161"/>
                <a:gd name="T15" fmla="*/ 1 h 221"/>
                <a:gd name="T16" fmla="*/ 1 w 161"/>
                <a:gd name="T17" fmla="*/ 94 h 221"/>
                <a:gd name="T18" fmla="*/ 74 w 161"/>
                <a:gd name="T19" fmla="*/ 167 h 221"/>
                <a:gd name="T20" fmla="*/ 60 w 161"/>
                <a:gd name="T21" fmla="*/ 227 h 221"/>
                <a:gd name="T22" fmla="*/ 22 w 161"/>
                <a:gd name="T23" fmla="*/ 264 h 221"/>
                <a:gd name="T24" fmla="*/ 1 w 161"/>
                <a:gd name="T25" fmla="*/ 306 h 221"/>
                <a:gd name="T26" fmla="*/ 0 w 161"/>
                <a:gd name="T27" fmla="*/ 351 h 221"/>
                <a:gd name="T28" fmla="*/ 17 w 161"/>
                <a:gd name="T29" fmla="*/ 407 h 221"/>
                <a:gd name="T30" fmla="*/ 36 w 161"/>
                <a:gd name="T31" fmla="*/ 499 h 221"/>
                <a:gd name="T32" fmla="*/ 47 w 161"/>
                <a:gd name="T33" fmla="*/ 546 h 221"/>
                <a:gd name="T34" fmla="*/ 65 w 161"/>
                <a:gd name="T35" fmla="*/ 578 h 221"/>
                <a:gd name="T36" fmla="*/ 85 w 161"/>
                <a:gd name="T37" fmla="*/ 610 h 221"/>
                <a:gd name="T38" fmla="*/ 114 w 161"/>
                <a:gd name="T39" fmla="*/ 636 h 221"/>
                <a:gd name="T40" fmla="*/ 142 w 161"/>
                <a:gd name="T41" fmla="*/ 659 h 221"/>
                <a:gd name="T42" fmla="*/ 181 w 161"/>
                <a:gd name="T43" fmla="*/ 675 h 221"/>
                <a:gd name="T44" fmla="*/ 223 w 161"/>
                <a:gd name="T45" fmla="*/ 687 h 221"/>
                <a:gd name="T46" fmla="*/ 268 w 161"/>
                <a:gd name="T47" fmla="*/ 694 h 221"/>
                <a:gd name="T48" fmla="*/ 347 w 161"/>
                <a:gd name="T49" fmla="*/ 831 h 221"/>
                <a:gd name="T50" fmla="*/ 509 w 161"/>
                <a:gd name="T51" fmla="*/ 593 h 221"/>
                <a:gd name="T52" fmla="*/ 496 w 161"/>
                <a:gd name="T53" fmla="*/ 54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680 w 1132"/>
                <a:gd name="T1" fmla="*/ 665 h 1016"/>
                <a:gd name="T2" fmla="*/ 2826 w 1132"/>
                <a:gd name="T3" fmla="*/ 763 h 1016"/>
                <a:gd name="T4" fmla="*/ 2955 w 1132"/>
                <a:gd name="T5" fmla="*/ 868 h 1016"/>
                <a:gd name="T6" fmla="*/ 3059 w 1132"/>
                <a:gd name="T7" fmla="*/ 1011 h 1016"/>
                <a:gd name="T8" fmla="*/ 3120 w 1132"/>
                <a:gd name="T9" fmla="*/ 1220 h 1016"/>
                <a:gd name="T10" fmla="*/ 3224 w 1132"/>
                <a:gd name="T11" fmla="*/ 2062 h 1016"/>
                <a:gd name="T12" fmla="*/ 3272 w 1132"/>
                <a:gd name="T13" fmla="*/ 2958 h 1016"/>
                <a:gd name="T14" fmla="*/ 3145 w 1132"/>
                <a:gd name="T15" fmla="*/ 3581 h 1016"/>
                <a:gd name="T16" fmla="*/ 3110 w 1132"/>
                <a:gd name="T17" fmla="*/ 3761 h 1016"/>
                <a:gd name="T18" fmla="*/ 3033 w 1132"/>
                <a:gd name="T19" fmla="*/ 3884 h 1016"/>
                <a:gd name="T20" fmla="*/ 2918 w 1132"/>
                <a:gd name="T21" fmla="*/ 3931 h 1016"/>
                <a:gd name="T22" fmla="*/ 2781 w 1132"/>
                <a:gd name="T23" fmla="*/ 4058 h 1016"/>
                <a:gd name="T24" fmla="*/ 2523 w 1132"/>
                <a:gd name="T25" fmla="*/ 3599 h 1016"/>
                <a:gd name="T26" fmla="*/ 2106 w 1132"/>
                <a:gd name="T27" fmla="*/ 3569 h 1016"/>
                <a:gd name="T28" fmla="*/ 1460 w 1132"/>
                <a:gd name="T29" fmla="*/ 3645 h 1016"/>
                <a:gd name="T30" fmla="*/ 1304 w 1132"/>
                <a:gd name="T31" fmla="*/ 3673 h 1016"/>
                <a:gd name="T32" fmla="*/ 1182 w 1132"/>
                <a:gd name="T33" fmla="*/ 3584 h 1016"/>
                <a:gd name="T34" fmla="*/ 1132 w 1132"/>
                <a:gd name="T35" fmla="*/ 3371 h 1016"/>
                <a:gd name="T36" fmla="*/ 1196 w 1132"/>
                <a:gd name="T37" fmla="*/ 3034 h 1016"/>
                <a:gd name="T38" fmla="*/ 1289 w 1132"/>
                <a:gd name="T39" fmla="*/ 2012 h 1016"/>
                <a:gd name="T40" fmla="*/ 961 w 1132"/>
                <a:gd name="T41" fmla="*/ 1631 h 1016"/>
                <a:gd name="T42" fmla="*/ 454 w 1132"/>
                <a:gd name="T43" fmla="*/ 1193 h 1016"/>
                <a:gd name="T44" fmla="*/ 168 w 1132"/>
                <a:gd name="T45" fmla="*/ 667 h 1016"/>
                <a:gd name="T46" fmla="*/ 0 w 1132"/>
                <a:gd name="T47" fmla="*/ 288 h 1016"/>
                <a:gd name="T48" fmla="*/ 291 w 1132"/>
                <a:gd name="T49" fmla="*/ 3 h 1016"/>
                <a:gd name="T50" fmla="*/ 697 w 1132"/>
                <a:gd name="T51" fmla="*/ 512 h 1016"/>
                <a:gd name="T52" fmla="*/ 916 w 1132"/>
                <a:gd name="T53" fmla="*/ 654 h 1016"/>
                <a:gd name="T54" fmla="*/ 1004 w 1132"/>
                <a:gd name="T55" fmla="*/ 797 h 1016"/>
                <a:gd name="T56" fmla="*/ 1053 w 1132"/>
                <a:gd name="T57" fmla="*/ 808 h 1016"/>
                <a:gd name="T58" fmla="*/ 1108 w 1132"/>
                <a:gd name="T59" fmla="*/ 821 h 1016"/>
                <a:gd name="T60" fmla="*/ 1158 w 1132"/>
                <a:gd name="T61" fmla="*/ 832 h 1016"/>
                <a:gd name="T62" fmla="*/ 1233 w 1132"/>
                <a:gd name="T63" fmla="*/ 797 h 1016"/>
                <a:gd name="T64" fmla="*/ 1346 w 1132"/>
                <a:gd name="T65" fmla="*/ 723 h 1016"/>
                <a:gd name="T66" fmla="*/ 1457 w 1132"/>
                <a:gd name="T67" fmla="*/ 665 h 1016"/>
                <a:gd name="T68" fmla="*/ 1579 w 1132"/>
                <a:gd name="T69" fmla="*/ 623 h 1016"/>
                <a:gd name="T70" fmla="*/ 1771 w 1132"/>
                <a:gd name="T71" fmla="*/ 534 h 1016"/>
                <a:gd name="T72" fmla="*/ 1935 w 1132"/>
                <a:gd name="T73" fmla="*/ 490 h 1016"/>
                <a:gd name="T74" fmla="*/ 1982 w 1132"/>
                <a:gd name="T75" fmla="*/ 490 h 1016"/>
                <a:gd name="T76" fmla="*/ 2066 w 1132"/>
                <a:gd name="T77" fmla="*/ 490 h 1016"/>
                <a:gd name="T78" fmla="*/ 2169 w 1132"/>
                <a:gd name="T79" fmla="*/ 497 h 1016"/>
                <a:gd name="T80" fmla="*/ 2279 w 1132"/>
                <a:gd name="T81" fmla="*/ 497 h 1016"/>
                <a:gd name="T82" fmla="*/ 2379 w 1132"/>
                <a:gd name="T83" fmla="*/ 502 h 1016"/>
                <a:gd name="T84" fmla="*/ 2458 w 1132"/>
                <a:gd name="T85" fmla="*/ 502 h 1016"/>
                <a:gd name="T86" fmla="*/ 2499 w 1132"/>
                <a:gd name="T87" fmla="*/ 502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02 w 271"/>
                <a:gd name="T1" fmla="*/ 647 h 365"/>
                <a:gd name="T2" fmla="*/ 754 w 271"/>
                <a:gd name="T3" fmla="*/ 684 h 365"/>
                <a:gd name="T4" fmla="*/ 764 w 271"/>
                <a:gd name="T5" fmla="*/ 780 h 365"/>
                <a:gd name="T6" fmla="*/ 755 w 271"/>
                <a:gd name="T7" fmla="*/ 828 h 365"/>
                <a:gd name="T8" fmla="*/ 746 w 271"/>
                <a:gd name="T9" fmla="*/ 869 h 365"/>
                <a:gd name="T10" fmla="*/ 745 w 271"/>
                <a:gd name="T11" fmla="*/ 894 h 365"/>
                <a:gd name="T12" fmla="*/ 741 w 271"/>
                <a:gd name="T13" fmla="*/ 920 h 365"/>
                <a:gd name="T14" fmla="*/ 733 w 271"/>
                <a:gd name="T15" fmla="*/ 936 h 365"/>
                <a:gd name="T16" fmla="*/ 719 w 271"/>
                <a:gd name="T17" fmla="*/ 951 h 365"/>
                <a:gd name="T18" fmla="*/ 699 w 271"/>
                <a:gd name="T19" fmla="*/ 974 h 365"/>
                <a:gd name="T20" fmla="*/ 664 w 271"/>
                <a:gd name="T21" fmla="*/ 1007 h 365"/>
                <a:gd name="T22" fmla="*/ 658 w 271"/>
                <a:gd name="T23" fmla="*/ 1081 h 365"/>
                <a:gd name="T24" fmla="*/ 641 w 271"/>
                <a:gd name="T25" fmla="*/ 1266 h 365"/>
                <a:gd name="T26" fmla="*/ 536 w 271"/>
                <a:gd name="T27" fmla="*/ 1370 h 365"/>
                <a:gd name="T28" fmla="*/ 390 w 271"/>
                <a:gd name="T29" fmla="*/ 1499 h 365"/>
                <a:gd name="T30" fmla="*/ 208 w 271"/>
                <a:gd name="T31" fmla="*/ 1449 h 365"/>
                <a:gd name="T32" fmla="*/ 130 w 271"/>
                <a:gd name="T33" fmla="*/ 1234 h 365"/>
                <a:gd name="T34" fmla="*/ 76 w 271"/>
                <a:gd name="T35" fmla="*/ 1081 h 365"/>
                <a:gd name="T36" fmla="*/ 76 w 271"/>
                <a:gd name="T37" fmla="*/ 1039 h 365"/>
                <a:gd name="T38" fmla="*/ 43 w 271"/>
                <a:gd name="T39" fmla="*/ 999 h 365"/>
                <a:gd name="T40" fmla="*/ 19 w 271"/>
                <a:gd name="T41" fmla="*/ 956 h 365"/>
                <a:gd name="T42" fmla="*/ 2 w 271"/>
                <a:gd name="T43" fmla="*/ 912 h 365"/>
                <a:gd name="T44" fmla="*/ 0 w 271"/>
                <a:gd name="T45" fmla="*/ 861 h 365"/>
                <a:gd name="T46" fmla="*/ 0 w 271"/>
                <a:gd name="T47" fmla="*/ 808 h 365"/>
                <a:gd name="T48" fmla="*/ 2 w 271"/>
                <a:gd name="T49" fmla="*/ 749 h 365"/>
                <a:gd name="T50" fmla="*/ 15 w 271"/>
                <a:gd name="T51" fmla="*/ 695 h 365"/>
                <a:gd name="T52" fmla="*/ 24 w 271"/>
                <a:gd name="T53" fmla="*/ 632 h 365"/>
                <a:gd name="T54" fmla="*/ 83 w 271"/>
                <a:gd name="T55" fmla="*/ 667 h 365"/>
                <a:gd name="T56" fmla="*/ 83 w 271"/>
                <a:gd name="T57" fmla="*/ 498 h 365"/>
                <a:gd name="T58" fmla="*/ 66 w 271"/>
                <a:gd name="T59" fmla="*/ 242 h 365"/>
                <a:gd name="T60" fmla="*/ 248 w 271"/>
                <a:gd name="T61" fmla="*/ 2 h 365"/>
                <a:gd name="T62" fmla="*/ 461 w 271"/>
                <a:gd name="T63" fmla="*/ 0 h 365"/>
                <a:gd name="T64" fmla="*/ 699 w 271"/>
                <a:gd name="T65" fmla="*/ 230 h 365"/>
                <a:gd name="T66" fmla="*/ 702 w 271"/>
                <a:gd name="T67" fmla="*/ 64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30 w 272"/>
                <a:gd name="T1" fmla="*/ 88 h 214"/>
                <a:gd name="T2" fmla="*/ 673 w 272"/>
                <a:gd name="T3" fmla="*/ 200 h 214"/>
                <a:gd name="T4" fmla="*/ 723 w 272"/>
                <a:gd name="T5" fmla="*/ 246 h 214"/>
                <a:gd name="T6" fmla="*/ 762 w 272"/>
                <a:gd name="T7" fmla="*/ 297 h 214"/>
                <a:gd name="T8" fmla="*/ 792 w 272"/>
                <a:gd name="T9" fmla="*/ 347 h 214"/>
                <a:gd name="T10" fmla="*/ 802 w 272"/>
                <a:gd name="T11" fmla="*/ 390 h 214"/>
                <a:gd name="T12" fmla="*/ 809 w 272"/>
                <a:gd name="T13" fmla="*/ 453 h 214"/>
                <a:gd name="T14" fmla="*/ 802 w 272"/>
                <a:gd name="T15" fmla="*/ 513 h 214"/>
                <a:gd name="T16" fmla="*/ 784 w 272"/>
                <a:gd name="T17" fmla="*/ 578 h 214"/>
                <a:gd name="T18" fmla="*/ 766 w 272"/>
                <a:gd name="T19" fmla="*/ 660 h 214"/>
                <a:gd name="T20" fmla="*/ 758 w 272"/>
                <a:gd name="T21" fmla="*/ 762 h 214"/>
                <a:gd name="T22" fmla="*/ 758 w 272"/>
                <a:gd name="T23" fmla="*/ 850 h 214"/>
                <a:gd name="T24" fmla="*/ 702 w 272"/>
                <a:gd name="T25" fmla="*/ 866 h 214"/>
                <a:gd name="T26" fmla="*/ 659 w 272"/>
                <a:gd name="T27" fmla="*/ 721 h 214"/>
                <a:gd name="T28" fmla="*/ 640 w 272"/>
                <a:gd name="T29" fmla="*/ 599 h 214"/>
                <a:gd name="T30" fmla="*/ 641 w 272"/>
                <a:gd name="T31" fmla="*/ 478 h 214"/>
                <a:gd name="T32" fmla="*/ 672 w 272"/>
                <a:gd name="T33" fmla="*/ 332 h 214"/>
                <a:gd name="T34" fmla="*/ 551 w 272"/>
                <a:gd name="T35" fmla="*/ 225 h 214"/>
                <a:gd name="T36" fmla="*/ 384 w 272"/>
                <a:gd name="T37" fmla="*/ 225 h 214"/>
                <a:gd name="T38" fmla="*/ 350 w 272"/>
                <a:gd name="T39" fmla="*/ 245 h 214"/>
                <a:gd name="T40" fmla="*/ 325 w 272"/>
                <a:gd name="T41" fmla="*/ 263 h 214"/>
                <a:gd name="T42" fmla="*/ 293 w 272"/>
                <a:gd name="T43" fmla="*/ 285 h 214"/>
                <a:gd name="T44" fmla="*/ 269 w 272"/>
                <a:gd name="T45" fmla="*/ 298 h 214"/>
                <a:gd name="T46" fmla="*/ 235 w 272"/>
                <a:gd name="T47" fmla="*/ 314 h 214"/>
                <a:gd name="T48" fmla="*/ 208 w 272"/>
                <a:gd name="T49" fmla="*/ 332 h 214"/>
                <a:gd name="T50" fmla="*/ 177 w 272"/>
                <a:gd name="T51" fmla="*/ 347 h 214"/>
                <a:gd name="T52" fmla="*/ 142 w 272"/>
                <a:gd name="T53" fmla="*/ 352 h 214"/>
                <a:gd name="T54" fmla="*/ 100 w 272"/>
                <a:gd name="T55" fmla="*/ 390 h 214"/>
                <a:gd name="T56" fmla="*/ 123 w 272"/>
                <a:gd name="T57" fmla="*/ 487 h 214"/>
                <a:gd name="T58" fmla="*/ 134 w 272"/>
                <a:gd name="T59" fmla="*/ 561 h 214"/>
                <a:gd name="T60" fmla="*/ 134 w 272"/>
                <a:gd name="T61" fmla="*/ 634 h 214"/>
                <a:gd name="T62" fmla="*/ 119 w 272"/>
                <a:gd name="T63" fmla="*/ 723 h 214"/>
                <a:gd name="T64" fmla="*/ 119 w 272"/>
                <a:gd name="T65" fmla="*/ 866 h 214"/>
                <a:gd name="T66" fmla="*/ 62 w 272"/>
                <a:gd name="T67" fmla="*/ 779 h 214"/>
                <a:gd name="T68" fmla="*/ 26 w 272"/>
                <a:gd name="T69" fmla="*/ 660 h 214"/>
                <a:gd name="T70" fmla="*/ 18 w 272"/>
                <a:gd name="T71" fmla="*/ 605 h 214"/>
                <a:gd name="T72" fmla="*/ 2 w 272"/>
                <a:gd name="T73" fmla="*/ 547 h 214"/>
                <a:gd name="T74" fmla="*/ 0 w 272"/>
                <a:gd name="T75" fmla="*/ 495 h 214"/>
                <a:gd name="T76" fmla="*/ 0 w 272"/>
                <a:gd name="T77" fmla="*/ 438 h 214"/>
                <a:gd name="T78" fmla="*/ 2 w 272"/>
                <a:gd name="T79" fmla="*/ 389 h 214"/>
                <a:gd name="T80" fmla="*/ 20 w 272"/>
                <a:gd name="T81" fmla="*/ 352 h 214"/>
                <a:gd name="T82" fmla="*/ 47 w 272"/>
                <a:gd name="T83" fmla="*/ 319 h 214"/>
                <a:gd name="T84" fmla="*/ 93 w 272"/>
                <a:gd name="T85" fmla="*/ 307 h 214"/>
                <a:gd name="T86" fmla="*/ 100 w 272"/>
                <a:gd name="T87" fmla="*/ 192 h 214"/>
                <a:gd name="T88" fmla="*/ 184 w 272"/>
                <a:gd name="T89" fmla="*/ 55 h 214"/>
                <a:gd name="T90" fmla="*/ 362 w 272"/>
                <a:gd name="T91" fmla="*/ 0 h 214"/>
                <a:gd name="T92" fmla="*/ 530 w 272"/>
                <a:gd name="T93" fmla="*/ 88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22 w 99"/>
                <a:gd name="T1" fmla="*/ 298 h 304"/>
                <a:gd name="T2" fmla="*/ 222 w 99"/>
                <a:gd name="T3" fmla="*/ 489 h 304"/>
                <a:gd name="T4" fmla="*/ 277 w 99"/>
                <a:gd name="T5" fmla="*/ 618 h 304"/>
                <a:gd name="T6" fmla="*/ 276 w 99"/>
                <a:gd name="T7" fmla="*/ 772 h 304"/>
                <a:gd name="T8" fmla="*/ 276 w 99"/>
                <a:gd name="T9" fmla="*/ 1005 h 304"/>
                <a:gd name="T10" fmla="*/ 222 w 99"/>
                <a:gd name="T11" fmla="*/ 1072 h 304"/>
                <a:gd name="T12" fmla="*/ 151 w 99"/>
                <a:gd name="T13" fmla="*/ 1133 h 304"/>
                <a:gd name="T14" fmla="*/ 129 w 99"/>
                <a:gd name="T15" fmla="*/ 1230 h 304"/>
                <a:gd name="T16" fmla="*/ 34 w 99"/>
                <a:gd name="T17" fmla="*/ 1230 h 304"/>
                <a:gd name="T18" fmla="*/ 0 w 99"/>
                <a:gd name="T19" fmla="*/ 1133 h 304"/>
                <a:gd name="T20" fmla="*/ 95 w 99"/>
                <a:gd name="T21" fmla="*/ 1113 h 304"/>
                <a:gd name="T22" fmla="*/ 43 w 99"/>
                <a:gd name="T23" fmla="*/ 1076 h 304"/>
                <a:gd name="T24" fmla="*/ 1 w 99"/>
                <a:gd name="T25" fmla="*/ 1076 h 304"/>
                <a:gd name="T26" fmla="*/ 1 w 99"/>
                <a:gd name="T27" fmla="*/ 1005 h 304"/>
                <a:gd name="T28" fmla="*/ 49 w 99"/>
                <a:gd name="T29" fmla="*/ 1018 h 304"/>
                <a:gd name="T30" fmla="*/ 144 w 99"/>
                <a:gd name="T31" fmla="*/ 1011 h 304"/>
                <a:gd name="T32" fmla="*/ 144 w 99"/>
                <a:gd name="T33" fmla="*/ 946 h 304"/>
                <a:gd name="T34" fmla="*/ 68 w 99"/>
                <a:gd name="T35" fmla="*/ 946 h 304"/>
                <a:gd name="T36" fmla="*/ 0 w 99"/>
                <a:gd name="T37" fmla="*/ 920 h 304"/>
                <a:gd name="T38" fmla="*/ 0 w 99"/>
                <a:gd name="T39" fmla="*/ 828 h 304"/>
                <a:gd name="T40" fmla="*/ 55 w 99"/>
                <a:gd name="T41" fmla="*/ 819 h 304"/>
                <a:gd name="T42" fmla="*/ 120 w 99"/>
                <a:gd name="T43" fmla="*/ 895 h 304"/>
                <a:gd name="T44" fmla="*/ 166 w 99"/>
                <a:gd name="T45" fmla="*/ 864 h 304"/>
                <a:gd name="T46" fmla="*/ 129 w 99"/>
                <a:gd name="T47" fmla="*/ 772 h 304"/>
                <a:gd name="T48" fmla="*/ 178 w 99"/>
                <a:gd name="T49" fmla="*/ 740 h 304"/>
                <a:gd name="T50" fmla="*/ 144 w 99"/>
                <a:gd name="T51" fmla="*/ 683 h 304"/>
                <a:gd name="T52" fmla="*/ 166 w 99"/>
                <a:gd name="T53" fmla="*/ 605 h 304"/>
                <a:gd name="T54" fmla="*/ 95 w 99"/>
                <a:gd name="T55" fmla="*/ 605 h 304"/>
                <a:gd name="T56" fmla="*/ 129 w 99"/>
                <a:gd name="T57" fmla="*/ 547 h 304"/>
                <a:gd name="T58" fmla="*/ 178 w 99"/>
                <a:gd name="T59" fmla="*/ 547 h 304"/>
                <a:gd name="T60" fmla="*/ 222 w 99"/>
                <a:gd name="T61" fmla="*/ 558 h 304"/>
                <a:gd name="T62" fmla="*/ 191 w 99"/>
                <a:gd name="T63" fmla="*/ 439 h 304"/>
                <a:gd name="T64" fmla="*/ 129 w 99"/>
                <a:gd name="T65" fmla="*/ 409 h 304"/>
                <a:gd name="T66" fmla="*/ 34 w 99"/>
                <a:gd name="T67" fmla="*/ 409 h 304"/>
                <a:gd name="T68" fmla="*/ 19 w 99"/>
                <a:gd name="T69" fmla="*/ 335 h 304"/>
                <a:gd name="T70" fmla="*/ 19 w 99"/>
                <a:gd name="T71" fmla="*/ 211 h 304"/>
                <a:gd name="T72" fmla="*/ 4 w 99"/>
                <a:gd name="T73" fmla="*/ 92 h 304"/>
                <a:gd name="T74" fmla="*/ 68 w 99"/>
                <a:gd name="T75" fmla="*/ 0 h 304"/>
                <a:gd name="T76" fmla="*/ 131 w 99"/>
                <a:gd name="T77" fmla="*/ 15 h 304"/>
                <a:gd name="T78" fmla="*/ 181 w 99"/>
                <a:gd name="T79" fmla="*/ 25 h 304"/>
                <a:gd name="T80" fmla="*/ 214 w 99"/>
                <a:gd name="T81" fmla="*/ 41 h 304"/>
                <a:gd name="T82" fmla="*/ 238 w 99"/>
                <a:gd name="T83" fmla="*/ 65 h 304"/>
                <a:gd name="T84" fmla="*/ 247 w 99"/>
                <a:gd name="T85" fmla="*/ 100 h 304"/>
                <a:gd name="T86" fmla="*/ 247 w 99"/>
                <a:gd name="T87" fmla="*/ 145 h 304"/>
                <a:gd name="T88" fmla="*/ 238 w 99"/>
                <a:gd name="T89" fmla="*/ 210 h 304"/>
                <a:gd name="T90" fmla="*/ 222 w 99"/>
                <a:gd name="T91" fmla="*/ 29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61 w 33"/>
                <a:gd name="T1" fmla="*/ 21 h 81"/>
                <a:gd name="T2" fmla="*/ 108 w 33"/>
                <a:gd name="T3" fmla="*/ 104 h 81"/>
                <a:gd name="T4" fmla="*/ 81 w 33"/>
                <a:gd name="T5" fmla="*/ 197 h 81"/>
                <a:gd name="T6" fmla="*/ 120 w 33"/>
                <a:gd name="T7" fmla="*/ 258 h 81"/>
                <a:gd name="T8" fmla="*/ 120 w 33"/>
                <a:gd name="T9" fmla="*/ 337 h 81"/>
                <a:gd name="T10" fmla="*/ 61 w 33"/>
                <a:gd name="T11" fmla="*/ 318 h 81"/>
                <a:gd name="T12" fmla="*/ 0 w 33"/>
                <a:gd name="T13" fmla="*/ 326 h 81"/>
                <a:gd name="T14" fmla="*/ 0 w 33"/>
                <a:gd name="T15" fmla="*/ 209 h 81"/>
                <a:gd name="T16" fmla="*/ 21 w 33"/>
                <a:gd name="T17" fmla="*/ 104 h 81"/>
                <a:gd name="T18" fmla="*/ 3 w 33"/>
                <a:gd name="T19" fmla="*/ 0 h 81"/>
                <a:gd name="T20" fmla="*/ 18 w 33"/>
                <a:gd name="T21" fmla="*/ 1 h 81"/>
                <a:gd name="T22" fmla="*/ 32 w 33"/>
                <a:gd name="T23" fmla="*/ 2 h 81"/>
                <a:gd name="T24" fmla="*/ 50 w 33"/>
                <a:gd name="T25" fmla="*/ 18 h 81"/>
                <a:gd name="T26" fmla="*/ 61 w 33"/>
                <a:gd name="T27" fmla="*/ 2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86 w 30"/>
                <a:gd name="T1" fmla="*/ 0 h 84"/>
                <a:gd name="T2" fmla="*/ 23 w 30"/>
                <a:gd name="T3" fmla="*/ 21 h 84"/>
                <a:gd name="T4" fmla="*/ 0 w 30"/>
                <a:gd name="T5" fmla="*/ 124 h 84"/>
                <a:gd name="T6" fmla="*/ 59 w 30"/>
                <a:gd name="T7" fmla="*/ 68 h 84"/>
                <a:gd name="T8" fmla="*/ 42 w 30"/>
                <a:gd name="T9" fmla="*/ 193 h 84"/>
                <a:gd name="T10" fmla="*/ 0 w 30"/>
                <a:gd name="T11" fmla="*/ 198 h 84"/>
                <a:gd name="T12" fmla="*/ 0 w 30"/>
                <a:gd name="T13" fmla="*/ 329 h 84"/>
                <a:gd name="T14" fmla="*/ 42 w 30"/>
                <a:gd name="T15" fmla="*/ 335 h 84"/>
                <a:gd name="T16" fmla="*/ 59 w 30"/>
                <a:gd name="T17" fmla="*/ 246 h 84"/>
                <a:gd name="T18" fmla="*/ 95 w 30"/>
                <a:gd name="T19" fmla="*/ 137 h 84"/>
                <a:gd name="T20" fmla="*/ 8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965 w 353"/>
                <a:gd name="T1" fmla="*/ 0 h 672"/>
                <a:gd name="T2" fmla="*/ 896 w 353"/>
                <a:gd name="T3" fmla="*/ 233 h 672"/>
                <a:gd name="T4" fmla="*/ 733 w 353"/>
                <a:gd name="T5" fmla="*/ 357 h 672"/>
                <a:gd name="T6" fmla="*/ 606 w 353"/>
                <a:gd name="T7" fmla="*/ 395 h 672"/>
                <a:gd name="T8" fmla="*/ 514 w 353"/>
                <a:gd name="T9" fmla="*/ 312 h 672"/>
                <a:gd name="T10" fmla="*/ 471 w 353"/>
                <a:gd name="T11" fmla="*/ 207 h 672"/>
                <a:gd name="T12" fmla="*/ 408 w 353"/>
                <a:gd name="T13" fmla="*/ 449 h 672"/>
                <a:gd name="T14" fmla="*/ 164 w 353"/>
                <a:gd name="T15" fmla="*/ 1073 h 672"/>
                <a:gd name="T16" fmla="*/ 54 w 353"/>
                <a:gd name="T17" fmla="*/ 2049 h 672"/>
                <a:gd name="T18" fmla="*/ 0 w 353"/>
                <a:gd name="T19" fmla="*/ 2751 h 672"/>
                <a:gd name="T20" fmla="*/ 281 w 353"/>
                <a:gd name="T21" fmla="*/ 2066 h 672"/>
                <a:gd name="T22" fmla="*/ 606 w 353"/>
                <a:gd name="T23" fmla="*/ 880 h 672"/>
                <a:gd name="T24" fmla="*/ 678 w 353"/>
                <a:gd name="T25" fmla="*/ 622 h 672"/>
                <a:gd name="T26" fmla="*/ 834 w 353"/>
                <a:gd name="T27" fmla="*/ 412 h 672"/>
                <a:gd name="T28" fmla="*/ 951 w 353"/>
                <a:gd name="T29" fmla="*/ 284 h 672"/>
                <a:gd name="T30" fmla="*/ 1016 w 353"/>
                <a:gd name="T31" fmla="*/ 192 h 672"/>
                <a:gd name="T32" fmla="*/ 96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60 w 103"/>
                <a:gd name="T1" fmla="*/ 376 h 140"/>
                <a:gd name="T2" fmla="*/ 0 w 103"/>
                <a:gd name="T3" fmla="*/ 649 h 140"/>
                <a:gd name="T4" fmla="*/ 0 w 103"/>
                <a:gd name="T5" fmla="*/ 446 h 140"/>
                <a:gd name="T6" fmla="*/ 184 w 103"/>
                <a:gd name="T7" fmla="*/ 213 h 140"/>
                <a:gd name="T8" fmla="*/ 271 w 103"/>
                <a:gd name="T9" fmla="*/ 0 h 140"/>
                <a:gd name="T10" fmla="*/ 278 w 103"/>
                <a:gd name="T11" fmla="*/ 198 h 140"/>
                <a:gd name="T12" fmla="*/ 160 w 103"/>
                <a:gd name="T13" fmla="*/ 37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554 w 192"/>
                <a:gd name="T1" fmla="*/ 16 h 508"/>
                <a:gd name="T2" fmla="*/ 554 w 192"/>
                <a:gd name="T3" fmla="*/ 191 h 508"/>
                <a:gd name="T4" fmla="*/ 273 w 192"/>
                <a:gd name="T5" fmla="*/ 1291 h 508"/>
                <a:gd name="T6" fmla="*/ 145 w 192"/>
                <a:gd name="T7" fmla="*/ 1608 h 508"/>
                <a:gd name="T8" fmla="*/ 0 w 192"/>
                <a:gd name="T9" fmla="*/ 2014 h 508"/>
                <a:gd name="T10" fmla="*/ 0 w 192"/>
                <a:gd name="T11" fmla="*/ 1457 h 508"/>
                <a:gd name="T12" fmla="*/ 140 w 192"/>
                <a:gd name="T13" fmla="*/ 1057 h 508"/>
                <a:gd name="T14" fmla="*/ 241 w 192"/>
                <a:gd name="T15" fmla="*/ 1046 h 508"/>
                <a:gd name="T16" fmla="*/ 241 w 192"/>
                <a:gd name="T17" fmla="*/ 844 h 508"/>
                <a:gd name="T18" fmla="*/ 241 w 192"/>
                <a:gd name="T19" fmla="*/ 576 h 508"/>
                <a:gd name="T20" fmla="*/ 254 w 192"/>
                <a:gd name="T21" fmla="*/ 376 h 508"/>
                <a:gd name="T22" fmla="*/ 368 w 192"/>
                <a:gd name="T23" fmla="*/ 154 h 508"/>
                <a:gd name="T24" fmla="*/ 437 w 192"/>
                <a:gd name="T25" fmla="*/ 118 h 508"/>
                <a:gd name="T26" fmla="*/ 464 w 192"/>
                <a:gd name="T27" fmla="*/ 0 h 508"/>
                <a:gd name="T28" fmla="*/ 554 w 192"/>
                <a:gd name="T29" fmla="*/ 1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08 w 65"/>
                <a:gd name="T1" fmla="*/ 120 h 90"/>
                <a:gd name="T2" fmla="*/ 99 w 65"/>
                <a:gd name="T3" fmla="*/ 210 h 90"/>
                <a:gd name="T4" fmla="*/ 0 w 65"/>
                <a:gd name="T5" fmla="*/ 364 h 90"/>
                <a:gd name="T6" fmla="*/ 61 w 65"/>
                <a:gd name="T7" fmla="*/ 47 h 90"/>
                <a:gd name="T8" fmla="*/ 132 w 65"/>
                <a:gd name="T9" fmla="*/ 0 h 90"/>
                <a:gd name="T10" fmla="*/ 208 w 65"/>
                <a:gd name="T11" fmla="*/ 12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671 w 225"/>
                <a:gd name="T1" fmla="*/ 56 h 594"/>
                <a:gd name="T2" fmla="*/ 488 w 225"/>
                <a:gd name="T3" fmla="*/ 0 h 594"/>
                <a:gd name="T4" fmla="*/ 439 w 225"/>
                <a:gd name="T5" fmla="*/ 170 h 594"/>
                <a:gd name="T6" fmla="*/ 455 w 225"/>
                <a:gd name="T7" fmla="*/ 287 h 594"/>
                <a:gd name="T8" fmla="*/ 254 w 225"/>
                <a:gd name="T9" fmla="*/ 769 h 594"/>
                <a:gd name="T10" fmla="*/ 47 w 225"/>
                <a:gd name="T11" fmla="*/ 1565 h 594"/>
                <a:gd name="T12" fmla="*/ 0 w 225"/>
                <a:gd name="T13" fmla="*/ 2381 h 594"/>
                <a:gd name="T14" fmla="*/ 279 w 225"/>
                <a:gd name="T15" fmla="*/ 1749 h 594"/>
                <a:gd name="T16" fmla="*/ 541 w 225"/>
                <a:gd name="T17" fmla="*/ 296 h 594"/>
                <a:gd name="T18" fmla="*/ 601 w 225"/>
                <a:gd name="T19" fmla="*/ 242 h 594"/>
                <a:gd name="T20" fmla="*/ 671 w 225"/>
                <a:gd name="T21" fmla="*/ 5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78 w 295"/>
                <a:gd name="T1" fmla="*/ 454 h 210"/>
                <a:gd name="T2" fmla="*/ 402 w 295"/>
                <a:gd name="T3" fmla="*/ 187 h 210"/>
                <a:gd name="T4" fmla="*/ 306 w 295"/>
                <a:gd name="T5" fmla="*/ 160 h 210"/>
                <a:gd name="T6" fmla="*/ 213 w 295"/>
                <a:gd name="T7" fmla="*/ 0 h 210"/>
                <a:gd name="T8" fmla="*/ 113 w 295"/>
                <a:gd name="T9" fmla="*/ 0 h 210"/>
                <a:gd name="T10" fmla="*/ 0 w 295"/>
                <a:gd name="T11" fmla="*/ 198 h 210"/>
                <a:gd name="T12" fmla="*/ 49 w 295"/>
                <a:gd name="T13" fmla="*/ 254 h 210"/>
                <a:gd name="T14" fmla="*/ 163 w 295"/>
                <a:gd name="T15" fmla="*/ 225 h 210"/>
                <a:gd name="T16" fmla="*/ 213 w 295"/>
                <a:gd name="T17" fmla="*/ 124 h 210"/>
                <a:gd name="T18" fmla="*/ 255 w 295"/>
                <a:gd name="T19" fmla="*/ 211 h 210"/>
                <a:gd name="T20" fmla="*/ 255 w 295"/>
                <a:gd name="T21" fmla="*/ 425 h 210"/>
                <a:gd name="T22" fmla="*/ 326 w 295"/>
                <a:gd name="T23" fmla="*/ 454 h 210"/>
                <a:gd name="T24" fmla="*/ 326 w 295"/>
                <a:gd name="T25" fmla="*/ 268 h 210"/>
                <a:gd name="T26" fmla="*/ 436 w 295"/>
                <a:gd name="T27" fmla="*/ 352 h 210"/>
                <a:gd name="T28" fmla="*/ 413 w 295"/>
                <a:gd name="T29" fmla="*/ 579 h 210"/>
                <a:gd name="T30" fmla="*/ 436 w 295"/>
                <a:gd name="T31" fmla="*/ 664 h 210"/>
                <a:gd name="T32" fmla="*/ 487 w 295"/>
                <a:gd name="T33" fmla="*/ 533 h 210"/>
                <a:gd name="T34" fmla="*/ 537 w 295"/>
                <a:gd name="T35" fmla="*/ 579 h 210"/>
                <a:gd name="T36" fmla="*/ 527 w 295"/>
                <a:gd name="T37" fmla="*/ 715 h 210"/>
                <a:gd name="T38" fmla="*/ 593 w 295"/>
                <a:gd name="T39" fmla="*/ 789 h 210"/>
                <a:gd name="T40" fmla="*/ 593 w 295"/>
                <a:gd name="T41" fmla="*/ 620 h 210"/>
                <a:gd name="T42" fmla="*/ 659 w 295"/>
                <a:gd name="T43" fmla="*/ 646 h 210"/>
                <a:gd name="T44" fmla="*/ 659 w 295"/>
                <a:gd name="T45" fmla="*/ 844 h 210"/>
                <a:gd name="T46" fmla="*/ 711 w 295"/>
                <a:gd name="T47" fmla="*/ 789 h 210"/>
                <a:gd name="T48" fmla="*/ 680 w 295"/>
                <a:gd name="T49" fmla="*/ 579 h 210"/>
                <a:gd name="T50" fmla="*/ 772 w 295"/>
                <a:gd name="T51" fmla="*/ 676 h 210"/>
                <a:gd name="T52" fmla="*/ 783 w 295"/>
                <a:gd name="T53" fmla="*/ 826 h 210"/>
                <a:gd name="T54" fmla="*/ 879 w 295"/>
                <a:gd name="T55" fmla="*/ 826 h 210"/>
                <a:gd name="T56" fmla="*/ 857 w 295"/>
                <a:gd name="T57" fmla="*/ 635 h 210"/>
                <a:gd name="T58" fmla="*/ 722 w 295"/>
                <a:gd name="T59" fmla="*/ 508 h 210"/>
                <a:gd name="T60" fmla="*/ 713 w 295"/>
                <a:gd name="T61" fmla="*/ 497 h 210"/>
                <a:gd name="T62" fmla="*/ 701 w 295"/>
                <a:gd name="T63" fmla="*/ 496 h 210"/>
                <a:gd name="T64" fmla="*/ 673 w 295"/>
                <a:gd name="T65" fmla="*/ 488 h 210"/>
                <a:gd name="T66" fmla="*/ 646 w 295"/>
                <a:gd name="T67" fmla="*/ 478 h 210"/>
                <a:gd name="T68" fmla="*/ 621 w 295"/>
                <a:gd name="T69" fmla="*/ 466 h 210"/>
                <a:gd name="T70" fmla="*/ 595 w 295"/>
                <a:gd name="T71" fmla="*/ 456 h 210"/>
                <a:gd name="T72" fmla="*/ 581 w 295"/>
                <a:gd name="T73" fmla="*/ 455 h 210"/>
                <a:gd name="T74" fmla="*/ 578 w 295"/>
                <a:gd name="T75" fmla="*/ 45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59 w 116"/>
                <a:gd name="T1" fmla="*/ 175 h 159"/>
                <a:gd name="T2" fmla="*/ 203 w 116"/>
                <a:gd name="T3" fmla="*/ 145 h 159"/>
                <a:gd name="T4" fmla="*/ 147 w 116"/>
                <a:gd name="T5" fmla="*/ 68 h 159"/>
                <a:gd name="T6" fmla="*/ 96 w 116"/>
                <a:gd name="T7" fmla="*/ 58 h 159"/>
                <a:gd name="T8" fmla="*/ 38 w 116"/>
                <a:gd name="T9" fmla="*/ 0 h 159"/>
                <a:gd name="T10" fmla="*/ 38 w 116"/>
                <a:gd name="T11" fmla="*/ 119 h 159"/>
                <a:gd name="T12" fmla="*/ 96 w 116"/>
                <a:gd name="T13" fmla="*/ 145 h 159"/>
                <a:gd name="T14" fmla="*/ 167 w 116"/>
                <a:gd name="T15" fmla="*/ 175 h 159"/>
                <a:gd name="T16" fmla="*/ 160 w 116"/>
                <a:gd name="T17" fmla="*/ 409 h 159"/>
                <a:gd name="T18" fmla="*/ 160 w 116"/>
                <a:gd name="T19" fmla="*/ 481 h 159"/>
                <a:gd name="T20" fmla="*/ 224 w 116"/>
                <a:gd name="T21" fmla="*/ 570 h 159"/>
                <a:gd name="T22" fmla="*/ 187 w 116"/>
                <a:gd name="T23" fmla="*/ 585 h 159"/>
                <a:gd name="T24" fmla="*/ 122 w 116"/>
                <a:gd name="T25" fmla="*/ 520 h 159"/>
                <a:gd name="T26" fmla="*/ 0 w 116"/>
                <a:gd name="T27" fmla="*/ 520 h 159"/>
                <a:gd name="T28" fmla="*/ 20 w 116"/>
                <a:gd name="T29" fmla="*/ 619 h 159"/>
                <a:gd name="T30" fmla="*/ 147 w 116"/>
                <a:gd name="T31" fmla="*/ 686 h 159"/>
                <a:gd name="T32" fmla="*/ 229 w 116"/>
                <a:gd name="T33" fmla="*/ 686 h 159"/>
                <a:gd name="T34" fmla="*/ 347 w 116"/>
                <a:gd name="T35" fmla="*/ 566 h 159"/>
                <a:gd name="T36" fmla="*/ 292 w 116"/>
                <a:gd name="T37" fmla="*/ 461 h 159"/>
                <a:gd name="T38" fmla="*/ 292 w 116"/>
                <a:gd name="T39" fmla="*/ 348 h 159"/>
                <a:gd name="T40" fmla="*/ 272 w 116"/>
                <a:gd name="T41" fmla="*/ 228 h 159"/>
                <a:gd name="T42" fmla="*/ 259 w 116"/>
                <a:gd name="T43" fmla="*/ 17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60 w 47"/>
                <a:gd name="T1" fmla="*/ 38 h 41"/>
                <a:gd name="T2" fmla="*/ 30 w 47"/>
                <a:gd name="T3" fmla="*/ 0 h 41"/>
                <a:gd name="T4" fmla="*/ 0 w 47"/>
                <a:gd name="T5" fmla="*/ 38 h 41"/>
                <a:gd name="T6" fmla="*/ 30 w 47"/>
                <a:gd name="T7" fmla="*/ 79 h 41"/>
                <a:gd name="T8" fmla="*/ 156 w 47"/>
                <a:gd name="T9" fmla="*/ 141 h 41"/>
                <a:gd name="T10" fmla="*/ 163 w 47"/>
                <a:gd name="T11" fmla="*/ 95 h 41"/>
                <a:gd name="T12" fmla="*/ 163 w 47"/>
                <a:gd name="T13" fmla="*/ 83 h 41"/>
                <a:gd name="T14" fmla="*/ 161 w 47"/>
                <a:gd name="T15" fmla="*/ 57 h 41"/>
                <a:gd name="T16" fmla="*/ 160 w 47"/>
                <a:gd name="T17" fmla="*/ 42 h 41"/>
                <a:gd name="T18" fmla="*/ 160 w 47"/>
                <a:gd name="T19" fmla="*/ 38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01 w 40"/>
                <a:gd name="T1" fmla="*/ 89 h 36"/>
                <a:gd name="T2" fmla="*/ 20 w 40"/>
                <a:gd name="T3" fmla="*/ 0 h 36"/>
                <a:gd name="T4" fmla="*/ 0 w 40"/>
                <a:gd name="T5" fmla="*/ 68 h 36"/>
                <a:gd name="T6" fmla="*/ 42 w 40"/>
                <a:gd name="T7" fmla="*/ 140 h 36"/>
                <a:gd name="T8" fmla="*/ 115 w 40"/>
                <a:gd name="T9" fmla="*/ 145 h 36"/>
                <a:gd name="T10" fmla="*/ 114 w 40"/>
                <a:gd name="T11" fmla="*/ 140 h 36"/>
                <a:gd name="T12" fmla="*/ 111 w 40"/>
                <a:gd name="T13" fmla="*/ 117 h 36"/>
                <a:gd name="T14" fmla="*/ 105 w 40"/>
                <a:gd name="T15" fmla="*/ 100 h 36"/>
                <a:gd name="T16" fmla="*/ 101 w 40"/>
                <a:gd name="T17" fmla="*/ 89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89 w 38"/>
                <a:gd name="T1" fmla="*/ 52 h 32"/>
                <a:gd name="T2" fmla="*/ 14 w 38"/>
                <a:gd name="T3" fmla="*/ 0 h 32"/>
                <a:gd name="T4" fmla="*/ 0 w 38"/>
                <a:gd name="T5" fmla="*/ 52 h 32"/>
                <a:gd name="T6" fmla="*/ 52 w 38"/>
                <a:gd name="T7" fmla="*/ 103 h 32"/>
                <a:gd name="T8" fmla="*/ 114 w 38"/>
                <a:gd name="T9" fmla="*/ 119 h 32"/>
                <a:gd name="T10" fmla="*/ 114 w 38"/>
                <a:gd name="T11" fmla="*/ 67 h 32"/>
                <a:gd name="T12" fmla="*/ 89 w 38"/>
                <a:gd name="T13" fmla="*/ 5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4 w 35"/>
                <a:gd name="T1" fmla="*/ 64 h 30"/>
                <a:gd name="T2" fmla="*/ 0 w 35"/>
                <a:gd name="T3" fmla="*/ 0 h 30"/>
                <a:gd name="T4" fmla="*/ 0 w 35"/>
                <a:gd name="T5" fmla="*/ 120 h 30"/>
                <a:gd name="T6" fmla="*/ 47 w 35"/>
                <a:gd name="T7" fmla="*/ 121 h 30"/>
                <a:gd name="T8" fmla="*/ 74 w 35"/>
                <a:gd name="T9" fmla="*/ 103 h 30"/>
                <a:gd name="T10" fmla="*/ 54 w 35"/>
                <a:gd name="T11" fmla="*/ 6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90 h 58"/>
                <a:gd name="T2" fmla="*/ 0 w 81"/>
                <a:gd name="T3" fmla="*/ 244 h 58"/>
                <a:gd name="T4" fmla="*/ 18 w 81"/>
                <a:gd name="T5" fmla="*/ 233 h 58"/>
                <a:gd name="T6" fmla="*/ 37 w 81"/>
                <a:gd name="T7" fmla="*/ 223 h 58"/>
                <a:gd name="T8" fmla="*/ 57 w 81"/>
                <a:gd name="T9" fmla="*/ 195 h 58"/>
                <a:gd name="T10" fmla="*/ 79 w 81"/>
                <a:gd name="T11" fmla="*/ 170 h 58"/>
                <a:gd name="T12" fmla="*/ 97 w 81"/>
                <a:gd name="T13" fmla="*/ 90 h 58"/>
                <a:gd name="T14" fmla="*/ 166 w 81"/>
                <a:gd name="T15" fmla="*/ 75 h 58"/>
                <a:gd name="T16" fmla="*/ 209 w 81"/>
                <a:gd name="T17" fmla="*/ 41 h 58"/>
                <a:gd name="T18" fmla="*/ 90 w 81"/>
                <a:gd name="T19" fmla="*/ 1 h 58"/>
                <a:gd name="T20" fmla="*/ 0 w 81"/>
                <a:gd name="T21" fmla="*/ 0 h 58"/>
                <a:gd name="T22" fmla="*/ 0 w 81"/>
                <a:gd name="T23" fmla="*/ 48 h 58"/>
                <a:gd name="T24" fmla="*/ 74 w 81"/>
                <a:gd name="T25" fmla="*/ 66 h 58"/>
                <a:gd name="T26" fmla="*/ 54 w 81"/>
                <a:gd name="T27" fmla="*/ 145 h 58"/>
                <a:gd name="T28" fmla="*/ 40 w 81"/>
                <a:gd name="T29" fmla="*/ 162 h 58"/>
                <a:gd name="T30" fmla="*/ 24 w 81"/>
                <a:gd name="T31" fmla="*/ 170 h 58"/>
                <a:gd name="T32" fmla="*/ 14 w 81"/>
                <a:gd name="T33" fmla="*/ 185 h 58"/>
                <a:gd name="T34" fmla="*/ 0 w 81"/>
                <a:gd name="T35" fmla="*/ 190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46 w 109"/>
                <a:gd name="T1" fmla="*/ 48 h 61"/>
                <a:gd name="T2" fmla="*/ 346 w 109"/>
                <a:gd name="T3" fmla="*/ 2 h 61"/>
                <a:gd name="T4" fmla="*/ 271 w 109"/>
                <a:gd name="T5" fmla="*/ 0 h 61"/>
                <a:gd name="T6" fmla="*/ 130 w 109"/>
                <a:gd name="T7" fmla="*/ 0 h 61"/>
                <a:gd name="T8" fmla="*/ 57 w 109"/>
                <a:gd name="T9" fmla="*/ 0 h 61"/>
                <a:gd name="T10" fmla="*/ 0 w 109"/>
                <a:gd name="T11" fmla="*/ 1 h 61"/>
                <a:gd name="T12" fmla="*/ 0 w 109"/>
                <a:gd name="T13" fmla="*/ 39 h 61"/>
                <a:gd name="T14" fmla="*/ 94 w 109"/>
                <a:gd name="T15" fmla="*/ 48 h 61"/>
                <a:gd name="T16" fmla="*/ 74 w 109"/>
                <a:gd name="T17" fmla="*/ 125 h 61"/>
                <a:gd name="T18" fmla="*/ 50 w 109"/>
                <a:gd name="T19" fmla="*/ 140 h 61"/>
                <a:gd name="T20" fmla="*/ 32 w 109"/>
                <a:gd name="T21" fmla="*/ 145 h 61"/>
                <a:gd name="T22" fmla="*/ 19 w 109"/>
                <a:gd name="T23" fmla="*/ 161 h 61"/>
                <a:gd name="T24" fmla="*/ 0 w 109"/>
                <a:gd name="T25" fmla="*/ 162 h 61"/>
                <a:gd name="T26" fmla="*/ 0 w 109"/>
                <a:gd name="T27" fmla="*/ 207 h 61"/>
                <a:gd name="T28" fmla="*/ 22 w 109"/>
                <a:gd name="T29" fmla="*/ 202 h 61"/>
                <a:gd name="T30" fmla="*/ 44 w 109"/>
                <a:gd name="T31" fmla="*/ 188 h 61"/>
                <a:gd name="T32" fmla="*/ 68 w 109"/>
                <a:gd name="T33" fmla="*/ 180 h 61"/>
                <a:gd name="T34" fmla="*/ 96 w 109"/>
                <a:gd name="T35" fmla="*/ 161 h 61"/>
                <a:gd name="T36" fmla="*/ 142 w 109"/>
                <a:gd name="T37" fmla="*/ 63 h 61"/>
                <a:gd name="T38" fmla="*/ 210 w 109"/>
                <a:gd name="T39" fmla="*/ 69 h 61"/>
                <a:gd name="T40" fmla="*/ 226 w 109"/>
                <a:gd name="T41" fmla="*/ 107 h 61"/>
                <a:gd name="T42" fmla="*/ 239 w 109"/>
                <a:gd name="T43" fmla="*/ 137 h 61"/>
                <a:gd name="T44" fmla="*/ 257 w 109"/>
                <a:gd name="T45" fmla="*/ 162 h 61"/>
                <a:gd name="T46" fmla="*/ 271 w 109"/>
                <a:gd name="T47" fmla="*/ 185 h 61"/>
                <a:gd name="T48" fmla="*/ 288 w 109"/>
                <a:gd name="T49" fmla="*/ 197 h 61"/>
                <a:gd name="T50" fmla="*/ 303 w 109"/>
                <a:gd name="T51" fmla="*/ 207 h 61"/>
                <a:gd name="T52" fmla="*/ 328 w 109"/>
                <a:gd name="T53" fmla="*/ 212 h 61"/>
                <a:gd name="T54" fmla="*/ 346 w 109"/>
                <a:gd name="T55" fmla="*/ 207 h 61"/>
                <a:gd name="T56" fmla="*/ 346 w 109"/>
                <a:gd name="T57" fmla="*/ 162 h 61"/>
                <a:gd name="T58" fmla="*/ 309 w 109"/>
                <a:gd name="T59" fmla="*/ 166 h 61"/>
                <a:gd name="T60" fmla="*/ 284 w 109"/>
                <a:gd name="T61" fmla="*/ 157 h 61"/>
                <a:gd name="T62" fmla="*/ 267 w 109"/>
                <a:gd name="T63" fmla="*/ 114 h 61"/>
                <a:gd name="T64" fmla="*/ 257 w 109"/>
                <a:gd name="T65" fmla="*/ 48 h 61"/>
                <a:gd name="T66" fmla="*/ 323 w 109"/>
                <a:gd name="T67" fmla="*/ 42 h 61"/>
                <a:gd name="T68" fmla="*/ 346 w 109"/>
                <a:gd name="T69" fmla="*/ 4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95 w 43"/>
                <a:gd name="T1" fmla="*/ 41 h 60"/>
                <a:gd name="T2" fmla="*/ 95 w 43"/>
                <a:gd name="T3" fmla="*/ 0 h 60"/>
                <a:gd name="T4" fmla="*/ 0 w 43"/>
                <a:gd name="T5" fmla="*/ 2 h 60"/>
                <a:gd name="T6" fmla="*/ 5 w 43"/>
                <a:gd name="T7" fmla="*/ 92 h 60"/>
                <a:gd name="T8" fmla="*/ 25 w 43"/>
                <a:gd name="T9" fmla="*/ 160 h 60"/>
                <a:gd name="T10" fmla="*/ 43 w 43"/>
                <a:gd name="T11" fmla="*/ 209 h 60"/>
                <a:gd name="T12" fmla="*/ 66 w 43"/>
                <a:gd name="T13" fmla="*/ 230 h 60"/>
                <a:gd name="T14" fmla="*/ 68 w 43"/>
                <a:gd name="T15" fmla="*/ 242 h 60"/>
                <a:gd name="T16" fmla="*/ 79 w 43"/>
                <a:gd name="T17" fmla="*/ 244 h 60"/>
                <a:gd name="T18" fmla="*/ 86 w 43"/>
                <a:gd name="T19" fmla="*/ 244 h 60"/>
                <a:gd name="T20" fmla="*/ 95 w 43"/>
                <a:gd name="T21" fmla="*/ 242 h 60"/>
                <a:gd name="T22" fmla="*/ 95 w 43"/>
                <a:gd name="T23" fmla="*/ 187 h 60"/>
                <a:gd name="T24" fmla="*/ 68 w 43"/>
                <a:gd name="T25" fmla="*/ 187 h 60"/>
                <a:gd name="T26" fmla="*/ 51 w 43"/>
                <a:gd name="T27" fmla="*/ 165 h 60"/>
                <a:gd name="T28" fmla="*/ 40 w 43"/>
                <a:gd name="T29" fmla="*/ 120 h 60"/>
                <a:gd name="T30" fmla="*/ 30 w 43"/>
                <a:gd name="T31" fmla="*/ 41 h 60"/>
                <a:gd name="T32" fmla="*/ 79 w 43"/>
                <a:gd name="T33" fmla="*/ 40 h 60"/>
                <a:gd name="T34" fmla="*/ 95 w 43"/>
                <a:gd name="T35" fmla="*/ 41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08 w 220"/>
                <a:gd name="T1" fmla="*/ 349 h 221"/>
                <a:gd name="T2" fmla="*/ 368 w 220"/>
                <a:gd name="T3" fmla="*/ 386 h 221"/>
                <a:gd name="T4" fmla="*/ 411 w 220"/>
                <a:gd name="T5" fmla="*/ 409 h 221"/>
                <a:gd name="T6" fmla="*/ 436 w 220"/>
                <a:gd name="T7" fmla="*/ 431 h 221"/>
                <a:gd name="T8" fmla="*/ 446 w 220"/>
                <a:gd name="T9" fmla="*/ 452 h 221"/>
                <a:gd name="T10" fmla="*/ 456 w 220"/>
                <a:gd name="T11" fmla="*/ 479 h 221"/>
                <a:gd name="T12" fmla="*/ 464 w 220"/>
                <a:gd name="T13" fmla="*/ 513 h 221"/>
                <a:gd name="T14" fmla="*/ 478 w 220"/>
                <a:gd name="T15" fmla="*/ 560 h 221"/>
                <a:gd name="T16" fmla="*/ 507 w 220"/>
                <a:gd name="T17" fmla="*/ 623 h 221"/>
                <a:gd name="T18" fmla="*/ 555 w 220"/>
                <a:gd name="T19" fmla="*/ 480 h 221"/>
                <a:gd name="T20" fmla="*/ 562 w 220"/>
                <a:gd name="T21" fmla="*/ 321 h 221"/>
                <a:gd name="T22" fmla="*/ 556 w 220"/>
                <a:gd name="T23" fmla="*/ 165 h 221"/>
                <a:gd name="T24" fmla="*/ 552 w 220"/>
                <a:gd name="T25" fmla="*/ 0 h 221"/>
                <a:gd name="T26" fmla="*/ 623 w 220"/>
                <a:gd name="T27" fmla="*/ 206 h 221"/>
                <a:gd name="T28" fmla="*/ 620 w 220"/>
                <a:gd name="T29" fmla="*/ 356 h 221"/>
                <a:gd name="T30" fmla="*/ 614 w 220"/>
                <a:gd name="T31" fmla="*/ 480 h 221"/>
                <a:gd name="T32" fmla="*/ 597 w 220"/>
                <a:gd name="T33" fmla="*/ 606 h 221"/>
                <a:gd name="T34" fmla="*/ 569 w 220"/>
                <a:gd name="T35" fmla="*/ 749 h 221"/>
                <a:gd name="T36" fmla="*/ 492 w 220"/>
                <a:gd name="T37" fmla="*/ 773 h 221"/>
                <a:gd name="T38" fmla="*/ 376 w 220"/>
                <a:gd name="T39" fmla="*/ 923 h 221"/>
                <a:gd name="T40" fmla="*/ 208 w 220"/>
                <a:gd name="T41" fmla="*/ 923 h 221"/>
                <a:gd name="T42" fmla="*/ 91 w 220"/>
                <a:gd name="T43" fmla="*/ 799 h 221"/>
                <a:gd name="T44" fmla="*/ 38 w 220"/>
                <a:gd name="T45" fmla="*/ 668 h 221"/>
                <a:gd name="T46" fmla="*/ 2 w 220"/>
                <a:gd name="T47" fmla="*/ 496 h 221"/>
                <a:gd name="T48" fmla="*/ 0 w 220"/>
                <a:gd name="T49" fmla="*/ 356 h 221"/>
                <a:gd name="T50" fmla="*/ 2 w 220"/>
                <a:gd name="T51" fmla="*/ 226 h 221"/>
                <a:gd name="T52" fmla="*/ 30 w 220"/>
                <a:gd name="T53" fmla="*/ 103 h 221"/>
                <a:gd name="T54" fmla="*/ 48 w 220"/>
                <a:gd name="T55" fmla="*/ 241 h 221"/>
                <a:gd name="T56" fmla="*/ 61 w 220"/>
                <a:gd name="T57" fmla="*/ 368 h 221"/>
                <a:gd name="T58" fmla="*/ 70 w 220"/>
                <a:gd name="T59" fmla="*/ 493 h 221"/>
                <a:gd name="T60" fmla="*/ 95 w 220"/>
                <a:gd name="T61" fmla="*/ 616 h 221"/>
                <a:gd name="T62" fmla="*/ 107 w 220"/>
                <a:gd name="T63" fmla="*/ 554 h 221"/>
                <a:gd name="T64" fmla="*/ 119 w 220"/>
                <a:gd name="T65" fmla="*/ 505 h 221"/>
                <a:gd name="T66" fmla="*/ 130 w 220"/>
                <a:gd name="T67" fmla="*/ 462 h 221"/>
                <a:gd name="T68" fmla="*/ 143 w 220"/>
                <a:gd name="T69" fmla="*/ 437 h 221"/>
                <a:gd name="T70" fmla="*/ 163 w 220"/>
                <a:gd name="T71" fmla="*/ 410 h 221"/>
                <a:gd name="T72" fmla="*/ 184 w 220"/>
                <a:gd name="T73" fmla="*/ 391 h 221"/>
                <a:gd name="T74" fmla="*/ 218 w 220"/>
                <a:gd name="T75" fmla="*/ 376 h 221"/>
                <a:gd name="T76" fmla="*/ 263 w 220"/>
                <a:gd name="T77" fmla="*/ 364 h 221"/>
                <a:gd name="T78" fmla="*/ 263 w 220"/>
                <a:gd name="T79" fmla="*/ 421 h 221"/>
                <a:gd name="T80" fmla="*/ 232 w 220"/>
                <a:gd name="T81" fmla="*/ 452 h 221"/>
                <a:gd name="T82" fmla="*/ 208 w 220"/>
                <a:gd name="T83" fmla="*/ 479 h 221"/>
                <a:gd name="T84" fmla="*/ 192 w 220"/>
                <a:gd name="T85" fmla="*/ 505 h 221"/>
                <a:gd name="T86" fmla="*/ 185 w 220"/>
                <a:gd name="T87" fmla="*/ 530 h 221"/>
                <a:gd name="T88" fmla="*/ 184 w 220"/>
                <a:gd name="T89" fmla="*/ 560 h 221"/>
                <a:gd name="T90" fmla="*/ 189 w 220"/>
                <a:gd name="T91" fmla="*/ 601 h 221"/>
                <a:gd name="T92" fmla="*/ 192 w 220"/>
                <a:gd name="T93" fmla="*/ 647 h 221"/>
                <a:gd name="T94" fmla="*/ 205 w 220"/>
                <a:gd name="T95" fmla="*/ 704 h 221"/>
                <a:gd name="T96" fmla="*/ 260 w 220"/>
                <a:gd name="T97" fmla="*/ 704 h 221"/>
                <a:gd name="T98" fmla="*/ 260 w 220"/>
                <a:gd name="T99" fmla="*/ 616 h 221"/>
                <a:gd name="T100" fmla="*/ 300 w 220"/>
                <a:gd name="T101" fmla="*/ 623 h 221"/>
                <a:gd name="T102" fmla="*/ 315 w 220"/>
                <a:gd name="T103" fmla="*/ 728 h 221"/>
                <a:gd name="T104" fmla="*/ 387 w 220"/>
                <a:gd name="T105" fmla="*/ 728 h 221"/>
                <a:gd name="T106" fmla="*/ 413 w 220"/>
                <a:gd name="T107" fmla="*/ 623 h 221"/>
                <a:gd name="T108" fmla="*/ 409 w 220"/>
                <a:gd name="T109" fmla="*/ 581 h 221"/>
                <a:gd name="T110" fmla="*/ 397 w 220"/>
                <a:gd name="T111" fmla="*/ 541 h 221"/>
                <a:gd name="T112" fmla="*/ 391 w 220"/>
                <a:gd name="T113" fmla="*/ 513 h 221"/>
                <a:gd name="T114" fmla="*/ 378 w 220"/>
                <a:gd name="T115" fmla="*/ 493 h 221"/>
                <a:gd name="T116" fmla="*/ 366 w 220"/>
                <a:gd name="T117" fmla="*/ 478 h 221"/>
                <a:gd name="T118" fmla="*/ 348 w 220"/>
                <a:gd name="T119" fmla="*/ 458 h 221"/>
                <a:gd name="T120" fmla="*/ 324 w 220"/>
                <a:gd name="T121" fmla="*/ 439 h 221"/>
                <a:gd name="T122" fmla="*/ 295 w 220"/>
                <a:gd name="T123" fmla="*/ 421 h 221"/>
                <a:gd name="T124" fmla="*/ 308 w 220"/>
                <a:gd name="T125" fmla="*/ 34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27 w 119"/>
                <a:gd name="T1" fmla="*/ 422 h 156"/>
                <a:gd name="T2" fmla="*/ 283 w 119"/>
                <a:gd name="T3" fmla="*/ 615 h 156"/>
                <a:gd name="T4" fmla="*/ 165 w 119"/>
                <a:gd name="T5" fmla="*/ 721 h 156"/>
                <a:gd name="T6" fmla="*/ 0 w 119"/>
                <a:gd name="T7" fmla="*/ 280 h 156"/>
                <a:gd name="T8" fmla="*/ 76 w 119"/>
                <a:gd name="T9" fmla="*/ 154 h 156"/>
                <a:gd name="T10" fmla="*/ 130 w 119"/>
                <a:gd name="T11" fmla="*/ 0 h 156"/>
                <a:gd name="T12" fmla="*/ 327 w 119"/>
                <a:gd name="T13" fmla="*/ 42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94 w 28"/>
                <a:gd name="T1" fmla="*/ 290 h 77"/>
                <a:gd name="T2" fmla="*/ 49 w 28"/>
                <a:gd name="T3" fmla="*/ 0 h 77"/>
                <a:gd name="T4" fmla="*/ 0 w 28"/>
                <a:gd name="T5" fmla="*/ 21 h 77"/>
                <a:gd name="T6" fmla="*/ 17 w 28"/>
                <a:gd name="T7" fmla="*/ 279 h 77"/>
                <a:gd name="T8" fmla="*/ 83 w 28"/>
                <a:gd name="T9" fmla="*/ 346 h 77"/>
                <a:gd name="T10" fmla="*/ 94 w 28"/>
                <a:gd name="T11" fmla="*/ 2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19 w 440"/>
                <a:gd name="T1" fmla="*/ 125 h 857"/>
                <a:gd name="T2" fmla="*/ 829 w 440"/>
                <a:gd name="T3" fmla="*/ 289 h 857"/>
                <a:gd name="T4" fmla="*/ 968 w 440"/>
                <a:gd name="T5" fmla="*/ 415 h 857"/>
                <a:gd name="T6" fmla="*/ 1061 w 440"/>
                <a:gd name="T7" fmla="*/ 569 h 857"/>
                <a:gd name="T8" fmla="*/ 1130 w 440"/>
                <a:gd name="T9" fmla="*/ 791 h 857"/>
                <a:gd name="T10" fmla="*/ 1250 w 440"/>
                <a:gd name="T11" fmla="*/ 1601 h 857"/>
                <a:gd name="T12" fmla="*/ 1292 w 440"/>
                <a:gd name="T13" fmla="*/ 2171 h 857"/>
                <a:gd name="T14" fmla="*/ 1130 w 440"/>
                <a:gd name="T15" fmla="*/ 2995 h 857"/>
                <a:gd name="T16" fmla="*/ 1017 w 440"/>
                <a:gd name="T17" fmla="*/ 3376 h 857"/>
                <a:gd name="T18" fmla="*/ 803 w 440"/>
                <a:gd name="T19" fmla="*/ 3242 h 857"/>
                <a:gd name="T20" fmla="*/ 903 w 440"/>
                <a:gd name="T21" fmla="*/ 3165 h 857"/>
                <a:gd name="T22" fmla="*/ 1017 w 440"/>
                <a:gd name="T23" fmla="*/ 2899 h 857"/>
                <a:gd name="T24" fmla="*/ 963 w 440"/>
                <a:gd name="T25" fmla="*/ 2612 h 857"/>
                <a:gd name="T26" fmla="*/ 1162 w 440"/>
                <a:gd name="T27" fmla="*/ 2384 h 857"/>
                <a:gd name="T28" fmla="*/ 1101 w 440"/>
                <a:gd name="T29" fmla="*/ 2005 h 857"/>
                <a:gd name="T30" fmla="*/ 987 w 440"/>
                <a:gd name="T31" fmla="*/ 1945 h 857"/>
                <a:gd name="T32" fmla="*/ 1101 w 440"/>
                <a:gd name="T33" fmla="*/ 1549 h 857"/>
                <a:gd name="T34" fmla="*/ 977 w 440"/>
                <a:gd name="T35" fmla="*/ 1219 h 857"/>
                <a:gd name="T36" fmla="*/ 935 w 440"/>
                <a:gd name="T37" fmla="*/ 1165 h 857"/>
                <a:gd name="T38" fmla="*/ 891 w 440"/>
                <a:gd name="T39" fmla="*/ 1118 h 857"/>
                <a:gd name="T40" fmla="*/ 854 w 440"/>
                <a:gd name="T41" fmla="*/ 1077 h 857"/>
                <a:gd name="T42" fmla="*/ 848 w 440"/>
                <a:gd name="T43" fmla="*/ 1011 h 857"/>
                <a:gd name="T44" fmla="*/ 803 w 440"/>
                <a:gd name="T45" fmla="*/ 694 h 857"/>
                <a:gd name="T46" fmla="*/ 639 w 440"/>
                <a:gd name="T47" fmla="*/ 1528 h 857"/>
                <a:gd name="T48" fmla="*/ 493 w 440"/>
                <a:gd name="T49" fmla="*/ 1601 h 857"/>
                <a:gd name="T50" fmla="*/ 639 w 440"/>
                <a:gd name="T51" fmla="*/ 1926 h 857"/>
                <a:gd name="T52" fmla="*/ 549 w 440"/>
                <a:gd name="T53" fmla="*/ 2060 h 857"/>
                <a:gd name="T54" fmla="*/ 606 w 440"/>
                <a:gd name="T55" fmla="*/ 2365 h 857"/>
                <a:gd name="T56" fmla="*/ 549 w 440"/>
                <a:gd name="T57" fmla="*/ 2761 h 857"/>
                <a:gd name="T58" fmla="*/ 340 w 440"/>
                <a:gd name="T59" fmla="*/ 2291 h 857"/>
                <a:gd name="T60" fmla="*/ 340 w 440"/>
                <a:gd name="T61" fmla="*/ 1340 h 857"/>
                <a:gd name="T62" fmla="*/ 256 w 440"/>
                <a:gd name="T63" fmla="*/ 2036 h 857"/>
                <a:gd name="T64" fmla="*/ 0 w 440"/>
                <a:gd name="T65" fmla="*/ 2328 h 857"/>
                <a:gd name="T66" fmla="*/ 200 w 440"/>
                <a:gd name="T67" fmla="*/ 1003 h 857"/>
                <a:gd name="T68" fmla="*/ 216 w 440"/>
                <a:gd name="T69" fmla="*/ 694 h 857"/>
                <a:gd name="T70" fmla="*/ 271 w 440"/>
                <a:gd name="T71" fmla="*/ 470 h 857"/>
                <a:gd name="T72" fmla="*/ 363 w 440"/>
                <a:gd name="T73" fmla="*/ 253 h 857"/>
                <a:gd name="T74" fmla="*/ 4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31 w 326"/>
                <a:gd name="T1" fmla="*/ 454 h 627"/>
                <a:gd name="T2" fmla="*/ 324 w 326"/>
                <a:gd name="T3" fmla="*/ 1268 h 627"/>
                <a:gd name="T4" fmla="*/ 205 w 326"/>
                <a:gd name="T5" fmla="*/ 1585 h 627"/>
                <a:gd name="T6" fmla="*/ 26 w 326"/>
                <a:gd name="T7" fmla="*/ 1990 h 627"/>
                <a:gd name="T8" fmla="*/ 0 w 326"/>
                <a:gd name="T9" fmla="*/ 2294 h 627"/>
                <a:gd name="T10" fmla="*/ 87 w 326"/>
                <a:gd name="T11" fmla="*/ 2408 h 627"/>
                <a:gd name="T12" fmla="*/ 221 w 326"/>
                <a:gd name="T13" fmla="*/ 2408 h 627"/>
                <a:gd name="T14" fmla="*/ 404 w 326"/>
                <a:gd name="T15" fmla="*/ 2423 h 627"/>
                <a:gd name="T16" fmla="*/ 669 w 326"/>
                <a:gd name="T17" fmla="*/ 2384 h 627"/>
                <a:gd name="T18" fmla="*/ 946 w 326"/>
                <a:gd name="T19" fmla="*/ 2466 h 627"/>
                <a:gd name="T20" fmla="*/ 921 w 326"/>
                <a:gd name="T21" fmla="*/ 2316 h 627"/>
                <a:gd name="T22" fmla="*/ 475 w 326"/>
                <a:gd name="T23" fmla="*/ 2294 h 627"/>
                <a:gd name="T24" fmla="*/ 293 w 326"/>
                <a:gd name="T25" fmla="*/ 2044 h 627"/>
                <a:gd name="T26" fmla="*/ 387 w 326"/>
                <a:gd name="T27" fmla="*/ 1567 h 627"/>
                <a:gd name="T28" fmla="*/ 599 w 326"/>
                <a:gd name="T29" fmla="*/ 675 h 627"/>
                <a:gd name="T30" fmla="*/ 695 w 326"/>
                <a:gd name="T31" fmla="*/ 0 h 627"/>
                <a:gd name="T32" fmla="*/ 531 w 326"/>
                <a:gd name="T33" fmla="*/ 45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51 w 74"/>
                <a:gd name="T1" fmla="*/ 0 h 146"/>
                <a:gd name="T2" fmla="*/ 208 w 74"/>
                <a:gd name="T3" fmla="*/ 256 h 146"/>
                <a:gd name="T4" fmla="*/ 208 w 74"/>
                <a:gd name="T5" fmla="*/ 575 h 146"/>
                <a:gd name="T6" fmla="*/ 0 w 74"/>
                <a:gd name="T7" fmla="*/ 575 h 146"/>
                <a:gd name="T8" fmla="*/ 0 w 74"/>
                <a:gd name="T9" fmla="*/ 313 h 146"/>
                <a:gd name="T10" fmla="*/ 113 w 74"/>
                <a:gd name="T11" fmla="*/ 179 h 146"/>
                <a:gd name="T12" fmla="*/ 15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8769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>
                <a:latin typeface="HY엽서L" pitchFamily="18" charset="-127"/>
                <a:ea typeface="HY엽서L" pitchFamily="18" charset="-127"/>
              </a:rPr>
              <a:t>배열을 사용하면 한 번에 여러 개의 값을 저장할 수 있는 공간을 할당받을 수 있다</a:t>
            </a:r>
            <a:r>
              <a:rPr lang="en-US" altLang="ko-KR"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cxnSp>
        <p:nvCxnSpPr>
          <p:cNvPr id="3" name="직선 화살표 연결선 2"/>
          <p:cNvCxnSpPr>
            <a:stCxn id="3108" idx="1"/>
          </p:cNvCxnSpPr>
          <p:nvPr/>
        </p:nvCxnSpPr>
        <p:spPr>
          <a:xfrm flipH="1" flipV="1">
            <a:off x="3470988" y="2491273"/>
            <a:ext cx="2405235" cy="1800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4" grpId="0" build="p"/>
      <p:bldP spid="79876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3219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&gt;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{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scores[5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 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 err="1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for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= 0;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&lt; 5;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++)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     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printf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"scores[%</a:t>
            </a:r>
            <a:r>
              <a:rPr lang="en-US" sz="1600" kern="0" dirty="0">
                <a:solidFill>
                  <a:srgbClr val="A31515"/>
                </a:solidFill>
                <a:latin typeface="Trebuchet MS"/>
                <a:ea typeface="돋움체"/>
                <a:cs typeface="Trebuchet MS"/>
              </a:rPr>
              <a:t>d] = %d\n"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, </a:t>
            </a:r>
            <a:r>
              <a:rPr lang="en-US" sz="1600" kern="0" dirty="0" smtClean="0">
                <a:latin typeface="Trebuchet MS"/>
                <a:ea typeface="돋움체"/>
                <a:cs typeface="Trebuchet MS"/>
              </a:rPr>
              <a:t>scores[</a:t>
            </a:r>
            <a:r>
              <a:rPr lang="en-US" sz="1600" kern="0" dirty="0" err="1" smtClean="0">
                <a:latin typeface="Trebuchet MS"/>
                <a:ea typeface="돋움체"/>
                <a:cs typeface="Trebuchet MS"/>
              </a:rPr>
              <a:t>i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]);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       </a:t>
            </a:r>
            <a:r>
              <a:rPr lang="en-US" sz="1600" kern="0" dirty="0">
                <a:solidFill>
                  <a:srgbClr val="0000FF"/>
                </a:solidFill>
                <a:latin typeface="Trebuchet MS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/>
                <a:ea typeface="돋움체"/>
                <a:cs typeface="Trebuchet MS"/>
              </a:rPr>
              <a:t> 0;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  <a:p>
            <a:pPr algn="just" latinLnBrk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/>
                <a:ea typeface="돋움체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초기화 예제 </a:t>
            </a:r>
          </a:p>
        </p:txBody>
      </p:sp>
      <p:sp>
        <p:nvSpPr>
          <p:cNvPr id="742404" name="Rectangle 4"/>
          <p:cNvSpPr>
            <a:spLocks noChangeArrowheads="1"/>
          </p:cNvSpPr>
          <p:nvPr/>
        </p:nvSpPr>
        <p:spPr bwMode="auto">
          <a:xfrm>
            <a:off x="1065213" y="4510088"/>
            <a:ext cx="7867650" cy="210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sv-SE" sz="1400" i="1" dirty="0" smtClean="0">
                <a:ea typeface="+mn-ea"/>
              </a:rPr>
              <a:t>scores[0</a:t>
            </a:r>
            <a:r>
              <a:rPr lang="sv-SE" sz="1400" i="1" dirty="0">
                <a:ea typeface="+mn-ea"/>
              </a:rPr>
              <a:t>]=4206620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scores[1</a:t>
            </a:r>
            <a:r>
              <a:rPr lang="sv-SE" sz="1400" i="1" dirty="0">
                <a:ea typeface="+mn-ea"/>
              </a:rPr>
              <a:t>]=0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scores[2</a:t>
            </a:r>
            <a:r>
              <a:rPr lang="sv-SE" sz="1400" i="1" dirty="0">
                <a:ea typeface="+mn-ea"/>
              </a:rPr>
              <a:t>]=4206636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scores[3</a:t>
            </a:r>
            <a:r>
              <a:rPr lang="sv-SE" sz="1400" i="1" dirty="0">
                <a:ea typeface="+mn-ea"/>
              </a:rPr>
              <a:t>]=2018779649</a:t>
            </a:r>
            <a:endParaRPr lang="sv-SE" sz="1400" dirty="0">
              <a:ea typeface="+mn-ea"/>
            </a:endParaRPr>
          </a:p>
          <a:p>
            <a:pPr>
              <a:defRPr/>
            </a:pPr>
            <a:r>
              <a:rPr lang="sv-SE" sz="1400" i="1" dirty="0" smtClean="0">
                <a:ea typeface="+mn-ea"/>
              </a:rPr>
              <a:t>scores[4</a:t>
            </a:r>
            <a:r>
              <a:rPr lang="sv-SE" sz="1400" i="1" dirty="0">
                <a:ea typeface="+mn-ea"/>
              </a:rPr>
              <a:t>]=1</a:t>
            </a:r>
            <a:endParaRPr lang="sv-SE" sz="1400" dirty="0">
              <a:ea typeface="+mn-ea"/>
            </a:endParaRPr>
          </a:p>
        </p:txBody>
      </p:sp>
      <p:sp>
        <p:nvSpPr>
          <p:cNvPr id="20487" name="모서리가 둥근 직사각형 30"/>
          <p:cNvSpPr>
            <a:spLocks noChangeArrowheads="1"/>
          </p:cNvSpPr>
          <p:nvPr/>
        </p:nvSpPr>
        <p:spPr bwMode="auto">
          <a:xfrm>
            <a:off x="1476375" y="1855788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모서리가 둥근 직사각형 31"/>
          <p:cNvSpPr>
            <a:spLocks noChangeArrowheads="1"/>
          </p:cNvSpPr>
          <p:nvPr/>
        </p:nvSpPr>
        <p:spPr bwMode="auto">
          <a:xfrm>
            <a:off x="1111250" y="4918075"/>
            <a:ext cx="2185988" cy="13954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 원소의 개수 계산</a:t>
            </a:r>
            <a:endParaRPr lang="en-US" altLang="ko-KR" sz="3600" smtClean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047750" y="3851275"/>
            <a:ext cx="7573963" cy="22367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scores[]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= { 1, 2, 3, 4, 5, 6 };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size;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 = 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(scores)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</a:t>
            </a:r>
            <a:r>
              <a:rPr kumimoji="1" lang="en-US" altLang="ko-KR" sz="1600" dirty="0" err="1" smtClean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"%d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 </a:t>
            </a:r>
          </a:p>
        </p:txBody>
      </p:sp>
      <p:sp>
        <p:nvSpPr>
          <p:cNvPr id="751622" name="AutoShape 6"/>
          <p:cNvSpPr>
            <a:spLocks/>
          </p:cNvSpPr>
          <p:nvPr/>
        </p:nvSpPr>
        <p:spPr bwMode="auto">
          <a:xfrm>
            <a:off x="1100138" y="4745038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898"/>
              <a:gd name="adj5" fmla="val -77144"/>
              <a:gd name="adj6" fmla="val 13029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6054725" y="4279900"/>
            <a:ext cx="2197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배열 원소 개수 자동 계산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725612"/>
            <a:ext cx="5476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5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2" grpId="0" animBg="1"/>
      <p:bldP spid="7516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복사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43901" y="1642358"/>
            <a:ext cx="7772400" cy="11477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score[SIZE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score[SIZE];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 </a:t>
            </a: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=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score;</a:t>
            </a:r>
            <a:r>
              <a:rPr kumimoji="1" lang="en-US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     // </a:t>
            </a:r>
            <a:r>
              <a:rPr kumimoji="1"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컴파일 오류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087438" y="3262402"/>
            <a:ext cx="7804150" cy="1978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score[SIZE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score[SIZE]; </a:t>
            </a:r>
            <a:endParaRPr kumimoji="1"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 smtClean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 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         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 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score[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];  </a:t>
            </a:r>
          </a:p>
        </p:txBody>
      </p:sp>
      <p:sp>
        <p:nvSpPr>
          <p:cNvPr id="748551" name="AutoShape 7"/>
          <p:cNvSpPr>
            <a:spLocks/>
          </p:cNvSpPr>
          <p:nvPr/>
        </p:nvSpPr>
        <p:spPr bwMode="auto">
          <a:xfrm>
            <a:off x="1200841" y="2256720"/>
            <a:ext cx="3732301" cy="333375"/>
          </a:xfrm>
          <a:prstGeom prst="borderCallout2">
            <a:avLst>
              <a:gd name="adj1" fmla="val 34287"/>
              <a:gd name="adj2" fmla="val 102338"/>
              <a:gd name="adj3" fmla="val 34287"/>
              <a:gd name="adj4" fmla="val 126546"/>
              <a:gd name="adj5" fmla="val -77144"/>
              <a:gd name="adj6" fmla="val 151681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잘못된 방법</a:t>
            </a:r>
          </a:p>
        </p:txBody>
      </p:sp>
      <p:sp>
        <p:nvSpPr>
          <p:cNvPr id="748553" name="AutoShape 9"/>
          <p:cNvSpPr>
            <a:spLocks/>
          </p:cNvSpPr>
          <p:nvPr/>
        </p:nvSpPr>
        <p:spPr bwMode="auto">
          <a:xfrm>
            <a:off x="1087438" y="4480148"/>
            <a:ext cx="2712888" cy="577850"/>
          </a:xfrm>
          <a:prstGeom prst="borderCallout2">
            <a:avLst>
              <a:gd name="adj1" fmla="val 19782"/>
              <a:gd name="adj2" fmla="val 103435"/>
              <a:gd name="adj3" fmla="val 19782"/>
              <a:gd name="adj4" fmla="val 160986"/>
              <a:gd name="adj5" fmla="val -58792"/>
              <a:gd name="adj6" fmla="val 220829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 b="1" dirty="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올바른 방법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3416059" y="3383786"/>
            <a:ext cx="2122488" cy="1182687"/>
          </a:xfrm>
          <a:prstGeom prst="irregularSeal1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원소를 </a:t>
            </a:r>
            <a:r>
              <a:rPr lang="ko-KR" altLang="en-US" sz="12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일일이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복사한다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1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1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52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  <p:bldP spid="16388" grpId="0" build="p" animBg="1"/>
      <p:bldP spid="748551" grpId="0" animBg="1"/>
      <p:bldP spid="748552" grpId="0"/>
      <p:bldP spid="748552" grpId="1"/>
      <p:bldP spid="748553" grpId="0" animBg="1"/>
      <p:bldP spid="748554" grpId="0"/>
      <p:bldP spid="748554" grpId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07096" y="1848013"/>
            <a:ext cx="8021637" cy="43566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19846" y="4464682"/>
            <a:ext cx="5882414" cy="1488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7097" y="1840074"/>
            <a:ext cx="7764462" cy="467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SIZE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a[SIZE]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b[SIZE] = { 1, 2, 3, 4, 5 };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 == b )       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①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올바르지 않은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잘못된 결과입니다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/>
            </a:r>
            <a:b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4461931"/>
            <a:ext cx="1011351" cy="737394"/>
            <a:chOff x="3182938" y="5421313"/>
            <a:chExt cx="1847850" cy="1260475"/>
          </a:xfrm>
        </p:grpSpPr>
        <p:sp>
          <p:nvSpPr>
            <p:cNvPr id="1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비교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82748" y="1612811"/>
            <a:ext cx="7764462" cy="35199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6485" y="1746603"/>
            <a:ext cx="5305635" cy="23940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748" y="1746602"/>
            <a:ext cx="7764462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&lt; SIZE 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올바른 배열 비교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(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같지 않습니다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}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같습니다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      r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0;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 </a:t>
            </a: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17" name="폭발 1 16"/>
          <p:cNvSpPr/>
          <p:nvPr/>
        </p:nvSpPr>
        <p:spPr bwMode="auto">
          <a:xfrm>
            <a:off x="6832119" y="1612811"/>
            <a:ext cx="2872597" cy="1556307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ko-KR" altLang="en-US" sz="1600" dirty="0">
                <a:latin typeface="+mj-ea"/>
                <a:ea typeface="+mj-ea"/>
              </a:rPr>
              <a:t>원소를 </a:t>
            </a:r>
            <a:r>
              <a:rPr lang="ko-KR" altLang="en-US" sz="1600" b="1" dirty="0" smtClean="0">
                <a:solidFill>
                  <a:schemeClr val="tx2"/>
                </a:solidFill>
                <a:latin typeface="+mj-ea"/>
                <a:ea typeface="+mj-ea"/>
              </a:rPr>
              <a:t>하나씩 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비교한다</a:t>
            </a:r>
          </a:p>
        </p:txBody>
      </p:sp>
      <p:pic>
        <p:nvPicPr>
          <p:cNvPr id="8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1720722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2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a[6]</a:t>
            </a:r>
            <a:r>
              <a:rPr lang="ko-KR" altLang="en-US" sz="2000" dirty="0"/>
              <a:t>의 원소를 </a:t>
            </a:r>
            <a:r>
              <a:rPr lang="en-US" altLang="ko-KR" sz="2000" dirty="0"/>
              <a:t>1, 2, 3, 4, 5, 6</a:t>
            </a:r>
            <a:r>
              <a:rPr lang="ko-KR" altLang="en-US" sz="2000" dirty="0"/>
              <a:t>으로 초기화하는 문장을 작성하라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배열의 초기화에서 초기값이 개수가 배열 원소의 개수보다 적은 경우에는 어떻게 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또 반대로 많은 경우에는 어떻게 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배열의 크기를 주지 않고 초기값의 개수로 배열의 크기를 결정할 수 있는가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a, b</a:t>
            </a:r>
            <a:r>
              <a:rPr lang="ko-KR" altLang="en-US" sz="2000" dirty="0"/>
              <a:t>를 </a:t>
            </a:r>
            <a:r>
              <a:rPr lang="en-US" altLang="ko-KR" sz="2000" dirty="0"/>
              <a:t>if(a==b)</a:t>
            </a:r>
            <a:r>
              <a:rPr lang="ko-KR" altLang="en-US" sz="2000" dirty="0"/>
              <a:t>와 같이 비교할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  <a:p>
            <a:pPr lvl="0"/>
            <a:r>
              <a:rPr lang="ko-KR" altLang="en-US" sz="2000" dirty="0"/>
              <a:t>배열 </a:t>
            </a:r>
            <a:r>
              <a:rPr lang="en-US" altLang="ko-KR" sz="2000" dirty="0"/>
              <a:t>a</a:t>
            </a:r>
            <a:r>
              <a:rPr lang="ko-KR" altLang="en-US" sz="2000" dirty="0"/>
              <a:t>에 배열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en-US" altLang="ko-KR" sz="2000" dirty="0"/>
              <a:t>a=b;</a:t>
            </a:r>
            <a:r>
              <a:rPr lang="ko-KR" altLang="en-US" sz="2000" dirty="0"/>
              <a:t>와 같이 대입할 수 있는가</a:t>
            </a:r>
            <a:r>
              <a:rPr lang="en-US" altLang="ko-KR" sz="2000" dirty="0"/>
              <a:t>? 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99" y="4177521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주사위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던지기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 실습에서는 주사위를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던져서 </a:t>
            </a:r>
            <a:r>
              <a:rPr lang="ko-KR" altLang="en-US" dirty="0"/>
              <a:t>각 면이 나오는 횟수를 출력하여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106" y="3002513"/>
            <a:ext cx="3409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z="3600" dirty="0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612648" y="228600"/>
            <a:ext cx="8153400" cy="655475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stdlib.h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&gt;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#define SIZE 6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main(void)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[SIZE] = { 0 };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주사위의 면의 빈도를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으로 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10000;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		// 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주사위를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10000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번 던진다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++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 rand() % 6 ];	// 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해당면의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빈도를 하나 증가한다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.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면     빈도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("====================\n");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for(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++)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("%3d     %3d 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freq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]);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	return 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휴먼명조,한컴돋움"/>
                <a:cs typeface="휴먼명조,한컴돋움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9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극장 예약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이용하여 간단한 극장 예약 시스템을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ko-KR" altLang="en-US" dirty="0" smtClean="0"/>
              <a:t>좌석은 </a:t>
            </a:r>
            <a:r>
              <a:rPr lang="en-US" altLang="ko-KR" dirty="0"/>
              <a:t>10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/>
              <a:t>예</a:t>
            </a:r>
            <a:r>
              <a:rPr lang="ko-KR" altLang="en-US" dirty="0" smtClean="0"/>
              <a:t>약이 </a:t>
            </a:r>
            <a:r>
              <a:rPr lang="ko-KR" altLang="en-US" dirty="0"/>
              <a:t>끝난 좌석은 </a:t>
            </a:r>
            <a:r>
              <a:rPr lang="en-US" altLang="ko-KR" dirty="0"/>
              <a:t>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예약이 안 된 좌석은 </a:t>
            </a:r>
            <a:r>
              <a:rPr lang="en-US" altLang="ko-KR" dirty="0"/>
              <a:t>0</a:t>
            </a:r>
            <a:r>
              <a:rPr lang="ko-KR" altLang="en-US" dirty="0"/>
              <a:t>으로 나타낸다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829" y="3848100"/>
            <a:ext cx="26003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7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784140"/>
            <a:ext cx="7867650" cy="3952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0 0 0 0 0 0 0 0 0 0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예약되었습니다</a:t>
            </a:r>
            <a:r>
              <a:rPr lang="en-US" altLang="ko-KR" sz="1600" dirty="0">
                <a:latin typeface="Trebuchet MS" pitchFamily="34" charset="0"/>
              </a:rPr>
              <a:t>.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n) y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1 2 3 4 5 6 7 8 9 10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-------------------------------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en-US" altLang="ko-KR" sz="1600" dirty="0">
                <a:latin typeface="Trebuchet MS" pitchFamily="34" charset="0"/>
              </a:rPr>
              <a:t>1 0 0 0 0 0 0 0 0 0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 err="1">
                <a:latin typeface="Trebuchet MS" pitchFamily="34" charset="0"/>
              </a:rPr>
              <a:t>몇번째</a:t>
            </a:r>
            <a:r>
              <a:rPr lang="ko-KR" altLang="en-US" sz="1600" dirty="0">
                <a:latin typeface="Trebuchet MS" pitchFamily="34" charset="0"/>
              </a:rPr>
              <a:t> 좌석을 예약하시겠습니까</a:t>
            </a:r>
            <a:r>
              <a:rPr lang="en-US" altLang="ko-KR" sz="1600" dirty="0">
                <a:latin typeface="Trebuchet MS" pitchFamily="34" charset="0"/>
              </a:rPr>
              <a:t>?1</a:t>
            </a:r>
            <a:endParaRPr lang="ko-KR" altLang="en-US" sz="1600" dirty="0">
              <a:latin typeface="Trebuchet MS" pitchFamily="34" charset="0"/>
            </a:endParaRP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이미 예약된 자리입니다</a:t>
            </a:r>
            <a:r>
              <a:rPr lang="en-US" altLang="ko-KR" sz="1600" dirty="0">
                <a:latin typeface="Trebuchet MS" pitchFamily="34" charset="0"/>
              </a:rPr>
              <a:t>. </a:t>
            </a:r>
            <a:r>
              <a:rPr lang="ko-KR" altLang="en-US" sz="1600" dirty="0">
                <a:latin typeface="Trebuchet MS" pitchFamily="34" charset="0"/>
              </a:rPr>
              <a:t>다른 좌석을 선택하세요</a:t>
            </a:r>
          </a:p>
          <a:p>
            <a:pPr latinLnBrk="1"/>
            <a:r>
              <a:rPr lang="ko-KR" altLang="en-US" sz="1600" dirty="0">
                <a:latin typeface="Trebuchet MS" pitchFamily="34" charset="0"/>
              </a:rPr>
              <a:t>좌석을 예약하시겠습니까</a:t>
            </a:r>
            <a:r>
              <a:rPr lang="en-US" altLang="ko-KR" sz="1600" dirty="0">
                <a:latin typeface="Trebuchet MS" pitchFamily="34" charset="0"/>
              </a:rPr>
              <a:t>?(y </a:t>
            </a:r>
            <a:r>
              <a:rPr lang="ko-KR" altLang="en-US" sz="1600" dirty="0">
                <a:latin typeface="Trebuchet MS" pitchFamily="34" charset="0"/>
              </a:rPr>
              <a:t>또는 </a:t>
            </a:r>
            <a:r>
              <a:rPr lang="en-US" altLang="ko-KR" sz="1600" dirty="0">
                <a:latin typeface="Trebuchet MS" pitchFamily="34" charset="0"/>
              </a:rPr>
              <a:t>n</a:t>
            </a:r>
            <a:r>
              <a:rPr lang="en-US" altLang="ko-KR" sz="1600" dirty="0" smtClean="0">
                <a:latin typeface="Trebuchet MS" pitchFamily="34" charset="0"/>
              </a:rPr>
              <a:t>) n</a:t>
            </a:r>
            <a:endParaRPr lang="ko-KR" altLang="en-US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11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배열을 사용하면 한 번에 여러 개의 변수를 생성할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s[10</a:t>
            </a:r>
            <a:r>
              <a:rPr lang="en-US" altLang="ko-KR" dirty="0" smtClean="0"/>
              <a:t>];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33" y="3204385"/>
            <a:ext cx="4657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3850975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i="1" dirty="0"/>
              <a:t>while(1)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ko-KR" altLang="en-US" sz="1400" i="1" dirty="0"/>
              <a:t>사용자로부터 예약 여부</a:t>
            </a:r>
            <a:r>
              <a:rPr lang="en-US" altLang="ko-KR" sz="1400" i="1" dirty="0"/>
              <a:t>(y </a:t>
            </a:r>
            <a:r>
              <a:rPr lang="ko-KR" altLang="en-US" sz="1400" i="1" dirty="0"/>
              <a:t>또는 </a:t>
            </a:r>
            <a:r>
              <a:rPr lang="en-US" altLang="ko-KR" sz="1400" i="1" dirty="0"/>
              <a:t>n)</a:t>
            </a:r>
            <a:r>
              <a:rPr lang="ko-KR" altLang="en-US" sz="1400" i="1" dirty="0"/>
              <a:t>를 </a:t>
            </a:r>
            <a:r>
              <a:rPr lang="ko-KR" altLang="en-US" sz="1400" i="1" dirty="0" err="1"/>
              <a:t>입력받는다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i="1" dirty="0"/>
              <a:t>if </a:t>
            </a:r>
            <a:r>
              <a:rPr lang="ko-KR" altLang="en-US" sz="1400" i="1" dirty="0"/>
              <a:t>입력 </a:t>
            </a:r>
            <a:r>
              <a:rPr lang="en-US" altLang="ko-KR" sz="1400" i="1" dirty="0"/>
              <a:t>== 'y'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현재의 좌석 배치표 </a:t>
            </a:r>
            <a:r>
              <a:rPr lang="en-US" altLang="ko-KR" sz="1400" i="1" dirty="0"/>
              <a:t>seats[]</a:t>
            </a:r>
            <a:r>
              <a:rPr lang="ko-KR" altLang="en-US" sz="1400" i="1" dirty="0"/>
              <a:t>를 출력한다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좌석 번호 </a:t>
            </a:r>
            <a:r>
              <a:rPr lang="en-US" altLang="ko-KR" sz="1400" i="1" dirty="0" err="1"/>
              <a:t>i</a:t>
            </a:r>
            <a:r>
              <a:rPr lang="ko-KR" altLang="en-US" sz="1400" i="1" dirty="0" err="1"/>
              <a:t>를</a:t>
            </a:r>
            <a:r>
              <a:rPr lang="ko-KR" altLang="en-US" sz="1400" i="1" dirty="0"/>
              <a:t> 사용자로부터 </a:t>
            </a:r>
            <a:r>
              <a:rPr lang="ko-KR" altLang="en-US" sz="1400" i="1" dirty="0" err="1"/>
              <a:t>입력받는다</a:t>
            </a:r>
            <a:r>
              <a:rPr lang="en-US" altLang="ko-KR" sz="1400" i="1" dirty="0"/>
              <a:t>.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en-US" altLang="ko-KR" sz="1400" i="1" dirty="0"/>
              <a:t>if </a:t>
            </a:r>
            <a:r>
              <a:rPr lang="ko-KR" altLang="en-US" sz="1400" i="1" dirty="0"/>
              <a:t>좌석번호가 올바르면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en-US" altLang="ko-KR" sz="1400" i="1" dirty="0"/>
              <a:t>seats[</a:t>
            </a:r>
            <a:r>
              <a:rPr lang="en-US" altLang="ko-KR" sz="1400" i="1" dirty="0" err="1"/>
              <a:t>i</a:t>
            </a:r>
            <a:r>
              <a:rPr lang="en-US" altLang="ko-KR" sz="1400" i="1" dirty="0"/>
              <a:t>]=1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en-US" altLang="ko-KR" sz="1400" i="1" dirty="0"/>
              <a:t>else 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	</a:t>
            </a:r>
            <a:r>
              <a:rPr lang="ko-KR" altLang="en-US" sz="1400" i="1" dirty="0"/>
              <a:t>에러 메시지를 출력한다</a:t>
            </a:r>
            <a:r>
              <a:rPr lang="en-US" altLang="ko-KR" sz="1400" i="1" dirty="0"/>
              <a:t>.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</a:t>
            </a:r>
            <a:r>
              <a:rPr lang="en-US" altLang="ko-KR" sz="1400" i="1" dirty="0"/>
              <a:t>else</a:t>
            </a:r>
            <a:endParaRPr lang="ko-KR" altLang="en-US" sz="1400" dirty="0"/>
          </a:p>
          <a:p>
            <a:pPr marL="0" indent="0">
              <a:buNone/>
            </a:pPr>
            <a:r>
              <a:rPr lang="ko-KR" altLang="en-US" sz="1400" dirty="0"/>
              <a:t>		</a:t>
            </a:r>
            <a:r>
              <a:rPr lang="ko-KR" altLang="en-US" sz="1400" i="1" dirty="0"/>
              <a:t>종료한다</a:t>
            </a:r>
            <a:r>
              <a:rPr lang="en-US" altLang="ko-KR" sz="1400" i="1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619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08722" y="1885336"/>
            <a:ext cx="7961252" cy="383908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include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1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ko-KR" altLang="en-US" sz="1600" dirty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ans1;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ans2,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seats[SIZE] = {0};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(1)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좌석을 예약하시겠습니까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?(y 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또는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n) 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-US" altLang="ko-KR" sz="1600" kern="100" dirty="0" smtClean="0">
                <a:solidFill>
                  <a:srgbClr val="A31515"/>
                </a:solidFill>
                <a:latin typeface="Trebuchet MS" pitchFamily="34" charset="0"/>
              </a:rPr>
              <a:t> %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c"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,&amp;ans1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" name="AutoShape 8" descr="data:image/jpeg;base64,/9j/4AAQSkZJRgABAQAAAQABAAD/2wCEAAkGBhQSEBQUEhQWFRUUFxcXFxcWFxQVFRgVFRUVFBUVGBQYHCYeFxkkGRQVHy8gIycpLCwsFR4xNTAqNSYrLCkBCQoKDgwOGg8PGi8kHyQsLCwpLCksLCwpLCwsKSwsLCwsLCwsLCwsLCwsLCwpLCwsLCwsKSkpLCwsLCwsLCwsLP/AABEIAL0BCwMBIgACEQEDEQH/xAAbAAACAwEBAQAAAAAAAAAAAAAEBQIDBgEAB//EAE0QAAIBAgMDCAUGCwYFBQEAAAECAwARBBIhBTFBBhMiUWFxkaEycoGxwRQjQpKy0RUzUlNic4Kis8LhByQ0Q9LwFiWjw/F0g5PT4zX/xAAaAQADAQEBAQAAAAAAAAAAAAABAgMEAAUG/8QAKhEAAgIBAwMDBAIDAAAAAAAAAAECEQMSITEEE0EiMlFCYXHwM4EjQ7H/2gAMAwEAAhEDEQA/ANXhtpI+gOvUaJQ3rPcm4+nf1h76fxNXz80r2N8W63ClqYqtTVi1yCTNSFRqQp0KSFSFRFdpgHa9XK9nF7XF7Xtxte17dV6KFJV2gsTtDLNFF0fnAxuzZdEKgqq2OZjnvwsAaIxUYZGBvYg7iynr0ZSCPYac4tNURYsM7KFboaFrDJmAUlL3vmAZTutv10ND7CjAwsNhvijY9rMiszE8SSSSeN6hBs8jFPKFyBlIazkiVrpkcpuUqqsL7zmtqBXCjKuEV2uUTjw3VxhUl3Vx6446RXKk1RphbOV6u14CiCzlcqeWuZaNAsia5UyKiWFGjrI2r1q9mPVQ+Kx6RoXd1VVNizMAo72Og3imUWwWXkVGkMvLrCDRZg56okkl+ypFCSctAfxeHxL94SIfvsD5U3bYutGoJqtpR1/GsnJyjxTehhok7ZJWc+CL8aGkxuObfPFH+rhufrOx91Ht/cGs2Rl6gTUM5/J86zuzdixSLfGY/FFrnoK/NLbvjTXxov8A4Z2PxEjHrM2MJPec1dpig2ynYSWPeW+NNYjS7Y41He3xo+KvNZsQYhq5aoSr1rkg2TqQqNdFOKeE65suYZrXy3Ga3Xl3ga1VLjgI5JLEiMSXG65izBh4qa8kRErNwZEHaSrSE39jCpQYYKGG8Mzsbj84xYi3EdK1EB3ChsgzsGbebAKBcA2A6tdL62tQOxsO6PPnXR5HZW3dHnJLIRv33cHcedPEUfh8MsYsgsN/E66DUnU6AD2CrqIAaXBkypIHK5VZSoCkMGKNYk7tUG6iq5XqYBKuV6uMwG8gd5t764B2vXqn5YnA39UE+YFqFxe34YvTdE9d0TyvemUWwNoYjd41xhpSDaXLOGBULFm51cyc2jSZl01vutqN9t9JsT/aMx/F4WRu2R44x4DMap2pUT7iN0wqtpVG8jxrI7S2riG+Tc2UjM0RdsymXKQIzlXpLf0956qqXATv6eKm7oxHEP3VzedO8dbsXueEbE4pe3wpdi+VOHj9OaJT1GRL/VBvSH/hiE6urSHrleSTydiPKrMBBhw5SJVDLe+SMqAVNiC4ULe/C9dSOthj8t4j+LEsn6uGUj6zAL50NJypmPoYWTvkkiiHgpY+VHiCuNDQbo4Fh2xiPkuLkdY0eOMtHlLyC4Vj0swF9w3VlX2pjpB0sW634RJHH52J8612MS2DxnbC/wBh6zmEXojuFacNOFsz5m1JJCDG7Nd/xk00nryyEeF7Vodj4JU2QyAWHylDbvmgqM8dH4dbbOf9fH/FgrtVyo5e1lsOGFFRAgEC1jv6Kk+wkXHsr0K0XhcLnNsyr2sbCkkx4oCMNQMVPW2VEB0sQv7Ize40qmUAmxuOBta47uFLY1ATx1UY6KcVxZiNLL7VU+ZFGwF2yfSHe3xo2Ggtk+kO9vjRsVeYbkFpVwqhDVy8aISwV0VBjVM20Y0F2cAdd9PHdTJCthYqQrP43lnBGFIu+e+TIC+Yr6VsgI07xQ8nKiV0jMUX43nLZzkK82QDewbrG6qrFJ+CbyRRqagcQo4j3+6so7Ylxd5Qg6kW5+tISP3a9HsVJFBd3lBFxmkYqQeOQEL5V2kGseY7lHBCuaR1UXtdiAL9Q3knspdg+W0U8oihzFmBsebcJ0QT6T26uANKdu7PRY4UVQq8+uigAapJwHdVuxMGqzoRv+8VoWOOlP5IvLLU0TTlHiJhdIwqm9jJKeBI9CNez8qpphsQ51mVL/m41B+vIX8as2GnzK97/wAR6ZSXyNlALWOUHQXtpc8BeumlFtIEJOStixtghr85JJLY2OaZmW436IQvlVsGwok9CNFPWFUHxtep7BhZY2DrlPOy8S1wZGN7kC9ySb2138aYEVKRRGZ5TwgzYYfoSDw5uhWwYFMOUg+ew3dL/wBuqXGla5P0L8GX62F4gdLB/qpPdDTOI0uxG/B/q5B+7FTGMdh8DST9qHj7mXClcLETgRuXT50yKQuVCWutjYENmLCxJuNeFNFQ9Rq1om6rd9SKldqiwqqfHxp+MmhT1pEHvIoCXlXghvxkP7Jz/YvXaWw2GY0f3XFfqX+w9ZrA+gvcPdTzC7cws8OJyO7okZ53oSKchV75cyrc2DbuykMPKXBqoEeHxLiwtcKultPSlHuq+O1CqI5I3JMsmFFxn/l0n6+P+Lh6XycsIx6OAv68kY9ytTGDlM/yCadYI42SRVWO5ZDdolzEqqm/TP1RQSd2FLYY4bUUTzZ6j4Vj35XY5txgTuidvtSfCq22xjm34kj1IoF96E0HEKaNn8nbq91cOz3PD3/AViGbEt6WLxB7pSn2AtDS7Izem8r+vLK3vahpQbN1Lgsvpui95t77UIZcON+Kh/8Aki/11i05ORfm0PeoJ8TVw2In5C/VX7qbShXI22yvTHefdVkmOSPV3CjtPwqvZg6Q7z9msu+zgVkLXYmdR0iSLCZQAAdBvrHiw697NOTLoNDPysjUlUV3YaEBToeo6ae0ihcRyjxBS6oqEvGgDG+jkjMcu63VepYiLpSW35j4mOOoTj5tb/nIPt2qyxxWTT+8Enkk42W4zCStKEeZtI0LZbLdmeVWIJuwHQGgPtqOF2PHztmTMQMwZznO+29iSKLD9NSeMEflLPXllVGLs1rgDU2UWvbfu30Mi3VfC/4dB3f5YJtXDDnYNN3O/YQ0VCluY78R7ozQe0tpRExSc4uUNIAQS2YlFBC5b3ItrXJtsokcT2dgWlC5UNySqhgQ1stgt7nfWhXt+CL5f5HoOmgv2DQ+w8KjgYikaK28AD/fX38ay2K5d29GEj1nRPIFzS6bl5MfRWJe/nZP9IqHbZazU8oN0X69PsSVPZotKh4A7+FIINrzy4RXEmVziBGSqKvRK3sA2bxq/YkcxxMfOTSOtzdWbom4P0QAKs4tRj++SVrUx9suEpGAykWL+BkYjyIq2bbEMfpyxL60iDyJr55tfDKq5soctLKt5Mz6K72sCeoDwpSuKI9EIvqxoPhRyQ9TsON+lUfTZOWeEH+ejeoHk+wpqluWsJ9BJ39WEqPGQrXzppZ2GhlPcG+Ap7yW5Ly4lZAcyldRnJF9OGbuqE9MVZaKbdGj2xtpAuHc4YyM6sUDSCMpouYNbMCd3XupdJynl+jhYF9Znf3KtF7bis2FWxOUSA2BPBRw7q4+DJ3Ix/Zb7q0PToTM1y1NBGO2tiOawpiaONplJf5sMAQFPRDNoNTvvWb2jynxCyMjYuYlTYiKPDoL77Zst+NaTG4KRhhAqMQgbNwy3Ate/dSvGcgnlleTPlzm9rXI0A35td1CTioqh43qd8CFtsux6cmLcXF82IZRv6kNO+WWwYYYY5Y4lkDMAS7StYkEi+fU1OP+zkD05m09UffTPaXJ2KWJI5cQSqG6gyqLaEdXVWduTkmmXWmmfPcPjEU/iYFHHKnS9hJt41w8oZTcKUXqyxpfTvvW2TkfgQADIGA1A5x2AJ32AawoiLkzgBuQH9iVvvqtiUE4SMDBYhrathiT2nm2J99ZLZzHIvqj3Vuy8XMzL0xGImD9BlsmUg5brqbX0F6yMG09mqBl+VOLC3QO62m/LTQbUaJzjbREkcRTHT8GT2/Ox/xIKDblDgRuw+JbvKj3zU32ZtXDPg5XEOSJXAdJSCCfm+kTdrDVfq129hSFUaC9EKF7KM/D2HUXEcIF7XCStrvt0Yd9S/4rQbgo7oJ/iFoMCS+QQW4eWtS5ljuRj3K33Va3LTqz+yAD7UwqpuWLncs31MOvvc1yTOuPydGBk4Rv9Uj31L8HS/m28vvqg8qJT9CX68K/ZjNRPKOb82//AM//AONPQjlH5NHs30x6x+yKzE2MOWXKhNpl32F2M0dgOwHLc9R0q3Dr8+Ls3pkas3WR7qGmmcCQBb9JGFza+aaIDXsYC/Zehgx6Yj5pW0d23taaKRx0PS39I3+aia9ri2jKN/A1Vs7HyyxyXexEkABCqLB5CraG/id1W7bBEvzgQlsrD0tbxxrooBO5FHsNRwofm3sqp04LdE63ky3sbai9x207S7nAil6OSzbUTBI7M5PMKSA7i7c9IhYhSLmyqPZWe2TgmaQExk6HUqDr3trWwxODl5qJkYXKa3AG5n0Gmg0vbtNAYbD4lr5nReznMt+64ApMnhcbDQlz5C0whyQAqejJLcAXsDHYE23C+lEY3DXjhUD0ZJSb2Fg0WUHX9Kg8XgCY4lZsx5x7kOSDeFmsWXQ2IphhNjBoES9gHfd2gH261RWqd+Cbq3t5M7JyavvkRfaPvri8mYvpT+AJ9wrSy8mlVSczMeqyjs00JoKTYcYAunXcOXvpYbtNNTwrLrSLqyhY4YcOozuUE6sCqFiXy2C26u2iNmbWjadAolza2LIiroCdelfhQ+KwwWBFCgA4iM2AsNdKMwWGAlQ24/A1V1pj++SafqYG+1MMt1IzdNmIJuMzMS1rKeJIqH/EkC+jGP3v9Iptgdnp0rqpIY7wOJJog4QCR8qqAMOXAyrbNzuW9rb7UmSS1MaFtCJuVyjdGB+zfu+mKsTlU1rqAO5WB8r1VtDbLo6BSpGU5xYDpiRxY5bEdDIbX4itxyNEeKhdmiUFGA0eUg3W/FjaodxXSRZY5VqMZtfbc4GG5qQpzqsWsqkkgXHpLp4UI+JxRGuJm9mRfsqKbcsIbYuAdTSD90VEx6VqdKKdGe3qasE2ttCdIMLlJZmQhi2dmJHHostz30DHLiW/y2P7C+HSJrTLCCuHPUGA8qJk2aJbAsRa50Nt/wD4qU56Y7IZby5Mn8nxJOqFf2cOP5b0ZiNi4vIDHn1PB1UWFwdVHXW42ZsxI4gDwN7m9yMzFhcbju1O6p4d1cuFN8pF+kWsbWPYAbbhpSa5KvuPoT8nzo7Cxp9Iv7cRL8DQsuy2SYRzZmJUNZZHbokEjeT1V9SfCisZy4wQGID3IKxJe2XcATqd9t97VbHk39XBHNjk0lB07AtixKqY5VTL8wb3vf0ZLXvrxrP7Pwt409VfcK0PJ+ICHFG9yYWF9N1nI3HtOvGlGyR80nqr7hVbTTceBVGUUlN2zjYOmMMWXZeLH6anzh+6uCO/ECrn/wD52L7x/wBupJu0U8MPsnycqVuecVgerSx79Ku2ngYlyc2wa63O7TsNUf5ftFepJrcipbUD8wOqvCGiK4BRQjKhFXuaq0V6qoUCwH4xO8UViYrrp1R+WIhNBbPfpx94o9nvlHYo/wCtDV47Jl8qtoY7SxMcbpnZVJijIv6qjSg8YLBvXi33P+dH10h5cuzHD2BPQC310PQte1Ntstd8iXLZ4iQAScpmQ38j4UkqU1IRW7QbDtWFljiEilwGBW/HO5tfdezDTtq2Assi5dMxAPdcffWV2fyDmzs2KYIAQUysra3ub2Oht5nstWyXDMWQhWsGHA7rjXyrNkbbVmpQUdyjbwtJF6/vhm+6i9mj5v8AbP2RVXKSO0kXrj+FiKv2WPmz+s/kq/0r8En7pF20orxMMubTdYG/cDvPVS/D4W+Hh0t0L2IsQCFIFuG/dTDbWAaeB4k9JrW37wytrbXhwo7EYXIkYa9wLG97khVvodeBrHKPqs0R4MhteHLGn66E+LAVLB/jF76ltdy0MbMLEyQ3FiP84Dcd1Rw/pr3itDXoj++SH1sOw66v6x95oiNLyt/6Rh/1iargGr+sftNRGGHzx/8ATuP+pep5fI2I+f7eTLiJBoAMp9rAEmt//ZTP8xP66fYP3V895WuRjJBf6Mf2a139mGKtDP66fZaoPlM1/RR7lv8A4uP13/hih2OlWcuZP71F2u/8IVRn0rY36UYK9TGmH/Fw+34Uwwv4w9gHmTWf2hthcNhUlYZrGyre2ZtSBfhuOvZWe2H/AGmOs5kmiSRGsDGpy5QL2s2ubf8AS324VJvZFlBs+tYjk5zlr23dfA1b+DjFHHGhIK31XfqzNvt20x2djkmRJYjeORFZNLaG9tOFD7TGZgL2363t51GcVGLaKx5FWJeVImZmdrZhYk2IvYade6lfKaBSwLDXIhG/q3EDfuNNdo4QiMsLNlsbXB42v7L+VYXbu0JFxsy5mF7WzC6+guW2+2luypYJaeQ5MbnshhHCqwzZRa8Tdm5W4cKyOyT80nqr7hW2WA/g8SOAHeOS9tL2VrG3VxrEbH/FJ6q+4Vvg7jZllFqkxnGNDUif+XYvvH/brsb7/ZUGP/L8V3j+SuXKD4YaPQPeKleoA9A+yg5seysQIyQLWOtjfeN1dJWzJwW4qcqNBQ8m0GyrYC/tr020TlB5sm4Jt1EcN3t916iNotbWI6AkdtjuFhvO+puDfkpGcVyihdqSaWUHxpuDUYgCBpVtUiqEm0+EJsPicoVrEgam1tBxOp4UdjcUscXOLIrlSmgsQPnImsSDoRl3Vn8Htt16BjADjLm6Q0uDxuN4Fexe1TIuVggHRvbTRd16eWpGxpM0W00MnNm9iADuJGoWt3ya2WEVpDcySkkk6kJc5EHUoGtusmvn8G0kUgOQFyIFIubki33V9UwiWAG6wA+AHhRim3uKttyeKw6OtnUMO0dhGh3jS9ZfZ213OKljZXXIzAZo36YvYFLekvbupxt7aHNqvSy3cC4txVtNR518529hld3ZZ58zs2gkfKhsAxtfcSL2v/Q540lQ0LfI+x20OeyPutMFsd4tHMLH23o3CzWiY/pj7DfdWewPRhVRc5ZUa11uQEcMdT1sDr20a0rHDtZXBzi+mY25uQX6N9L2HtrobxivsyOTZyY52btkSMhUrlIKk20Mr6qgkvYNk1y9o1q3aW2yJHzC4jAUi4HFcz6XsctzYGvluC5TY3CxmMQGwl5xWaKS/RCKN1hayDt1O6tVye2xJjInnn5tWLmNk0iJUqoFlbf0WOt+HGsuWNW0XhdIv21jhJzigW5nEQxnfvEsZ4+twr0Ppr3igsWR/eioZQcRhyM5JOjQKey9xrbTjRcZ6S99WfsiS+tjbB2Z5BcCzHf670VLEY8slxqpTc2oLBjqbcNPbXyrlft945SEZheSS+UkaKxAB6/S8qs5K8oYCbSyztiCcqKGzQ6j6WYXFrHd7KOXH5OxS2GPLGNTjJGHUg8EBv4MK5yX208SSpGLmU2DX1VgpCm172ufKjto7AnxUoeBVboANd0SxW4+lv0I8KSYzkPj4VkeSFFiFmZ2eJ1WxFsyhsxFzbQcazUpUjWm9JoOVGM5ybCvr0ib36xFlbzU1bm0pJNpFgfR3yehomokNl7KbLuqknUUZ63M9y+x55vDxcMrOe8sVHkD41m9g4YSTBSbZiPb1DxNfck5J4Z0jE0SzFBpnW4BO/Tq7DTDC7AwqCyYaFR+jGinxAv500YNo0J0hjydxCDDwrouSNUsSF1To8bdV/bXNrSrYEsoW5NydLX1sRvrJ4LADE4JiSLrM72sQuVTbIACcvV7OFbDA4DDTYeFo1tEMxyakENmzo1z+Ub+ztqbxTlsKpJcmb5RbZhw+GZ82YlbKq5rkMLZr2tbUHfXzDaXK75Xic+SzlVVcg1soO/XU2G/+lbX+0rk20k8JwiggIVaO6qqZTmVxmO46g9w66+TO+SUGMkEH6KqWGhzDKRY2139tGOKK2fINbu0fTNkbZklwrpJoEieykdJTly7+Nxakmxj81H6i+4V3klOWjxRzOw5sjpqFa+TsA0uG4cKr2P+Kj9Rfsiq+CLu9xmh1qM3+AxXePfHXSmlRn/wGJ7x/wBuljyg+ADYu2WkEmbcoU9ZBu19wHUNNaInx6spBJF+IDA7+u2mtR2ds4orksekBYgm43nj30J+FVsTeSzDToiw46a9lF7vYysthwwJ6Lk2GupGjfs6nX2Vfg51jJGa+4a3J0zD8n9E+FDQbZUDUub7jk1sdBu7ffXo9pqSCWJFvzba8L7uu1GmJsO8JiA97EG3V7R1DqPhRNv96Ur2RNmuQwYCwPQKm9gdd3D30zvRexy3MhhP8NGD+TY0AmEjYMTNGuYdUjEdFRqAnZ10ywAvBGOz4mlWJ2QFL5CRkFwN40Utv3/RqyTrY2yryabBTwxywysxdIgjXRTrk1HRe282rd7P/tHwrGzCRD1lQR7SpJHhXyyF+ZjySAsSN6ngxbLqeoqa5sxSQWO4EeVj99aunxQk6m9zHnzTiritj6tyh5SYUxKyyq+VxdV6TWIIuUOunXbQ2rIbS5RwuyiEgEE6lbeTCs602uu8ggey1Dwx/OL30/UY1jlpEwZnkjqHD7WYE2ym+uo+6px8pXAK5F1I1FwePfS3DR50Yn89H7LpKLVcuzssPWeeUX42MMpt3XUH2VmeL4NKyryM05R2PSBPcbfGjoeUeHY9ISKO0F/ZqzG1ZQxN11zIwrK8ZdTRrsRtbDZcqlWDWJVo8tyDofRAP9K5hsRBmBVYwQdMpy+QNqyT3yFreiVH1mCj311X6VrG5pe26Dqi2aHaOxcFO95UOa51EsoFybkjW1Rj5D4TMGjaS6m+jhhf6tzSFnsSL2IJB4WI0Io3D41gNHP1jQnqsMUq2NRguT2QBVDFb3F1BtfucMN3EA03fAkxvHJGzo3W+IUrrfQ9IAVjsLt2dW0kb25T7wabLy1xCHQo3rIp8xao1TKadijbPJ9n5gQFAsN+jJISbFSoGfJrv4gVwbNxA3RqfVkQ++1DS7bZzcqF1v0dBr2G9WRbYF9Qf3T8BXScvIulH0HBSkxqSLEgEjqJAuNO2p7QxOSGRvyUY+0KbedAbHmvChuACvYOvhQXKra8ceGkUkZmXKqDVzm09Ea20Ou7trXB7WxmmLeTm31hgEWXpnMwDCwszMpYi53lW6N+/fV2y+UjxNNGRGitZks8ajMbXIVnuoItp1jSshtnHxKcM0EqPkSUMASSQZrxjd6WXWxtop9rnZsqYpAyzwxnishAbXjZiBv01pMupPbwdUXD7keUm0meNZzKscebKWdtGNicoUC9zY69lfPsLMZcUDGGbnGfKUG8lGsNRa5Oh9tMOWWGlGI6WHaRUWwyqpRjnbM+aK9gQF0JvbqpNh9qTPKqsoiUEaLHk0HDMFzD2eVCMFWp8iPjSbzYMDpDPzgYMY2FmUKdFNwLAaXNAbJf5pPVX3CneymhdnRFJYL84DmAKkA6Ekr9Lgb7+qrl2NhBoI3XqyzP5AvS69qYrg9haZKsxJ/5fie8e+Oj/wAAYc/SxC/tK3vBqcuyYvk8kIkkyyMpLMozDVN3RA+jx66WMlZzi6A4SMo7qDOx4fybdxYfGmw5LsALYjThmiHwcVA8nZeE8Z70ce5zXXvsyPbYqGw4uFx3M/31FdgR/pfWPfx7QPCmjcn8RwaE/tSD+U1wbGxI+jGe6T/UgplKXyK8X2KMBg1hBC31Nzc34Ae4UVz9USbPxI/yj7JIT/MKq+S4j8zJ4x/66fd8i9trhGT2XtkKiqwvY711IF76j20c86s8ltzI1r6aiOUWt2ki1LJtk5N6nv8A/FVZSp0qinXBrnBSHu04wQhG4xof35x8K7gktExHEn4Ck4xd7ZwdBYEE6D7tTpWihwxYRRqdWy6nrc6XsO3yr0OjWvLq+EeZ1icMTXyxaIs0tvyFJ9o1t5jwqQSzA9VEYfBc00hdlurvEbEm9lJz7tFJygE1AMCdDfzo9ZO8mwvSw0wotSEmNrEi8ke7Q3OcA37NfGisEn93OpNsRF6Vr6xTC2gF69hV6D/rIPtkfGicGnzEnZNB586vxqEXx/ZZ+f6BPk1eOHonLXctZWyyF80VoZfWiP8A1UqCRjnF9ajpB81KbA5Qhswupu6qbjubyqhMGiyKRGFIbQozKL34qNDT36EcvcRxmG+em/XSe8H40O2Fp1j4fn5/1reaofjQ5go5fcxMb2FRgtu0qp2cbmPv99NngoSaGoui8Wyt3ZYkcG5Z8puNLWc/yioR4tyyqFBLEKN41Y2HmaOli/u0fZKPNZqCdyjqymzKbg8QRqD4iqPGnBOhVketqz69h9nZEVbISoAJ6Q3AAnu7Kwf9oBZcRGxIBMLL0VuSEkU7j6WsnWPGgIOXWLXXns3Y6xt/Lfj18KX7Q5QPj8QglCAxI2UINXLMn0WJuRlvpahPE4Rt8GiGWM3SFUeHubq6kXbQhravY+id248ND2UVhITFNJGWuLghuDCQB7DrszMPZTrYODjWYI7DJKHUNooLCVgAdRlBXo3NtG04XF2vhnGIKyEF1RASABdVzBTb1SPA95vGGqKIZMyjZfC+h11q6LFMPpN4mla4OoTQldxI9pqE+ma3sEOqUtqNLFtFrbz1Hcb99X4VVYG6re/UB7qzmwWd2cMxICgjXjc0TgsXIqKQRqATcDiKkumnJWisuohF0zSwwLbd4M49zV6XLlK2PSt9Jr6dRJPVWdl5SSp9FD7GHxq7B7daSJ5TGBzZtYE66DjbT0qn2MiY/dg1ZqFwilRq4/aB961X8h6pH9oQ+61L15SgAAxt7GB94FSTlLHxVx7FPuNJPDkXg6OTG/IadntbSQe1PuagpVdb9NdPXHuBqxOUMP5RHerfAUBidoxkmzjzHvpVGa5Q/ofDLPwi4+kPYzfFatG0JP8AbLSjngeI8RRiS6VTcFIzj4wjSwt1XJ8zVZw8bnonKeo0zfDxy+j0W6uPhx9lLcVs1k3i46xqP6UUxwXF4FltcbuI1H9KbYPaBjmjkSxZbFRv1UaaD/etAwY1ltrcdR1FbBOU6WIVYoyR9GGG2oA3lT1Hf+Ua9Losyx6tXk8/renll00+DGT46ZGOfMWvdgwIa5F9fYRUExcbG5GVusaHxG+m20NmO7M+bnCxuSTdibdu/TqpPJhipsRbvFqyuSvY0qFrcd4GS0bgHMSYiL2HoOHsSBxAte1H7Pm+ZmzjKQ+HYC+YkLL0iLamwJO6ssikbiRbq+6iYcc69o86ZZaonLDdj2OVW9Eg9x1Hs4VZlpR+EUb8YviN3c3DxouFlI6EhHYTnXwbXzqd2BwaCJF+axH6sHwkQ16del+18a7Grc3OpykvEyra4u2hAIOg3ddRxGMGbUMt20zAjedOkOj51T6ETp6w/aKfPz/rAfGGE/GhclMdpJ8/L3xnxw0FCFKfKvUTxvYHZaGmWjylC4hahJFoskIwcOMyB1MgUq27USEHvGXzpTtPDRIt0jZGvb02KWO/ok28qe4Zb4cfro/sz0p5QxnoZQTqdwvbqvWqEVpiyUpvW0JJIzp13PuoaHDSCRjkJUrlNrHiDbeN9rX4U0ERCgkWI+P9LUXhVFu8g+FezHo45Y7nly62WKVpInBMzwIHhfOskjFiFC2awAFiOCDuuN9tWe0sS07ozAAqoW/0m6yx7dDa5A4b6MGF+ZJ6rG/tt8aFCVly4VilpRZdRLLG2qsojw9UYuLSmUS60Pi00rNkew+LkH5Mx9OX1R72ojDoOaT1V9wrnJ4WaT1R/NUk2cco5vEqRYWzoN3DVSKTDJKO5fPBykqFe0V30RspP7lP63/113F7CxJGnNP3MyeRUjzq/AYOSPByrKuVi4NrhtCYgDce2lTuY9NY2mWNHVZhozm6gy08uTPEBkiodoaYSLVBFTLoBaGq+Zo1xUMlENgbCioNpsvpdIefjx9tUFaiUrzT12hj8lim9E2bs0PhuPsqqfZLrrbMOsfEUGFo7D7Vdd5zDt3+w76pBtcE5IDWZlPRJH++IolNqgi0qBh1gD3GjxNDN6QCt26H2NQ+J2CR6Bv2Hf47jQk0+TkRXAQyfi3ynqP3HXwNUy7GkW+lx+jr5b6GkgKmzAg9tE4baTp9IkdR1H30KZzQAyWrii27Tup1+E430lT27x948642yI31icd2/wDqKFnC2LGOu4376Mi24R6S+G6qZNmOt+jcda6/1oXspkxXFMfnFxzHMdW0GYEh7AWAzKc2gsNa6sJ+hKe5wHHiLN5mkLqBVkeIYbmPt199U1PyT7S8DzNIN6BvUYX+q9veaFxeOUeldPXUqPE6edDx7Xcbxfu+40bFtlTodL9f+7V12T7dbhWAIOHuDf56Ldu3TVRj1q6GaNkKiwViDYXXpLcggqQQdT41VNs4t6ErD1rOPg3nWjUnjUSDg+5qJbHwuaaK/SAAzKdQQZSuo/aHhRfLNFhMhgUIVZMoUAa3W4HnV/JGHJOedK9BLki4FszNuO6ieT2BONl+USjo3LKD1liQfCwFShmlFOKbt7GuWBS0tpUt2HYzED5BqMpcrYWtxDH3Gs0q0y5R7ZSWcojKVi6IAIOo9LQdunsperCtuJNR3PM6mSlPbwTVPdQuMXSjBQuNGlDJwLj5KNhixl9X+V6MhgHNrp9Ee4UFsc/jvUP2JKaxD5tfVHuoYfYP1HuQjx8Nt1x3Ej3UTgnY4R8zFjnAuxJNs8WlzXNpCvYT/CH9av8AFiqa/kKf6w81C1WGoU8uSMQeahmFFTUMamyqKytRy1M12iMAla5lqZFctXmnrkCK5lqy1dy08WBlBWrINoPH6JNuo6jw+6ukVUy0z3ANo9so2ki2H1h/SpSbKjcXja3d0h4bxSQiuxylTdSQezSlr4OoJxOy5F+jcda6+W8UGCRu/rTXCbaa4DANc2vuP9aZ4jBI/pKCesaHxFC/kAkg2tIu85h26+e+ihtKOT8Ytj17/MaiqdpbKEYzBjY8CPjS8CjSZw3m2Wji8b/zf1FATbNdeF+77t9VE21q+PajrxzD9LXz31zsFAhYg2OnfpXecFOcHOJgSyjThv8AhUZdjId117tR4GhqOFS9YJHdpRCY5xxv3/fVOJhyHLe/stQ3OVVPYVqxxhZ5ZWyKNZBkNrno3uT4XrcbX2xHgcOkKkCR1+qN178Oys1/ZTtQti5EKqQVIB4i3UaH5eRlcfKCSbhDrwBQHL3DWmjj0vX8nSncVA5LJHIOkqv2kBv3qhHgkPos6eq5I+q1xWfIsdNO7T3VZDjnB9K/fr/Xzq6yNGWWFM0fyaUejIjeupU/WU28qExckwHShY9qFXHhofKhsLtxs2Uj2gn3G9N48UafXqRHtaWL9hYnMJ9CCENwwKn0JOBFOYZwUWxvoN3dXke5FUybJiOuQA9a3Q+K2p4NRjQmSDlKwPaLDWpYX/C/+6v8WP7qjitgEjozOOxrOPPXzocymLAkmzFZBu6N/nV77Ukf5LGa/wAdDgmoE0JhsbnUG1r9t6uz00iKVEJTVBNWS0Pepsqjpr1RzV69EY//2Q=="/>
          <p:cNvSpPr>
            <a:spLocks noChangeAspect="1" noChangeArrowheads="1"/>
          </p:cNvSpPr>
          <p:nvPr/>
        </p:nvSpPr>
        <p:spPr bwMode="auto">
          <a:xfrm>
            <a:off x="76200" y="-153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32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324386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'y'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endParaRPr lang="en-US" altLang="ko-KR" sz="1600" kern="1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1 2 3 4 5 6 7 8 9 10\n"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"-------------------------------\n"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 %d</a:t>
            </a:r>
            <a:r>
              <a:rPr lang="en-US" altLang="ko-KR" sz="1600" kern="100" dirty="0" smtClean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, seats[</a:t>
            </a:r>
            <a:r>
              <a:rPr lang="en-US" altLang="ko-KR" sz="1600" kern="1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몇번째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좌석을 예약하시겠습니까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,&amp;ans2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08695" y="1550910"/>
            <a:ext cx="4494362" cy="1563226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266237" y="1456018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7580" y="1027689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현재 좌석 예약 상태 출력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6146" name="Picture 2" descr="http://img705.imageshack.us/img705/2818/gsc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94" y="3938408"/>
            <a:ext cx="3622277" cy="274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2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극장 좌석 예약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4857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(ans2 &lt;= 0 || ans2 &gt; SIZE) {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사이의 숫자를 입력하세요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smtClean="0">
                <a:solidFill>
                  <a:srgbClr val="0000FF"/>
                </a:solidFill>
                <a:latin typeface="Trebuchet MS" pitchFamily="34" charset="0"/>
              </a:rPr>
              <a:t>continue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(seats[ans2-1] == 0) {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예약되지 않았으면 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seats[ans2-1] = 1;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예약되었습니다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10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이미 예약되었으면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lang="en-US" altLang="ko-KR" sz="1600" kern="1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1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이미 예약된 자리입니다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(ans1 == </a:t>
            </a:r>
            <a:r>
              <a:rPr lang="en-US" altLang="ko-KR" sz="1600" kern="100" dirty="0">
                <a:solidFill>
                  <a:srgbClr val="A31515"/>
                </a:solidFill>
                <a:latin typeface="Trebuchet MS" pitchFamily="34" charset="0"/>
              </a:rPr>
              <a:t>'n'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1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ko-KR" altLang="en-US" sz="1600" kern="1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  <a:p>
            <a:pPr defTabSz="540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1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757413" y="2124565"/>
            <a:ext cx="4557542" cy="1321524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7314955" y="2029673"/>
            <a:ext cx="992037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6298" y="1601344"/>
            <a:ext cx="148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예약 성공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2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프로그램에서는 </a:t>
            </a:r>
            <a:r>
              <a:rPr lang="ko-KR" altLang="en-US" sz="2000" dirty="0" err="1"/>
              <a:t>한명만</a:t>
            </a:r>
            <a:r>
              <a:rPr lang="ko-KR" altLang="en-US" sz="2000" dirty="0"/>
              <a:t> 예약할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극장에 혼자서 가는 경우는 드물다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한번에 </a:t>
            </a:r>
            <a:r>
              <a:rPr lang="en-US" altLang="ko-KR" sz="2000" dirty="0"/>
              <a:t>2</a:t>
            </a:r>
            <a:r>
              <a:rPr lang="ko-KR" altLang="en-US" sz="2000" dirty="0"/>
              <a:t>명을 예약할 수 있도록 위의 프로그램을 변경하여 보자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1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en-US" altLang="ko-KR" dirty="0" smtClean="0"/>
              <a:t>: </a:t>
            </a:r>
            <a:r>
              <a:rPr lang="ko-KR" altLang="en-US" dirty="0"/>
              <a:t>최</a:t>
            </a:r>
            <a:r>
              <a:rPr lang="ko-KR" altLang="en-US" dirty="0" smtClean="0"/>
              <a:t>소값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인터넷에서 </a:t>
            </a:r>
            <a:r>
              <a:rPr lang="ko-KR" altLang="en-US" dirty="0" smtClean="0"/>
              <a:t>상품을 </a:t>
            </a:r>
            <a:r>
              <a:rPr lang="ko-KR" altLang="en-US" dirty="0"/>
              <a:t>살 때</a:t>
            </a:r>
            <a:r>
              <a:rPr lang="en-US" altLang="ko-KR" dirty="0"/>
              <a:t>, </a:t>
            </a:r>
            <a:r>
              <a:rPr lang="ko-KR" altLang="en-US" dirty="0"/>
              <a:t>가격 비교 사이트를 통하여 가장 싼 곳을 검색한다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일반적으로 </a:t>
            </a:r>
            <a:r>
              <a:rPr lang="ko-KR" altLang="en-US" dirty="0"/>
              <a:t>배열에 들어 있는 정수 중에서 </a:t>
            </a:r>
            <a:r>
              <a:rPr lang="ko-KR" altLang="en-US" b="1" dirty="0" smtClean="0"/>
              <a:t>최소값</a:t>
            </a:r>
            <a:r>
              <a:rPr lang="ko-KR" altLang="en-US" dirty="0" smtClean="0"/>
              <a:t>을 찾는 문제와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71" y="3559142"/>
            <a:ext cx="2476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44444" y="1598403"/>
            <a:ext cx="7867650" cy="16319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600" dirty="0" smtClean="0">
                <a:latin typeface="Courier New" pitchFamily="49" charset="0"/>
                <a:cs typeface="Courier New" pitchFamily="49" charset="0"/>
              </a:rPr>
              <a:t> 2  3  4  5  6  7  8  9  10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---------------------------------------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28 81 60 83 67 10 66 97 37 94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  <a:p>
            <a:pPr latinLnBrk="1"/>
            <a:endParaRPr lang="en-US" altLang="ko-KR" sz="1600" dirty="0" smtClean="0">
              <a:latin typeface="Courier New" pitchFamily="49" charset="0"/>
              <a:cs typeface="Courier New" pitchFamily="49" charset="0"/>
            </a:endParaRPr>
          </a:p>
          <a:p>
            <a:pPr latinLnBrk="1"/>
            <a:r>
              <a:rPr lang="ko-KR" altLang="en-US" sz="1600" dirty="0" smtClean="0">
                <a:latin typeface="Courier New" pitchFamily="49" charset="0"/>
                <a:cs typeface="Courier New" pitchFamily="49" charset="0"/>
              </a:rPr>
              <a:t>최소값은 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ko-KR" altLang="en-US" sz="1600" dirty="0">
                <a:latin typeface="Courier New" pitchFamily="49" charset="0"/>
                <a:cs typeface="Courier New" pitchFamily="49" charset="0"/>
              </a:rPr>
              <a:t>입니다</a:t>
            </a:r>
            <a:r>
              <a:rPr lang="en-US" altLang="ko-KR" sz="1600" dirty="0">
                <a:latin typeface="Courier New" pitchFamily="49" charset="0"/>
                <a:cs typeface="Courier New" pitchFamily="49" charset="0"/>
              </a:rPr>
              <a:t>.</a:t>
            </a:r>
            <a:endParaRPr lang="ko-KR" alt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 descr="http://www.newsbiscuit.com/images/1464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69" y="3669821"/>
            <a:ext cx="35623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96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83279" y="1809362"/>
            <a:ext cx="8212138" cy="2237836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800" i="1" dirty="0"/>
              <a:t>배열 </a:t>
            </a:r>
            <a:r>
              <a:rPr lang="en-US" altLang="ko-KR" sz="1800" i="1" dirty="0"/>
              <a:t>prices[]</a:t>
            </a:r>
            <a:r>
              <a:rPr lang="ko-KR" altLang="en-US" sz="1800" i="1" dirty="0"/>
              <a:t>의 원소를 </a:t>
            </a:r>
            <a:r>
              <a:rPr lang="ko-KR" altLang="en-US" sz="1800" i="1" dirty="0" err="1"/>
              <a:t>난수로</a:t>
            </a:r>
            <a:r>
              <a:rPr lang="ko-KR" altLang="en-US" sz="1800" i="1" dirty="0"/>
              <a:t> 초기화한다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i="1" dirty="0">
                <a:solidFill>
                  <a:schemeClr val="tx2"/>
                </a:solidFill>
              </a:rPr>
              <a:t>일단 첫 번째 원소를 최소값 </a:t>
            </a:r>
            <a:r>
              <a:rPr lang="en-US" altLang="ko-KR" sz="1800" i="1" dirty="0" err="1">
                <a:solidFill>
                  <a:schemeClr val="tx2"/>
                </a:solidFill>
              </a:rPr>
              <a:t>minium</a:t>
            </a:r>
            <a:r>
              <a:rPr lang="ko-KR" altLang="en-US" sz="1800" i="1" dirty="0">
                <a:solidFill>
                  <a:schemeClr val="tx2"/>
                </a:solidFill>
              </a:rPr>
              <a:t>이라고 가정한다</a:t>
            </a:r>
            <a:r>
              <a:rPr lang="en-US" altLang="ko-KR" sz="1800" i="1" dirty="0"/>
              <a:t>.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i="1" dirty="0"/>
              <a:t>for(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=1;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&lt;</a:t>
            </a:r>
            <a:r>
              <a:rPr lang="ko-KR" altLang="en-US" sz="1800" i="1" dirty="0"/>
              <a:t>배열의 크기</a:t>
            </a:r>
            <a:r>
              <a:rPr lang="en-US" altLang="ko-KR" sz="1800" i="1" dirty="0"/>
              <a:t>; 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++)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</a:t>
            </a:r>
            <a:r>
              <a:rPr lang="en-US" altLang="ko-KR" sz="1800" i="1" dirty="0"/>
              <a:t>if (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 &lt; minimum )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		</a:t>
            </a:r>
            <a:r>
              <a:rPr lang="en-US" altLang="ko-KR" sz="1800" i="1" dirty="0"/>
              <a:t>minimum = prices[</a:t>
            </a:r>
            <a:r>
              <a:rPr lang="en-US" altLang="ko-KR" sz="1800" i="1" dirty="0" err="1"/>
              <a:t>i</a:t>
            </a:r>
            <a:r>
              <a:rPr lang="en-US" altLang="ko-KR" sz="1800" i="1" dirty="0"/>
              <a:t>]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i="1" dirty="0"/>
              <a:t>반복이 종료되면 </a:t>
            </a:r>
            <a:r>
              <a:rPr lang="en-US" altLang="ko-KR" sz="1800" i="1" dirty="0"/>
              <a:t>minimum</a:t>
            </a:r>
            <a:r>
              <a:rPr lang="ko-KR" altLang="en-US" sz="1800" i="1" dirty="0"/>
              <a:t>에 최소값이 저장된다</a:t>
            </a:r>
            <a:r>
              <a:rPr lang="en-US" altLang="ko-KR" sz="1800" i="1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606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17589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#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prices[SIZE] = { 0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"1 2 3 4 5 6 7 8 9 10\n"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0;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++){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prices[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(rand()%100)+1;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"%-3d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"\n\n"</a:t>
            </a:r>
            <a:r>
              <a:rPr lang="en-US" altLang="ko-KR" sz="1600" dirty="0"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2104845" y="4882550"/>
            <a:ext cx="3692106" cy="101791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900468" y="3804249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437" y="3127227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2"/>
                </a:solidFill>
              </a:rPr>
              <a:t>물건의 가격 출력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2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실습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최소값 찾기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09126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minimum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prices[0];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= 1;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 &lt; SIZE;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++)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minimum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	minimum = prices[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최소값은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992701" y="1979414"/>
            <a:ext cx="4218318" cy="141076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6211019" y="1976771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1056" y="1307053"/>
            <a:ext cx="14813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현재의 최소값보다 배열 원소가 작으면</a:t>
            </a:r>
            <a:r>
              <a:rPr lang="en-US" altLang="ko-KR" sz="1400" dirty="0">
                <a:solidFill>
                  <a:schemeClr val="tx2"/>
                </a:solidFill>
              </a:rPr>
              <a:t>, </a:t>
            </a:r>
            <a:r>
              <a:rPr lang="ko-KR" altLang="en-US" sz="1400" dirty="0">
                <a:solidFill>
                  <a:schemeClr val="tx2"/>
                </a:solidFill>
              </a:rPr>
              <a:t>배열 원소를 최소값으로 복사한다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_x318017632"/>
          <p:cNvSpPr>
            <a:spLocks noChangeArrowheads="1"/>
          </p:cNvSpPr>
          <p:nvPr/>
        </p:nvSpPr>
        <p:spPr bwMode="auto">
          <a:xfrm>
            <a:off x="4511675" y="1307053"/>
            <a:ext cx="2227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첫 번째 배열 원소를 최소값으로 가정</a:t>
            </a:r>
            <a:endParaRPr kumimoji="1" 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473571" y="1428812"/>
            <a:ext cx="1176068" cy="264003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4076536" y="4575115"/>
            <a:ext cx="4445000" cy="582613"/>
            <a:chOff x="3682222" y="1812468"/>
            <a:chExt cx="4445549" cy="583601"/>
          </a:xfrm>
        </p:grpSpPr>
        <p:grpSp>
          <p:nvGrpSpPr>
            <p:cNvPr id="11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13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920376" y="2103474"/>
              <a:ext cx="4207395" cy="186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 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r>
                <a:rPr lang="en-US" altLang="ko-KR" sz="600" dirty="0">
                  <a:latin typeface="Lucida Calligraphy" pitchFamily="66" charset="0"/>
                  <a:ea typeface="+mn-ea"/>
                </a:rPr>
                <a:t>  </a:t>
              </a:r>
              <a:r>
                <a:rPr lang="en-US" altLang="ko-KR" sz="600" dirty="0" smtClean="0">
                  <a:latin typeface="Lucida Calligraphy" pitchFamily="66" charset="0"/>
                  <a:ea typeface="+mn-ea"/>
                </a:rPr>
                <a:t>score</a:t>
              </a:r>
              <a:r>
                <a:rPr lang="en-US" altLang="ko-KR" sz="600" dirty="0" smtClean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</a:t>
              </a:r>
              <a:r>
                <a:rPr lang="en-US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]</a:t>
              </a:r>
              <a:endParaRPr lang="ko-KR" altLang="en-US" sz="75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301961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035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50957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4894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591962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631967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67117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1054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4721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60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8658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70</a:t>
            </a:r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4163848" y="5595878"/>
            <a:ext cx="776288" cy="438150"/>
            <a:chOff x="4448420" y="2455590"/>
            <a:chExt cx="776597" cy="438881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altLang="ko-KR" sz="1200" b="1"/>
                <a:t>min</a:t>
              </a:r>
              <a:endParaRPr lang="ko-KR" altLang="en-US" sz="1200" b="1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 rot="5400000">
            <a:off x="476709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5400000">
            <a:off x="5169530" y="5120421"/>
            <a:ext cx="44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5400000">
            <a:off x="5557674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rot="5400000">
            <a:off x="595454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63514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6736393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71261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7526968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7919080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4397211" y="5529203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439562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4395623" y="5529203"/>
            <a:ext cx="266700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5095711" y="4573528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489411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919623" y="4567178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300373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05186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-US" altLang="ko-KR" sz="1600">
                <a:latin typeface="Lucida Calligraphy" pitchFamily="66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9787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51226E-6 C -0.00034 -0.00671 0.00087 -0.02221 -0.00573 -0.02498 C -0.0151 -0.03331 -0.01719 -0.02869 -0.02413 -0.02568 C -0.03038 -0.00948 -0.02986 0.01134 -0.02691 0.02754 C -0.02465 0.04211 -0.02448 0.03934 -0.0217 0.04905 C -0.02066 0.06039 -0.01771 0.06988 -0.0151 0.08052 C -0.0125 0.0914 -0.0085 0.10158 -0.00573 0.11245 C -0.00312 0.12263 0.00781 0.13628 0.01077 0.14022 " pathEditMode="relative" rAng="0" ptsTypes="ffffffff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6.38741E-7 L 0.01233 0.138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6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7 L 0.01458 0.1397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7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7 L 0.0132 0.1402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6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00972 0.1420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7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2" presetClass="emph" presetSubtype="0" repeatCount="indefinite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  <p:bldP spid="9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배열의 필요성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09" y="1750410"/>
            <a:ext cx="6269005" cy="4414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위의 프로그램에서는 최소값을 계산하였다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이번에는 배열의 원소 중에서 최대값을 찾도록 변경하여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변수 이름도 적절하게 변경하라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27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배열의 경우에는 사본이 아닌 원본이 전달된다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4" y="2332653"/>
            <a:ext cx="7166248" cy="26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배열과 함수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114425" y="1063625"/>
            <a:ext cx="7785100" cy="57061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STUDENTS 5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n);     // ①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scores[STUDENTS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{ 1, 2, 3, 4, 5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= </a:t>
            </a:r>
            <a:r>
              <a:rPr kumimoji="1" lang="en-US" altLang="ko-KR" sz="1600" dirty="0" err="1" smtClean="0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(scores, 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STUDENTS);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평균은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%d</a:t>
            </a:r>
            <a:r>
              <a:rPr kumimoji="1" lang="ko-KR" altLang="en-US" sz="1600" dirty="0">
                <a:solidFill>
                  <a:srgbClr val="8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avg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-US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FF0000"/>
                </a:solidFill>
                <a:latin typeface="Trebuchet MS" pitchFamily="34" charset="0"/>
              </a:rPr>
              <a:t> n)      // ②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=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n;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sum +=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 / n;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0840" name="AutoShape 8"/>
          <p:cNvSpPr>
            <a:spLocks/>
          </p:cNvSpPr>
          <p:nvPr/>
        </p:nvSpPr>
        <p:spPr bwMode="auto">
          <a:xfrm>
            <a:off x="1611642" y="3203890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773"/>
              <a:gd name="adj5" fmla="val -82856"/>
              <a:gd name="adj6" fmla="val 1300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6462713" y="2447925"/>
            <a:ext cx="18303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배열이 인수인 경우</a:t>
            </a:r>
            <a:r>
              <a:rPr lang="en-US" altLang="ko-KR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,</a:t>
            </a:r>
          </a:p>
          <a:p>
            <a:r>
              <a:rPr lang="ko-KR" altLang="en-US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참조에 의한 호출</a:t>
            </a:r>
          </a:p>
        </p:txBody>
      </p:sp>
      <p:sp>
        <p:nvSpPr>
          <p:cNvPr id="760842" name="AutoShape 10"/>
          <p:cNvSpPr>
            <a:spLocks/>
          </p:cNvSpPr>
          <p:nvPr/>
        </p:nvSpPr>
        <p:spPr bwMode="auto">
          <a:xfrm>
            <a:off x="1120804" y="4414148"/>
            <a:ext cx="4046419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21546"/>
              <a:gd name="adj5" fmla="val -77144"/>
              <a:gd name="adj6" fmla="val 14175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6632575" y="3400425"/>
            <a:ext cx="18811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배열의 원본이 </a:t>
            </a:r>
            <a:r>
              <a:rPr lang="en-US" altLang="ko-KR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score[]</a:t>
            </a:r>
            <a:r>
              <a:rPr lang="ko-KR" altLang="en-US" sz="1400" b="1">
                <a:solidFill>
                  <a:schemeClr val="tx2"/>
                </a:solidFill>
                <a:latin typeface="Comic Sans MS" pitchFamily="66" charset="0"/>
                <a:ea typeface="HY엽서L" pitchFamily="18" charset="-127"/>
              </a:rPr>
              <a:t>로 전달</a:t>
            </a:r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7286625" y="3400425"/>
            <a:ext cx="415925" cy="261938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0" grpId="0" animBg="1"/>
      <p:bldP spid="760841" grpId="0"/>
      <p:bldP spid="760842" grpId="0" animBg="1"/>
      <p:bldP spid="760843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배열이 함수의 인수인 경우 </a:t>
            </a:r>
            <a:r>
              <a:rPr lang="en-US" altLang="ko-KR" sz="3600" smtClean="0"/>
              <a:t>1/2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131888" y="1127125"/>
            <a:ext cx="7770812" cy="4545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 7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a[],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list[SIZE] = { 1, 2, 3, 4, 5, 6, 7 } 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       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list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SIZE);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07000" y="2338147"/>
            <a:ext cx="369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kumimoji="1" lang="ko-KR" altLang="en-US" sz="1400" b="1" dirty="0" smtClean="0">
                <a:solidFill>
                  <a:schemeClr val="tx2"/>
                </a:solidFill>
                <a:latin typeface="+mj-ea"/>
                <a:ea typeface="+mj-ea"/>
              </a:rPr>
              <a:t>배열은 </a:t>
            </a:r>
            <a:r>
              <a:rPr kumimoji="1" lang="ko-KR" altLang="en-US" sz="1400" b="1" dirty="0">
                <a:solidFill>
                  <a:schemeClr val="tx2"/>
                </a:solidFill>
                <a:latin typeface="+mj-ea"/>
                <a:ea typeface="+mj-ea"/>
              </a:rPr>
              <a:t>원본이 전달된다</a:t>
            </a:r>
            <a:r>
              <a:rPr kumimoji="1"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. (</a:t>
            </a:r>
            <a:r>
              <a:rPr kumimoji="1"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인수 </a:t>
            </a:r>
            <a:r>
              <a:rPr kumimoji="1"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: </a:t>
            </a:r>
            <a:r>
              <a:rPr kumimoji="1" lang="ko-KR" altLang="en-US" sz="1400" dirty="0">
                <a:solidFill>
                  <a:schemeClr val="tx2"/>
                </a:solidFill>
                <a:latin typeface="+mj-ea"/>
                <a:ea typeface="+mj-ea"/>
              </a:rPr>
              <a:t>배열</a:t>
            </a:r>
            <a:r>
              <a:rPr kumimoji="1" lang="en-US" altLang="ko-KR" sz="1400" dirty="0">
                <a:solidFill>
                  <a:schemeClr val="tx2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3873260" y="2579298"/>
            <a:ext cx="1574385" cy="1388853"/>
          </a:xfrm>
          <a:custGeom>
            <a:avLst/>
            <a:gdLst>
              <a:gd name="connsiteX0" fmla="*/ 1431985 w 1574385"/>
              <a:gd name="connsiteY0" fmla="*/ 0 h 1388853"/>
              <a:gd name="connsiteX1" fmla="*/ 1406106 w 1574385"/>
              <a:gd name="connsiteY1" fmla="*/ 43132 h 1388853"/>
              <a:gd name="connsiteX2" fmla="*/ 1380227 w 1574385"/>
              <a:gd name="connsiteY2" fmla="*/ 60385 h 1388853"/>
              <a:gd name="connsiteX3" fmla="*/ 1345721 w 1574385"/>
              <a:gd name="connsiteY3" fmla="*/ 103517 h 1388853"/>
              <a:gd name="connsiteX4" fmla="*/ 1328468 w 1574385"/>
              <a:gd name="connsiteY4" fmla="*/ 129396 h 1388853"/>
              <a:gd name="connsiteX5" fmla="*/ 1311215 w 1574385"/>
              <a:gd name="connsiteY5" fmla="*/ 189781 h 1388853"/>
              <a:gd name="connsiteX6" fmla="*/ 1285336 w 1574385"/>
              <a:gd name="connsiteY6" fmla="*/ 215660 h 1388853"/>
              <a:gd name="connsiteX7" fmla="*/ 1259457 w 1574385"/>
              <a:gd name="connsiteY7" fmla="*/ 276045 h 1388853"/>
              <a:gd name="connsiteX8" fmla="*/ 1250831 w 1574385"/>
              <a:gd name="connsiteY8" fmla="*/ 327804 h 1388853"/>
              <a:gd name="connsiteX9" fmla="*/ 1233578 w 1574385"/>
              <a:gd name="connsiteY9" fmla="*/ 353683 h 1388853"/>
              <a:gd name="connsiteX10" fmla="*/ 1242204 w 1574385"/>
              <a:gd name="connsiteY10" fmla="*/ 465827 h 1388853"/>
              <a:gd name="connsiteX11" fmla="*/ 1319842 w 1574385"/>
              <a:gd name="connsiteY11" fmla="*/ 560717 h 1388853"/>
              <a:gd name="connsiteX12" fmla="*/ 1362974 w 1574385"/>
              <a:gd name="connsiteY12" fmla="*/ 612476 h 1388853"/>
              <a:gd name="connsiteX13" fmla="*/ 1397480 w 1574385"/>
              <a:gd name="connsiteY13" fmla="*/ 664234 h 1388853"/>
              <a:gd name="connsiteX14" fmla="*/ 1431985 w 1574385"/>
              <a:gd name="connsiteY14" fmla="*/ 707366 h 1388853"/>
              <a:gd name="connsiteX15" fmla="*/ 1449238 w 1574385"/>
              <a:gd name="connsiteY15" fmla="*/ 733245 h 1388853"/>
              <a:gd name="connsiteX16" fmla="*/ 1475117 w 1574385"/>
              <a:gd name="connsiteY16" fmla="*/ 759125 h 1388853"/>
              <a:gd name="connsiteX17" fmla="*/ 1526876 w 1574385"/>
              <a:gd name="connsiteY17" fmla="*/ 810883 h 1388853"/>
              <a:gd name="connsiteX18" fmla="*/ 1544129 w 1574385"/>
              <a:gd name="connsiteY18" fmla="*/ 836762 h 1388853"/>
              <a:gd name="connsiteX19" fmla="*/ 1570008 w 1574385"/>
              <a:gd name="connsiteY19" fmla="*/ 854015 h 1388853"/>
              <a:gd name="connsiteX20" fmla="*/ 1544129 w 1574385"/>
              <a:gd name="connsiteY20" fmla="*/ 948906 h 1388853"/>
              <a:gd name="connsiteX21" fmla="*/ 1483744 w 1574385"/>
              <a:gd name="connsiteY21" fmla="*/ 1009291 h 1388853"/>
              <a:gd name="connsiteX22" fmla="*/ 1457865 w 1574385"/>
              <a:gd name="connsiteY22" fmla="*/ 1017917 h 1388853"/>
              <a:gd name="connsiteX23" fmla="*/ 1423359 w 1574385"/>
              <a:gd name="connsiteY23" fmla="*/ 1035170 h 1388853"/>
              <a:gd name="connsiteX24" fmla="*/ 1337095 w 1574385"/>
              <a:gd name="connsiteY24" fmla="*/ 1052423 h 1388853"/>
              <a:gd name="connsiteX25" fmla="*/ 1181819 w 1574385"/>
              <a:gd name="connsiteY25" fmla="*/ 1078302 h 1388853"/>
              <a:gd name="connsiteX26" fmla="*/ 1138687 w 1574385"/>
              <a:gd name="connsiteY26" fmla="*/ 1086928 h 1388853"/>
              <a:gd name="connsiteX27" fmla="*/ 1017917 w 1574385"/>
              <a:gd name="connsiteY27" fmla="*/ 1095555 h 1388853"/>
              <a:gd name="connsiteX28" fmla="*/ 957532 w 1574385"/>
              <a:gd name="connsiteY28" fmla="*/ 1104181 h 1388853"/>
              <a:gd name="connsiteX29" fmla="*/ 776378 w 1574385"/>
              <a:gd name="connsiteY29" fmla="*/ 1121434 h 1388853"/>
              <a:gd name="connsiteX30" fmla="*/ 741872 w 1574385"/>
              <a:gd name="connsiteY30" fmla="*/ 1130060 h 1388853"/>
              <a:gd name="connsiteX31" fmla="*/ 715993 w 1574385"/>
              <a:gd name="connsiteY31" fmla="*/ 1138687 h 1388853"/>
              <a:gd name="connsiteX32" fmla="*/ 612476 w 1574385"/>
              <a:gd name="connsiteY32" fmla="*/ 1155940 h 1388853"/>
              <a:gd name="connsiteX33" fmla="*/ 586597 w 1574385"/>
              <a:gd name="connsiteY33" fmla="*/ 1164566 h 1388853"/>
              <a:gd name="connsiteX34" fmla="*/ 457200 w 1574385"/>
              <a:gd name="connsiteY34" fmla="*/ 1190445 h 1388853"/>
              <a:gd name="connsiteX35" fmla="*/ 362310 w 1574385"/>
              <a:gd name="connsiteY35" fmla="*/ 1224951 h 1388853"/>
              <a:gd name="connsiteX36" fmla="*/ 258793 w 1574385"/>
              <a:gd name="connsiteY36" fmla="*/ 1250830 h 1388853"/>
              <a:gd name="connsiteX37" fmla="*/ 224287 w 1574385"/>
              <a:gd name="connsiteY37" fmla="*/ 1259457 h 1388853"/>
              <a:gd name="connsiteX38" fmla="*/ 163902 w 1574385"/>
              <a:gd name="connsiteY38" fmla="*/ 1285336 h 1388853"/>
              <a:gd name="connsiteX39" fmla="*/ 94891 w 1574385"/>
              <a:gd name="connsiteY39" fmla="*/ 1319842 h 1388853"/>
              <a:gd name="connsiteX40" fmla="*/ 69012 w 1574385"/>
              <a:gd name="connsiteY40" fmla="*/ 1337094 h 1388853"/>
              <a:gd name="connsiteX41" fmla="*/ 43132 w 1574385"/>
              <a:gd name="connsiteY41" fmla="*/ 1345721 h 1388853"/>
              <a:gd name="connsiteX42" fmla="*/ 25880 w 1574385"/>
              <a:gd name="connsiteY42" fmla="*/ 1371600 h 1388853"/>
              <a:gd name="connsiteX43" fmla="*/ 0 w 1574385"/>
              <a:gd name="connsiteY4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74385" h="1388853">
                <a:moveTo>
                  <a:pt x="1431985" y="0"/>
                </a:moveTo>
                <a:cubicBezTo>
                  <a:pt x="1423359" y="14377"/>
                  <a:pt x="1417018" y="30402"/>
                  <a:pt x="1406106" y="43132"/>
                </a:cubicBezTo>
                <a:cubicBezTo>
                  <a:pt x="1399359" y="51004"/>
                  <a:pt x="1386704" y="52289"/>
                  <a:pt x="1380227" y="60385"/>
                </a:cubicBezTo>
                <a:cubicBezTo>
                  <a:pt x="1332607" y="119910"/>
                  <a:pt x="1419887" y="54072"/>
                  <a:pt x="1345721" y="103517"/>
                </a:cubicBezTo>
                <a:cubicBezTo>
                  <a:pt x="1339970" y="112143"/>
                  <a:pt x="1332552" y="119867"/>
                  <a:pt x="1328468" y="129396"/>
                </a:cubicBezTo>
                <a:cubicBezTo>
                  <a:pt x="1325014" y="137456"/>
                  <a:pt x="1317934" y="179703"/>
                  <a:pt x="1311215" y="189781"/>
                </a:cubicBezTo>
                <a:cubicBezTo>
                  <a:pt x="1304448" y="199932"/>
                  <a:pt x="1292427" y="205733"/>
                  <a:pt x="1285336" y="215660"/>
                </a:cubicBezTo>
                <a:cubicBezTo>
                  <a:pt x="1272011" y="234315"/>
                  <a:pt x="1266497" y="254925"/>
                  <a:pt x="1259457" y="276045"/>
                </a:cubicBezTo>
                <a:cubicBezTo>
                  <a:pt x="1256582" y="293298"/>
                  <a:pt x="1256362" y="311211"/>
                  <a:pt x="1250831" y="327804"/>
                </a:cubicBezTo>
                <a:cubicBezTo>
                  <a:pt x="1247553" y="337640"/>
                  <a:pt x="1234225" y="343336"/>
                  <a:pt x="1233578" y="353683"/>
                </a:cubicBezTo>
                <a:cubicBezTo>
                  <a:pt x="1231239" y="391102"/>
                  <a:pt x="1232663" y="429570"/>
                  <a:pt x="1242204" y="465827"/>
                </a:cubicBezTo>
                <a:cubicBezTo>
                  <a:pt x="1250379" y="496893"/>
                  <a:pt x="1298927" y="539802"/>
                  <a:pt x="1319842" y="560717"/>
                </a:cubicBezTo>
                <a:cubicBezTo>
                  <a:pt x="1338298" y="616089"/>
                  <a:pt x="1312839" y="556074"/>
                  <a:pt x="1362974" y="612476"/>
                </a:cubicBezTo>
                <a:cubicBezTo>
                  <a:pt x="1376750" y="627974"/>
                  <a:pt x="1384527" y="648042"/>
                  <a:pt x="1397480" y="664234"/>
                </a:cubicBezTo>
                <a:cubicBezTo>
                  <a:pt x="1408982" y="678611"/>
                  <a:pt x="1420938" y="692636"/>
                  <a:pt x="1431985" y="707366"/>
                </a:cubicBezTo>
                <a:cubicBezTo>
                  <a:pt x="1438206" y="715660"/>
                  <a:pt x="1442601" y="725280"/>
                  <a:pt x="1449238" y="733245"/>
                </a:cubicBezTo>
                <a:cubicBezTo>
                  <a:pt x="1457048" y="742617"/>
                  <a:pt x="1467177" y="749862"/>
                  <a:pt x="1475117" y="759125"/>
                </a:cubicBezTo>
                <a:cubicBezTo>
                  <a:pt x="1517915" y="809056"/>
                  <a:pt x="1481321" y="780512"/>
                  <a:pt x="1526876" y="810883"/>
                </a:cubicBezTo>
                <a:cubicBezTo>
                  <a:pt x="1532627" y="819509"/>
                  <a:pt x="1536798" y="829431"/>
                  <a:pt x="1544129" y="836762"/>
                </a:cubicBezTo>
                <a:cubicBezTo>
                  <a:pt x="1551460" y="844093"/>
                  <a:pt x="1567975" y="843849"/>
                  <a:pt x="1570008" y="854015"/>
                </a:cubicBezTo>
                <a:cubicBezTo>
                  <a:pt x="1583314" y="920545"/>
                  <a:pt x="1563859" y="909448"/>
                  <a:pt x="1544129" y="948906"/>
                </a:cubicBezTo>
                <a:cubicBezTo>
                  <a:pt x="1525038" y="987086"/>
                  <a:pt x="1551975" y="986548"/>
                  <a:pt x="1483744" y="1009291"/>
                </a:cubicBezTo>
                <a:cubicBezTo>
                  <a:pt x="1475118" y="1012166"/>
                  <a:pt x="1466223" y="1014335"/>
                  <a:pt x="1457865" y="1017917"/>
                </a:cubicBezTo>
                <a:cubicBezTo>
                  <a:pt x="1446045" y="1022983"/>
                  <a:pt x="1435724" y="1031637"/>
                  <a:pt x="1423359" y="1035170"/>
                </a:cubicBezTo>
                <a:cubicBezTo>
                  <a:pt x="1395163" y="1043226"/>
                  <a:pt x="1365544" y="1045311"/>
                  <a:pt x="1337095" y="1052423"/>
                </a:cubicBezTo>
                <a:cubicBezTo>
                  <a:pt x="1214295" y="1083123"/>
                  <a:pt x="1323062" y="1059470"/>
                  <a:pt x="1181819" y="1078302"/>
                </a:cubicBezTo>
                <a:cubicBezTo>
                  <a:pt x="1167286" y="1080240"/>
                  <a:pt x="1153268" y="1085393"/>
                  <a:pt x="1138687" y="1086928"/>
                </a:cubicBezTo>
                <a:cubicBezTo>
                  <a:pt x="1098550" y="1091153"/>
                  <a:pt x="1058094" y="1091729"/>
                  <a:pt x="1017917" y="1095555"/>
                </a:cubicBezTo>
                <a:cubicBezTo>
                  <a:pt x="997676" y="1097483"/>
                  <a:pt x="977749" y="1102015"/>
                  <a:pt x="957532" y="1104181"/>
                </a:cubicBezTo>
                <a:cubicBezTo>
                  <a:pt x="897219" y="1110643"/>
                  <a:pt x="836763" y="1115683"/>
                  <a:pt x="776378" y="1121434"/>
                </a:cubicBezTo>
                <a:cubicBezTo>
                  <a:pt x="764876" y="1124309"/>
                  <a:pt x="753272" y="1126803"/>
                  <a:pt x="741872" y="1130060"/>
                </a:cubicBezTo>
                <a:cubicBezTo>
                  <a:pt x="733129" y="1132558"/>
                  <a:pt x="724909" y="1136904"/>
                  <a:pt x="715993" y="1138687"/>
                </a:cubicBezTo>
                <a:cubicBezTo>
                  <a:pt x="681691" y="1145548"/>
                  <a:pt x="646778" y="1149080"/>
                  <a:pt x="612476" y="1155940"/>
                </a:cubicBezTo>
                <a:cubicBezTo>
                  <a:pt x="603560" y="1157723"/>
                  <a:pt x="595473" y="1162594"/>
                  <a:pt x="586597" y="1164566"/>
                </a:cubicBezTo>
                <a:cubicBezTo>
                  <a:pt x="543658" y="1174108"/>
                  <a:pt x="457200" y="1190445"/>
                  <a:pt x="457200" y="1190445"/>
                </a:cubicBezTo>
                <a:cubicBezTo>
                  <a:pt x="422902" y="1204164"/>
                  <a:pt x="398552" y="1214884"/>
                  <a:pt x="362310" y="1224951"/>
                </a:cubicBezTo>
                <a:cubicBezTo>
                  <a:pt x="328040" y="1234470"/>
                  <a:pt x="293299" y="1242204"/>
                  <a:pt x="258793" y="1250830"/>
                </a:cubicBezTo>
                <a:cubicBezTo>
                  <a:pt x="247291" y="1253706"/>
                  <a:pt x="234891" y="1254155"/>
                  <a:pt x="224287" y="1259457"/>
                </a:cubicBezTo>
                <a:cubicBezTo>
                  <a:pt x="181649" y="1280777"/>
                  <a:pt x="201982" y="1272644"/>
                  <a:pt x="163902" y="1285336"/>
                </a:cubicBezTo>
                <a:cubicBezTo>
                  <a:pt x="87274" y="1342808"/>
                  <a:pt x="170260" y="1287541"/>
                  <a:pt x="94891" y="1319842"/>
                </a:cubicBezTo>
                <a:cubicBezTo>
                  <a:pt x="85362" y="1323926"/>
                  <a:pt x="78285" y="1332458"/>
                  <a:pt x="69012" y="1337094"/>
                </a:cubicBezTo>
                <a:cubicBezTo>
                  <a:pt x="60879" y="1341161"/>
                  <a:pt x="51759" y="1342845"/>
                  <a:pt x="43132" y="1345721"/>
                </a:cubicBezTo>
                <a:cubicBezTo>
                  <a:pt x="37381" y="1354347"/>
                  <a:pt x="33211" y="1364269"/>
                  <a:pt x="25880" y="1371600"/>
                </a:cubicBezTo>
                <a:cubicBezTo>
                  <a:pt x="18549" y="1378931"/>
                  <a:pt x="0" y="1388853"/>
                  <a:pt x="0" y="138885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배열이 함수의 인수인 경우 </a:t>
            </a:r>
            <a:r>
              <a:rPr lang="en-US" altLang="ko-KR" sz="3600" smtClean="0"/>
              <a:t>2/2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33475" y="1100138"/>
            <a:ext cx="7778750" cy="411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square_array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*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b="1" dirty="0">
                <a:solidFill>
                  <a:srgbClr val="000000"/>
                </a:solidFill>
                <a:latin typeface="Trebuchet MS" pitchFamily="34" charset="0"/>
              </a:rPr>
              <a:t>a[]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size)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"%3d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a[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3935" name="AutoShape 31"/>
          <p:cNvSpPr>
            <a:spLocks/>
          </p:cNvSpPr>
          <p:nvPr/>
        </p:nvSpPr>
        <p:spPr bwMode="auto">
          <a:xfrm>
            <a:off x="1125538" y="1049338"/>
            <a:ext cx="3317066" cy="333375"/>
          </a:xfrm>
          <a:prstGeom prst="borderCallout2">
            <a:avLst>
              <a:gd name="adj1" fmla="val 34287"/>
              <a:gd name="adj2" fmla="val 102528"/>
              <a:gd name="adj3" fmla="val 34287"/>
              <a:gd name="adj4" fmla="val 140528"/>
              <a:gd name="adj5" fmla="val 189534"/>
              <a:gd name="adj6" fmla="val 176697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3936" name="Text Box 32"/>
          <p:cNvSpPr txBox="1">
            <a:spLocks noChangeArrowheads="1"/>
          </p:cNvSpPr>
          <p:nvPr/>
        </p:nvSpPr>
        <p:spPr bwMode="auto">
          <a:xfrm>
            <a:off x="6715724" y="1665708"/>
            <a:ext cx="1495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+mj-ea"/>
              </a:rPr>
              <a:t>배열의 </a:t>
            </a:r>
            <a:r>
              <a:rPr lang="ko-KR" altLang="en-US" sz="1400" b="1" dirty="0">
                <a:solidFill>
                  <a:schemeClr val="tx2"/>
                </a:solidFill>
                <a:latin typeface="Trebuchet MS" pitchFamily="34" charset="0"/>
                <a:ea typeface="+mj-ea"/>
              </a:rPr>
              <a:t>원본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+mj-ea"/>
              </a:rPr>
              <a:t>이 </a:t>
            </a:r>
            <a:r>
              <a:rPr lang="en-US" altLang="ko-KR" sz="1400" dirty="0">
                <a:solidFill>
                  <a:schemeClr val="tx2"/>
                </a:solidFill>
                <a:latin typeface="Trebuchet MS" pitchFamily="34" charset="0"/>
                <a:ea typeface="+mj-ea"/>
              </a:rPr>
              <a:t>a[]</a:t>
            </a:r>
            <a:r>
              <a:rPr lang="ko-KR" altLang="en-US" sz="1400" dirty="0">
                <a:solidFill>
                  <a:schemeClr val="tx2"/>
                </a:solidFill>
                <a:latin typeface="Trebuchet MS" pitchFamily="34" charset="0"/>
                <a:ea typeface="+mj-ea"/>
              </a:rPr>
              <a:t>로 전달</a:t>
            </a:r>
          </a:p>
        </p:txBody>
      </p:sp>
      <p:sp>
        <p:nvSpPr>
          <p:cNvPr id="763937" name="AutoShape 33"/>
          <p:cNvSpPr>
            <a:spLocks/>
          </p:cNvSpPr>
          <p:nvPr/>
        </p:nvSpPr>
        <p:spPr bwMode="auto">
          <a:xfrm>
            <a:off x="1139825" y="2724241"/>
            <a:ext cx="3156130" cy="333375"/>
          </a:xfrm>
          <a:prstGeom prst="borderCallout2">
            <a:avLst>
              <a:gd name="adj1" fmla="val 34287"/>
              <a:gd name="adj2" fmla="val 102528"/>
              <a:gd name="adj3" fmla="val 34287"/>
              <a:gd name="adj4" fmla="val 138421"/>
              <a:gd name="adj5" fmla="val -159522"/>
              <a:gd name="adj6" fmla="val 181636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71575" y="5546562"/>
            <a:ext cx="7740650" cy="5232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1400" i="1" dirty="0">
                <a:ea typeface="굴림" pitchFamily="50" charset="-127"/>
              </a:rPr>
              <a:t>  1   2   3   4   5   6   7 </a:t>
            </a:r>
          </a:p>
          <a:p>
            <a:r>
              <a:rPr lang="en-US" altLang="ko-KR" sz="1400" i="1" dirty="0">
                <a:ea typeface="굴림" pitchFamily="50" charset="-127"/>
              </a:rPr>
              <a:t>  1   4   9  16  25  36  49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35" grpId="0" animBg="1"/>
      <p:bldP spid="763936" grpId="0"/>
      <p:bldP spid="763937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원본 배열의 변경을 금지하는 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19100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a[],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size)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 smtClean="0">
                <a:latin typeface="Trebuchet MS" panose="020B0603020202020204" pitchFamily="34" charset="0"/>
              </a:rPr>
              <a:t>{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	</a:t>
            </a: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</a:rPr>
              <a:t>...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		a[0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100;	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컴파일 오류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" name="AutoShape 33"/>
          <p:cNvSpPr>
            <a:spLocks/>
          </p:cNvSpPr>
          <p:nvPr/>
        </p:nvSpPr>
        <p:spPr bwMode="auto">
          <a:xfrm>
            <a:off x="2414734" y="1377073"/>
            <a:ext cx="1163997" cy="333375"/>
          </a:xfrm>
          <a:prstGeom prst="borderCallout2">
            <a:avLst>
              <a:gd name="adj1" fmla="val 93802"/>
              <a:gd name="adj2" fmla="val 98823"/>
              <a:gd name="adj3" fmla="val 161080"/>
              <a:gd name="adj4" fmla="val 137680"/>
              <a:gd name="adj5" fmla="val 226030"/>
              <a:gd name="adj6" fmla="val 24579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14371" y="1890876"/>
            <a:ext cx="26956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1"/>
            <a:r>
              <a:rPr lang="ko-KR" altLang="en-US" sz="1400" dirty="0">
                <a:solidFill>
                  <a:schemeClr val="tx2"/>
                </a:solidFill>
              </a:rPr>
              <a:t>함수 안에서 </a:t>
            </a:r>
            <a:r>
              <a:rPr lang="en-US" altLang="ko-KR" sz="1400" dirty="0">
                <a:solidFill>
                  <a:schemeClr val="tx2"/>
                </a:solidFill>
              </a:rPr>
              <a:t>a[]</a:t>
            </a:r>
            <a:r>
              <a:rPr lang="ko-KR" altLang="en-US" sz="1400" dirty="0">
                <a:solidFill>
                  <a:schemeClr val="tx2"/>
                </a:solidFill>
              </a:rPr>
              <a:t>는 변경할 수 없다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6" name="Picture 236" descr="C:\Users\yoon\AppData\Local\Microsoft\Windows\Temporary Internet Files\Content.IE5\2L63TLFO\MC9004451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54" y="4528449"/>
            <a:ext cx="7080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구름 모양 설명선 2"/>
          <p:cNvSpPr/>
          <p:nvPr/>
        </p:nvSpPr>
        <p:spPr bwMode="auto">
          <a:xfrm>
            <a:off x="4891177" y="3683479"/>
            <a:ext cx="2838091" cy="1539007"/>
          </a:xfrm>
          <a:prstGeom prst="cloudCallout">
            <a:avLst>
              <a:gd name="adj1" fmla="val -67945"/>
              <a:gd name="adj2" fmla="val 7569"/>
            </a:avLst>
          </a:prstGeom>
          <a:solidFill>
            <a:srgbClr val="CAF8FE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c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onst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키워드는 변경이 불가능하다는 것을 의미하겠죠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?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배열을 함수로 전달하면 원본이 전달되는가</a:t>
            </a:r>
            <a:r>
              <a:rPr lang="en-US" altLang="ko-KR" sz="2000" dirty="0"/>
              <a:t>? </a:t>
            </a:r>
            <a:r>
              <a:rPr lang="ko-KR" altLang="en-US" sz="2000" dirty="0"/>
              <a:t>아니면 복사본이 전달되는가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r>
              <a:rPr lang="ko-KR" altLang="en-US" sz="2000" dirty="0" smtClean="0"/>
              <a:t>함수가 </a:t>
            </a:r>
            <a:r>
              <a:rPr lang="ko-KR" altLang="en-US" sz="2000" dirty="0"/>
              <a:t>전달받은 배열을 변경하지 못하게 하려면 어떻게 하여야 하는가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15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정렬은 물건을 </a:t>
            </a:r>
            <a:r>
              <a:rPr lang="ko-KR" altLang="en-US" dirty="0" err="1" smtClean="0">
                <a:latin typeface="Trebuchet MS" pitchFamily="34" charset="0"/>
              </a:rPr>
              <a:t>크기순으로</a:t>
            </a:r>
            <a:r>
              <a:rPr lang="ko-KR" altLang="en-US" dirty="0" smtClean="0">
                <a:latin typeface="Trebuchet MS" pitchFamily="34" charset="0"/>
              </a:rPr>
              <a:t> 오름차순이나 내림차순으로 나열하는 것</a:t>
            </a:r>
          </a:p>
          <a:p>
            <a:pPr eaLnBrk="1" hangingPunct="1"/>
            <a:r>
              <a:rPr lang="ko-KR" altLang="en-US" dirty="0" smtClean="0">
                <a:latin typeface="Trebuchet MS" pitchFamily="34" charset="0"/>
              </a:rPr>
              <a:t>정렬은 </a:t>
            </a:r>
            <a:r>
              <a:rPr lang="ko-KR" altLang="en-US" dirty="0" smtClean="0">
                <a:latin typeface="Trebuchet MS" pitchFamily="34" charset="0"/>
              </a:rPr>
              <a:t>컴퓨터 공학분야에서 가장 기본적이고 중요한 알고리즘중의 하나</a:t>
            </a:r>
          </a:p>
          <a:p>
            <a:pPr eaLnBrk="1" hangingPunct="1"/>
            <a:endParaRPr lang="ko-KR" altLang="en-US" dirty="0" smtClean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409657"/>
            <a:ext cx="5566973" cy="2007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정렬은 자료 탐색에 있어서 필수적이다</a:t>
            </a:r>
            <a:r>
              <a:rPr lang="en-US" altLang="ko-KR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 smtClean="0">
                <a:solidFill>
                  <a:schemeClr val="tx2"/>
                </a:solidFill>
              </a:rPr>
              <a:t>) </a:t>
            </a:r>
            <a:r>
              <a:rPr lang="ko-KR" altLang="en-US" dirty="0" smtClean="0">
                <a:solidFill>
                  <a:schemeClr val="tx2"/>
                </a:solidFill>
              </a:rPr>
              <a:t>만약 사전에서 단어들이 정렬이 안되어 있다면</a:t>
            </a:r>
            <a:r>
              <a:rPr lang="en-US" altLang="ko-KR" dirty="0" smtClean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28680" name="Picture 232" descr="l3xf0xiw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33" y="2909348"/>
            <a:ext cx="3136690" cy="20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1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sort): </a:t>
            </a:r>
            <a:r>
              <a:rPr lang="ko-KR" altLang="en-US" smtClean="0"/>
              <a:t>정렬이 안된 숫자들중에서 최소값을 선택하여 배열의 첫번째 요소와 교환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3" y="2626275"/>
            <a:ext cx="8324850" cy="322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 선언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64824"/>
            <a:ext cx="8153400" cy="18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2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3222234" cy="44958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선택정렬</a:t>
            </a:r>
            <a:r>
              <a:rPr lang="en-US" altLang="ko-KR" dirty="0" smtClean="0"/>
              <a:t>(selection sort): </a:t>
            </a:r>
            <a:r>
              <a:rPr lang="ko-KR" altLang="en-US" dirty="0" smtClean="0"/>
              <a:t>정렬이 안된 숫자들중에서 최소값을 선택하여 배열의 </a:t>
            </a:r>
            <a:r>
              <a:rPr lang="ko-KR" altLang="en-US" dirty="0" smtClean="0"/>
              <a:t>첫 번째 </a:t>
            </a:r>
            <a:r>
              <a:rPr lang="ko-KR" altLang="en-US" dirty="0" smtClean="0"/>
              <a:t>요소와 </a:t>
            </a:r>
            <a:r>
              <a:rPr lang="ko-KR" altLang="en-US" dirty="0" smtClean="0"/>
              <a:t>교환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23" y="1051249"/>
            <a:ext cx="46196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선택 정렬</a:t>
            </a:r>
            <a:endParaRPr lang="en-US" altLang="ko-KR" sz="36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109662"/>
            <a:ext cx="7778750" cy="55067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dirty="0" smtClean="0">
                <a:latin typeface="Trebuchet MS" pitchFamily="34" charset="0"/>
              </a:rPr>
              <a:t> </a:t>
            </a:r>
            <a:r>
              <a:rPr lang="en-US" altLang="ko-KR" sz="1600" dirty="0">
                <a:latin typeface="Trebuchet MS" pitchFamily="34" charset="0"/>
              </a:rPr>
              <a:t>list[SIZE] = { 3, 2, 9, 7, 1, 4, 8, 0, 6, 5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j, temp, least;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u="sng" kern="0" dirty="0" smtClean="0">
              <a:solidFill>
                <a:srgbClr val="0000FF"/>
              </a:solidFill>
              <a:uFill>
                <a:solidFill>
                  <a:srgbClr val="FF0000"/>
                </a:solidFill>
              </a:u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u="sng" kern="0" dirty="0" smtClean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for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</a:t>
            </a:r>
            <a:r>
              <a:rPr lang="en-US" altLang="ko-KR" sz="1600" u="sng" kern="0" dirty="0" err="1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 smtClean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= 0; 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 &lt; SIZE-1; </a:t>
            </a:r>
            <a:r>
              <a:rPr lang="en-US" altLang="ko-KR" sz="1600" u="sng" kern="0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i</a:t>
            </a:r>
            <a:r>
              <a:rPr lang="en-US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{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	least </a:t>
            </a:r>
            <a:r>
              <a:rPr lang="en-US" altLang="ko-KR" sz="1600" dirty="0">
                <a:latin typeface="Trebuchet MS" pitchFamily="34" charset="0"/>
              </a:rPr>
              <a:t>= </a:t>
            </a:r>
            <a:r>
              <a:rPr lang="en-US" altLang="ko-KR" sz="1600" dirty="0" err="1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(j =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+ 1; j &lt; SIZE; j++) </a:t>
            </a:r>
            <a:endParaRPr lang="ko-KR" altLang="en-US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	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(list[j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&lt; list[least])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		least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j;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temp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	list[</a:t>
            </a:r>
            <a:r>
              <a:rPr lang="en-US" altLang="ko-KR" sz="1600" dirty="0" err="1" smtClean="0">
                <a:latin typeface="Trebuchet MS" pitchFamily="34" charset="0"/>
              </a:rPr>
              <a:t>i</a:t>
            </a:r>
            <a:r>
              <a:rPr lang="en-US" altLang="ko-KR" sz="1600" dirty="0">
                <a:latin typeface="Trebuchet MS" pitchFamily="34" charset="0"/>
              </a:rPr>
              <a:t>] = list[least</a:t>
            </a:r>
            <a:r>
              <a:rPr lang="en-US" altLang="ko-KR" sz="1600" dirty="0" smtClean="0">
                <a:latin typeface="Trebuchet MS" pitchFamily="34" charset="0"/>
              </a:rPr>
              <a:t>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list[least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temp;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112"/>
          <p:cNvSpPr>
            <a:spLocks noChangeArrowheads="1"/>
          </p:cNvSpPr>
          <p:nvPr/>
        </p:nvSpPr>
        <p:spPr bwMode="auto">
          <a:xfrm>
            <a:off x="5689091" y="2431209"/>
            <a:ext cx="3454909" cy="110561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내부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for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루프로서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(i+1)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번째 원소부터 배열의 마지막 원소 중에서 최소값을 찾는다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현재의 최소값과 비교하여 더 작은 정수가 발견되면 그 정수가 들어 있는 인덱스를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least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에 저장한다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rebuchet MS" pitchFamily="34" charset="0"/>
                <a:ea typeface="오이"/>
                <a:cs typeface="굴림" pitchFamily="50" charset="-127"/>
              </a:rPr>
              <a:t>. 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172250" y="2813035"/>
            <a:ext cx="1682150" cy="897508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690776" y="3863060"/>
            <a:ext cx="2717321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90777" y="4734462"/>
            <a:ext cx="2449902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_x151500112"/>
          <p:cNvSpPr>
            <a:spLocks noChangeArrowheads="1"/>
          </p:cNvSpPr>
          <p:nvPr/>
        </p:nvSpPr>
        <p:spPr bwMode="auto">
          <a:xfrm>
            <a:off x="3914220" y="5510840"/>
            <a:ext cx="2148443" cy="5103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en-US" altLang="ko-KR" sz="1400" dirty="0">
                <a:solidFill>
                  <a:schemeClr val="tx2"/>
                </a:solidFill>
              </a:rPr>
              <a:t>list[</a:t>
            </a:r>
            <a:r>
              <a:rPr lang="en-US" altLang="ko-KR" sz="1400" dirty="0" err="1">
                <a:solidFill>
                  <a:schemeClr val="tx2"/>
                </a:solidFill>
              </a:rPr>
              <a:t>i</a:t>
            </a:r>
            <a:r>
              <a:rPr lang="en-US" altLang="ko-KR" sz="1400" dirty="0">
                <a:solidFill>
                  <a:schemeClr val="tx2"/>
                </a:solidFill>
              </a:rPr>
              <a:t>]</a:t>
            </a:r>
            <a:r>
              <a:rPr lang="ko-KR" altLang="en-US" sz="1400" dirty="0">
                <a:solidFill>
                  <a:schemeClr val="tx2"/>
                </a:solidFill>
              </a:rPr>
              <a:t>와 </a:t>
            </a:r>
            <a:r>
              <a:rPr lang="en-US" altLang="ko-KR" sz="1400" dirty="0">
                <a:solidFill>
                  <a:schemeClr val="tx2"/>
                </a:solidFill>
              </a:rPr>
              <a:t>list[least]</a:t>
            </a:r>
            <a:r>
              <a:rPr lang="ko-KR" altLang="en-US" sz="1400" dirty="0">
                <a:solidFill>
                  <a:schemeClr val="tx2"/>
                </a:solidFill>
              </a:rPr>
              <a:t>를 서로 교환</a:t>
            </a:r>
          </a:p>
        </p:txBody>
      </p:sp>
      <p:sp>
        <p:nvSpPr>
          <p:cNvPr id="15" name="자유형 14"/>
          <p:cNvSpPr/>
          <p:nvPr/>
        </p:nvSpPr>
        <p:spPr bwMode="auto">
          <a:xfrm flipV="1">
            <a:off x="4140679" y="5013381"/>
            <a:ext cx="659921" cy="497457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선택 정렬</a:t>
            </a:r>
            <a:endParaRPr lang="en-US" altLang="ko-KR" sz="3600" dirty="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109663"/>
            <a:ext cx="7778750" cy="2004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0;i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list[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]);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23950" y="3588247"/>
            <a:ext cx="7778750" cy="10772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r>
              <a:rPr lang="ko-KR" altLang="en-US" sz="1600" i="1">
                <a:ea typeface="굴림" pitchFamily="50" charset="-127"/>
              </a:rPr>
              <a:t>원래의 배열 </a:t>
            </a:r>
          </a:p>
          <a:p>
            <a:r>
              <a:rPr lang="en-US" altLang="ko-KR" sz="1600" i="1">
                <a:ea typeface="굴림" pitchFamily="50" charset="-127"/>
              </a:rPr>
              <a:t>3 2 9 7 1 4 8 0 6 5 </a:t>
            </a:r>
          </a:p>
          <a:p>
            <a:r>
              <a:rPr lang="ko-KR" altLang="en-US" sz="1600" i="1">
                <a:ea typeface="굴림" pitchFamily="50" charset="-127"/>
              </a:rPr>
              <a:t>정렬된 배열 </a:t>
            </a:r>
          </a:p>
          <a:p>
            <a:r>
              <a:rPr lang="en-US" altLang="ko-KR" sz="1600" i="1">
                <a:ea typeface="굴림" pitchFamily="50" charset="-127"/>
              </a:rPr>
              <a:t>0 1 2 3 4 5 6 7 8 9</a:t>
            </a:r>
            <a:r>
              <a:rPr lang="en-US" altLang="ko-KR" sz="1600">
                <a:ea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6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값을 서로 교환할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atinLnBrk="0"/>
            <a:r>
              <a:rPr lang="ko-KR" altLang="en-US" dirty="0" smtClean="0">
                <a:latin typeface="Trebuchet MS" pitchFamily="34" charset="0"/>
              </a:rPr>
              <a:t>다음과 같이 하면 안됨</a:t>
            </a:r>
            <a:endParaRPr lang="en-US" altLang="ko-KR" dirty="0" smtClean="0">
              <a:latin typeface="Trebuchet MS" pitchFamily="34" charset="0"/>
            </a:endParaRP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score[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</a:t>
            </a:r>
            <a:r>
              <a:rPr lang="en-US" altLang="ko-KR" dirty="0" smtClean="0">
                <a:latin typeface="Trebuchet MS" pitchFamily="34" charset="0"/>
              </a:rPr>
              <a:t>score[least</a:t>
            </a:r>
            <a:r>
              <a:rPr lang="en-US" altLang="ko-KR" dirty="0">
                <a:latin typeface="Trebuchet MS" pitchFamily="34" charset="0"/>
              </a:rPr>
              <a:t>];	// </a:t>
            </a:r>
            <a:r>
              <a:rPr lang="en-US" altLang="ko-KR" dirty="0" smtClean="0">
                <a:latin typeface="Trebuchet MS" pitchFamily="34" charset="0"/>
              </a:rPr>
              <a:t>score[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</a:t>
            </a:r>
            <a:r>
              <a:rPr lang="ko-KR" altLang="en-US" dirty="0">
                <a:latin typeface="Trebuchet MS" pitchFamily="34" charset="0"/>
              </a:rPr>
              <a:t>의 </a:t>
            </a:r>
            <a:r>
              <a:rPr lang="ko-KR" altLang="en-US" dirty="0" err="1">
                <a:latin typeface="Trebuchet MS" pitchFamily="34" charset="0"/>
              </a:rPr>
              <a:t>기존값은</a:t>
            </a:r>
            <a:r>
              <a:rPr lang="ko-KR" altLang="en-US" dirty="0">
                <a:latin typeface="Trebuchet MS" pitchFamily="34" charset="0"/>
              </a:rPr>
              <a:t> 파괴된다</a:t>
            </a:r>
            <a:r>
              <a:rPr lang="en-US" altLang="ko-KR" dirty="0">
                <a:latin typeface="Trebuchet MS" pitchFamily="34" charset="0"/>
              </a:rPr>
              <a:t>!</a:t>
            </a:r>
            <a:endParaRPr lang="ko-KR" altLang="en-US" dirty="0">
              <a:latin typeface="Trebuchet MS" pitchFamily="34" charset="0"/>
            </a:endParaRP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score[least</a:t>
            </a:r>
            <a:r>
              <a:rPr lang="en-US" altLang="ko-KR" dirty="0">
                <a:latin typeface="Trebuchet MS" pitchFamily="34" charset="0"/>
              </a:rPr>
              <a:t>] = </a:t>
            </a:r>
            <a:r>
              <a:rPr lang="en-US" altLang="ko-KR" dirty="0" smtClean="0">
                <a:latin typeface="Trebuchet MS" pitchFamily="34" charset="0"/>
              </a:rPr>
              <a:t>score[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 smtClean="0">
                <a:latin typeface="Trebuchet MS" pitchFamily="34" charset="0"/>
              </a:rPr>
              <a:t>];</a:t>
            </a:r>
          </a:p>
          <a:p>
            <a:pPr lvl="1" latinLnBrk="0"/>
            <a:endParaRPr lang="en-US" altLang="ko-KR" dirty="0" smtClean="0">
              <a:latin typeface="Trebuchet MS" pitchFamily="34" charset="0"/>
            </a:endParaRPr>
          </a:p>
          <a:p>
            <a:pPr latinLnBrk="0"/>
            <a:r>
              <a:rPr lang="ko-KR" altLang="en-US" dirty="0" smtClean="0">
                <a:latin typeface="Trebuchet MS" pitchFamily="34" charset="0"/>
              </a:rPr>
              <a:t>올바른 방법</a:t>
            </a:r>
            <a:endParaRPr lang="en-US" altLang="ko-KR" dirty="0" smtClean="0">
              <a:latin typeface="Trebuchet MS" pitchFamily="34" charset="0"/>
            </a:endParaRPr>
          </a:p>
          <a:p>
            <a:pPr lvl="1" latinLnBrk="0"/>
            <a:r>
              <a:rPr lang="en-US" altLang="ko-KR" dirty="0">
                <a:latin typeface="Trebuchet MS" pitchFamily="34" charset="0"/>
              </a:rPr>
              <a:t>temp = list[</a:t>
            </a:r>
            <a:r>
              <a:rPr lang="en-US" altLang="ko-KR" dirty="0" err="1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]; 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list[</a:t>
            </a:r>
            <a:r>
              <a:rPr lang="en-US" altLang="ko-KR" dirty="0" err="1" smtClean="0">
                <a:latin typeface="Trebuchet MS" pitchFamily="34" charset="0"/>
              </a:rPr>
              <a:t>i</a:t>
            </a:r>
            <a:r>
              <a:rPr lang="en-US" altLang="ko-KR" dirty="0">
                <a:latin typeface="Trebuchet MS" pitchFamily="34" charset="0"/>
              </a:rPr>
              <a:t>] = list[least</a:t>
            </a:r>
            <a:r>
              <a:rPr lang="en-US" altLang="ko-KR" dirty="0" smtClean="0">
                <a:latin typeface="Trebuchet MS" pitchFamily="34" charset="0"/>
              </a:rPr>
              <a:t>];</a:t>
            </a:r>
          </a:p>
          <a:p>
            <a:pPr lvl="1" latinLnBrk="0"/>
            <a:r>
              <a:rPr lang="en-US" altLang="ko-KR" dirty="0" smtClean="0">
                <a:latin typeface="Trebuchet MS" pitchFamily="34" charset="0"/>
              </a:rPr>
              <a:t>list[least</a:t>
            </a:r>
            <a:r>
              <a:rPr lang="en-US" altLang="ko-KR" dirty="0">
                <a:latin typeface="Trebuchet MS" pitchFamily="34" charset="0"/>
              </a:rPr>
              <a:t>] = temp;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47" y="3110094"/>
            <a:ext cx="4433047" cy="296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329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순차탐색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순차</a:t>
            </a:r>
            <a:r>
              <a:rPr lang="en-US" altLang="ko-KR" dirty="0"/>
              <a:t> </a:t>
            </a:r>
            <a:r>
              <a:rPr lang="en-US" altLang="ko-KR" dirty="0" err="1"/>
              <a:t>탐색은</a:t>
            </a:r>
            <a:r>
              <a:rPr lang="en-US" altLang="ko-KR" dirty="0"/>
              <a:t> </a:t>
            </a:r>
            <a:r>
              <a:rPr lang="en-US" altLang="ko-KR" dirty="0" err="1"/>
              <a:t>배열의</a:t>
            </a:r>
            <a:r>
              <a:rPr lang="en-US" altLang="ko-KR" dirty="0"/>
              <a:t> </a:t>
            </a:r>
            <a:r>
              <a:rPr lang="en-US" altLang="ko-KR" dirty="0" err="1"/>
              <a:t>원소를</a:t>
            </a:r>
            <a:r>
              <a:rPr lang="en-US" altLang="ko-KR" dirty="0"/>
              <a:t> </a:t>
            </a:r>
            <a:r>
              <a:rPr lang="en-US" altLang="ko-KR" dirty="0" err="1"/>
              <a:t>순서대로</a:t>
            </a:r>
            <a:r>
              <a:rPr lang="en-US" altLang="ko-KR" dirty="0"/>
              <a:t> </a:t>
            </a:r>
            <a:r>
              <a:rPr lang="en-US" altLang="ko-KR" dirty="0" err="1"/>
              <a:t>하나씩</a:t>
            </a:r>
            <a:r>
              <a:rPr lang="en-US" altLang="ko-KR" dirty="0"/>
              <a:t> </a:t>
            </a:r>
            <a:r>
              <a:rPr lang="en-US" altLang="ko-KR" dirty="0" err="1"/>
              <a:t>꺼내서</a:t>
            </a:r>
            <a:r>
              <a:rPr lang="en-US" altLang="ko-KR" dirty="0"/>
              <a:t> </a:t>
            </a:r>
            <a:r>
              <a:rPr lang="en-US" altLang="ko-KR" dirty="0" err="1"/>
              <a:t>탐색키와</a:t>
            </a:r>
            <a:r>
              <a:rPr lang="en-US" altLang="ko-KR" dirty="0"/>
              <a:t> </a:t>
            </a:r>
            <a:r>
              <a:rPr lang="en-US" altLang="ko-KR" dirty="0" err="1"/>
              <a:t>비교하여</a:t>
            </a:r>
            <a:r>
              <a:rPr lang="en-US" altLang="ko-KR" dirty="0"/>
              <a:t> </a:t>
            </a:r>
            <a:r>
              <a:rPr lang="en-US" altLang="ko-KR" dirty="0" err="1"/>
              <a:t>원하는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찾아가는</a:t>
            </a:r>
            <a:r>
              <a:rPr lang="en-US" altLang="ko-KR" dirty="0"/>
              <a:t> </a:t>
            </a:r>
            <a:r>
              <a:rPr lang="en-US" altLang="ko-KR" dirty="0" err="1"/>
              <a:t>방법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4" name="그룹 2"/>
          <p:cNvGrpSpPr>
            <a:grpSpLocks/>
          </p:cNvGrpSpPr>
          <p:nvPr/>
        </p:nvGrpSpPr>
        <p:grpSpPr bwMode="auto">
          <a:xfrm>
            <a:off x="2754861" y="4458376"/>
            <a:ext cx="3175000" cy="687387"/>
            <a:chOff x="4486986" y="5359999"/>
            <a:chExt cx="2689908" cy="583601"/>
          </a:xfrm>
        </p:grpSpPr>
        <p:pic>
          <p:nvPicPr>
            <p:cNvPr id="5" name="그림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7668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57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그림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390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그림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45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그림 3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7577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6986" y="5359999"/>
              <a:ext cx="719226" cy="583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그룹 2"/>
          <p:cNvGrpSpPr>
            <a:grpSpLocks/>
          </p:cNvGrpSpPr>
          <p:nvPr/>
        </p:nvGrpSpPr>
        <p:grpSpPr bwMode="auto">
          <a:xfrm>
            <a:off x="2972350" y="4253588"/>
            <a:ext cx="510346" cy="438150"/>
            <a:chOff x="5771264" y="2574950"/>
            <a:chExt cx="556316" cy="475488"/>
          </a:xfrm>
        </p:grpSpPr>
        <p:sp>
          <p:nvSpPr>
            <p:cNvPr id="12" name="타원 11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3" name="TextBox 1"/>
            <p:cNvSpPr txBox="1">
              <a:spLocks noChangeArrowheads="1"/>
            </p:cNvSpPr>
            <p:nvPr/>
          </p:nvSpPr>
          <p:spPr bwMode="auto">
            <a:xfrm>
              <a:off x="5771264" y="2626158"/>
              <a:ext cx="556316" cy="400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23"/>
          <p:cNvGrpSpPr>
            <a:grpSpLocks/>
          </p:cNvGrpSpPr>
          <p:nvPr/>
        </p:nvGrpSpPr>
        <p:grpSpPr bwMode="auto">
          <a:xfrm>
            <a:off x="3469236" y="4245651"/>
            <a:ext cx="450850" cy="438150"/>
            <a:chOff x="5776854" y="2574950"/>
            <a:chExt cx="490118" cy="475488"/>
          </a:xfrm>
        </p:grpSpPr>
        <p:sp>
          <p:nvSpPr>
            <p:cNvPr id="15" name="타원 14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20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26"/>
          <p:cNvGrpSpPr>
            <a:grpSpLocks/>
          </p:cNvGrpSpPr>
          <p:nvPr/>
        </p:nvGrpSpPr>
        <p:grpSpPr bwMode="auto">
          <a:xfrm>
            <a:off x="3951836" y="4245651"/>
            <a:ext cx="450850" cy="438150"/>
            <a:chOff x="5776854" y="2574950"/>
            <a:chExt cx="490118" cy="475488"/>
          </a:xfrm>
        </p:grpSpPr>
        <p:sp>
          <p:nvSpPr>
            <p:cNvPr id="18" name="타원 17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19" name="TextBox 28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30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29"/>
          <p:cNvGrpSpPr>
            <a:grpSpLocks/>
          </p:cNvGrpSpPr>
          <p:nvPr/>
        </p:nvGrpSpPr>
        <p:grpSpPr bwMode="auto">
          <a:xfrm>
            <a:off x="4420148" y="4245651"/>
            <a:ext cx="450850" cy="438150"/>
            <a:chOff x="5776854" y="2574950"/>
            <a:chExt cx="490118" cy="475488"/>
          </a:xfrm>
        </p:grpSpPr>
        <p:sp>
          <p:nvSpPr>
            <p:cNvPr id="21" name="타원 20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2" name="TextBox 31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40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32"/>
          <p:cNvGrpSpPr>
            <a:grpSpLocks/>
          </p:cNvGrpSpPr>
          <p:nvPr/>
        </p:nvGrpSpPr>
        <p:grpSpPr bwMode="auto">
          <a:xfrm>
            <a:off x="4896398" y="4245651"/>
            <a:ext cx="450850" cy="438150"/>
            <a:chOff x="5776854" y="2574950"/>
            <a:chExt cx="490118" cy="475488"/>
          </a:xfrm>
        </p:grpSpPr>
        <p:sp>
          <p:nvSpPr>
            <p:cNvPr id="24" name="타원 23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5" name="TextBox 34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401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35"/>
          <p:cNvGrpSpPr>
            <a:grpSpLocks/>
          </p:cNvGrpSpPr>
          <p:nvPr/>
        </p:nvGrpSpPr>
        <p:grpSpPr bwMode="auto">
          <a:xfrm>
            <a:off x="5350423" y="4245651"/>
            <a:ext cx="450850" cy="438150"/>
            <a:chOff x="5776854" y="2574950"/>
            <a:chExt cx="490118" cy="475488"/>
          </a:xfrm>
        </p:grpSpPr>
        <p:sp>
          <p:nvSpPr>
            <p:cNvPr id="27" name="타원 26"/>
            <p:cNvSpPr/>
            <p:nvPr/>
          </p:nvSpPr>
          <p:spPr>
            <a:xfrm>
              <a:off x="5776854" y="2574950"/>
              <a:ext cx="475488" cy="475488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68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/>
            </a:p>
          </p:txBody>
        </p:sp>
        <p:sp>
          <p:nvSpPr>
            <p:cNvPr id="28" name="TextBox 37"/>
            <p:cNvSpPr txBox="1">
              <a:spLocks noChangeArrowheads="1"/>
            </p:cNvSpPr>
            <p:nvPr/>
          </p:nvSpPr>
          <p:spPr bwMode="auto">
            <a:xfrm>
              <a:off x="5791484" y="2626158"/>
              <a:ext cx="4754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10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>
            <a:grpSpLocks/>
          </p:cNvGrpSpPr>
          <p:nvPr/>
        </p:nvGrpSpPr>
        <p:grpSpPr bwMode="auto">
          <a:xfrm>
            <a:off x="2951711" y="3550326"/>
            <a:ext cx="455612" cy="454025"/>
            <a:chOff x="5738563" y="1943867"/>
            <a:chExt cx="455328" cy="455328"/>
          </a:xfrm>
        </p:grpSpPr>
        <p:sp>
          <p:nvSpPr>
            <p:cNvPr id="30" name="타원 29"/>
            <p:cNvSpPr/>
            <p:nvPr/>
          </p:nvSpPr>
          <p:spPr>
            <a:xfrm>
              <a:off x="5738563" y="1943867"/>
              <a:ext cx="455328" cy="455328"/>
            </a:xfrm>
            <a:prstGeom prst="ellipse">
              <a:avLst/>
            </a:prstGeom>
            <a:gradFill flip="none" rotWithShape="1">
              <a:gsLst>
                <a:gs pos="0">
                  <a:srgbClr val="CCFFCC"/>
                </a:gs>
                <a:gs pos="25000">
                  <a:srgbClr val="25FBA9"/>
                </a:gs>
                <a:gs pos="68000">
                  <a:srgbClr val="12B280"/>
                </a:gs>
                <a:gs pos="100000">
                  <a:srgbClr val="00642D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31" name="TextBox 42"/>
            <p:cNvSpPr txBox="1">
              <a:spLocks noChangeArrowheads="1"/>
            </p:cNvSpPr>
            <p:nvPr/>
          </p:nvSpPr>
          <p:spPr bwMode="auto">
            <a:xfrm>
              <a:off x="5743795" y="1994368"/>
              <a:ext cx="43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r>
                <a:rPr lang="en-US" altLang="ko-KR">
                  <a:solidFill>
                    <a:schemeClr val="bg1"/>
                  </a:solidFill>
                </a:rPr>
                <a:t>50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507211" y="3969426"/>
            <a:ext cx="4699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비교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29786" y="3744001"/>
            <a:ext cx="4714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1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성공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046961" y="4802863"/>
            <a:ext cx="3046412" cy="20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750" dirty="0" smtClean="0">
                <a:latin typeface="Lucida Calligraphy" pitchFamily="66" charset="0"/>
                <a:ea typeface="+mn-ea"/>
              </a:rPr>
              <a:t>score</a:t>
            </a:r>
            <a:r>
              <a:rPr lang="en-US" altLang="ko-KR" sz="750" dirty="0" smtClean="0">
                <a:solidFill>
                  <a:srgbClr val="FF0000"/>
                </a:solidFill>
                <a:latin typeface="Lucida Calligraphy" pitchFamily="66" charset="0"/>
                <a:ea typeface="+mn-ea"/>
              </a:rPr>
              <a:t>[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0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[1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[2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r>
              <a:rPr lang="en-US" altLang="ko-KR" sz="750" dirty="0">
                <a:latin typeface="Lucida Calligraphy" pitchFamily="66" charset="0"/>
                <a:ea typeface="+mn-ea"/>
              </a:rPr>
              <a:t>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[3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</a:t>
            </a:r>
            <a:r>
              <a:rPr lang="en-US" altLang="ko-KR" sz="750" dirty="0" smtClean="0">
                <a:latin typeface="Lucida Calligraphy" pitchFamily="66" charset="0"/>
                <a:ea typeface="+mn-ea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[4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  </a:t>
            </a:r>
            <a:r>
              <a:rPr lang="en-US" altLang="ko-KR" sz="750" dirty="0" smtClean="0">
                <a:latin typeface="Lucida Calligraphy" pitchFamily="66" charset="0"/>
              </a:rPr>
              <a:t>score</a:t>
            </a:r>
            <a:r>
              <a:rPr lang="en-US" altLang="ko-KR" sz="750" dirty="0" smtClean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[5</a:t>
            </a:r>
            <a:r>
              <a:rPr lang="en-US" altLang="ko-KR" sz="750" dirty="0">
                <a:solidFill>
                  <a:schemeClr val="tx2"/>
                </a:solidFill>
                <a:latin typeface="Lucida Calligraphy" pitchFamily="66" charset="0"/>
                <a:ea typeface="+mn-ea"/>
              </a:rPr>
              <a:t>]</a:t>
            </a:r>
            <a:endParaRPr lang="ko-KR" altLang="en-US" sz="750" dirty="0">
              <a:solidFill>
                <a:schemeClr val="tx2"/>
              </a:solidFill>
              <a:latin typeface="Lucida Calligraphy" pitchFamily="66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47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75382E-6 C 0.00017 0.01133 -0.01025 0.0553 0.00486 0.06825 C 0.00798 0.06779 0.01128 0.06802 0.01441 0.0671 C 0.01736 0.0664 0.01666 0.06409 0.0184 0.06177 C 0.02135 0.05784 0.025 0.05506 0.02795 0.05113 C 0.02934 0.04928 0.03038 0.04743 0.03194 0.04581 C 0.0335 0.04419 0.0368 0.04164 0.0368 0.04164 C 0.03941 0.03424 0.03993 0.03401 0.04635 0.03517 C 0.05225 0.04234 0.04809 0.06455 0.05607 0.06825 C 0.0585 0.06756 0.06111 0.06802 0.06319 0.06617 C 0.06614 0.06362 0.06545 0.06247 0.06719 0.05877 C 0.06927 0.0546 0.07239 0.05113 0.07448 0.04697 C 0.07812 0.03979 0.08229 0.03146 0.08889 0.02892 C 0.09166 0.03262 0.09392 0.03702 0.09687 0.04049 C 0.09774 0.04419 0.0993 0.04581 0.10087 0.04905 C 0.10225 0.05576 0.10434 0.06293 0.10955 0.06501 C 0.12048 0.06339 0.12205 0.0583 0.12969 0.04905 C 0.13142 0.04095 0.13802 0.02938 0.1441 0.02661 C 0.15035 0.02846 0.14913 0.03031 0.15121 0.03725 C 0.15173 0.04211 0.15347 0.0627 0.15607 0.0671 C 0.1566 0.06802 0.15764 0.06779 0.1585 0.06825 C 0.16805 0.06548 0.16475 0.05969 0.16875 0.05113 C 0.16979 0.04905 0.17135 0.04766 0.17274 0.04581 C 0.17621 0.04118 0.18107 0.03517 0.18559 0.03308 C 0.19028 0.031 0.19531 0.03008 0.2 0.02776 C 0.20295 0.02822 0.20607 0.02776 0.20885 0.02892 C 0.20955 0.02915 0.20955 0.03077 0.20955 0.03193 C 0.21007 0.04118 0.20712 0.06779 0.21041 0.05969 C 0.21406 0.0509 0.21041 0.03979 0.21041 0.02984 " pathEditMode="relative" ptsTypes="ffffffffffffffffffffffffffff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순차 탐색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130300" y="1073150"/>
            <a:ext cx="7759700" cy="51292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10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key,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list[SIZE] = { 1, 2, 3, 4, 5, 6, 7, 8, 9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 smtClean="0"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dirty="0" smtClean="0">
                <a:latin typeface="Trebuchet MS" pitchFamily="34" charset="0"/>
              </a:rPr>
              <a:t>	</a:t>
            </a:r>
            <a:r>
              <a:rPr lang="en-US" altLang="ko-KR" sz="1600" dirty="0" err="1" smtClean="0">
                <a:latin typeface="Trebuchet MS" pitchFamily="34" charset="0"/>
              </a:rPr>
              <a:t>printf</a:t>
            </a:r>
            <a:r>
              <a:rPr lang="en-US" altLang="ko-KR" sz="1600" dirty="0">
                <a:latin typeface="Trebuchet MS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탐색할 값을 입력하시오</a:t>
            </a:r>
            <a:r>
              <a:rPr lang="en-US" altLang="ko-KR" sz="1600" dirty="0" smtClean="0">
                <a:latin typeface="Trebuchet MS" pitchFamily="34" charset="0"/>
              </a:rPr>
              <a:t>:");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&lt; SIZE;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	if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(list[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== key)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 성공 인덱스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 %d\n",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 종료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lang="ko-KR" altLang="en-US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52496544"/>
          <p:cNvSpPr>
            <a:spLocks noChangeArrowheads="1"/>
          </p:cNvSpPr>
          <p:nvPr/>
        </p:nvSpPr>
        <p:spPr bwMode="auto">
          <a:xfrm>
            <a:off x="5556190" y="1880080"/>
            <a:ext cx="3333810" cy="1078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루프를 이용하여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list[i]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를 비교하는 연산을 배열의 크기만큼 반복한다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만약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list[i]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와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key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가 같으면 탐색은 성공되고 키값이 발견된 배열의 인덱스를 출력한다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674853" y="2708694"/>
            <a:ext cx="1794294" cy="1276826"/>
          </a:xfrm>
          <a:custGeom>
            <a:avLst/>
            <a:gdLst>
              <a:gd name="connsiteX0" fmla="*/ 2242867 w 2242867"/>
              <a:gd name="connsiteY0" fmla="*/ 0 h 1656287"/>
              <a:gd name="connsiteX1" fmla="*/ 2208362 w 2242867"/>
              <a:gd name="connsiteY1" fmla="*/ 43132 h 1656287"/>
              <a:gd name="connsiteX2" fmla="*/ 2156603 w 2242867"/>
              <a:gd name="connsiteY2" fmla="*/ 120770 h 1656287"/>
              <a:gd name="connsiteX3" fmla="*/ 2096218 w 2242867"/>
              <a:gd name="connsiteY3" fmla="*/ 172528 h 1656287"/>
              <a:gd name="connsiteX4" fmla="*/ 2044460 w 2242867"/>
              <a:gd name="connsiteY4" fmla="*/ 224287 h 1656287"/>
              <a:gd name="connsiteX5" fmla="*/ 1975449 w 2242867"/>
              <a:gd name="connsiteY5" fmla="*/ 276045 h 1656287"/>
              <a:gd name="connsiteX6" fmla="*/ 1889184 w 2242867"/>
              <a:gd name="connsiteY6" fmla="*/ 362309 h 1656287"/>
              <a:gd name="connsiteX7" fmla="*/ 1854679 w 2242867"/>
              <a:gd name="connsiteY7" fmla="*/ 405441 h 1656287"/>
              <a:gd name="connsiteX8" fmla="*/ 1811547 w 2242867"/>
              <a:gd name="connsiteY8" fmla="*/ 439947 h 1656287"/>
              <a:gd name="connsiteX9" fmla="*/ 1785667 w 2242867"/>
              <a:gd name="connsiteY9" fmla="*/ 483079 h 1656287"/>
              <a:gd name="connsiteX10" fmla="*/ 1759788 w 2242867"/>
              <a:gd name="connsiteY10" fmla="*/ 508958 h 1656287"/>
              <a:gd name="connsiteX11" fmla="*/ 1733909 w 2242867"/>
              <a:gd name="connsiteY11" fmla="*/ 543464 h 1656287"/>
              <a:gd name="connsiteX12" fmla="*/ 1699403 w 2242867"/>
              <a:gd name="connsiteY12" fmla="*/ 595223 h 1656287"/>
              <a:gd name="connsiteX13" fmla="*/ 1673524 w 2242867"/>
              <a:gd name="connsiteY13" fmla="*/ 621102 h 1656287"/>
              <a:gd name="connsiteX14" fmla="*/ 1613139 w 2242867"/>
              <a:gd name="connsiteY14" fmla="*/ 733245 h 1656287"/>
              <a:gd name="connsiteX15" fmla="*/ 1595886 w 2242867"/>
              <a:gd name="connsiteY15" fmla="*/ 759124 h 1656287"/>
              <a:gd name="connsiteX16" fmla="*/ 1544128 w 2242867"/>
              <a:gd name="connsiteY16" fmla="*/ 862641 h 1656287"/>
              <a:gd name="connsiteX17" fmla="*/ 1526875 w 2242867"/>
              <a:gd name="connsiteY17" fmla="*/ 897147 h 1656287"/>
              <a:gd name="connsiteX18" fmla="*/ 1518249 w 2242867"/>
              <a:gd name="connsiteY18" fmla="*/ 931653 h 1656287"/>
              <a:gd name="connsiteX19" fmla="*/ 1500996 w 2242867"/>
              <a:gd name="connsiteY19" fmla="*/ 974785 h 1656287"/>
              <a:gd name="connsiteX20" fmla="*/ 1509622 w 2242867"/>
              <a:gd name="connsiteY20" fmla="*/ 1078302 h 1656287"/>
              <a:gd name="connsiteX21" fmla="*/ 1561381 w 2242867"/>
              <a:gd name="connsiteY21" fmla="*/ 1130060 h 1656287"/>
              <a:gd name="connsiteX22" fmla="*/ 1595886 w 2242867"/>
              <a:gd name="connsiteY22" fmla="*/ 1155940 h 1656287"/>
              <a:gd name="connsiteX23" fmla="*/ 1647645 w 2242867"/>
              <a:gd name="connsiteY23" fmla="*/ 1190445 h 1656287"/>
              <a:gd name="connsiteX24" fmla="*/ 1639018 w 2242867"/>
              <a:gd name="connsiteY24" fmla="*/ 1224951 h 1656287"/>
              <a:gd name="connsiteX25" fmla="*/ 1570007 w 2242867"/>
              <a:gd name="connsiteY25" fmla="*/ 1276709 h 1656287"/>
              <a:gd name="connsiteX26" fmla="*/ 1535501 w 2242867"/>
              <a:gd name="connsiteY26" fmla="*/ 1285336 h 1656287"/>
              <a:gd name="connsiteX27" fmla="*/ 1492369 w 2242867"/>
              <a:gd name="connsiteY27" fmla="*/ 1311215 h 1656287"/>
              <a:gd name="connsiteX28" fmla="*/ 1354347 w 2242867"/>
              <a:gd name="connsiteY28" fmla="*/ 1354347 h 1656287"/>
              <a:gd name="connsiteX29" fmla="*/ 1259456 w 2242867"/>
              <a:gd name="connsiteY29" fmla="*/ 1380226 h 1656287"/>
              <a:gd name="connsiteX30" fmla="*/ 1224951 w 2242867"/>
              <a:gd name="connsiteY30" fmla="*/ 1388853 h 1656287"/>
              <a:gd name="connsiteX31" fmla="*/ 914400 w 2242867"/>
              <a:gd name="connsiteY31" fmla="*/ 1406106 h 1656287"/>
              <a:gd name="connsiteX32" fmla="*/ 750498 w 2242867"/>
              <a:gd name="connsiteY32" fmla="*/ 1414732 h 1656287"/>
              <a:gd name="connsiteX33" fmla="*/ 681486 w 2242867"/>
              <a:gd name="connsiteY33" fmla="*/ 1423358 h 1656287"/>
              <a:gd name="connsiteX34" fmla="*/ 603849 w 2242867"/>
              <a:gd name="connsiteY34" fmla="*/ 1440611 h 1656287"/>
              <a:gd name="connsiteX35" fmla="*/ 552090 w 2242867"/>
              <a:gd name="connsiteY35" fmla="*/ 1449238 h 1656287"/>
              <a:gd name="connsiteX36" fmla="*/ 526211 w 2242867"/>
              <a:gd name="connsiteY36" fmla="*/ 1457864 h 1656287"/>
              <a:gd name="connsiteX37" fmla="*/ 457200 w 2242867"/>
              <a:gd name="connsiteY37" fmla="*/ 1466491 h 1656287"/>
              <a:gd name="connsiteX38" fmla="*/ 370935 w 2242867"/>
              <a:gd name="connsiteY38" fmla="*/ 1492370 h 1656287"/>
              <a:gd name="connsiteX39" fmla="*/ 232913 w 2242867"/>
              <a:gd name="connsiteY39" fmla="*/ 1526875 h 1656287"/>
              <a:gd name="connsiteX40" fmla="*/ 181154 w 2242867"/>
              <a:gd name="connsiteY40" fmla="*/ 1552755 h 1656287"/>
              <a:gd name="connsiteX41" fmla="*/ 120769 w 2242867"/>
              <a:gd name="connsiteY41" fmla="*/ 1570007 h 1656287"/>
              <a:gd name="connsiteX42" fmla="*/ 94890 w 2242867"/>
              <a:gd name="connsiteY42" fmla="*/ 1587260 h 1656287"/>
              <a:gd name="connsiteX43" fmla="*/ 43132 w 2242867"/>
              <a:gd name="connsiteY43" fmla="*/ 1604513 h 1656287"/>
              <a:gd name="connsiteX44" fmla="*/ 0 w 2242867"/>
              <a:gd name="connsiteY44" fmla="*/ 1656272 h 16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42867" h="1656287">
                <a:moveTo>
                  <a:pt x="2242867" y="0"/>
                </a:moveTo>
                <a:cubicBezTo>
                  <a:pt x="2231365" y="14377"/>
                  <a:pt x="2218920" y="28048"/>
                  <a:pt x="2208362" y="43132"/>
                </a:cubicBezTo>
                <a:cubicBezTo>
                  <a:pt x="2189195" y="70513"/>
                  <a:pt x="2180444" y="96929"/>
                  <a:pt x="2156603" y="120770"/>
                </a:cubicBezTo>
                <a:cubicBezTo>
                  <a:pt x="2137857" y="139516"/>
                  <a:pt x="2115698" y="154546"/>
                  <a:pt x="2096218" y="172528"/>
                </a:cubicBezTo>
                <a:cubicBezTo>
                  <a:pt x="2078289" y="189078"/>
                  <a:pt x="2062985" y="208408"/>
                  <a:pt x="2044460" y="224287"/>
                </a:cubicBezTo>
                <a:cubicBezTo>
                  <a:pt x="2022628" y="243000"/>
                  <a:pt x="1996940" y="256942"/>
                  <a:pt x="1975449" y="276045"/>
                </a:cubicBezTo>
                <a:cubicBezTo>
                  <a:pt x="1945055" y="303062"/>
                  <a:pt x="1914587" y="330554"/>
                  <a:pt x="1889184" y="362309"/>
                </a:cubicBezTo>
                <a:cubicBezTo>
                  <a:pt x="1877682" y="376686"/>
                  <a:pt x="1867698" y="392422"/>
                  <a:pt x="1854679" y="405441"/>
                </a:cubicBezTo>
                <a:cubicBezTo>
                  <a:pt x="1841660" y="418460"/>
                  <a:pt x="1825924" y="428445"/>
                  <a:pt x="1811547" y="439947"/>
                </a:cubicBezTo>
                <a:cubicBezTo>
                  <a:pt x="1802920" y="454324"/>
                  <a:pt x="1795727" y="469666"/>
                  <a:pt x="1785667" y="483079"/>
                </a:cubicBezTo>
                <a:cubicBezTo>
                  <a:pt x="1778347" y="492839"/>
                  <a:pt x="1767727" y="499695"/>
                  <a:pt x="1759788" y="508958"/>
                </a:cubicBezTo>
                <a:cubicBezTo>
                  <a:pt x="1750431" y="519874"/>
                  <a:pt x="1742154" y="531686"/>
                  <a:pt x="1733909" y="543464"/>
                </a:cubicBezTo>
                <a:cubicBezTo>
                  <a:pt x="1722018" y="560451"/>
                  <a:pt x="1712133" y="578855"/>
                  <a:pt x="1699403" y="595223"/>
                </a:cubicBezTo>
                <a:cubicBezTo>
                  <a:pt x="1691913" y="604853"/>
                  <a:pt x="1680520" y="611108"/>
                  <a:pt x="1673524" y="621102"/>
                </a:cubicBezTo>
                <a:cubicBezTo>
                  <a:pt x="1644131" y="663092"/>
                  <a:pt x="1637169" y="689992"/>
                  <a:pt x="1613139" y="733245"/>
                </a:cubicBezTo>
                <a:cubicBezTo>
                  <a:pt x="1608104" y="742308"/>
                  <a:pt x="1600765" y="749976"/>
                  <a:pt x="1595886" y="759124"/>
                </a:cubicBezTo>
                <a:cubicBezTo>
                  <a:pt x="1577731" y="793164"/>
                  <a:pt x="1561381" y="828135"/>
                  <a:pt x="1544128" y="862641"/>
                </a:cubicBezTo>
                <a:lnTo>
                  <a:pt x="1526875" y="897147"/>
                </a:lnTo>
                <a:cubicBezTo>
                  <a:pt x="1524000" y="908649"/>
                  <a:pt x="1521998" y="920405"/>
                  <a:pt x="1518249" y="931653"/>
                </a:cubicBezTo>
                <a:cubicBezTo>
                  <a:pt x="1513352" y="946343"/>
                  <a:pt x="1501905" y="959327"/>
                  <a:pt x="1500996" y="974785"/>
                </a:cubicBezTo>
                <a:cubicBezTo>
                  <a:pt x="1498963" y="1009351"/>
                  <a:pt x="1501224" y="1044711"/>
                  <a:pt x="1509622" y="1078302"/>
                </a:cubicBezTo>
                <a:cubicBezTo>
                  <a:pt x="1516430" y="1105536"/>
                  <a:pt x="1541777" y="1116057"/>
                  <a:pt x="1561381" y="1130060"/>
                </a:cubicBezTo>
                <a:cubicBezTo>
                  <a:pt x="1573080" y="1138417"/>
                  <a:pt x="1584108" y="1147695"/>
                  <a:pt x="1595886" y="1155940"/>
                </a:cubicBezTo>
                <a:cubicBezTo>
                  <a:pt x="1612873" y="1167831"/>
                  <a:pt x="1647645" y="1190445"/>
                  <a:pt x="1647645" y="1190445"/>
                </a:cubicBezTo>
                <a:cubicBezTo>
                  <a:pt x="1644769" y="1201947"/>
                  <a:pt x="1645302" y="1214897"/>
                  <a:pt x="1639018" y="1224951"/>
                </a:cubicBezTo>
                <a:cubicBezTo>
                  <a:pt x="1623104" y="1250414"/>
                  <a:pt x="1597176" y="1266521"/>
                  <a:pt x="1570007" y="1276709"/>
                </a:cubicBezTo>
                <a:cubicBezTo>
                  <a:pt x="1558906" y="1280872"/>
                  <a:pt x="1547003" y="1282460"/>
                  <a:pt x="1535501" y="1285336"/>
                </a:cubicBezTo>
                <a:cubicBezTo>
                  <a:pt x="1521124" y="1293962"/>
                  <a:pt x="1507873" y="1304831"/>
                  <a:pt x="1492369" y="1311215"/>
                </a:cubicBezTo>
                <a:cubicBezTo>
                  <a:pt x="1362341" y="1364756"/>
                  <a:pt x="1429113" y="1331917"/>
                  <a:pt x="1354347" y="1354347"/>
                </a:cubicBezTo>
                <a:cubicBezTo>
                  <a:pt x="1238910" y="1388978"/>
                  <a:pt x="1360545" y="1357761"/>
                  <a:pt x="1259456" y="1380226"/>
                </a:cubicBezTo>
                <a:cubicBezTo>
                  <a:pt x="1247883" y="1382798"/>
                  <a:pt x="1236645" y="1386904"/>
                  <a:pt x="1224951" y="1388853"/>
                </a:cubicBezTo>
                <a:cubicBezTo>
                  <a:pt x="1121817" y="1406042"/>
                  <a:pt x="1019875" y="1401618"/>
                  <a:pt x="914400" y="1406106"/>
                </a:cubicBezTo>
                <a:cubicBezTo>
                  <a:pt x="859740" y="1408432"/>
                  <a:pt x="805132" y="1411857"/>
                  <a:pt x="750498" y="1414732"/>
                </a:cubicBezTo>
                <a:cubicBezTo>
                  <a:pt x="727494" y="1417607"/>
                  <a:pt x="704399" y="1419833"/>
                  <a:pt x="681486" y="1423358"/>
                </a:cubicBezTo>
                <a:cubicBezTo>
                  <a:pt x="616228" y="1433398"/>
                  <a:pt x="661069" y="1429167"/>
                  <a:pt x="603849" y="1440611"/>
                </a:cubicBezTo>
                <a:cubicBezTo>
                  <a:pt x="586698" y="1444041"/>
                  <a:pt x="569164" y="1445444"/>
                  <a:pt x="552090" y="1449238"/>
                </a:cubicBezTo>
                <a:cubicBezTo>
                  <a:pt x="543214" y="1451211"/>
                  <a:pt x="535157" y="1456237"/>
                  <a:pt x="526211" y="1457864"/>
                </a:cubicBezTo>
                <a:cubicBezTo>
                  <a:pt x="503402" y="1462011"/>
                  <a:pt x="480067" y="1462680"/>
                  <a:pt x="457200" y="1466491"/>
                </a:cubicBezTo>
                <a:cubicBezTo>
                  <a:pt x="416114" y="1473339"/>
                  <a:pt x="416972" y="1480861"/>
                  <a:pt x="370935" y="1492370"/>
                </a:cubicBezTo>
                <a:cubicBezTo>
                  <a:pt x="324928" y="1503872"/>
                  <a:pt x="277902" y="1511877"/>
                  <a:pt x="232913" y="1526875"/>
                </a:cubicBezTo>
                <a:cubicBezTo>
                  <a:pt x="167859" y="1548561"/>
                  <a:pt x="248052" y="1519307"/>
                  <a:pt x="181154" y="1552755"/>
                </a:cubicBezTo>
                <a:cubicBezTo>
                  <a:pt x="168778" y="1558943"/>
                  <a:pt x="131824" y="1567243"/>
                  <a:pt x="120769" y="1570007"/>
                </a:cubicBezTo>
                <a:cubicBezTo>
                  <a:pt x="112143" y="1575758"/>
                  <a:pt x="104364" y="1583049"/>
                  <a:pt x="94890" y="1587260"/>
                </a:cubicBezTo>
                <a:cubicBezTo>
                  <a:pt x="78272" y="1594646"/>
                  <a:pt x="43132" y="1604513"/>
                  <a:pt x="43132" y="1604513"/>
                </a:cubicBezTo>
                <a:cubicBezTo>
                  <a:pt x="7031" y="1658664"/>
                  <a:pt x="29362" y="1656272"/>
                  <a:pt x="0" y="1656272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9" name="Picture 3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09" y="3873376"/>
            <a:ext cx="2965395" cy="237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97078" y="4105210"/>
            <a:ext cx="2589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탐색할 값을 입력하시오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:7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성공 인덱스 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6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종료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/>
              <a:t>이진 탐색</a:t>
            </a:r>
            <a:r>
              <a:rPr lang="en-US" altLang="ko-KR" dirty="0" smtClean="0"/>
              <a:t>(binary search): </a:t>
            </a:r>
            <a:r>
              <a:rPr lang="ko-KR" altLang="en-US" dirty="0" smtClean="0"/>
              <a:t>정렬된 배열의 중앙에 위치한 원소와 비교 되풀이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48" y="2321962"/>
            <a:ext cx="5511043" cy="37740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35063" y="1101725"/>
            <a:ext cx="7759700" cy="43640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grade [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SIZE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] = { 2,6,11,13,18,20,22,27,29,30,34,38,41,42,45,47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탐색할 값을 입력하시오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탐색 결과</a:t>
            </a:r>
            <a:r>
              <a:rPr lang="en-US" altLang="ko-KR" sz="1600" kern="0" dirty="0">
                <a:solidFill>
                  <a:srgbClr val="800000"/>
                </a:solidFill>
                <a:latin typeface="Trebuchet MS" pitchFamily="34" charset="0"/>
              </a:rPr>
              <a:t>= 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(grade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SIZE, key));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이진 탐색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135063" y="1101724"/>
            <a:ext cx="7759700" cy="50920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 smtClean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list[],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key)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low, high, middle;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low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high = n-1;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low &lt;= high ){ 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아직 숫자들이 남아있으면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"[%d %d]\n"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low, high);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하한과 상한을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middle = (low + high)/2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중간 위치를 계산한다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== list[middle] )	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일치하면 탐색 성공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middle;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&gt; list[middle] 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lang="en-US" altLang="ko-KR" sz="1600" kern="0" dirty="0" smtClean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중간 원소보다 크다면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low = middle + 1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새로운 값으로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low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설정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Trebuchet MS" pitchFamily="34" charset="0"/>
              </a:rPr>
              <a:t>			</a:t>
            </a:r>
            <a:r>
              <a:rPr lang="en-US" altLang="ko-KR" sz="1600" dirty="0">
                <a:latin typeface="Trebuchet MS" pitchFamily="34" charset="0"/>
              </a:rPr>
              <a:t>high = middle - 1</a:t>
            </a:r>
            <a:r>
              <a:rPr lang="en-US" altLang="ko-KR" sz="1600" dirty="0" smtClean="0">
                <a:latin typeface="Trebuchet MS" pitchFamily="34" charset="0"/>
              </a:rPr>
              <a:t>;</a:t>
            </a: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새로운 값으로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high 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설정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endParaRPr lang="en-US" altLang="ko-KR" sz="1600" kern="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}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0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10242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88" y="1749364"/>
            <a:ext cx="4512784" cy="361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151707" y="2185633"/>
            <a:ext cx="36403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탐색할 값을 입력하시오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:34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[0 15]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15]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[8 10]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[10 10]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1"/>
            <a:r>
              <a:rPr lang="ko-KR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탐색 결과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10</a:t>
            </a:r>
            <a:endParaRPr lang="ko-KR" alt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4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배열 원소와 인덱스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 smtClean="0">
                <a:solidFill>
                  <a:schemeClr val="tx2"/>
                </a:solidFill>
              </a:rPr>
              <a:t>인덱스</a:t>
            </a:r>
            <a:r>
              <a:rPr lang="en-US" altLang="ko-KR" i="1" smtClean="0">
                <a:solidFill>
                  <a:schemeClr val="tx2"/>
                </a:solidFill>
              </a:rPr>
              <a:t>(index):</a:t>
            </a:r>
            <a:r>
              <a:rPr lang="en-US" altLang="ko-KR" smtClean="0"/>
              <a:t>   </a:t>
            </a:r>
            <a:r>
              <a:rPr lang="ko-KR" altLang="en-US" smtClean="0"/>
              <a:t>배열 원소의 번호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0" y="2412643"/>
            <a:ext cx="8143875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02413" y="1761332"/>
            <a:ext cx="7791450" cy="931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s[10];   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1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s[3][10];   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2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Comic Sans MS" pitchFamily="66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s[5][3][10]; </a:t>
            </a:r>
            <a:r>
              <a:rPr kumimoji="1" lang="en-US" altLang="ko-KR" sz="1600">
                <a:solidFill>
                  <a:srgbClr val="008000"/>
                </a:solidFill>
                <a:latin typeface="Comic Sans MS" pitchFamily="66" charset="0"/>
              </a:rPr>
              <a:t>// 3</a:t>
            </a:r>
            <a:r>
              <a:rPr kumimoji="1" lang="ko-KR" altLang="en-US" sz="1600">
                <a:solidFill>
                  <a:srgbClr val="008000"/>
                </a:solidFill>
                <a:latin typeface="Comic Sans MS" pitchFamily="66" charset="0"/>
              </a:rPr>
              <a:t>차원 배열</a:t>
            </a:r>
            <a:r>
              <a:rPr kumimoji="1" lang="ko-KR" altLang="en-US" sz="1600">
                <a:solidFill>
                  <a:srgbClr val="000000"/>
                </a:solidFill>
                <a:latin typeface="Comic Sans MS" pitchFamily="66" charset="0"/>
                <a:ea typeface="휴먼명조" pitchFamily="2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88" y="3084934"/>
            <a:ext cx="7686675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배열에서 인덱스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472" y="2143222"/>
            <a:ext cx="75247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62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활용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117600" y="1157288"/>
            <a:ext cx="7766050" cy="4719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latin typeface="Trebuchet MS" pitchFamily="34" charset="0"/>
              </a:rPr>
              <a:t>stdio.h</a:t>
            </a:r>
            <a:r>
              <a:rPr kumimoji="1" lang="en-US" altLang="ko-KR" sz="1600" dirty="0"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latin typeface="Trebuchet MS" pitchFamily="34" charset="0"/>
              </a:rPr>
              <a:t>stdlib.h</a:t>
            </a:r>
            <a:r>
              <a:rPr kumimoji="1" lang="en-US" altLang="ko-KR" sz="1600" dirty="0"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#define ROWS 3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#define COLS 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itchFamily="34" charset="0"/>
              </a:rPr>
              <a:t>int</a:t>
            </a:r>
            <a:r>
              <a:rPr kumimoji="1" lang="en-US" altLang="ko-KR" sz="1600" dirty="0">
                <a:latin typeface="Trebuchet MS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latin typeface="Trebuchet MS" pitchFamily="34" charset="0"/>
              </a:rPr>
              <a:t>int</a:t>
            </a:r>
            <a:r>
              <a:rPr kumimoji="1" lang="en-US" altLang="ko-KR" sz="1600" dirty="0">
                <a:latin typeface="Trebuchet MS" pitchFamily="34" charset="0"/>
              </a:rPr>
              <a:t> s[ROWS][COLS]; // 2</a:t>
            </a:r>
            <a:r>
              <a:rPr kumimoji="1" lang="ko-KR" altLang="en-US" sz="1600" dirty="0">
                <a:latin typeface="Trebuchet MS" pitchFamily="34" charset="0"/>
              </a:rPr>
              <a:t>차원 배열 선언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latin typeface="Trebuchet MS" pitchFamily="34" charset="0"/>
              </a:rPr>
              <a:t>int</a:t>
            </a:r>
            <a:r>
              <a:rPr kumimoji="1" lang="en-US" altLang="ko-KR" sz="1600" dirty="0"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, j; // 2</a:t>
            </a:r>
            <a:r>
              <a:rPr kumimoji="1" lang="ko-KR" altLang="en-US" sz="1600" dirty="0">
                <a:latin typeface="Trebuchet MS" pitchFamily="34" charset="0"/>
              </a:rPr>
              <a:t>개의 인덱스 변수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 dirty="0">
                <a:latin typeface="Trebuchet MS" pitchFamily="34" charset="0"/>
              </a:rPr>
              <a:t>	</a:t>
            </a:r>
            <a:r>
              <a:rPr kumimoji="1" lang="en-US" altLang="ko-KR" sz="1600" dirty="0">
                <a:latin typeface="Trebuchet MS" pitchFamily="34" charset="0"/>
              </a:rPr>
              <a:t>for (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&lt; ROWS;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for (j = 0; j &lt; COLS; </a:t>
            </a:r>
            <a:r>
              <a:rPr kumimoji="1" lang="en-US" altLang="ko-KR" sz="1600" dirty="0" err="1">
                <a:latin typeface="Trebuchet MS" pitchFamily="34" charset="0"/>
              </a:rPr>
              <a:t>j++</a:t>
            </a:r>
            <a:r>
              <a:rPr kumimoji="1" lang="en-US" altLang="ko-KR" sz="1600" dirty="0"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	s[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][j] = rand() % 100;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= 0;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 &lt; ROWS; 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for (j = 0; j &lt; COLS; </a:t>
            </a:r>
            <a:r>
              <a:rPr kumimoji="1" lang="en-US" altLang="ko-KR" sz="1600" dirty="0" err="1">
                <a:latin typeface="Trebuchet MS" pitchFamily="34" charset="0"/>
              </a:rPr>
              <a:t>j++</a:t>
            </a:r>
            <a:r>
              <a:rPr kumimoji="1" lang="en-US" altLang="ko-KR" sz="1600" dirty="0"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	</a:t>
            </a:r>
            <a:r>
              <a:rPr kumimoji="1" lang="en-US" altLang="ko-KR" sz="1600" dirty="0" err="1">
                <a:latin typeface="Trebuchet MS" pitchFamily="34" charset="0"/>
              </a:rPr>
              <a:t>printf</a:t>
            </a:r>
            <a:r>
              <a:rPr kumimoji="1" lang="en-US" altLang="ko-KR" sz="1600" dirty="0">
                <a:latin typeface="Trebuchet MS" pitchFamily="34" charset="0"/>
              </a:rPr>
              <a:t>(" % 02d ", s[</a:t>
            </a:r>
            <a:r>
              <a:rPr kumimoji="1" lang="en-US" altLang="ko-KR" sz="1600" dirty="0" err="1">
                <a:latin typeface="Trebuchet MS" pitchFamily="34" charset="0"/>
              </a:rPr>
              <a:t>i</a:t>
            </a:r>
            <a:r>
              <a:rPr kumimoji="1" lang="en-US" altLang="ko-KR" sz="1600" dirty="0">
                <a:latin typeface="Trebuchet MS" pitchFamily="34" charset="0"/>
              </a:rPr>
              <a:t>][j]);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latin typeface="Trebuchet MS" pitchFamily="34" charset="0"/>
              </a:rPr>
              <a:t>printf</a:t>
            </a:r>
            <a:r>
              <a:rPr kumimoji="1" lang="en-US" altLang="ko-KR" sz="1600" dirty="0">
                <a:latin typeface="Trebuchet MS" pitchFamily="34" charset="0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itchFamily="34" charset="0"/>
              </a:rPr>
              <a:t>}</a:t>
            </a:r>
            <a:endParaRPr kumimoji="1" lang="en-US" altLang="ko-KR" sz="1600" dirty="0">
              <a:latin typeface="Trebuchet MS" pitchFamily="34" charset="0"/>
            </a:endParaRPr>
          </a:p>
        </p:txBody>
      </p:sp>
      <p:pic>
        <p:nvPicPr>
          <p:cNvPr id="26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25" y="3922547"/>
            <a:ext cx="3246361" cy="25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84211" y="4252822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41 67 34 00 69</a:t>
            </a: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24 78 58 62 64</a:t>
            </a:r>
          </a:p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25 45 81 27 61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90575" y="1758043"/>
            <a:ext cx="7791450" cy="1439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s[3][5]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{  0,  1,  2,  3,  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세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93" y="3572102"/>
            <a:ext cx="4037013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1682394"/>
            <a:ext cx="7781925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 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{  0,  1,  2,  3,  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},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세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65" y="3585450"/>
            <a:ext cx="4037012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98537" y="1779847"/>
            <a:ext cx="7764463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 ][5]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=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0, 1, 2, 3, 4,     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첫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5, 6, 7, 8, 9,           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두 번째 행의 원소들의 초기값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97" y="3509769"/>
            <a:ext cx="3848100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성적 기록표를 </a:t>
            </a:r>
            <a:r>
              <a:rPr lang="en-US" altLang="ko-KR" dirty="0"/>
              <a:t>2</a:t>
            </a:r>
            <a:r>
              <a:rPr lang="ko-KR" altLang="en-US" dirty="0"/>
              <a:t>차원 배열에 저장하고 각 학생의 최종 성적을 계산해보자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547937"/>
            <a:ext cx="8448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7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2</a:t>
            </a:r>
            <a:r>
              <a:rPr lang="ko-KR" altLang="en-US" sz="3600" smtClean="0"/>
              <a:t>차원 배열의 초기화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42536" y="1219201"/>
            <a:ext cx="8358868" cy="529356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#include &lt;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stdio.h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#define ROWS 3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#define COLS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5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main(void) 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a[ROWS][COLS] = { { 87, 98, 80, 76, 3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{ 99, 89, 90, 90, 0 },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{ 65, 68, 50, 49, 0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};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latin typeface="Trebuchet MS" panose="020B0603020202020204" pitchFamily="34" charset="0"/>
              <a:ea typeface="휴먼명조" pitchFamily="2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for (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= 0;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&lt; ROWS;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++)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double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final_scores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=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][0] * 0.3 +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][1] * 0.4 +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	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][2] * 0.2 +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][3] * 0.1 – a[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][4];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	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printf</a:t>
            </a:r>
            <a:r>
              <a:rPr kumimoji="1" lang="en-US" altLang="ko-KR" sz="1600" dirty="0" smtClean="0">
                <a:latin typeface="Trebuchet MS" panose="020B0603020202020204" pitchFamily="34" charset="0"/>
                <a:ea typeface="휴먼명조" pitchFamily="2" charset="-127"/>
              </a:rPr>
              <a:t>(“</a:t>
            </a:r>
            <a:r>
              <a:rPr kumimoji="1" lang="ko-KR" altLang="en-US" sz="1600" dirty="0" smtClean="0">
                <a:latin typeface="Trebuchet MS" panose="020B0603020202020204" pitchFamily="34" charset="0"/>
                <a:ea typeface="휴먼명조" pitchFamily="2" charset="-127"/>
              </a:rPr>
              <a:t>학생 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#%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ko-KR" altLang="en-US" sz="1600" dirty="0">
                <a:latin typeface="Trebuchet MS" panose="020B0603020202020204" pitchFamily="34" charset="0"/>
                <a:ea typeface="휴먼명조" pitchFamily="2" charset="-127"/>
              </a:rPr>
              <a:t>의 </a:t>
            </a:r>
            <a:r>
              <a:rPr kumimoji="1" lang="ko-KR" altLang="en-US" sz="1600" dirty="0" err="1">
                <a:latin typeface="Trebuchet MS" panose="020B0603020202020204" pitchFamily="34" charset="0"/>
                <a:ea typeface="휴먼명조" pitchFamily="2" charset="-127"/>
              </a:rPr>
              <a:t>최종성적</a:t>
            </a:r>
            <a:r>
              <a:rPr kumimoji="1" lang="ko-KR" altLang="en-US" sz="1600" dirty="0"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= %10.2f \n”,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i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 + 1, </a:t>
            </a:r>
            <a:r>
              <a:rPr kumimoji="1" lang="en-US" altLang="ko-KR" sz="1600" dirty="0" err="1">
                <a:latin typeface="Trebuchet MS" panose="020B0603020202020204" pitchFamily="34" charset="0"/>
                <a:ea typeface="휴먼명조" pitchFamily="2" charset="-127"/>
              </a:rPr>
              <a:t>final_scores</a:t>
            </a: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latin typeface="Trebuchet MS" panose="020B0603020202020204" pitchFamily="34" charset="0"/>
                <a:ea typeface="휴먼명조" pitchFamily="2" charset="-127"/>
              </a:rPr>
              <a:t>}</a:t>
            </a:r>
            <a:endParaRPr kumimoji="1" lang="ko-KR" altLang="en-US" sz="1600" dirty="0">
              <a:latin typeface="Trebuchet MS" panose="020B0603020202020204" pitchFamily="34" charset="0"/>
              <a:ea typeface="휴먼명조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787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113853" y="1924863"/>
            <a:ext cx="5585988" cy="3250195"/>
            <a:chOff x="1264444" y="1662113"/>
            <a:chExt cx="4895850" cy="3916362"/>
          </a:xfrm>
        </p:grpSpPr>
        <p:sp>
          <p:nvSpPr>
            <p:cNvPr id="6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6" name="직사각형 165"/>
          <p:cNvSpPr/>
          <p:nvPr/>
        </p:nvSpPr>
        <p:spPr>
          <a:xfrm>
            <a:off x="1615235" y="2564759"/>
            <a:ext cx="4557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#1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85.90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#2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92.30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학생 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#3</a:t>
            </a:r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의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최종성적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= 61.60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92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Trebuchet MS" pitchFamily="34" charset="0"/>
              </a:rPr>
              <a:t>행렬</a:t>
            </a:r>
            <a:r>
              <a:rPr lang="en-US" altLang="ko-KR" dirty="0" smtClean="0">
                <a:latin typeface="Trebuchet MS" pitchFamily="34" charset="0"/>
              </a:rPr>
              <a:t>(matrix)</a:t>
            </a:r>
            <a:r>
              <a:rPr lang="ko-KR" altLang="en-US" dirty="0" smtClean="0">
                <a:latin typeface="Trebuchet MS" pitchFamily="34" charset="0"/>
              </a:rPr>
              <a:t>는</a:t>
            </a:r>
            <a:r>
              <a:rPr lang="en-US" altLang="ko-KR" dirty="0" smtClean="0">
                <a:latin typeface="Trebuchet MS" pitchFamily="34" charset="0"/>
              </a:rPr>
              <a:t> </a:t>
            </a:r>
            <a:r>
              <a:rPr lang="ko-KR" altLang="en-US" dirty="0">
                <a:latin typeface="Trebuchet MS" pitchFamily="34" charset="0"/>
              </a:rPr>
              <a:t>자연과학에서 많은 문제를 해결하는데 사용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07" y="2223638"/>
            <a:ext cx="337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 descr="http://i.ytimg.com/vi/kXE9aGoiMcY/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24312" r="2872" b="19987"/>
          <a:stretch/>
        </p:blipFill>
        <p:spPr bwMode="auto">
          <a:xfrm>
            <a:off x="5460520" y="4321833"/>
            <a:ext cx="2976113" cy="13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 선언의 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976" y="2176566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score[60];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975" y="2831068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cost[12];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8976" y="3512859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-US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 name[50];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9437" y="1731504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60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 smtClean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</a:t>
            </a:r>
            <a:r>
              <a:rPr kumimoji="1" lang="en-US" altLang="ko-KR" dirty="0" smtClean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3942" y="277289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12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3942" y="36975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50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개의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</a:t>
            </a:r>
            <a:r>
              <a:rPr kumimoji="1" lang="ko-KR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형 값을 가지는 배열 </a:t>
            </a:r>
            <a:r>
              <a:rPr kumimoji="1" lang="en-US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</a:t>
            </a:r>
            <a:r>
              <a:rPr kumimoji="1" lang="en-US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2357590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2998192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638794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79396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9199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55605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다차원 배열을 이용한 행렬의 표현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98697"/>
            <a:ext cx="7759700" cy="32982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ROWS 3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COLS 3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A[ROWS][COLS] = {       { 2,3,0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8,9,1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7,0,5 }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B[ROWS][COLS] = {       { 1,0,0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1,0,0 },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                { 1,0,0 } };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C[ROWS][COLS];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ec\AppData\Local\Microsoft\Windows\Temporary Internet Files\Content.IE5\54QELEE4\MC90043251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79" y="4480945"/>
            <a:ext cx="2270422" cy="18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다차원 배열을 이용한 행렬의 표현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50938" y="1006475"/>
            <a:ext cx="7759700" cy="33440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r,c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 err="1">
                <a:solidFill>
                  <a:srgbClr val="008000"/>
                </a:solidFill>
                <a:latin typeface="Trebuchet MS" pitchFamily="34" charset="0"/>
              </a:rPr>
              <a:t>두개의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 행렬을 더한다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C[r][c] = A[r][c] + B[r][c];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</a:rPr>
              <a:t>행렬을 출력한다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"%d 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C[r][c]);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Trebuchet MS" pitchFamily="34" charset="0"/>
              </a:rPr>
              <a:t>"\n"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}     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retu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992"/>
          <p:cNvSpPr>
            <a:spLocks noChangeArrowheads="1"/>
          </p:cNvSpPr>
          <p:nvPr/>
        </p:nvSpPr>
        <p:spPr bwMode="auto">
          <a:xfrm>
            <a:off x="6145306" y="2522938"/>
            <a:ext cx="2765332" cy="9746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중첩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for 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루프를 이용하여 행렬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A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의 각 원소들과 행렬의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B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의 각 원소들을 서로 더하여 행렬 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C</a:t>
            </a:r>
            <a:r>
              <a:rPr kumimoji="1" lang="ko-KR" alt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에 대입한다</a:t>
            </a:r>
            <a:r>
              <a:rPr kumimoji="1" lang="en-US" altLang="ko-KR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. </a:t>
            </a:r>
            <a:endParaRPr kumimoji="1" lang="en-US" altLang="ko-K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 bwMode="auto">
          <a:xfrm flipV="1">
            <a:off x="4330459" y="1665049"/>
            <a:ext cx="2286001" cy="857889"/>
          </a:xfrm>
          <a:custGeom>
            <a:avLst/>
            <a:gdLst>
              <a:gd name="connsiteX0" fmla="*/ 1820173 w 1820173"/>
              <a:gd name="connsiteY0" fmla="*/ 0 h 1604563"/>
              <a:gd name="connsiteX1" fmla="*/ 1785668 w 1820173"/>
              <a:gd name="connsiteY1" fmla="*/ 43132 h 1604563"/>
              <a:gd name="connsiteX2" fmla="*/ 1716656 w 1820173"/>
              <a:gd name="connsiteY2" fmla="*/ 112144 h 1604563"/>
              <a:gd name="connsiteX3" fmla="*/ 1673524 w 1820173"/>
              <a:gd name="connsiteY3" fmla="*/ 172529 h 1604563"/>
              <a:gd name="connsiteX4" fmla="*/ 1457864 w 1820173"/>
              <a:gd name="connsiteY4" fmla="*/ 345057 h 1604563"/>
              <a:gd name="connsiteX5" fmla="*/ 1406105 w 1820173"/>
              <a:gd name="connsiteY5" fmla="*/ 396815 h 1604563"/>
              <a:gd name="connsiteX6" fmla="*/ 1311215 w 1820173"/>
              <a:gd name="connsiteY6" fmla="*/ 474453 h 1604563"/>
              <a:gd name="connsiteX7" fmla="*/ 1224951 w 1820173"/>
              <a:gd name="connsiteY7" fmla="*/ 543464 h 1604563"/>
              <a:gd name="connsiteX8" fmla="*/ 1155939 w 1820173"/>
              <a:gd name="connsiteY8" fmla="*/ 586596 h 1604563"/>
              <a:gd name="connsiteX9" fmla="*/ 1104181 w 1820173"/>
              <a:gd name="connsiteY9" fmla="*/ 646981 h 1604563"/>
              <a:gd name="connsiteX10" fmla="*/ 1112807 w 1820173"/>
              <a:gd name="connsiteY10" fmla="*/ 759125 h 1604563"/>
              <a:gd name="connsiteX11" fmla="*/ 1147313 w 1820173"/>
              <a:gd name="connsiteY11" fmla="*/ 802257 h 1604563"/>
              <a:gd name="connsiteX12" fmla="*/ 1181819 w 1820173"/>
              <a:gd name="connsiteY12" fmla="*/ 854015 h 1604563"/>
              <a:gd name="connsiteX13" fmla="*/ 1207698 w 1820173"/>
              <a:gd name="connsiteY13" fmla="*/ 879895 h 1604563"/>
              <a:gd name="connsiteX14" fmla="*/ 1302588 w 1820173"/>
              <a:gd name="connsiteY14" fmla="*/ 983412 h 1604563"/>
              <a:gd name="connsiteX15" fmla="*/ 1328468 w 1820173"/>
              <a:gd name="connsiteY15" fmla="*/ 992038 h 1604563"/>
              <a:gd name="connsiteX16" fmla="*/ 1414732 w 1820173"/>
              <a:gd name="connsiteY16" fmla="*/ 1069676 h 1604563"/>
              <a:gd name="connsiteX17" fmla="*/ 1388853 w 1820173"/>
              <a:gd name="connsiteY17" fmla="*/ 1276710 h 1604563"/>
              <a:gd name="connsiteX18" fmla="*/ 1371600 w 1820173"/>
              <a:gd name="connsiteY18" fmla="*/ 1302589 h 1604563"/>
              <a:gd name="connsiteX19" fmla="*/ 1319841 w 1820173"/>
              <a:gd name="connsiteY19" fmla="*/ 1354347 h 1604563"/>
              <a:gd name="connsiteX20" fmla="*/ 1268083 w 1820173"/>
              <a:gd name="connsiteY20" fmla="*/ 1397480 h 1604563"/>
              <a:gd name="connsiteX21" fmla="*/ 1233577 w 1820173"/>
              <a:gd name="connsiteY21" fmla="*/ 1423359 h 1604563"/>
              <a:gd name="connsiteX22" fmla="*/ 1199072 w 1820173"/>
              <a:gd name="connsiteY22" fmla="*/ 1440612 h 1604563"/>
              <a:gd name="connsiteX23" fmla="*/ 1164566 w 1820173"/>
              <a:gd name="connsiteY23" fmla="*/ 1449238 h 1604563"/>
              <a:gd name="connsiteX24" fmla="*/ 767751 w 1820173"/>
              <a:gd name="connsiteY24" fmla="*/ 1457864 h 1604563"/>
              <a:gd name="connsiteX25" fmla="*/ 690113 w 1820173"/>
              <a:gd name="connsiteY25" fmla="*/ 1466491 h 1604563"/>
              <a:gd name="connsiteX26" fmla="*/ 474453 w 1820173"/>
              <a:gd name="connsiteY26" fmla="*/ 1483744 h 1604563"/>
              <a:gd name="connsiteX27" fmla="*/ 431321 w 1820173"/>
              <a:gd name="connsiteY27" fmla="*/ 1492370 h 1604563"/>
              <a:gd name="connsiteX28" fmla="*/ 293298 w 1820173"/>
              <a:gd name="connsiteY28" fmla="*/ 1518249 h 1604563"/>
              <a:gd name="connsiteX29" fmla="*/ 258792 w 1820173"/>
              <a:gd name="connsiteY29" fmla="*/ 1526876 h 1604563"/>
              <a:gd name="connsiteX30" fmla="*/ 181155 w 1820173"/>
              <a:gd name="connsiteY30" fmla="*/ 1535502 h 1604563"/>
              <a:gd name="connsiteX31" fmla="*/ 112143 w 1820173"/>
              <a:gd name="connsiteY31" fmla="*/ 1552755 h 1604563"/>
              <a:gd name="connsiteX32" fmla="*/ 77638 w 1820173"/>
              <a:gd name="connsiteY32" fmla="*/ 1561381 h 1604563"/>
              <a:gd name="connsiteX33" fmla="*/ 25879 w 1820173"/>
              <a:gd name="connsiteY33" fmla="*/ 1578634 h 1604563"/>
              <a:gd name="connsiteX34" fmla="*/ 0 w 1820173"/>
              <a:gd name="connsiteY34" fmla="*/ 1604513 h 16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20173" h="1604563">
                <a:moveTo>
                  <a:pt x="1820173" y="0"/>
                </a:moveTo>
                <a:cubicBezTo>
                  <a:pt x="1808671" y="14377"/>
                  <a:pt x="1798156" y="29603"/>
                  <a:pt x="1785668" y="43132"/>
                </a:cubicBezTo>
                <a:cubicBezTo>
                  <a:pt x="1763602" y="67037"/>
                  <a:pt x="1735565" y="85671"/>
                  <a:pt x="1716656" y="112144"/>
                </a:cubicBezTo>
                <a:cubicBezTo>
                  <a:pt x="1702279" y="132272"/>
                  <a:pt x="1691015" y="155038"/>
                  <a:pt x="1673524" y="172529"/>
                </a:cubicBezTo>
                <a:cubicBezTo>
                  <a:pt x="1444620" y="401433"/>
                  <a:pt x="1620697" y="214791"/>
                  <a:pt x="1457864" y="345057"/>
                </a:cubicBezTo>
                <a:cubicBezTo>
                  <a:pt x="1438811" y="360299"/>
                  <a:pt x="1424400" y="380672"/>
                  <a:pt x="1406105" y="396815"/>
                </a:cubicBezTo>
                <a:cubicBezTo>
                  <a:pt x="1375461" y="423854"/>
                  <a:pt x="1342933" y="448682"/>
                  <a:pt x="1311215" y="474453"/>
                </a:cubicBezTo>
                <a:lnTo>
                  <a:pt x="1224951" y="543464"/>
                </a:lnTo>
                <a:cubicBezTo>
                  <a:pt x="1218957" y="547060"/>
                  <a:pt x="1167309" y="577121"/>
                  <a:pt x="1155939" y="586596"/>
                </a:cubicBezTo>
                <a:cubicBezTo>
                  <a:pt x="1131913" y="606618"/>
                  <a:pt x="1123216" y="621601"/>
                  <a:pt x="1104181" y="646981"/>
                </a:cubicBezTo>
                <a:cubicBezTo>
                  <a:pt x="1107056" y="684362"/>
                  <a:pt x="1102773" y="723001"/>
                  <a:pt x="1112807" y="759125"/>
                </a:cubicBezTo>
                <a:cubicBezTo>
                  <a:pt x="1117735" y="776865"/>
                  <a:pt x="1136483" y="787367"/>
                  <a:pt x="1147313" y="802257"/>
                </a:cubicBezTo>
                <a:cubicBezTo>
                  <a:pt x="1159509" y="819026"/>
                  <a:pt x="1169089" y="837648"/>
                  <a:pt x="1181819" y="854015"/>
                </a:cubicBezTo>
                <a:cubicBezTo>
                  <a:pt x="1189309" y="863645"/>
                  <a:pt x="1199888" y="870523"/>
                  <a:pt x="1207698" y="879895"/>
                </a:cubicBezTo>
                <a:cubicBezTo>
                  <a:pt x="1246995" y="927051"/>
                  <a:pt x="1254974" y="956204"/>
                  <a:pt x="1302588" y="983412"/>
                </a:cubicBezTo>
                <a:cubicBezTo>
                  <a:pt x="1310483" y="987924"/>
                  <a:pt x="1319841" y="989163"/>
                  <a:pt x="1328468" y="992038"/>
                </a:cubicBezTo>
                <a:cubicBezTo>
                  <a:pt x="1405773" y="1050017"/>
                  <a:pt x="1381529" y="1019871"/>
                  <a:pt x="1414732" y="1069676"/>
                </a:cubicBezTo>
                <a:cubicBezTo>
                  <a:pt x="1408102" y="1202277"/>
                  <a:pt x="1431266" y="1202486"/>
                  <a:pt x="1388853" y="1276710"/>
                </a:cubicBezTo>
                <a:cubicBezTo>
                  <a:pt x="1383709" y="1285712"/>
                  <a:pt x="1378488" y="1294840"/>
                  <a:pt x="1371600" y="1302589"/>
                </a:cubicBezTo>
                <a:cubicBezTo>
                  <a:pt x="1355390" y="1320825"/>
                  <a:pt x="1334480" y="1334828"/>
                  <a:pt x="1319841" y="1354347"/>
                </a:cubicBezTo>
                <a:cubicBezTo>
                  <a:pt x="1288506" y="1396127"/>
                  <a:pt x="1307601" y="1384306"/>
                  <a:pt x="1268083" y="1397480"/>
                </a:cubicBezTo>
                <a:cubicBezTo>
                  <a:pt x="1256581" y="1406106"/>
                  <a:pt x="1245769" y="1415739"/>
                  <a:pt x="1233577" y="1423359"/>
                </a:cubicBezTo>
                <a:cubicBezTo>
                  <a:pt x="1222672" y="1430174"/>
                  <a:pt x="1211113" y="1436097"/>
                  <a:pt x="1199072" y="1440612"/>
                </a:cubicBezTo>
                <a:cubicBezTo>
                  <a:pt x="1187971" y="1444775"/>
                  <a:pt x="1176412" y="1448764"/>
                  <a:pt x="1164566" y="1449238"/>
                </a:cubicBezTo>
                <a:cubicBezTo>
                  <a:pt x="1032369" y="1454526"/>
                  <a:pt x="900023" y="1454989"/>
                  <a:pt x="767751" y="1457864"/>
                </a:cubicBezTo>
                <a:cubicBezTo>
                  <a:pt x="741872" y="1460740"/>
                  <a:pt x="716075" y="1464494"/>
                  <a:pt x="690113" y="1466491"/>
                </a:cubicBezTo>
                <a:cubicBezTo>
                  <a:pt x="573489" y="1475462"/>
                  <a:pt x="566882" y="1469524"/>
                  <a:pt x="474453" y="1483744"/>
                </a:cubicBezTo>
                <a:cubicBezTo>
                  <a:pt x="459961" y="1485973"/>
                  <a:pt x="445747" y="1489747"/>
                  <a:pt x="431321" y="1492370"/>
                </a:cubicBezTo>
                <a:cubicBezTo>
                  <a:pt x="377943" y="1502075"/>
                  <a:pt x="350933" y="1503839"/>
                  <a:pt x="293298" y="1518249"/>
                </a:cubicBezTo>
                <a:cubicBezTo>
                  <a:pt x="281796" y="1521125"/>
                  <a:pt x="270510" y="1525073"/>
                  <a:pt x="258792" y="1526876"/>
                </a:cubicBezTo>
                <a:cubicBezTo>
                  <a:pt x="233057" y="1530835"/>
                  <a:pt x="207034" y="1532627"/>
                  <a:pt x="181155" y="1535502"/>
                </a:cubicBezTo>
                <a:lnTo>
                  <a:pt x="112143" y="1552755"/>
                </a:lnTo>
                <a:cubicBezTo>
                  <a:pt x="100641" y="1555630"/>
                  <a:pt x="88885" y="1557632"/>
                  <a:pt x="77638" y="1561381"/>
                </a:cubicBezTo>
                <a:lnTo>
                  <a:pt x="25879" y="1578634"/>
                </a:lnTo>
                <a:cubicBezTo>
                  <a:pt x="7031" y="1606905"/>
                  <a:pt x="18994" y="1604513"/>
                  <a:pt x="0" y="160451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34"/>
          <p:cNvSpPr txBox="1">
            <a:spLocks noChangeArrowheads="1"/>
          </p:cNvSpPr>
          <p:nvPr/>
        </p:nvSpPr>
        <p:spPr bwMode="auto">
          <a:xfrm>
            <a:off x="1834192" y="4651212"/>
            <a:ext cx="2368938" cy="83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3 3 0 </a:t>
            </a:r>
          </a:p>
          <a:p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9 9 1 </a:t>
            </a:r>
          </a:p>
          <a:p>
            <a:r>
              <a:rPr lang="en-US" altLang="ko-KR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8 0 5</a:t>
            </a: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9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586204"/>
            <a:ext cx="7759700" cy="4805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#define  YEARS 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	3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#define  PRODUCTS 	5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grade[][PRODUCTS]);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sales[YEARS][PRODUCTS] = { {1, 2, 3}, {4, 5, 6}, {7, 8, 9}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= sum(sales);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총매출은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%d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입니다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.\n",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total_sale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0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배열을 함수로 전달하기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846230"/>
            <a:ext cx="7759700" cy="33440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sum(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grade[][PRODUCTS])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y, p;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total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for(y = 0; y &lt; YEARS; y++)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for(p = 0; p &lt; PRODUCTS; p++)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total += grade[y][p];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total;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590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다차원 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에는 </a:t>
            </a:r>
            <a:r>
              <a:rPr lang="ko-KR" altLang="en-US" sz="2000" dirty="0" smtClean="0"/>
              <a:t>몇 개의 </a:t>
            </a:r>
            <a:r>
              <a:rPr lang="ko-KR" altLang="en-US" sz="2000" dirty="0"/>
              <a:t>원소가 존재하는가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r>
              <a:rPr lang="ko-KR" altLang="en-US" sz="2000" dirty="0" smtClean="0"/>
              <a:t>다차원 </a:t>
            </a:r>
            <a:r>
              <a:rPr lang="ko-KR" altLang="en-US" sz="2000" dirty="0"/>
              <a:t>배열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a[3][2][10]</a:t>
            </a:r>
            <a:r>
              <a:rPr lang="ko-KR" altLang="en-US" sz="2000" dirty="0"/>
              <a:t>의 모든 요소를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초기화하는 문장을 작성하시오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63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1" dirty="0"/>
              <a:t>영상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디지털 영상은 픽셀들의 </a:t>
            </a:r>
            <a:r>
              <a:rPr lang="en-US" altLang="ko-KR" dirty="0"/>
              <a:t>2</a:t>
            </a:r>
            <a:r>
              <a:rPr lang="ko-KR" altLang="en-US" dirty="0"/>
              <a:t>차원 배열이라 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0" y="2466003"/>
            <a:ext cx="8334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1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4331" y="1600200"/>
            <a:ext cx="7990288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866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205273"/>
            <a:ext cx="7759700" cy="63074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#include &lt;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void display(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image[8][16])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 = 0; c &lt; 16;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if (image[r][c]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("*");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("_");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void inverse(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[8][16])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r = 0; r &lt; 8; r++)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for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c = 0; c &lt; 16;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c++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if 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== 0)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 1;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else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img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[r][c]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877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71765" y="998376"/>
            <a:ext cx="7759700" cy="5078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main(void)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image[8][16] =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1,1,1,1,1,1,1,1,1,1,1,1,1,1,1,1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1,1,1,0,0,1,1,1,1,1,1,1,1,1,1,1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1,1,1,0,0,0,1,1,0,0,1,1,1,1,1,1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1,1,0,0,0,0,0,0,0,0,1,1,1,1,1,1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1,0,0,0,0,0,0,0,0,0,0,0,1,1,1,1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1,0,0,0,0,0,0,0,0,0,0,0,0,1,1,1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{ 1,1,1,1,1,1,1,1,1,1,1,1,1,1,1,1 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변환전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이미지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inverse(image);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("\n\n</a:t>
            </a:r>
            <a:r>
              <a:rPr kumimoji="1" lang="ko-KR" altLang="en-US" sz="1600" dirty="0" err="1">
                <a:solidFill>
                  <a:srgbClr val="000000"/>
                </a:solidFill>
                <a:latin typeface="Trebuchet MS" pitchFamily="34" charset="0"/>
              </a:rPr>
              <a:t>변환후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</a:rPr>
              <a:t> 이미지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display(image);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return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02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r>
              <a:rPr lang="en-US" altLang="ko-KR" dirty="0" smtClean="0"/>
              <a:t>: </a:t>
            </a:r>
            <a:r>
              <a:rPr lang="en-US" altLang="ko-KR" dirty="0" smtClean="0"/>
              <a:t>tic-tac-toe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tic-tac-toe </a:t>
            </a:r>
            <a:r>
              <a:rPr lang="ko-KR" altLang="en-US" dirty="0"/>
              <a:t>게임은 </a:t>
            </a:r>
            <a:r>
              <a:rPr lang="en-US" altLang="ko-KR" dirty="0"/>
              <a:t>2</a:t>
            </a:r>
            <a:r>
              <a:rPr lang="ko-KR" altLang="en-US" dirty="0"/>
              <a:t>명의 경기자가 오른쪽과 같은 보드를 이용하여서 </a:t>
            </a:r>
            <a:r>
              <a:rPr lang="ko-KR" altLang="en-US" dirty="0" err="1"/>
              <a:t>번갈아가며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를 놓는 게임이다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같은 </a:t>
            </a:r>
            <a:r>
              <a:rPr lang="ko-KR" altLang="en-US" dirty="0"/>
              <a:t>글자가 가로</a:t>
            </a:r>
            <a:r>
              <a:rPr lang="en-US" altLang="ko-KR" dirty="0"/>
              <a:t>, </a:t>
            </a:r>
            <a:r>
              <a:rPr lang="ko-KR" altLang="en-US" dirty="0"/>
              <a:t>세로</a:t>
            </a:r>
            <a:r>
              <a:rPr lang="en-US" altLang="ko-KR" dirty="0"/>
              <a:t>, </a:t>
            </a:r>
            <a:r>
              <a:rPr lang="ko-KR" altLang="en-US" dirty="0"/>
              <a:t>혹은 대각선 상에 놓이면 이기게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1500832" descr="EMB00000d4812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419" y="3360862"/>
            <a:ext cx="3082943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6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배열 </a:t>
            </a:r>
            <a:r>
              <a:rPr lang="ko-KR" altLang="en-US" sz="3600" dirty="0" smtClean="0"/>
              <a:t>요소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접근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884238" y="4275138"/>
            <a:ext cx="69215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score[5</a:t>
            </a:r>
            <a:r>
              <a:rPr kumimoji="1" lang="en-US" altLang="ko-KR" sz="1600" dirty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80;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score[1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 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];    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-US" altLang="ko-KR" sz="16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변수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score[i+2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      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수식이 인덱스가 된다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score[index[3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]] = 100;   </a:t>
            </a:r>
            <a:r>
              <a:rPr kumimoji="1" lang="en-US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index[]</a:t>
            </a:r>
            <a:r>
              <a:rPr kumimoji="1" lang="ko-KR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는 정수 배열</a:t>
            </a:r>
            <a:r>
              <a:rPr kumimoji="1" lang="ko-KR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7" y="1616820"/>
            <a:ext cx="7753350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endParaRPr lang="ko-KR" altLang="en-US" dirty="0"/>
          </a:p>
        </p:txBody>
      </p:sp>
      <p:pic>
        <p:nvPicPr>
          <p:cNvPr id="23" name="내용 개체 틀 2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4524"/>
            <a:ext cx="8153400" cy="41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6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98167"/>
          </a:xfrm>
          <a:solidFill>
            <a:srgbClr val="CAF8FE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i="1" dirty="0"/>
              <a:t>보드를 초기화한다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en-US" altLang="ko-KR" sz="1600" i="1" dirty="0"/>
              <a:t>while(1)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보드를 화면에 출력한다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ko-KR" altLang="en-US" sz="1600" i="1" dirty="0"/>
              <a:t>사용자로부터 좌표 </a:t>
            </a:r>
            <a:r>
              <a:rPr lang="en-US" altLang="ko-KR" sz="1600" i="1" dirty="0"/>
              <a:t>x, y</a:t>
            </a:r>
            <a:r>
              <a:rPr lang="ko-KR" altLang="en-US" sz="1600" i="1" dirty="0"/>
              <a:t>를 받는다</a:t>
            </a:r>
            <a:r>
              <a:rPr lang="en-US" altLang="ko-KR" sz="1600" i="1" dirty="0"/>
              <a:t>.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if (board[x][y]</a:t>
            </a:r>
            <a:r>
              <a:rPr lang="ko-KR" altLang="en-US" sz="1600" i="1" dirty="0"/>
              <a:t>가 비어 있으면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if( </a:t>
            </a:r>
            <a:r>
              <a:rPr lang="ko-KR" altLang="en-US" sz="1600" i="1" dirty="0"/>
              <a:t>현재 경기자가 ‘</a:t>
            </a:r>
            <a:r>
              <a:rPr lang="en-US" altLang="ko-KR" sz="1600" i="1" dirty="0"/>
              <a:t>X’</a:t>
            </a:r>
            <a:r>
              <a:rPr lang="ko-KR" altLang="en-US" sz="1600" i="1" dirty="0"/>
              <a:t>이면 </a:t>
            </a:r>
            <a:r>
              <a:rPr lang="en-US" altLang="ko-KR" sz="1600" i="1" dirty="0"/>
              <a:t>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‘X’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	</a:t>
            </a:r>
            <a:r>
              <a:rPr lang="en-US" altLang="ko-KR" sz="1600" i="1" dirty="0"/>
              <a:t>board[x][y] = ‘O’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</a:t>
            </a:r>
            <a:r>
              <a:rPr lang="en-US" altLang="ko-KR" sz="1600" i="1" dirty="0"/>
              <a:t>else 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		</a:t>
            </a:r>
            <a:r>
              <a:rPr lang="ko-KR" altLang="en-US" sz="1600" i="1" dirty="0"/>
              <a:t>오류 메시지를 출력한다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1886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소스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50938" y="1006475"/>
            <a:ext cx="7759700" cy="54374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#include &lt;</a:t>
            </a:r>
            <a:r>
              <a:rPr lang="en-US" altLang="ko-KR" sz="1600" kern="0" dirty="0" err="1">
                <a:latin typeface="Trebuchet MS" pitchFamily="34" charset="0"/>
              </a:rPr>
              <a:t>stdio.h</a:t>
            </a:r>
            <a:r>
              <a:rPr lang="en-US" altLang="ko-KR" sz="1600" kern="0" dirty="0">
                <a:latin typeface="Trebuchet MS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main(void)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char board[3][3];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  <a:r>
              <a:rPr lang="en-US" altLang="ko-KR" sz="1600" kern="0" dirty="0" err="1">
                <a:latin typeface="Trebuchet MS" pitchFamily="34" charset="0"/>
              </a:rPr>
              <a:t>int</a:t>
            </a:r>
            <a:r>
              <a:rPr lang="en-US" altLang="ko-KR" sz="1600" kern="0" dirty="0">
                <a:latin typeface="Trebuchet MS" pitchFamily="34" charset="0"/>
              </a:rPr>
              <a:t> x, y, k,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보드를 초기화한다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(x = 0; x &lt; 3;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for (y = 0; y &lt; 3; y++) board[x][y] = ' ';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 smtClean="0"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// </a:t>
            </a:r>
            <a:r>
              <a:rPr lang="ko-KR" altLang="en-US" sz="1600" kern="0" dirty="0">
                <a:latin typeface="Trebuchet MS" pitchFamily="34" charset="0"/>
              </a:rPr>
              <a:t>사용자로부터 위치를 받아서 보드에 표시한다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for (k = 0; k &lt; 9; k++)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("(x, y) </a:t>
            </a:r>
            <a:r>
              <a:rPr lang="ko-KR" altLang="en-US" sz="1600" kern="0" dirty="0">
                <a:latin typeface="Trebuchet MS" pitchFamily="34" charset="0"/>
              </a:rPr>
              <a:t>좌표</a:t>
            </a:r>
            <a:r>
              <a:rPr lang="en-US" altLang="ko-KR" sz="1600" kern="0" dirty="0">
                <a:latin typeface="Trebuchet MS" pitchFamily="34" charset="0"/>
              </a:rPr>
              <a:t>: 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scanf</a:t>
            </a:r>
            <a:r>
              <a:rPr lang="en-US" altLang="ko-KR" sz="1600" kern="0" dirty="0">
                <a:latin typeface="Trebuchet MS" pitchFamily="34" charset="0"/>
              </a:rPr>
              <a:t>(" %d %d", &amp;x, &amp;y);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latin typeface="Trebuchet MS" pitchFamily="34" charset="0"/>
              </a:rPr>
              <a:t>	</a:t>
            </a:r>
            <a:r>
              <a:rPr lang="en-US" altLang="ko-KR" sz="1600" kern="0" dirty="0">
                <a:latin typeface="Trebuchet MS" pitchFamily="34" charset="0"/>
              </a:rPr>
              <a:t>	board[x][y] = (k % 2 == 0) ? 'X' : 'O'; // </a:t>
            </a:r>
            <a:r>
              <a:rPr lang="ko-KR" altLang="en-US" sz="1600" kern="0" dirty="0" smtClean="0">
                <a:latin typeface="Trebuchet MS" pitchFamily="34" charset="0"/>
              </a:rPr>
              <a:t>순번에 </a:t>
            </a:r>
            <a:r>
              <a:rPr lang="ko-KR" altLang="en-US" sz="1600" kern="0" dirty="0">
                <a:latin typeface="Trebuchet MS" pitchFamily="34" charset="0"/>
              </a:rPr>
              <a:t>따라 </a:t>
            </a:r>
            <a:r>
              <a:rPr lang="en-US" altLang="ko-KR" sz="1600" kern="0" dirty="0">
                <a:latin typeface="Trebuchet MS" pitchFamily="34" charset="0"/>
              </a:rPr>
              <a:t>'X', 'O'</a:t>
            </a:r>
            <a:r>
              <a:rPr lang="ko-KR" altLang="en-US" sz="1600" kern="0" dirty="0" smtClean="0">
                <a:latin typeface="Trebuchet MS" pitchFamily="34" charset="0"/>
              </a:rPr>
              <a:t>중</a:t>
            </a:r>
            <a:endParaRPr lang="ko-KR" altLang="en-US" sz="1600" kern="0" dirty="0"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1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smtClean="0"/>
              <a:t>소스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50938" y="1006475"/>
            <a:ext cx="7759700" cy="543745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latin typeface="Trebuchet MS" pitchFamily="34" charset="0"/>
              </a:rPr>
              <a:t>		</a:t>
            </a:r>
            <a:r>
              <a:rPr lang="en-US" altLang="ko-KR" sz="1600" kern="0" dirty="0">
                <a:latin typeface="Trebuchet MS" pitchFamily="34" charset="0"/>
              </a:rPr>
              <a:t>// </a:t>
            </a:r>
            <a:r>
              <a:rPr lang="ko-KR" altLang="en-US" sz="1600" kern="0" dirty="0">
                <a:latin typeface="Trebuchet MS" pitchFamily="34" charset="0"/>
              </a:rPr>
              <a:t>보드를 화면에 그린다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for (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= 0;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&lt; 3;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++)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("%c | %c | %c \n",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][0],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][1], board[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][2]);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	</a:t>
            </a:r>
            <a:r>
              <a:rPr lang="en-US" altLang="ko-KR" sz="1600" kern="0" dirty="0" err="1">
                <a:latin typeface="Trebuchet MS" pitchFamily="34" charset="0"/>
              </a:rPr>
              <a:t>printf</a:t>
            </a:r>
            <a:r>
              <a:rPr lang="en-US" altLang="ko-KR" sz="1600" kern="0" dirty="0">
                <a:latin typeface="Trebuchet MS" pitchFamily="34" charset="0"/>
              </a:rPr>
              <a:t>("---|---|---\n");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return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</a:t>
            </a: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위의 코드를 실행하면 상대방이 놓은 곳에 다시 놓을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방지하는 코드를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보드를 분석하여서 게임이 </a:t>
            </a:r>
            <a:r>
              <a:rPr lang="ko-KR" altLang="en-US" sz="1800" dirty="0" err="1"/>
              <a:t>종료되었는지를</a:t>
            </a:r>
            <a:r>
              <a:rPr lang="ko-KR" altLang="en-US" sz="1800" dirty="0"/>
              <a:t> 검사하는 함수를 추가하라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컴퓨터가 자동으로 다음 수를 결정하도록 프로그램을 변경하라</a:t>
            </a:r>
            <a:r>
              <a:rPr lang="en-US" altLang="ko-KR" sz="1800" dirty="0"/>
              <a:t>. </a:t>
            </a:r>
            <a:r>
              <a:rPr lang="ko-KR" altLang="en-US" sz="1800" dirty="0"/>
              <a:t>가장 간단한 알고리즘을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</a:t>
            </a:r>
            <a:r>
              <a:rPr lang="ko-KR" altLang="en-US" sz="1800" dirty="0" smtClean="0"/>
              <a:t>들면 비어 </a:t>
            </a:r>
            <a:r>
              <a:rPr lang="ko-KR" altLang="en-US" sz="1800" dirty="0"/>
              <a:t>있는 첫 번째 좌표에 놓는다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6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49155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069975" y="1106488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kumimoji="1" lang="en-US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scores[5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scores[0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10;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scores[1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20;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scores[2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30;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scores[3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40;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scores[4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 = 50;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for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=0;i &lt; 5; 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kumimoji="1" lang="en-US" altLang="ko-KR" sz="1600" dirty="0" smtClean="0">
                <a:solidFill>
                  <a:srgbClr val="A31515"/>
                </a:solidFill>
                <a:latin typeface="Trebuchet MS" pitchFamily="34" charset="0"/>
              </a:rPr>
              <a:t>"scores[%</a:t>
            </a:r>
            <a:r>
              <a:rPr kumimoji="1" lang="en-US" altLang="ko-KR" sz="1600" dirty="0">
                <a:solidFill>
                  <a:srgbClr val="A31515"/>
                </a:solidFill>
                <a:latin typeface="Trebuchet MS" pitchFamily="34" charset="0"/>
              </a:rPr>
              <a:t>d]=%d\n"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kumimoji="1" lang="en-US" altLang="ko-KR" sz="160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-US" altLang="ko-KR" sz="1600" dirty="0" smtClean="0">
                <a:solidFill>
                  <a:srgbClr val="000000"/>
                </a:solidFill>
                <a:latin typeface="Trebuchet MS" pitchFamily="34" charset="0"/>
              </a:rPr>
              <a:t>score[</a:t>
            </a:r>
            <a:r>
              <a:rPr kumimoji="1" lang="en-US" altLang="ko-KR" sz="1600" dirty="0" err="1" smtClean="0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Trebuchet MS" pitchFamily="34" charset="0"/>
              </a:rPr>
              <a:t>	return</a:t>
            </a: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>
                <a:latin typeface="새굴림" pitchFamily="18" charset="-127"/>
                <a:ea typeface="새굴림" pitchFamily="18" charset="-127"/>
              </a:rPr>
              <a:t>배열 선언 예제 </a:t>
            </a:r>
          </a:p>
        </p:txBody>
      </p:sp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6604000" y="1123950"/>
            <a:ext cx="1373188" cy="2387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i="1" dirty="0" smtClean="0"/>
              <a:t>score[0</a:t>
            </a:r>
            <a:r>
              <a:rPr lang="en-US" altLang="ko-KR" sz="1600" i="1" dirty="0"/>
              <a:t>]=10</a:t>
            </a:r>
          </a:p>
          <a:p>
            <a:r>
              <a:rPr lang="en-US" altLang="ko-KR" sz="1600" i="1" dirty="0" smtClean="0"/>
              <a:t>score[1</a:t>
            </a:r>
            <a:r>
              <a:rPr lang="en-US" altLang="ko-KR" sz="1600" i="1" dirty="0"/>
              <a:t>]=20</a:t>
            </a:r>
          </a:p>
          <a:p>
            <a:r>
              <a:rPr lang="en-US" altLang="ko-KR" sz="1600" i="1" dirty="0" smtClean="0"/>
              <a:t>score[2</a:t>
            </a:r>
            <a:r>
              <a:rPr lang="en-US" altLang="ko-KR" sz="1600" i="1" dirty="0"/>
              <a:t>]=30</a:t>
            </a:r>
          </a:p>
          <a:p>
            <a:r>
              <a:rPr lang="en-US" altLang="ko-KR" sz="1600" i="1" dirty="0" smtClean="0"/>
              <a:t>score[3</a:t>
            </a:r>
            <a:r>
              <a:rPr lang="en-US" altLang="ko-KR" sz="1600" i="1" dirty="0"/>
              <a:t>]=40</a:t>
            </a:r>
          </a:p>
          <a:p>
            <a:r>
              <a:rPr lang="en-US" altLang="ko-KR" sz="1600" i="1" dirty="0" smtClean="0"/>
              <a:t>score[4</a:t>
            </a:r>
            <a:r>
              <a:rPr lang="en-US" altLang="ko-KR" sz="1600" i="1" dirty="0"/>
              <a:t>]=50</a:t>
            </a:r>
          </a:p>
        </p:txBody>
      </p:sp>
    </p:spTree>
    <p:extLst>
      <p:ext uri="{BB962C8B-B14F-4D97-AF65-F5344CB8AC3E}">
        <p14:creationId xmlns:p14="http://schemas.microsoft.com/office/powerpoint/2010/main" val="116957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6416</TotalTime>
  <Words>2200</Words>
  <Application>Microsoft Office PowerPoint</Application>
  <PresentationFormat>화면 슬라이드 쇼(4:3)</PresentationFormat>
  <Paragraphs>865</Paragraphs>
  <Slides>85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85</vt:i4>
      </vt:variant>
    </vt:vector>
  </HeadingPairs>
  <TitlesOfParts>
    <vt:vector size="107" baseType="lpstr">
      <vt:lpstr>HY얕은샘물M</vt:lpstr>
      <vt:lpstr>HY엽서L</vt:lpstr>
      <vt:lpstr>굴림</vt:lpstr>
      <vt:lpstr>돋움체</vt:lpstr>
      <vt:lpstr>맑은 고딕</vt:lpstr>
      <vt:lpstr>새굴림</vt:lpstr>
      <vt:lpstr>오이</vt:lpstr>
      <vt:lpstr>한컴바탕</vt:lpstr>
      <vt:lpstr>휴먼명조</vt:lpstr>
      <vt:lpstr>휴먼명조,한컴돋움</vt:lpstr>
      <vt:lpstr>Arial</vt:lpstr>
      <vt:lpstr>Comic Sans MS</vt:lpstr>
      <vt:lpstr>Courier New</vt:lpstr>
      <vt:lpstr>Lucida Calligraphy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PowerPoint 프레젠테이션</vt:lpstr>
      <vt:lpstr>이번 장에서 학습할 내용</vt:lpstr>
      <vt:lpstr>배열</vt:lpstr>
      <vt:lpstr>배열의 필요성</vt:lpstr>
      <vt:lpstr>배열 선언</vt:lpstr>
      <vt:lpstr>배열 원소와 인덱스</vt:lpstr>
      <vt:lpstr>배열 선언의 예</vt:lpstr>
      <vt:lpstr>배열 요소 접근</vt:lpstr>
      <vt:lpstr>배열 선언 예제 </vt:lpstr>
      <vt:lpstr>배열과 반복문</vt:lpstr>
      <vt:lpstr>배열 선언 예제 </vt:lpstr>
      <vt:lpstr>PowerPoint 프레젠테이션</vt:lpstr>
      <vt:lpstr>잘못된 인덱스 문제</vt:lpstr>
      <vt:lpstr>중간 점검</vt:lpstr>
      <vt:lpstr>배열의 초기화 </vt:lpstr>
      <vt:lpstr>배열의 초기화 </vt:lpstr>
      <vt:lpstr>배열의 초기화 </vt:lpstr>
      <vt:lpstr>배열 초기화 예제 </vt:lpstr>
      <vt:lpstr>배열 초기화 예제 </vt:lpstr>
      <vt:lpstr>배열 초기화 예제 </vt:lpstr>
      <vt:lpstr>배열 원소의 개수 계산</vt:lpstr>
      <vt:lpstr>배열의 복사</vt:lpstr>
      <vt:lpstr>배열의 비교</vt:lpstr>
      <vt:lpstr>배열의 비교</vt:lpstr>
      <vt:lpstr>중간 점검</vt:lpstr>
      <vt:lpstr>lab: 주사위 던지기</vt:lpstr>
      <vt:lpstr>PowerPoint 프레젠테이션</vt:lpstr>
      <vt:lpstr>lab : 극장 예약 시스템</vt:lpstr>
      <vt:lpstr>실행 결과</vt:lpstr>
      <vt:lpstr>알고리즘 </vt:lpstr>
      <vt:lpstr>실습: 극장 좌석 예약</vt:lpstr>
      <vt:lpstr>실습: 극장 좌석 예약</vt:lpstr>
      <vt:lpstr>실습: 극장 좌석 예약</vt:lpstr>
      <vt:lpstr>도전문제</vt:lpstr>
      <vt:lpstr>lab: 최소값 찾기</vt:lpstr>
      <vt:lpstr>실행 결과</vt:lpstr>
      <vt:lpstr>알고리즘 </vt:lpstr>
      <vt:lpstr>실습: 최소값 찾기</vt:lpstr>
      <vt:lpstr>실습: 최소값 찾기</vt:lpstr>
      <vt:lpstr>도전문제</vt:lpstr>
      <vt:lpstr>배열과 함수</vt:lpstr>
      <vt:lpstr>배열과 함수</vt:lpstr>
      <vt:lpstr>배열이 함수의 인수인 경우 1/2</vt:lpstr>
      <vt:lpstr>배열이 함수의 인수인 경우 2/2</vt:lpstr>
      <vt:lpstr>원본 배열의 변경을 금지하는 방법</vt:lpstr>
      <vt:lpstr>중간 점검</vt:lpstr>
      <vt:lpstr>정렬이란?</vt:lpstr>
      <vt:lpstr>정렬이란?</vt:lpstr>
      <vt:lpstr>선택정렬(selection sort)</vt:lpstr>
      <vt:lpstr>선택정렬(selection sort)</vt:lpstr>
      <vt:lpstr>선택 정렬</vt:lpstr>
      <vt:lpstr>선택 정렬</vt:lpstr>
      <vt:lpstr>변수의 값을 서로 교환할 때</vt:lpstr>
      <vt:lpstr>순차탐색</vt:lpstr>
      <vt:lpstr>순차 탐색</vt:lpstr>
      <vt:lpstr>이진 탐색</vt:lpstr>
      <vt:lpstr>이진 탐색</vt:lpstr>
      <vt:lpstr>이진 탐색</vt:lpstr>
      <vt:lpstr>실행 결과</vt:lpstr>
      <vt:lpstr>2차원 배열</vt:lpstr>
      <vt:lpstr>2차원 배열에서 인덱스</vt:lpstr>
      <vt:lpstr>2차원 배열의 활용</vt:lpstr>
      <vt:lpstr>2차원 배열의 초기화</vt:lpstr>
      <vt:lpstr>2차원 배열의 초기화</vt:lpstr>
      <vt:lpstr>2차원 배열의 초기화</vt:lpstr>
      <vt:lpstr>예제</vt:lpstr>
      <vt:lpstr>2차원 배열의 초기화</vt:lpstr>
      <vt:lpstr>실행 결과</vt:lpstr>
      <vt:lpstr>행렬</vt:lpstr>
      <vt:lpstr>다차원 배열을 이용한 행렬의 표현</vt:lpstr>
      <vt:lpstr>다차원 배열을 이용한 행렬의 표현</vt:lpstr>
      <vt:lpstr>2차원 배열을 함수로 전달하기</vt:lpstr>
      <vt:lpstr>2차원 배열을 함수로 전달하기</vt:lpstr>
      <vt:lpstr>중간 점검</vt:lpstr>
      <vt:lpstr>lab: 영상 처리</vt:lpstr>
      <vt:lpstr>실행 결과</vt:lpstr>
      <vt:lpstr>PowerPoint 프레젠테이션</vt:lpstr>
      <vt:lpstr>PowerPoint 프레젠테이션</vt:lpstr>
      <vt:lpstr>mini project: tic-tac-toe</vt:lpstr>
      <vt:lpstr>실행 결과 </vt:lpstr>
      <vt:lpstr>알고리즘</vt:lpstr>
      <vt:lpstr>소스</vt:lpstr>
      <vt:lpstr>소스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Windows 사용자</cp:lastModifiedBy>
  <cp:revision>648</cp:revision>
  <dcterms:created xsi:type="dcterms:W3CDTF">2007-06-29T06:43:39Z</dcterms:created>
  <dcterms:modified xsi:type="dcterms:W3CDTF">2018-08-21T07:57:15Z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