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4" r:id="rId3"/>
    <p:sldMasterId id="2147483756" r:id="rId4"/>
    <p:sldMasterId id="2147483768" r:id="rId5"/>
    <p:sldMasterId id="2147483780" r:id="rId6"/>
  </p:sldMasterIdLst>
  <p:sldIdLst>
    <p:sldId id="517" r:id="rId7"/>
    <p:sldId id="418" r:id="rId8"/>
    <p:sldId id="419" r:id="rId9"/>
    <p:sldId id="487" r:id="rId10"/>
    <p:sldId id="488" r:id="rId11"/>
    <p:sldId id="423" r:id="rId12"/>
    <p:sldId id="425" r:id="rId13"/>
    <p:sldId id="426" r:id="rId14"/>
    <p:sldId id="491" r:id="rId15"/>
    <p:sldId id="518" r:id="rId16"/>
    <p:sldId id="428" r:id="rId17"/>
    <p:sldId id="490" r:id="rId18"/>
    <p:sldId id="519" r:id="rId19"/>
    <p:sldId id="520" r:id="rId20"/>
    <p:sldId id="433" r:id="rId21"/>
    <p:sldId id="434" r:id="rId22"/>
    <p:sldId id="521" r:id="rId23"/>
    <p:sldId id="522" r:id="rId24"/>
    <p:sldId id="513" r:id="rId25"/>
    <p:sldId id="514" r:id="rId26"/>
    <p:sldId id="438" r:id="rId27"/>
    <p:sldId id="439" r:id="rId28"/>
    <p:sldId id="440" r:id="rId29"/>
    <p:sldId id="441" r:id="rId30"/>
    <p:sldId id="493" r:id="rId31"/>
    <p:sldId id="443" r:id="rId32"/>
    <p:sldId id="515" r:id="rId33"/>
    <p:sldId id="444" r:id="rId34"/>
    <p:sldId id="445" r:id="rId35"/>
    <p:sldId id="446" r:id="rId36"/>
    <p:sldId id="510" r:id="rId37"/>
    <p:sldId id="447" r:id="rId38"/>
    <p:sldId id="448" r:id="rId39"/>
    <p:sldId id="449" r:id="rId40"/>
    <p:sldId id="450" r:id="rId41"/>
    <p:sldId id="451" r:id="rId42"/>
    <p:sldId id="523" r:id="rId43"/>
    <p:sldId id="494" r:id="rId44"/>
    <p:sldId id="453" r:id="rId45"/>
    <p:sldId id="454" r:id="rId46"/>
    <p:sldId id="455" r:id="rId47"/>
    <p:sldId id="456" r:id="rId48"/>
    <p:sldId id="458" r:id="rId49"/>
    <p:sldId id="459" r:id="rId50"/>
    <p:sldId id="524" r:id="rId51"/>
    <p:sldId id="460" r:id="rId52"/>
    <p:sldId id="461" r:id="rId53"/>
    <p:sldId id="525" r:id="rId54"/>
    <p:sldId id="526" r:id="rId55"/>
    <p:sldId id="527" r:id="rId56"/>
    <p:sldId id="528" r:id="rId57"/>
    <p:sldId id="466" r:id="rId58"/>
    <p:sldId id="467" r:id="rId59"/>
    <p:sldId id="468" r:id="rId60"/>
    <p:sldId id="469" r:id="rId61"/>
    <p:sldId id="470" r:id="rId62"/>
    <p:sldId id="529" r:id="rId63"/>
    <p:sldId id="473" r:id="rId64"/>
    <p:sldId id="530" r:id="rId65"/>
    <p:sldId id="472" r:id="rId66"/>
    <p:sldId id="531" r:id="rId67"/>
    <p:sldId id="532" r:id="rId68"/>
    <p:sldId id="475" r:id="rId69"/>
    <p:sldId id="495" r:id="rId70"/>
    <p:sldId id="533" r:id="rId71"/>
    <p:sldId id="476" r:id="rId72"/>
    <p:sldId id="477" r:id="rId73"/>
    <p:sldId id="534" r:id="rId74"/>
    <p:sldId id="496" r:id="rId75"/>
    <p:sldId id="535" r:id="rId76"/>
    <p:sldId id="478" r:id="rId77"/>
    <p:sldId id="479" r:id="rId78"/>
    <p:sldId id="480" r:id="rId79"/>
    <p:sldId id="536" r:id="rId80"/>
    <p:sldId id="537" r:id="rId81"/>
    <p:sldId id="482" r:id="rId82"/>
    <p:sldId id="484" r:id="rId83"/>
    <p:sldId id="485" r:id="rId84"/>
    <p:sldId id="502" r:id="rId85"/>
    <p:sldId id="503" r:id="rId86"/>
    <p:sldId id="504" r:id="rId87"/>
    <p:sldId id="505" r:id="rId88"/>
    <p:sldId id="506" r:id="rId89"/>
    <p:sldId id="507" r:id="rId90"/>
    <p:sldId id="508" r:id="rId91"/>
    <p:sldId id="509" r:id="rId92"/>
    <p:sldId id="512" r:id="rId93"/>
    <p:sldId id="486" r:id="rId9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FEAFF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presProps" Target="presProps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91" Type="http://schemas.openxmlformats.org/officeDocument/2006/relationships/slide" Target="slides/slide85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94" Type="http://schemas.openxmlformats.org/officeDocument/2006/relationships/slide" Target="slides/slide8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theme" Target="theme/theme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67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698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086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471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952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099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44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116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47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 편집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4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 smtClean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15223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DFF5B-D368-40E1-9469-7EDEE1E829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62538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itchFamily="34" charset="0"/>
              </a:defRPr>
            </a:lvl1pPr>
            <a:lvl2pPr>
              <a:defRPr>
                <a:latin typeface="Trebuchet MS" pitchFamily="34" charset="0"/>
              </a:defRPr>
            </a:lvl2pPr>
            <a:lvl3pPr>
              <a:defRPr>
                <a:latin typeface="Trebuchet MS" pitchFamily="34" charset="0"/>
              </a:defRPr>
            </a:lvl3pPr>
            <a:lvl4pPr>
              <a:defRPr>
                <a:latin typeface="Trebuchet MS" pitchFamily="34" charset="0"/>
              </a:defRPr>
            </a:lvl4pPr>
            <a:lvl5pPr>
              <a:defRPr>
                <a:latin typeface="Trebuchet MS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3CE75-8ADB-404C-9662-30FBC4160E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945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6F0EE0-D1E5-4B13-95A3-6FC1886E14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48346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1F608-571D-4B35-BA3B-27D27341EC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520020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746A-8CB5-49EE-A16F-40DE21E8E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87873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052FB-9641-4BBB-BD80-8256F771F3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2890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1876E-8B80-4F39-AD03-35CB2EBF6C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65585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DE8F7-62CE-4A22-B55E-5BECA9901C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6946567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86D66-938D-4DEF-9135-4F195E599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81404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1D3C1-3FFB-4EF8-AD4B-033755FFAF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861106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338AC-3D1F-4340-923B-671E7CF9BA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3349740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963338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4252317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6603132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072799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555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3038063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958792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47359628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78031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3871912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273075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46041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926226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811749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136077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149612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26566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5513281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794198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355255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3196191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3585842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AA38F-4B5D-41A0-9D72-67E3633530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728019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A7A4B-E352-47A3-A059-C592E1DB00F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0561965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9FA23-577A-4174-B079-CD3EAA1F8E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93061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6931-C8A5-413E-9B57-76B293C159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71714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7DA8-2C03-45A9-87D3-8D11AEF3702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1130148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9D104-CE06-477C-8C2A-3639BC80EDF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41298993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CAB5B-8A42-4529-B66A-BF56D54BC4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4751373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9A8BA-51D7-4678-977D-28631F7009E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3666088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E6BAC-25AD-49AF-8988-135AA9A533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19999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3D70D-104F-4FC4-BB2A-05387A6951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6287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808C0-8DCB-4F09-80C3-E111BFE1D1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35865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 smtClean="0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 smtClean="0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dirty="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52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8B61E26E-7135-4249-ADF8-F8A154A847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</a:t>
            </a:r>
            <a:r>
              <a:rPr kumimoji="0" lang="en-US" altLang="ko-KR" sz="1000" smtClean="0">
                <a:solidFill>
                  <a:srgbClr val="FF4C00"/>
                </a:solidFill>
                <a:latin typeface="Arial" charset="0"/>
                <a:cs typeface="Arial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charset="0"/>
                <a:cs typeface="Arial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charset="0"/>
                <a:cs typeface="Arial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7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5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</a:t>
            </a:r>
            <a:r>
              <a:rPr kumimoji="0" lang="en-US" altLang="ko-KR" sz="1000" dirty="0" smtClean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41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811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</a:t>
            </a:r>
            <a:r>
              <a:rPr lang="en-US" altLang="ko-KR" sz="1000" smtClean="0">
                <a:solidFill>
                  <a:srgbClr val="FF4C00"/>
                </a:solidFill>
                <a:cs typeface="Arial" pitchFamily="34" charset="0"/>
              </a:rPr>
              <a:t>2012 </a:t>
            </a:r>
            <a:r>
              <a:rPr lang="ko-KR" altLang="en-US" sz="1000" dirty="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5508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4" name="AutoShape 142"/>
          <p:cNvSpPr>
            <a:spLocks noChangeArrowheads="1"/>
          </p:cNvSpPr>
          <p:nvPr/>
        </p:nvSpPr>
        <p:spPr bwMode="auto">
          <a:xfrm>
            <a:off x="3675248" y="3940629"/>
            <a:ext cx="5468752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제</a:t>
            </a:r>
            <a:r>
              <a:rPr lang="en-US" altLang="ko-KR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15</a:t>
            </a:r>
            <a:r>
              <a:rPr lang="ko-KR" altLang="en-US" sz="4000" dirty="0" smtClean="0">
                <a:solidFill>
                  <a:schemeClr val="tx2">
                    <a:lumMod val="25000"/>
                  </a:schemeClr>
                </a:solidFill>
                <a:latin typeface="+mn-lt"/>
                <a:ea typeface="+mn-ea"/>
              </a:rPr>
              <a:t>장 파일 입출력</a:t>
            </a:r>
            <a:endParaRPr lang="ko-KR" altLang="en-US" sz="4000" dirty="0">
              <a:solidFill>
                <a:schemeClr val="tx2">
                  <a:lumMod val="2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95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51858"/>
            <a:ext cx="8153400" cy="319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2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필드폭과 정밀도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0962" y="2357437"/>
            <a:ext cx="66770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필드폭과</a:t>
            </a:r>
            <a:r>
              <a:rPr lang="ko-KR" altLang="en-US" dirty="0" smtClean="0"/>
              <a:t> 정밀도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37033"/>
            <a:ext cx="8153400" cy="322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필드폭과</a:t>
            </a:r>
            <a:r>
              <a:rPr lang="ko-KR" altLang="en-US" dirty="0" smtClean="0"/>
              <a:t> 정밀도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07891"/>
            <a:ext cx="8153400" cy="228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8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 지정자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8153400" cy="20707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3690183"/>
            <a:ext cx="8064896" cy="308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9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에서 변수나 수식의 값을 출력하는 형식을 지정하는 문자열은 </a:t>
            </a:r>
            <a:r>
              <a:rPr lang="en-US" altLang="ko-KR" sz="1800" dirty="0" smtClean="0"/>
              <a:t>__________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2. </a:t>
            </a:r>
            <a:r>
              <a:rPr lang="en-US" altLang="ko-KR" sz="1800" dirty="0" err="1" smtClean="0"/>
              <a:t>printf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에서 정렬</a:t>
            </a:r>
            <a:r>
              <a:rPr lang="en-US" altLang="ko-KR" sz="1800" dirty="0" smtClean="0"/>
              <a:t>(alignment)</a:t>
            </a:r>
            <a:r>
              <a:rPr lang="ko-KR" altLang="en-US" sz="1800" dirty="0" smtClean="0"/>
              <a:t>을 구체적으로 지시하지 않으면 기본적으로 </a:t>
            </a:r>
            <a:r>
              <a:rPr lang="en-US" altLang="ko-KR" sz="1800" dirty="0" smtClean="0"/>
              <a:t>_______</a:t>
            </a:r>
            <a:r>
              <a:rPr lang="ko-KR" altLang="en-US" sz="1800" dirty="0" smtClean="0"/>
              <a:t>정렬된다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실수를 지수 표기법으로 출력하는데 사용되는 형식 지정자는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marL="0" indent="0"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정수를 </a:t>
            </a:r>
            <a:r>
              <a:rPr lang="ko-KR" altLang="en-US" sz="1800" dirty="0" err="1" smtClean="0"/>
              <a:t>필드폭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으로 출력하려면 </a:t>
            </a:r>
            <a:r>
              <a:rPr lang="en-US" altLang="ko-KR" sz="1800" dirty="0" smtClean="0"/>
              <a:t>%___d</a:t>
            </a:r>
            <a:r>
              <a:rPr lang="ko-KR" altLang="en-US" sz="1800" dirty="0" smtClean="0"/>
              <a:t>로 하여야 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실수를 </a:t>
            </a:r>
            <a:r>
              <a:rPr lang="ko-KR" altLang="en-US" sz="1800" dirty="0" err="1" smtClean="0"/>
              <a:t>필드폭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10</a:t>
            </a:r>
            <a:r>
              <a:rPr lang="ko-KR" altLang="en-US" sz="1800" dirty="0" smtClean="0"/>
              <a:t>이고 소수점 이하 </a:t>
            </a:r>
            <a:r>
              <a:rPr lang="ko-KR" altLang="en-US" sz="1800" dirty="0" err="1" smtClean="0"/>
              <a:t>자리수를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6</a:t>
            </a:r>
            <a:r>
              <a:rPr lang="ko-KR" altLang="en-US" sz="1800" dirty="0" smtClean="0"/>
              <a:t>자리로 출력하려면 </a:t>
            </a:r>
            <a:r>
              <a:rPr lang="en-US" altLang="ko-KR" sz="1800" dirty="0" smtClean="0"/>
              <a:t>%_____f</a:t>
            </a:r>
            <a:r>
              <a:rPr lang="ko-KR" altLang="en-US" sz="1800" dirty="0" smtClean="0"/>
              <a:t>로 하여야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6. </a:t>
            </a:r>
            <a:r>
              <a:rPr lang="ko-KR" altLang="en-US" sz="1800" dirty="0" err="1" smtClean="0"/>
              <a:t>출력값을</a:t>
            </a:r>
            <a:r>
              <a:rPr lang="ko-KR" altLang="en-US" sz="1800" dirty="0" smtClean="0"/>
              <a:t> 왼쪽 정렬시키는 플래그는 </a:t>
            </a:r>
            <a:r>
              <a:rPr lang="en-US" altLang="ko-KR" sz="1800" dirty="0" smtClean="0"/>
              <a:t>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r>
              <a:rPr lang="en-US" altLang="ko-KR" sz="1800" dirty="0" smtClean="0"/>
              <a:t>7. </a:t>
            </a:r>
            <a:r>
              <a:rPr lang="ko-KR" altLang="en-US" sz="1800" dirty="0" smtClean="0"/>
              <a:t>실수 출력의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정밀도를 지정하지 않았을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소수점 이하 </a:t>
            </a:r>
            <a:r>
              <a:rPr lang="ko-KR" altLang="en-US" sz="1800" dirty="0" err="1" smtClean="0"/>
              <a:t>자리수는</a:t>
            </a:r>
            <a:r>
              <a:rPr lang="ko-KR" altLang="en-US" sz="1800" dirty="0" smtClean="0"/>
              <a:t> 기본적으로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개가 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843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72514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5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</a:t>
            </a:r>
            <a:r>
              <a:rPr lang="ko-KR" altLang="en-US" smtClean="0"/>
              <a:t>를 이용한 입력</a:t>
            </a:r>
          </a:p>
        </p:txBody>
      </p:sp>
      <p:sp>
        <p:nvSpPr>
          <p:cNvPr id="19461" name="Rectangle 10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형태의 입력을 사용자가 원하는 형식으로 변환한다</a:t>
            </a:r>
            <a:r>
              <a:rPr lang="en-US" altLang="ko-KR" smtClean="0"/>
              <a:t>.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0" y="2460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" y="2414587"/>
            <a:ext cx="7848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700809"/>
            <a:ext cx="7777162" cy="2952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int a, b;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("6</a:t>
            </a:r>
            <a:r>
              <a:rPr lang="ko-KR" altLang="en-US" sz="1600" dirty="0">
                <a:latin typeface="Trebuchet MS" panose="020B0603020202020204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</a:rPr>
              <a:t>:");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("%3d%3d", &amp;a, &amp;b);	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입력된 정수는 </a:t>
            </a:r>
            <a:r>
              <a:rPr lang="en-US" altLang="ko-KR" sz="1600" dirty="0">
                <a:latin typeface="Trebuchet MS" panose="020B0603020202020204" pitchFamily="34" charset="0"/>
              </a:rPr>
              <a:t>%d, %d\n", a, b);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073917" y="5373217"/>
            <a:ext cx="7777162" cy="88729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itchFamily="34" charset="0"/>
              </a:rPr>
              <a:t>6</a:t>
            </a:r>
            <a:r>
              <a:rPr lang="ko-KR" altLang="en-US" sz="1600" dirty="0">
                <a:latin typeface="Trebuchet MS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:123456</a:t>
            </a:r>
          </a:p>
          <a:p>
            <a:pPr algn="just"/>
            <a:r>
              <a:rPr lang="ko-KR" altLang="en-US" sz="1600" dirty="0">
                <a:latin typeface="Trebuchet MS" pitchFamily="34" charset="0"/>
              </a:rPr>
              <a:t>입력된 정수는 </a:t>
            </a:r>
            <a:r>
              <a:rPr lang="en-US" altLang="ko-KR" sz="1600" dirty="0">
                <a:latin typeface="Trebuchet MS" pitchFamily="34" charset="0"/>
              </a:rPr>
              <a:t>123, 456</a:t>
            </a:r>
            <a:endParaRPr lang="en-US" altLang="ko-KR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4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1060744" y="1700809"/>
            <a:ext cx="7777162" cy="2952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#include &lt;</a:t>
            </a:r>
            <a:r>
              <a:rPr lang="en-US" altLang="ko-KR" sz="16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int a, b;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("6</a:t>
            </a:r>
            <a:r>
              <a:rPr lang="ko-KR" altLang="en-US" sz="1600" dirty="0">
                <a:latin typeface="Trebuchet MS" panose="020B0603020202020204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latin typeface="Trebuchet MS" panose="020B0603020202020204" pitchFamily="34" charset="0"/>
              </a:rPr>
              <a:t>:");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("%3d%3d", &amp;a, &amp;b);	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입력된 정수는 </a:t>
            </a:r>
            <a:r>
              <a:rPr lang="en-US" altLang="ko-KR" sz="1600" dirty="0">
                <a:latin typeface="Trebuchet MS" panose="020B0603020202020204" pitchFamily="34" charset="0"/>
              </a:rPr>
              <a:t>%d, %d\n", a, b);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7704" name="_x71272656"/>
          <p:cNvSpPr>
            <a:spLocks noChangeArrowheads="1"/>
          </p:cNvSpPr>
          <p:nvPr/>
        </p:nvSpPr>
        <p:spPr bwMode="auto">
          <a:xfrm>
            <a:off x="1073917" y="5373217"/>
            <a:ext cx="7777162" cy="887294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itchFamily="34" charset="0"/>
              </a:rPr>
              <a:t>6</a:t>
            </a:r>
            <a:r>
              <a:rPr lang="ko-KR" altLang="en-US" sz="1600" dirty="0">
                <a:latin typeface="Trebuchet MS" pitchFamily="34" charset="0"/>
              </a:rPr>
              <a:t>개의 숫자로 이루어진 정수를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:123456</a:t>
            </a:r>
          </a:p>
          <a:p>
            <a:pPr algn="just"/>
            <a:r>
              <a:rPr lang="ko-KR" altLang="en-US" sz="1600" dirty="0">
                <a:latin typeface="Trebuchet MS" pitchFamily="34" charset="0"/>
              </a:rPr>
              <a:t>입력된 정수는 </a:t>
            </a:r>
            <a:r>
              <a:rPr lang="en-US" altLang="ko-KR" sz="1600" dirty="0">
                <a:latin typeface="Trebuchet MS" pitchFamily="34" charset="0"/>
              </a:rPr>
              <a:t>123, 456</a:t>
            </a:r>
            <a:endParaRPr lang="en-US" altLang="ko-KR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5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필드로 지정하여서 읽기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83568" y="1767002"/>
            <a:ext cx="7777162" cy="29515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a, b;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"5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개의 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숫자로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이루어진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정수를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입력하시오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: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scanf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"%3d%3d"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, &amp;a, &amp;b);</a:t>
            </a:r>
          </a:p>
          <a:p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	</a:t>
            </a:r>
            <a:r>
              <a:rPr lang="en-US" altLang="ko-KR" sz="1600" dirty="0" err="1" smtClean="0">
                <a:solidFill>
                  <a:prstClr val="black"/>
                </a:solidFill>
                <a:latin typeface="Arial"/>
              </a:rPr>
              <a:t>printf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"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입력된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ko-KR" altLang="en-US" sz="1600" dirty="0" smtClean="0">
                <a:solidFill>
                  <a:srgbClr val="A31515"/>
                </a:solidFill>
                <a:latin typeface="Arial"/>
              </a:rPr>
              <a:t>정수는</a:t>
            </a:r>
            <a:r>
              <a:rPr lang="en-US" altLang="ko-KR" sz="1600" dirty="0" smtClean="0">
                <a:solidFill>
                  <a:srgbClr val="A31515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%d, %d\n"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, a, b);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return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0;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432445" y="380217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-432445" y="3667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683568" y="5157192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5</a:t>
            </a:r>
            <a:r>
              <a:rPr lang="ko-KR" altLang="en-US" sz="1600" dirty="0">
                <a:solidFill>
                  <a:srgbClr val="993300"/>
                </a:solidFill>
                <a:latin typeface="Comic Sans MS" pitchFamily="66" charset="0"/>
              </a:rPr>
              <a:t>개의 숫자로 이루어진 정수를 입력하시오</a:t>
            </a:r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: 123456</a:t>
            </a:r>
          </a:p>
          <a:p>
            <a:pPr algn="just"/>
            <a:r>
              <a:rPr lang="ko-KR" altLang="en-US" sz="1600" dirty="0">
                <a:solidFill>
                  <a:srgbClr val="993300"/>
                </a:solidFill>
                <a:latin typeface="Comic Sans MS" pitchFamily="66" charset="0"/>
              </a:rPr>
              <a:t>입력된 정수는 </a:t>
            </a:r>
            <a:r>
              <a:rPr lang="en-US" altLang="ko-KR" sz="1600" dirty="0">
                <a:solidFill>
                  <a:srgbClr val="993300"/>
                </a:solidFill>
                <a:latin typeface="Comic Sans MS" pitchFamily="66" charset="0"/>
              </a:rPr>
              <a:t>123, </a:t>
            </a:r>
            <a:r>
              <a:rPr lang="en-US" altLang="ko-KR" sz="1600" dirty="0" smtClean="0">
                <a:solidFill>
                  <a:srgbClr val="993300"/>
                </a:solidFill>
                <a:latin typeface="Comic Sans MS" pitchFamily="66" charset="0"/>
              </a:rPr>
              <a:t>456</a:t>
            </a:r>
            <a:endParaRPr lang="en-US" altLang="ko-KR" sz="1600" dirty="0">
              <a:solidFill>
                <a:srgbClr val="993300"/>
              </a:solidFill>
              <a:latin typeface="Comic Sans MS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3851" y="2702311"/>
            <a:ext cx="142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r>
              <a:rPr lang="ko-KR" altLang="en-US" sz="1400" dirty="0" smtClean="0">
                <a:solidFill>
                  <a:srgbClr val="FF0000"/>
                </a:solidFill>
              </a:rPr>
              <a:t>글자씩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나우어서</a:t>
            </a:r>
            <a:r>
              <a:rPr lang="ko-KR" altLang="en-US" sz="1400" dirty="0" smtClean="0">
                <a:solidFill>
                  <a:srgbClr val="FF0000"/>
                </a:solidFill>
              </a:rPr>
              <a:t> 읽는다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131443" y="2277481"/>
            <a:ext cx="3722737" cy="1050663"/>
          </a:xfrm>
          <a:custGeom>
            <a:avLst/>
            <a:gdLst>
              <a:gd name="connsiteX0" fmla="*/ 3895725 w 3895725"/>
              <a:gd name="connsiteY0" fmla="*/ 602357 h 1050663"/>
              <a:gd name="connsiteX1" fmla="*/ 3876675 w 3895725"/>
              <a:gd name="connsiteY1" fmla="*/ 554732 h 1050663"/>
              <a:gd name="connsiteX2" fmla="*/ 3810000 w 3895725"/>
              <a:gd name="connsiteY2" fmla="*/ 497582 h 1050663"/>
              <a:gd name="connsiteX3" fmla="*/ 3724275 w 3895725"/>
              <a:gd name="connsiteY3" fmla="*/ 440432 h 1050663"/>
              <a:gd name="connsiteX4" fmla="*/ 3638550 w 3895725"/>
              <a:gd name="connsiteY4" fmla="*/ 411857 h 1050663"/>
              <a:gd name="connsiteX5" fmla="*/ 3609975 w 3895725"/>
              <a:gd name="connsiteY5" fmla="*/ 392807 h 1050663"/>
              <a:gd name="connsiteX6" fmla="*/ 3514725 w 3895725"/>
              <a:gd name="connsiteY6" fmla="*/ 354707 h 1050663"/>
              <a:gd name="connsiteX7" fmla="*/ 3486150 w 3895725"/>
              <a:gd name="connsiteY7" fmla="*/ 335657 h 1050663"/>
              <a:gd name="connsiteX8" fmla="*/ 3448050 w 3895725"/>
              <a:gd name="connsiteY8" fmla="*/ 326132 h 1050663"/>
              <a:gd name="connsiteX9" fmla="*/ 3409950 w 3895725"/>
              <a:gd name="connsiteY9" fmla="*/ 307082 h 1050663"/>
              <a:gd name="connsiteX10" fmla="*/ 3381375 w 3895725"/>
              <a:gd name="connsiteY10" fmla="*/ 288032 h 1050663"/>
              <a:gd name="connsiteX11" fmla="*/ 3333750 w 3895725"/>
              <a:gd name="connsiteY11" fmla="*/ 278507 h 1050663"/>
              <a:gd name="connsiteX12" fmla="*/ 3305175 w 3895725"/>
              <a:gd name="connsiteY12" fmla="*/ 259457 h 1050663"/>
              <a:gd name="connsiteX13" fmla="*/ 3276600 w 3895725"/>
              <a:gd name="connsiteY13" fmla="*/ 249932 h 1050663"/>
              <a:gd name="connsiteX14" fmla="*/ 3228975 w 3895725"/>
              <a:gd name="connsiteY14" fmla="*/ 230882 h 1050663"/>
              <a:gd name="connsiteX15" fmla="*/ 3200400 w 3895725"/>
              <a:gd name="connsiteY15" fmla="*/ 221357 h 1050663"/>
              <a:gd name="connsiteX16" fmla="*/ 3152775 w 3895725"/>
              <a:gd name="connsiteY16" fmla="*/ 202307 h 1050663"/>
              <a:gd name="connsiteX17" fmla="*/ 3124200 w 3895725"/>
              <a:gd name="connsiteY17" fmla="*/ 192782 h 1050663"/>
              <a:gd name="connsiteX18" fmla="*/ 3038475 w 3895725"/>
              <a:gd name="connsiteY18" fmla="*/ 154682 h 1050663"/>
              <a:gd name="connsiteX19" fmla="*/ 3009900 w 3895725"/>
              <a:gd name="connsiteY19" fmla="*/ 145157 h 1050663"/>
              <a:gd name="connsiteX20" fmla="*/ 2924175 w 3895725"/>
              <a:gd name="connsiteY20" fmla="*/ 107057 h 1050663"/>
              <a:gd name="connsiteX21" fmla="*/ 2819400 w 3895725"/>
              <a:gd name="connsiteY21" fmla="*/ 78482 h 1050663"/>
              <a:gd name="connsiteX22" fmla="*/ 2790825 w 3895725"/>
              <a:gd name="connsiteY22" fmla="*/ 68957 h 1050663"/>
              <a:gd name="connsiteX23" fmla="*/ 2686050 w 3895725"/>
              <a:gd name="connsiteY23" fmla="*/ 40382 h 1050663"/>
              <a:gd name="connsiteX24" fmla="*/ 2524125 w 3895725"/>
              <a:gd name="connsiteY24" fmla="*/ 21332 h 1050663"/>
              <a:gd name="connsiteX25" fmla="*/ 2295525 w 3895725"/>
              <a:gd name="connsiteY25" fmla="*/ 2282 h 1050663"/>
              <a:gd name="connsiteX26" fmla="*/ 1409700 w 3895725"/>
              <a:gd name="connsiteY26" fmla="*/ 21332 h 1050663"/>
              <a:gd name="connsiteX27" fmla="*/ 1362075 w 3895725"/>
              <a:gd name="connsiteY27" fmla="*/ 30857 h 1050663"/>
              <a:gd name="connsiteX28" fmla="*/ 1276350 w 3895725"/>
              <a:gd name="connsiteY28" fmla="*/ 59432 h 1050663"/>
              <a:gd name="connsiteX29" fmla="*/ 1190625 w 3895725"/>
              <a:gd name="connsiteY29" fmla="*/ 78482 h 1050663"/>
              <a:gd name="connsiteX30" fmla="*/ 1162050 w 3895725"/>
              <a:gd name="connsiteY30" fmla="*/ 97532 h 1050663"/>
              <a:gd name="connsiteX31" fmla="*/ 1085850 w 3895725"/>
              <a:gd name="connsiteY31" fmla="*/ 126107 h 1050663"/>
              <a:gd name="connsiteX32" fmla="*/ 1047750 w 3895725"/>
              <a:gd name="connsiteY32" fmla="*/ 135632 h 1050663"/>
              <a:gd name="connsiteX33" fmla="*/ 971550 w 3895725"/>
              <a:gd name="connsiteY33" fmla="*/ 192782 h 1050663"/>
              <a:gd name="connsiteX34" fmla="*/ 847725 w 3895725"/>
              <a:gd name="connsiteY34" fmla="*/ 278507 h 1050663"/>
              <a:gd name="connsiteX35" fmla="*/ 800100 w 3895725"/>
              <a:gd name="connsiteY35" fmla="*/ 316607 h 1050663"/>
              <a:gd name="connsiteX36" fmla="*/ 752475 w 3895725"/>
              <a:gd name="connsiteY36" fmla="*/ 373757 h 1050663"/>
              <a:gd name="connsiteX37" fmla="*/ 590550 w 3895725"/>
              <a:gd name="connsiteY37" fmla="*/ 516632 h 1050663"/>
              <a:gd name="connsiteX38" fmla="*/ 514350 w 3895725"/>
              <a:gd name="connsiteY38" fmla="*/ 573782 h 1050663"/>
              <a:gd name="connsiteX39" fmla="*/ 504825 w 3895725"/>
              <a:gd name="connsiteY39" fmla="*/ 602357 h 1050663"/>
              <a:gd name="connsiteX40" fmla="*/ 476250 w 3895725"/>
              <a:gd name="connsiteY40" fmla="*/ 621407 h 1050663"/>
              <a:gd name="connsiteX41" fmla="*/ 438150 w 3895725"/>
              <a:gd name="connsiteY41" fmla="*/ 649982 h 1050663"/>
              <a:gd name="connsiteX42" fmla="*/ 342900 w 3895725"/>
              <a:gd name="connsiteY42" fmla="*/ 764282 h 1050663"/>
              <a:gd name="connsiteX43" fmla="*/ 285750 w 3895725"/>
              <a:gd name="connsiteY43" fmla="*/ 802382 h 1050663"/>
              <a:gd name="connsiteX44" fmla="*/ 238125 w 3895725"/>
              <a:gd name="connsiteY44" fmla="*/ 850007 h 1050663"/>
              <a:gd name="connsiteX45" fmla="*/ 190500 w 3895725"/>
              <a:gd name="connsiteY45" fmla="*/ 888107 h 1050663"/>
              <a:gd name="connsiteX46" fmla="*/ 161925 w 3895725"/>
              <a:gd name="connsiteY46" fmla="*/ 916682 h 1050663"/>
              <a:gd name="connsiteX47" fmla="*/ 133350 w 3895725"/>
              <a:gd name="connsiteY47" fmla="*/ 935732 h 1050663"/>
              <a:gd name="connsiteX48" fmla="*/ 114300 w 3895725"/>
              <a:gd name="connsiteY48" fmla="*/ 964307 h 1050663"/>
              <a:gd name="connsiteX49" fmla="*/ 57150 w 3895725"/>
              <a:gd name="connsiteY49" fmla="*/ 1002407 h 1050663"/>
              <a:gd name="connsiteX50" fmla="*/ 9525 w 3895725"/>
              <a:gd name="connsiteY50" fmla="*/ 1050032 h 1050663"/>
              <a:gd name="connsiteX51" fmla="*/ 0 w 3895725"/>
              <a:gd name="connsiteY51" fmla="*/ 1050032 h 105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895725" h="1050663">
                <a:moveTo>
                  <a:pt x="3895725" y="602357"/>
                </a:moveTo>
                <a:cubicBezTo>
                  <a:pt x="3889375" y="586482"/>
                  <a:pt x="3886159" y="568958"/>
                  <a:pt x="3876675" y="554732"/>
                </a:cubicBezTo>
                <a:cubicBezTo>
                  <a:pt x="3853690" y="520255"/>
                  <a:pt x="3838726" y="519126"/>
                  <a:pt x="3810000" y="497582"/>
                </a:cubicBezTo>
                <a:cubicBezTo>
                  <a:pt x="3768701" y="466608"/>
                  <a:pt x="3768396" y="457402"/>
                  <a:pt x="3724275" y="440432"/>
                </a:cubicBezTo>
                <a:cubicBezTo>
                  <a:pt x="3696162" y="429619"/>
                  <a:pt x="3663612" y="428565"/>
                  <a:pt x="3638550" y="411857"/>
                </a:cubicBezTo>
                <a:cubicBezTo>
                  <a:pt x="3629025" y="405507"/>
                  <a:pt x="3620369" y="397604"/>
                  <a:pt x="3609975" y="392807"/>
                </a:cubicBezTo>
                <a:cubicBezTo>
                  <a:pt x="3578927" y="378477"/>
                  <a:pt x="3543178" y="373675"/>
                  <a:pt x="3514725" y="354707"/>
                </a:cubicBezTo>
                <a:cubicBezTo>
                  <a:pt x="3505200" y="348357"/>
                  <a:pt x="3496672" y="340166"/>
                  <a:pt x="3486150" y="335657"/>
                </a:cubicBezTo>
                <a:cubicBezTo>
                  <a:pt x="3474118" y="330500"/>
                  <a:pt x="3460307" y="330729"/>
                  <a:pt x="3448050" y="326132"/>
                </a:cubicBezTo>
                <a:cubicBezTo>
                  <a:pt x="3434755" y="321146"/>
                  <a:pt x="3422278" y="314127"/>
                  <a:pt x="3409950" y="307082"/>
                </a:cubicBezTo>
                <a:cubicBezTo>
                  <a:pt x="3400011" y="301402"/>
                  <a:pt x="3392094" y="292052"/>
                  <a:pt x="3381375" y="288032"/>
                </a:cubicBezTo>
                <a:cubicBezTo>
                  <a:pt x="3366216" y="282348"/>
                  <a:pt x="3349625" y="281682"/>
                  <a:pt x="3333750" y="278507"/>
                </a:cubicBezTo>
                <a:cubicBezTo>
                  <a:pt x="3324225" y="272157"/>
                  <a:pt x="3315414" y="264577"/>
                  <a:pt x="3305175" y="259457"/>
                </a:cubicBezTo>
                <a:cubicBezTo>
                  <a:pt x="3296195" y="254967"/>
                  <a:pt x="3286001" y="253457"/>
                  <a:pt x="3276600" y="249932"/>
                </a:cubicBezTo>
                <a:cubicBezTo>
                  <a:pt x="3260591" y="243929"/>
                  <a:pt x="3244984" y="236885"/>
                  <a:pt x="3228975" y="230882"/>
                </a:cubicBezTo>
                <a:cubicBezTo>
                  <a:pt x="3219574" y="227357"/>
                  <a:pt x="3209801" y="224882"/>
                  <a:pt x="3200400" y="221357"/>
                </a:cubicBezTo>
                <a:cubicBezTo>
                  <a:pt x="3184391" y="215354"/>
                  <a:pt x="3168784" y="208310"/>
                  <a:pt x="3152775" y="202307"/>
                </a:cubicBezTo>
                <a:cubicBezTo>
                  <a:pt x="3143374" y="198782"/>
                  <a:pt x="3133601" y="196307"/>
                  <a:pt x="3124200" y="192782"/>
                </a:cubicBezTo>
                <a:cubicBezTo>
                  <a:pt x="3006044" y="148474"/>
                  <a:pt x="3139492" y="197975"/>
                  <a:pt x="3038475" y="154682"/>
                </a:cubicBezTo>
                <a:cubicBezTo>
                  <a:pt x="3029247" y="150727"/>
                  <a:pt x="3019128" y="149112"/>
                  <a:pt x="3009900" y="145157"/>
                </a:cubicBezTo>
                <a:cubicBezTo>
                  <a:pt x="2926054" y="109223"/>
                  <a:pt x="3021654" y="142504"/>
                  <a:pt x="2924175" y="107057"/>
                </a:cubicBezTo>
                <a:cubicBezTo>
                  <a:pt x="2834264" y="74362"/>
                  <a:pt x="2900745" y="98818"/>
                  <a:pt x="2819400" y="78482"/>
                </a:cubicBezTo>
                <a:cubicBezTo>
                  <a:pt x="2809660" y="76047"/>
                  <a:pt x="2800442" y="71842"/>
                  <a:pt x="2790825" y="68957"/>
                </a:cubicBezTo>
                <a:cubicBezTo>
                  <a:pt x="2782798" y="66549"/>
                  <a:pt x="2706230" y="44051"/>
                  <a:pt x="2686050" y="40382"/>
                </a:cubicBezTo>
                <a:cubicBezTo>
                  <a:pt x="2634579" y="31024"/>
                  <a:pt x="2575211" y="26441"/>
                  <a:pt x="2524125" y="21332"/>
                </a:cubicBezTo>
                <a:cubicBezTo>
                  <a:pt x="2437433" y="-7565"/>
                  <a:pt x="2470955" y="743"/>
                  <a:pt x="2295525" y="2282"/>
                </a:cubicBezTo>
                <a:cubicBezTo>
                  <a:pt x="2000193" y="4873"/>
                  <a:pt x="1704975" y="14982"/>
                  <a:pt x="1409700" y="21332"/>
                </a:cubicBezTo>
                <a:cubicBezTo>
                  <a:pt x="1393825" y="24507"/>
                  <a:pt x="1377641" y="26409"/>
                  <a:pt x="1362075" y="30857"/>
                </a:cubicBezTo>
                <a:cubicBezTo>
                  <a:pt x="1333113" y="39132"/>
                  <a:pt x="1305886" y="53525"/>
                  <a:pt x="1276350" y="59432"/>
                </a:cubicBezTo>
                <a:cubicBezTo>
                  <a:pt x="1215888" y="71524"/>
                  <a:pt x="1244431" y="65030"/>
                  <a:pt x="1190625" y="78482"/>
                </a:cubicBezTo>
                <a:cubicBezTo>
                  <a:pt x="1181100" y="84832"/>
                  <a:pt x="1172289" y="92412"/>
                  <a:pt x="1162050" y="97532"/>
                </a:cubicBezTo>
                <a:cubicBezTo>
                  <a:pt x="1148630" y="104242"/>
                  <a:pt x="1105085" y="120611"/>
                  <a:pt x="1085850" y="126107"/>
                </a:cubicBezTo>
                <a:cubicBezTo>
                  <a:pt x="1073263" y="129703"/>
                  <a:pt x="1060450" y="132457"/>
                  <a:pt x="1047750" y="135632"/>
                </a:cubicBezTo>
                <a:cubicBezTo>
                  <a:pt x="1022350" y="154682"/>
                  <a:pt x="998775" y="176447"/>
                  <a:pt x="971550" y="192782"/>
                </a:cubicBezTo>
                <a:cubicBezTo>
                  <a:pt x="902730" y="234074"/>
                  <a:pt x="928394" y="216454"/>
                  <a:pt x="847725" y="278507"/>
                </a:cubicBezTo>
                <a:cubicBezTo>
                  <a:pt x="831611" y="290902"/>
                  <a:pt x="813115" y="300989"/>
                  <a:pt x="800100" y="316607"/>
                </a:cubicBezTo>
                <a:cubicBezTo>
                  <a:pt x="784225" y="335657"/>
                  <a:pt x="769156" y="355408"/>
                  <a:pt x="752475" y="373757"/>
                </a:cubicBezTo>
                <a:cubicBezTo>
                  <a:pt x="701803" y="429496"/>
                  <a:pt x="651358" y="466555"/>
                  <a:pt x="590550" y="516632"/>
                </a:cubicBezTo>
                <a:cubicBezTo>
                  <a:pt x="542471" y="556227"/>
                  <a:pt x="555063" y="546640"/>
                  <a:pt x="514350" y="573782"/>
                </a:cubicBezTo>
                <a:cubicBezTo>
                  <a:pt x="511175" y="583307"/>
                  <a:pt x="511097" y="594517"/>
                  <a:pt x="504825" y="602357"/>
                </a:cubicBezTo>
                <a:cubicBezTo>
                  <a:pt x="497674" y="611296"/>
                  <a:pt x="485565" y="614753"/>
                  <a:pt x="476250" y="621407"/>
                </a:cubicBezTo>
                <a:cubicBezTo>
                  <a:pt x="463332" y="630634"/>
                  <a:pt x="448697" y="638117"/>
                  <a:pt x="438150" y="649982"/>
                </a:cubicBezTo>
                <a:cubicBezTo>
                  <a:pt x="387035" y="707487"/>
                  <a:pt x="413970" y="716902"/>
                  <a:pt x="342900" y="764282"/>
                </a:cubicBezTo>
                <a:lnTo>
                  <a:pt x="285750" y="802382"/>
                </a:lnTo>
                <a:cubicBezTo>
                  <a:pt x="266613" y="859792"/>
                  <a:pt x="292448" y="804738"/>
                  <a:pt x="238125" y="850007"/>
                </a:cubicBezTo>
                <a:cubicBezTo>
                  <a:pt x="180680" y="897878"/>
                  <a:pt x="258725" y="865365"/>
                  <a:pt x="190500" y="888107"/>
                </a:cubicBezTo>
                <a:cubicBezTo>
                  <a:pt x="180975" y="897632"/>
                  <a:pt x="172273" y="908058"/>
                  <a:pt x="161925" y="916682"/>
                </a:cubicBezTo>
                <a:cubicBezTo>
                  <a:pt x="153131" y="924011"/>
                  <a:pt x="141445" y="927637"/>
                  <a:pt x="133350" y="935732"/>
                </a:cubicBezTo>
                <a:cubicBezTo>
                  <a:pt x="125255" y="943827"/>
                  <a:pt x="122915" y="956769"/>
                  <a:pt x="114300" y="964307"/>
                </a:cubicBezTo>
                <a:cubicBezTo>
                  <a:pt x="97070" y="979384"/>
                  <a:pt x="57150" y="1002407"/>
                  <a:pt x="57150" y="1002407"/>
                </a:cubicBezTo>
                <a:cubicBezTo>
                  <a:pt x="38100" y="1030982"/>
                  <a:pt x="41275" y="1034157"/>
                  <a:pt x="9525" y="1050032"/>
                </a:cubicBezTo>
                <a:cubicBezTo>
                  <a:pt x="6685" y="1051452"/>
                  <a:pt x="3175" y="1050032"/>
                  <a:pt x="0" y="1050032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56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스트립의 개념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표준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파일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입출력 관련 함수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>
                <a:latin typeface="Arial" pitchFamily="34" charset="0"/>
              </a:rPr>
              <a:t>입출력에 관련된 개념들과 함수들에 대하여 학습한다</a:t>
            </a:r>
            <a:r>
              <a:rPr kumimoji="0" lang="en-US" altLang="ko-KR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214688" y="2500313"/>
            <a:ext cx="2597150" cy="17907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9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입력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984440" y="1694994"/>
            <a:ext cx="7777162" cy="295153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#include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Arial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Arial"/>
              </a:rPr>
              <a:t>&gt;</a:t>
            </a:r>
            <a:endParaRPr lang="en-US" altLang="ko-KR" sz="1600" dirty="0">
              <a:solidFill>
                <a:prstClr val="black"/>
              </a:solidFill>
              <a:latin typeface="Arial"/>
            </a:endParaRPr>
          </a:p>
          <a:p>
            <a:endParaRPr lang="en-US" altLang="ko-KR" sz="1600" dirty="0" smtClean="0">
              <a:solidFill>
                <a:srgbClr val="0000FF"/>
              </a:solidFill>
              <a:latin typeface="Arial"/>
            </a:endParaRP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main(</a:t>
            </a:r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void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{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  <a:latin typeface="Arial"/>
              </a:rPr>
              <a:t>	int</a:t>
            </a:r>
            <a:r>
              <a:rPr lang="en-US" altLang="ko-KR" sz="1600" dirty="0" smtClean="0">
                <a:solidFill>
                  <a:prstClr val="black"/>
                </a:solidFill>
                <a:latin typeface="Arial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d, o, x;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pt-BR" altLang="ko-KR" sz="1600" dirty="0" smtClean="0">
                <a:solidFill>
                  <a:prstClr val="black"/>
                </a:solidFill>
                <a:latin typeface="Arial"/>
              </a:rPr>
              <a:t>	scanf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pt-BR" altLang="ko-KR" sz="1600" dirty="0">
                <a:solidFill>
                  <a:srgbClr val="A31515"/>
                </a:solidFill>
                <a:latin typeface="Arial"/>
              </a:rPr>
              <a:t>"%d %o %x"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, &amp;d, &amp;o, &amp;x);</a:t>
            </a:r>
          </a:p>
          <a:p>
            <a:r>
              <a:rPr lang="pt-BR" altLang="ko-KR" sz="1600" dirty="0" smtClean="0">
                <a:solidFill>
                  <a:prstClr val="black"/>
                </a:solidFill>
                <a:latin typeface="Arial"/>
              </a:rPr>
              <a:t>	printf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(</a:t>
            </a:r>
            <a:r>
              <a:rPr lang="pt-BR" altLang="ko-KR" sz="1600" dirty="0">
                <a:solidFill>
                  <a:srgbClr val="A31515"/>
                </a:solidFill>
                <a:latin typeface="Arial"/>
              </a:rPr>
              <a:t>"d=%d o=%d x=%d\n"</a:t>
            </a:r>
            <a:r>
              <a:rPr lang="pt-BR" altLang="ko-KR" sz="1600" dirty="0">
                <a:solidFill>
                  <a:prstClr val="black"/>
                </a:solidFill>
                <a:latin typeface="Arial"/>
              </a:rPr>
              <a:t>, d, o, x);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Arial"/>
              </a:rPr>
              <a:t>return</a:t>
            </a:r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 0;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Arial"/>
              </a:rPr>
              <a:t>}</a:t>
            </a:r>
          </a:p>
          <a:p>
            <a:endParaRPr lang="ko-KR" altLang="en-US" sz="16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-131573" y="373016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-131573" y="359523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984440" y="5085184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10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10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10</a:t>
            </a:r>
          </a:p>
          <a:p>
            <a:pPr algn="just"/>
            <a:r>
              <a:rPr lang="en-US" altLang="ko-KR" sz="1600" dirty="0">
                <a:latin typeface="Trebuchet MS" panose="020B0603020202020204" pitchFamily="34" charset="0"/>
              </a:rPr>
              <a:t>d=10 o=8 </a:t>
            </a:r>
            <a:r>
              <a:rPr lang="en-US" altLang="ko-KR" sz="1600" dirty="0" smtClean="0">
                <a:latin typeface="Trebuchet MS" panose="020B0603020202020204" pitchFamily="34" charset="0"/>
              </a:rPr>
              <a:t>x=16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1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문자와 문자열 입력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" y="1916832"/>
            <a:ext cx="8448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5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문자와 문자열 읽기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6150" y="2228850"/>
            <a:ext cx="74866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55576" y="1556866"/>
            <a:ext cx="7777162" cy="35274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s[80], t[80];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스페이스로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분리된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scanf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s%c%s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, s, &amp;c, 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첫번째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=%s\n"</a:t>
            </a:r>
            <a:r>
              <a:rPr lang="en-US" altLang="en-US" sz="1400" dirty="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=%c\n"</a:t>
            </a:r>
            <a:r>
              <a:rPr lang="en-US" altLang="en-US" sz="1400" dirty="0">
                <a:latin typeface="Trebuchet MS" pitchFamily="34" charset="0"/>
              </a:rPr>
              <a:t>, 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두번째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=%s\n"</a:t>
            </a:r>
            <a:r>
              <a:rPr lang="en-US" altLang="en-US" sz="1400" dirty="0">
                <a:latin typeface="Trebuchet MS" pitchFamily="34" charset="0"/>
              </a:rPr>
              <a:t>, t);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305157" name="_x70575392"/>
          <p:cNvSpPr>
            <a:spLocks noChangeArrowheads="1"/>
          </p:cNvSpPr>
          <p:nvPr/>
        </p:nvSpPr>
        <p:spPr bwMode="auto">
          <a:xfrm>
            <a:off x="755576" y="5373216"/>
            <a:ext cx="7704137" cy="10080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스페이스로 분리된 문자열을 입력하시오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:Hello World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첫번째 문자열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=Hello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문자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</a:t>
            </a:r>
          </a:p>
          <a:p>
            <a:pPr algn="just" eaLnBrk="0" latinLnBrk="0" hangingPunct="0"/>
            <a:r>
              <a:rPr lang="ko-KR" altLang="en-US" sz="1400">
                <a:solidFill>
                  <a:srgbClr val="993300"/>
                </a:solidFill>
                <a:latin typeface="Comic Sans MS" pitchFamily="66" charset="0"/>
              </a:rPr>
              <a:t>입력된 두번째 문자열</a:t>
            </a:r>
            <a:r>
              <a:rPr lang="en-US" altLang="ko-KR" sz="1400">
                <a:solidFill>
                  <a:srgbClr val="993300"/>
                </a:solidFill>
                <a:latin typeface="Comic Sans MS" pitchFamily="66" charset="0"/>
              </a:rPr>
              <a:t>=World</a:t>
            </a:r>
          </a:p>
        </p:txBody>
      </p:sp>
    </p:spTree>
    <p:extLst>
      <p:ext uri="{BB962C8B-B14F-4D97-AF65-F5344CB8AC3E}">
        <p14:creationId xmlns:p14="http://schemas.microsoft.com/office/powerpoint/2010/main" val="343787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문자집합으로 읽기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988886" y="1773089"/>
            <a:ext cx="7777162" cy="29527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s[80];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:"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scanf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"%[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abc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]"</a:t>
            </a:r>
            <a:r>
              <a:rPr lang="en-US" altLang="en-US" sz="1400" dirty="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=%s\n"</a:t>
            </a:r>
            <a:r>
              <a:rPr lang="en-US" altLang="en-US" sz="1400" dirty="0">
                <a:latin typeface="Trebuchet MS" pitchFamily="34" charset="0"/>
              </a:rPr>
              <a:t>, 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-127127" y="366538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-127127" y="3530451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06" name="_x70575392"/>
          <p:cNvSpPr>
            <a:spLocks noChangeArrowheads="1"/>
          </p:cNvSpPr>
          <p:nvPr/>
        </p:nvSpPr>
        <p:spPr bwMode="auto">
          <a:xfrm>
            <a:off x="988886" y="5013176"/>
            <a:ext cx="7777162" cy="808038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400">
                <a:solidFill>
                  <a:srgbClr val="993300"/>
                </a:solidFill>
                <a:latin typeface="Comic Sans MS" pitchFamily="66" charset="0"/>
              </a:rPr>
              <a:t>문자열을 입력하시오:abcdef</a:t>
            </a:r>
          </a:p>
          <a:p>
            <a:pPr algn="just"/>
            <a:r>
              <a:rPr lang="ko-KR" altLang="ko-KR" sz="1400">
                <a:solidFill>
                  <a:srgbClr val="993300"/>
                </a:solidFill>
                <a:latin typeface="Comic Sans MS" pitchFamily="66" charset="0"/>
              </a:rPr>
              <a:t>입력된 문자열=abc</a:t>
            </a:r>
            <a:endParaRPr lang="en-US" altLang="ko-KR" sz="1400">
              <a:solidFill>
                <a:srgbClr val="9933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7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/>
              <a:t>반환값</a:t>
            </a:r>
            <a:r>
              <a:rPr lang="ko-KR" altLang="en-US" dirty="0" smtClean="0"/>
              <a:t> 이용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116013" y="1268413"/>
            <a:ext cx="7777162" cy="28806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x, y, z;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d%d%d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&amp;x, &amp;y, &amp;z) == 3)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정수들의 합은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%d\n"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x+y+z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휴먼명조"/>
              </a:rPr>
              <a:t>입력값이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 올바르지 않습니다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.\n"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16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07206" name="_x70575392"/>
          <p:cNvSpPr>
            <a:spLocks noChangeArrowheads="1"/>
          </p:cNvSpPr>
          <p:nvPr/>
        </p:nvSpPr>
        <p:spPr bwMode="auto">
          <a:xfrm>
            <a:off x="1116013" y="4653734"/>
            <a:ext cx="7777162" cy="6208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n-lt"/>
              </a:rPr>
              <a:t>10 20 30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정수들의 합은 </a:t>
            </a:r>
            <a:r>
              <a:rPr lang="en-US" altLang="ko-KR" sz="1400" dirty="0">
                <a:latin typeface="+mn-lt"/>
              </a:rPr>
              <a:t>60</a:t>
            </a:r>
            <a:endParaRPr lang="ko-KR" altLang="en-US" sz="1400" dirty="0">
              <a:latin typeface="+mn-lt"/>
            </a:endParaRPr>
          </a:p>
        </p:txBody>
      </p:sp>
      <p:sp>
        <p:nvSpPr>
          <p:cNvPr id="25" name="_x70575392"/>
          <p:cNvSpPr>
            <a:spLocks noChangeArrowheads="1"/>
          </p:cNvSpPr>
          <p:nvPr/>
        </p:nvSpPr>
        <p:spPr bwMode="auto">
          <a:xfrm>
            <a:off x="1116013" y="5351268"/>
            <a:ext cx="7777162" cy="62084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+mn-lt"/>
              </a:rPr>
              <a:t>a b c</a:t>
            </a:r>
            <a:endParaRPr lang="ko-KR" altLang="en-US" sz="1400" dirty="0">
              <a:latin typeface="+mn-lt"/>
            </a:endParaRPr>
          </a:p>
          <a:p>
            <a:r>
              <a:rPr lang="ko-KR" altLang="en-US" sz="1400" dirty="0">
                <a:latin typeface="+mn-lt"/>
              </a:rPr>
              <a:t>입력이 올바르지 않음</a:t>
            </a:r>
          </a:p>
        </p:txBody>
      </p:sp>
    </p:spTree>
    <p:extLst>
      <p:ext uri="{BB962C8B-B14F-4D97-AF65-F5344CB8AC3E}">
        <p14:creationId xmlns:p14="http://schemas.microsoft.com/office/powerpoint/2010/main" val="335713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 </a:t>
            </a:r>
            <a:r>
              <a:rPr lang="ko-KR" altLang="en-US" smtClean="0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latin typeface="Arial" pitchFamily="34" charset="0"/>
              </a:rPr>
              <a:t>입력값을</a:t>
            </a:r>
            <a:r>
              <a:rPr lang="ko-KR" altLang="en-US" dirty="0" smtClean="0">
                <a:latin typeface="Arial" pitchFamily="34" charset="0"/>
              </a:rPr>
              <a:t> 저장할 변수의 주소를 전달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</a:rPr>
              <a:t>int </a:t>
            </a:r>
            <a:r>
              <a:rPr lang="en-US" altLang="ko-KR" dirty="0" err="1" smtClean="0">
                <a:latin typeface="Arial" pitchFamily="34" charset="0"/>
              </a:rPr>
              <a:t>i</a:t>
            </a:r>
            <a:r>
              <a:rPr lang="en-US" altLang="ko-KR" dirty="0" smtClean="0">
                <a:latin typeface="Arial" pitchFamily="34" charset="0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("%d",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Arial" pitchFamily="34" charset="0"/>
              </a:rPr>
              <a:t>배열의 이름은 배열을 가리키는 포인터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</a:rPr>
              <a:t>int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scanf</a:t>
            </a:r>
            <a:r>
              <a:rPr lang="en-US" altLang="ko-KR" dirty="0" smtClean="0">
                <a:latin typeface="Arial" pitchFamily="34" charset="0"/>
              </a:rPr>
              <a:t>("%s",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); // </a:t>
            </a:r>
            <a:r>
              <a:rPr lang="ko-KR" altLang="en-US" dirty="0" smtClean="0">
                <a:latin typeface="Arial" pitchFamily="34" charset="0"/>
              </a:rPr>
              <a:t>올바름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("%s", &amp;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str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오류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28676" name="Picture 6" descr="MCj00787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23305"/>
            <a:ext cx="172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78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scanf() </a:t>
            </a:r>
            <a:r>
              <a:rPr lang="ko-KR" altLang="en-US" smtClean="0"/>
              <a:t>사용시 주의점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latin typeface="Arial" pitchFamily="34" charset="0"/>
              </a:rPr>
              <a:t>충분한 공간을 확보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smtClean="0">
                <a:latin typeface="Arial" pitchFamily="34" charset="0"/>
              </a:rPr>
              <a:t>int </a:t>
            </a:r>
            <a:r>
              <a:rPr lang="en-US" altLang="ko-KR" dirty="0" err="1" smtClean="0">
                <a:latin typeface="Arial" pitchFamily="34" charset="0"/>
              </a:rPr>
              <a:t>str</a:t>
            </a:r>
            <a:r>
              <a:rPr lang="en-US" altLang="ko-KR" dirty="0" smtClean="0">
                <a:latin typeface="Arial" pitchFamily="34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("%s", 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str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 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입력된 문자의 개수가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79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를 초과하면 치명적인 오류 발생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dirty="0" smtClean="0">
              <a:solidFill>
                <a:srgbClr val="FF0000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 err="1" smtClean="0">
                <a:latin typeface="Arial" pitchFamily="34" charset="0"/>
              </a:rPr>
              <a:t>scanf</a:t>
            </a:r>
            <a:r>
              <a:rPr lang="en-US" altLang="ko-KR" dirty="0" smtClean="0">
                <a:latin typeface="Arial" pitchFamily="34" charset="0"/>
              </a:rPr>
              <a:t>()</a:t>
            </a:r>
            <a:r>
              <a:rPr lang="ko-KR" altLang="en-US" dirty="0" smtClean="0">
                <a:latin typeface="Arial" pitchFamily="34" charset="0"/>
              </a:rPr>
              <a:t>의 형식 제어 문자열의 끝에 </a:t>
            </a:r>
            <a:r>
              <a:rPr lang="ko-KR" altLang="en-US" dirty="0" err="1" smtClean="0">
                <a:latin typeface="Arial" pitchFamily="34" charset="0"/>
              </a:rPr>
              <a:t>줄바꿈</a:t>
            </a:r>
            <a:r>
              <a:rPr lang="ko-KR" altLang="en-US" dirty="0" smtClean="0">
                <a:latin typeface="Arial" pitchFamily="34" charset="0"/>
              </a:rPr>
              <a:t> 문자 </a:t>
            </a:r>
            <a:r>
              <a:rPr lang="en-US" altLang="ko-KR" dirty="0" smtClean="0">
                <a:latin typeface="Arial" pitchFamily="34" charset="0"/>
              </a:rPr>
              <a:t>'\n'</a:t>
            </a:r>
            <a:r>
              <a:rPr lang="ko-KR" altLang="en-US" dirty="0" smtClean="0">
                <a:latin typeface="Arial" pitchFamily="34" charset="0"/>
              </a:rPr>
              <a:t>을 사용하는 것은 해당 문자가 반드시 입력되어야 한다는 의미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scanf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("%d\n", &amp;</a:t>
            </a:r>
            <a:r>
              <a:rPr lang="en-US" altLang="ko-KR" dirty="0" err="1" smtClean="0">
                <a:solidFill>
                  <a:srgbClr val="FF0000"/>
                </a:solidFill>
                <a:latin typeface="Arial" pitchFamily="34" charset="0"/>
              </a:rPr>
              <a:t>i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);// </a:t>
            </a:r>
            <a:r>
              <a:rPr lang="ko-KR" altLang="en-US" dirty="0" smtClean="0">
                <a:solidFill>
                  <a:srgbClr val="FF0000"/>
                </a:solidFill>
                <a:latin typeface="Arial" pitchFamily="34" charset="0"/>
              </a:rPr>
              <a:t>잘못됨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</a:rPr>
              <a:t>!!</a:t>
            </a:r>
          </a:p>
        </p:txBody>
      </p:sp>
      <p:pic>
        <p:nvPicPr>
          <p:cNvPr id="28676" name="Picture 6" descr="MCj0078790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789040"/>
            <a:ext cx="1727200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9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에서 </a:t>
            </a:r>
            <a:r>
              <a:rPr lang="en-US" altLang="ko-KR" sz="1800" dirty="0" smtClean="0"/>
              <a:t>double </a:t>
            </a:r>
            <a:r>
              <a:rPr lang="ko-KR" altLang="en-US" sz="1800" dirty="0" smtClean="0"/>
              <a:t>값을 </a:t>
            </a:r>
            <a:r>
              <a:rPr lang="ko-KR" altLang="en-US" sz="1800" dirty="0" err="1" smtClean="0"/>
              <a:t>입력받을</a:t>
            </a:r>
            <a:r>
              <a:rPr lang="ko-KR" altLang="en-US" sz="1800" dirty="0" smtClean="0"/>
              <a:t> 때 사용하는 형식 지정자는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여러 개의 입력을 받는 경우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scanf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을 이용하여 각각의 입력을 분리한다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97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82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smtClean="0"/>
              <a:t>파일이 필요한 이유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27150" y="1828800"/>
            <a:ext cx="67246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스트림의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solidFill>
                  <a:schemeClr val="tx2"/>
                </a:solidFill>
              </a:rPr>
              <a:t>스트림</a:t>
            </a:r>
            <a:r>
              <a:rPr lang="en-US" altLang="ko-KR" smtClean="0">
                <a:solidFill>
                  <a:schemeClr val="tx2"/>
                </a:solidFill>
              </a:rPr>
              <a:t>(stream</a:t>
            </a:r>
            <a:r>
              <a:rPr lang="en-US" altLang="ko-KR" smtClean="0"/>
              <a:t>): </a:t>
            </a:r>
            <a:r>
              <a:rPr lang="ko-KR" altLang="en-US" smtClean="0"/>
              <a:t>입력과 출력을 바이트</a:t>
            </a:r>
            <a:r>
              <a:rPr lang="en-US" altLang="ko-KR" smtClean="0"/>
              <a:t>(byte)</a:t>
            </a:r>
            <a:r>
              <a:rPr lang="ko-KR" altLang="en-US" smtClean="0"/>
              <a:t>들의 흐름으로 생각하는 것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38" y="2348880"/>
            <a:ext cx="5651723" cy="362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파일의 개념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에서의 파일은 일련의 연속된 바이트</a:t>
            </a:r>
          </a:p>
          <a:p>
            <a:pPr eaLnBrk="1" hangingPunct="1"/>
            <a:r>
              <a:rPr lang="ko-KR" altLang="en-US" dirty="0" smtClean="0"/>
              <a:t>모든 파일 데이터들은 결국은 바이트로 바뀌어서 파일에 저장</a:t>
            </a:r>
          </a:p>
          <a:p>
            <a:pPr eaLnBrk="1" hangingPunct="1"/>
            <a:r>
              <a:rPr lang="ko-KR" altLang="en-US" dirty="0" smtClean="0"/>
              <a:t>이들 바이트들을 어떻게 해석하느냐는 전적으로 프로그래머의 책임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49291"/>
            <a:ext cx="5267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파일에 </a:t>
            </a:r>
            <a:r>
              <a:rPr lang="en-US" altLang="ko-KR" dirty="0"/>
              <a:t>4</a:t>
            </a:r>
            <a:r>
              <a:rPr lang="ko-KR" altLang="en-US" dirty="0"/>
              <a:t>개의 바이트가 들어 있을 때 이것을 </a:t>
            </a:r>
            <a:r>
              <a:rPr lang="en-US" altLang="ko-KR" dirty="0"/>
              <a:t>int</a:t>
            </a:r>
            <a:r>
              <a:rPr lang="ko-KR" altLang="en-US" dirty="0"/>
              <a:t>형의 정수 데이터로도 해석할 수 있고 아니면 </a:t>
            </a:r>
            <a:r>
              <a:rPr lang="en-US" altLang="ko-KR" dirty="0"/>
              <a:t>float</a:t>
            </a:r>
            <a:r>
              <a:rPr lang="ko-KR" altLang="en-US" dirty="0"/>
              <a:t>형 실수 데이터로도 해석할 수 있다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985597" y="4334500"/>
            <a:ext cx="0" cy="648072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/>
          <p:cNvGrpSpPr/>
          <p:nvPr/>
        </p:nvGrpSpPr>
        <p:grpSpPr>
          <a:xfrm>
            <a:off x="3372095" y="2966856"/>
            <a:ext cx="4367178" cy="2289969"/>
            <a:chOff x="2262819" y="561181"/>
            <a:chExt cx="4367178" cy="2289969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2262819" y="561181"/>
              <a:ext cx="4367178" cy="2289969"/>
            </a:xfrm>
            <a:prstGeom prst="flowChartAlternateProcess">
              <a:avLst/>
            </a:prstGeom>
            <a:solidFill>
              <a:srgbClr val="AFEA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5050" y="700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lt"/>
                  <a:ea typeface="+mj-ea"/>
                </a:rPr>
                <a:t>파일</a:t>
              </a:r>
              <a:endPara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j-ea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91879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0x36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63887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0x34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435895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0x31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5076056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ea typeface="+mj-ea"/>
                </a:rPr>
                <a:t>0x0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</p:grpSp>
      <p:sp>
        <p:nvSpPr>
          <p:cNvPr id="28" name="구름 모양 설명선 27"/>
          <p:cNvSpPr/>
          <p:nvPr/>
        </p:nvSpPr>
        <p:spPr>
          <a:xfrm>
            <a:off x="641422" y="2581744"/>
            <a:ext cx="1952143" cy="1110084"/>
          </a:xfrm>
          <a:prstGeom prst="cloudCallout">
            <a:avLst>
              <a:gd name="adj1" fmla="val -672"/>
              <a:gd name="adj2" fmla="val 893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하나의 정수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</a:p>
          <a:p>
            <a:pPr algn="ctr"/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하나의 실수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4</a:t>
            </a:r>
            <a:r>
              <a:rPr lang="ko-KR" altLang="en-US" sz="1600" smtClean="0">
                <a:solidFill>
                  <a:schemeClr val="tx1"/>
                </a:solidFill>
                <a:ea typeface="+mj-ea"/>
              </a:rPr>
              <a:t>개의 문자</a:t>
            </a:r>
            <a:r>
              <a:rPr lang="en-US" altLang="ko-KR" sz="1600" smtClean="0">
                <a:solidFill>
                  <a:schemeClr val="tx1"/>
                </a:solidFill>
                <a:ea typeface="+mj-ea"/>
              </a:rPr>
              <a:t>?</a:t>
            </a:r>
            <a:endParaRPr lang="ko-KR" altLang="en-US" sz="1600">
              <a:solidFill>
                <a:schemeClr val="tx1"/>
              </a:solidFill>
              <a:ea typeface="+mj-ea"/>
            </a:endParaRPr>
          </a:p>
        </p:txBody>
      </p:sp>
      <p:pic>
        <p:nvPicPr>
          <p:cNvPr id="29" name="Picture 3" descr="C:\Users\LG\AppData\Local\Microsoft\Windows\Temporary Internet Files\Content.IE5\CZCL98UJ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0" y="3991746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 bwMode="auto">
          <a:xfrm rot="21006568">
            <a:off x="2289147" y="4422869"/>
            <a:ext cx="1259217" cy="402835"/>
          </a:xfrm>
          <a:prstGeom prst="rightArrow">
            <a:avLst>
              <a:gd name="adj1" fmla="val 18921"/>
              <a:gd name="adj2" fmla="val 50000"/>
            </a:avLst>
          </a:prstGeom>
          <a:solidFill>
            <a:schemeClr val="tx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33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</a:t>
            </a:r>
            <a:r>
              <a:rPr lang="en-US" altLang="ko-KR" smtClean="0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파일은 사람이 읽을 수 있는 텍스트가 들어 있는 파일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C </a:t>
            </a:r>
            <a:r>
              <a:rPr lang="ko-KR" altLang="en-US" smtClean="0"/>
              <a:t>프로그램 소스 파일이나 메모장 파일</a:t>
            </a:r>
          </a:p>
          <a:p>
            <a:pPr eaLnBrk="1" hangingPunct="1"/>
            <a:r>
              <a:rPr lang="ko-KR" altLang="en-US" smtClean="0"/>
              <a:t>텍스트 파일은 아스키 코드를 이용하여 저장</a:t>
            </a:r>
          </a:p>
          <a:p>
            <a:pPr eaLnBrk="1" hangingPunct="1"/>
            <a:r>
              <a:rPr lang="ko-KR" altLang="en-US" smtClean="0"/>
              <a:t>텍스트 파일은 연속적인 라인들로 구성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051545" y="3345245"/>
            <a:ext cx="7265466" cy="3087318"/>
            <a:chOff x="474886" y="2950338"/>
            <a:chExt cx="8273578" cy="3793468"/>
          </a:xfrm>
        </p:grpSpPr>
        <p:grpSp>
          <p:nvGrpSpPr>
            <p:cNvPr id="6" name="그룹 5"/>
            <p:cNvGrpSpPr/>
            <p:nvPr/>
          </p:nvGrpSpPr>
          <p:grpSpPr>
            <a:xfrm>
              <a:off x="4951513" y="2950338"/>
              <a:ext cx="3796951" cy="1148494"/>
              <a:chOff x="4214495" y="2950338"/>
              <a:chExt cx="3796951" cy="1148494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4214495" y="2950338"/>
                <a:ext cx="3796951" cy="576066"/>
                <a:chOff x="4312771" y="4581128"/>
                <a:chExt cx="3796951" cy="576066"/>
              </a:xfrm>
            </p:grpSpPr>
            <p:sp>
              <p:nvSpPr>
                <p:cNvPr id="9" name="정육면체 8"/>
                <p:cNvSpPr/>
                <p:nvPr/>
              </p:nvSpPr>
              <p:spPr>
                <a:xfrm>
                  <a:off x="4312771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0" name="정육면체 9"/>
                <p:cNvSpPr/>
                <p:nvPr/>
              </p:nvSpPr>
              <p:spPr>
                <a:xfrm>
                  <a:off x="4795619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1" name="정육면체 10"/>
                <p:cNvSpPr/>
                <p:nvPr/>
              </p:nvSpPr>
              <p:spPr>
                <a:xfrm>
                  <a:off x="5285742" y="4581129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2" name="정육면체 11"/>
                <p:cNvSpPr/>
                <p:nvPr/>
              </p:nvSpPr>
              <p:spPr>
                <a:xfrm>
                  <a:off x="5796136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3" name="정육면체 12"/>
                <p:cNvSpPr/>
                <p:nvPr/>
              </p:nvSpPr>
              <p:spPr>
                <a:xfrm>
                  <a:off x="6300192" y="4581129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4" name="정육면체 13"/>
                <p:cNvSpPr/>
                <p:nvPr/>
              </p:nvSpPr>
              <p:spPr>
                <a:xfrm>
                  <a:off x="6948264" y="4581129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15" name="정육면체 14"/>
                <p:cNvSpPr/>
                <p:nvPr/>
              </p:nvSpPr>
              <p:spPr>
                <a:xfrm>
                  <a:off x="7476052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5254873" y="3645024"/>
                <a:ext cx="231135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윈도우</a:t>
                </a:r>
                <a:r>
                  <a:rPr lang="en-US" altLang="ko-KR" smtClean="0">
                    <a:latin typeface="+mj-lt"/>
                    <a:ea typeface="+mj-ea"/>
                  </a:rPr>
                  <a:t>, MS_DOS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951513" y="4348032"/>
              <a:ext cx="3269163" cy="1082281"/>
              <a:chOff x="4214495" y="4348032"/>
              <a:chExt cx="3269163" cy="10822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4214495" y="4348032"/>
                <a:ext cx="3269163" cy="576065"/>
                <a:chOff x="4312771" y="5301955"/>
                <a:chExt cx="3269163" cy="576065"/>
              </a:xfrm>
            </p:grpSpPr>
            <p:sp>
              <p:nvSpPr>
                <p:cNvPr id="19" name="정육면체 18"/>
                <p:cNvSpPr/>
                <p:nvPr/>
              </p:nvSpPr>
              <p:spPr>
                <a:xfrm>
                  <a:off x="4312771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0" name="정육면체 19"/>
                <p:cNvSpPr/>
                <p:nvPr/>
              </p:nvSpPr>
              <p:spPr>
                <a:xfrm>
                  <a:off x="4795619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1" name="정육면체 20"/>
                <p:cNvSpPr/>
                <p:nvPr/>
              </p:nvSpPr>
              <p:spPr>
                <a:xfrm>
                  <a:off x="5285742" y="5301955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2" name="정육면체 21"/>
                <p:cNvSpPr/>
                <p:nvPr/>
              </p:nvSpPr>
              <p:spPr>
                <a:xfrm>
                  <a:off x="5796136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3" name="정육면체 22"/>
                <p:cNvSpPr/>
                <p:nvPr/>
              </p:nvSpPr>
              <p:spPr>
                <a:xfrm>
                  <a:off x="6300192" y="5301955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4" name="정육면체 23"/>
                <p:cNvSpPr/>
                <p:nvPr/>
              </p:nvSpPr>
              <p:spPr>
                <a:xfrm>
                  <a:off x="6948264" y="5301955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5507470" y="4976505"/>
                <a:ext cx="998873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유닉</a:t>
                </a:r>
                <a:r>
                  <a:rPr lang="ko-KR" altLang="en-US">
                    <a:latin typeface="+mj-lt"/>
                    <a:ea typeface="+mj-ea"/>
                  </a:rPr>
                  <a:t>스</a:t>
                </a: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951513" y="5680873"/>
              <a:ext cx="3270865" cy="1062933"/>
              <a:chOff x="4214495" y="5680873"/>
              <a:chExt cx="3270865" cy="1062933"/>
            </a:xfrm>
          </p:grpSpPr>
          <p:grpSp>
            <p:nvGrpSpPr>
              <p:cNvPr id="26" name="그룹 25"/>
              <p:cNvGrpSpPr/>
              <p:nvPr/>
            </p:nvGrpSpPr>
            <p:grpSpPr>
              <a:xfrm>
                <a:off x="4214495" y="5680873"/>
                <a:ext cx="3270865" cy="576065"/>
                <a:chOff x="4312771" y="5968906"/>
                <a:chExt cx="3270865" cy="576065"/>
              </a:xfrm>
            </p:grpSpPr>
            <p:sp>
              <p:nvSpPr>
                <p:cNvPr id="28" name="정육면체 27"/>
                <p:cNvSpPr/>
                <p:nvPr/>
              </p:nvSpPr>
              <p:spPr>
                <a:xfrm>
                  <a:off x="4312771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29" name="정육면체 28"/>
                <p:cNvSpPr/>
                <p:nvPr/>
              </p:nvSpPr>
              <p:spPr>
                <a:xfrm>
                  <a:off x="4795619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0" name="정육면체 29"/>
                <p:cNvSpPr/>
                <p:nvPr/>
              </p:nvSpPr>
              <p:spPr>
                <a:xfrm>
                  <a:off x="5285742" y="5968906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1" name="정육면체 30"/>
                <p:cNvSpPr/>
                <p:nvPr/>
              </p:nvSpPr>
              <p:spPr>
                <a:xfrm>
                  <a:off x="5796136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2" name="정육면체 31"/>
                <p:cNvSpPr/>
                <p:nvPr/>
              </p:nvSpPr>
              <p:spPr>
                <a:xfrm>
                  <a:off x="6300192" y="5968906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3" name="정육면체 32"/>
                <p:cNvSpPr/>
                <p:nvPr/>
              </p:nvSpPr>
              <p:spPr>
                <a:xfrm>
                  <a:off x="6949966" y="5968906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5396701" y="6289998"/>
                <a:ext cx="1261735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mtClean="0">
                    <a:latin typeface="+mj-lt"/>
                    <a:ea typeface="+mj-ea"/>
                  </a:rPr>
                  <a:t>매킨토</a:t>
                </a:r>
                <a:r>
                  <a:rPr lang="ko-KR" altLang="en-US">
                    <a:latin typeface="+mj-lt"/>
                    <a:ea typeface="+mj-ea"/>
                  </a:rPr>
                  <a:t>시</a:t>
                </a: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74886" y="4361704"/>
              <a:ext cx="3168352" cy="1068609"/>
              <a:chOff x="474886" y="4581128"/>
              <a:chExt cx="3168352" cy="106860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474886" y="4581128"/>
                <a:ext cx="3168352" cy="576065"/>
                <a:chOff x="539552" y="4581128"/>
                <a:chExt cx="3168352" cy="576065"/>
              </a:xfrm>
            </p:grpSpPr>
            <p:sp>
              <p:nvSpPr>
                <p:cNvPr id="37" name="정육면체 36"/>
                <p:cNvSpPr/>
                <p:nvPr/>
              </p:nvSpPr>
              <p:spPr>
                <a:xfrm>
                  <a:off x="539552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‘W’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8" name="정육면체 37"/>
                <p:cNvSpPr/>
                <p:nvPr/>
              </p:nvSpPr>
              <p:spPr>
                <a:xfrm>
                  <a:off x="1022400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‘O’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39" name="정육면체 38"/>
                <p:cNvSpPr/>
                <p:nvPr/>
              </p:nvSpPr>
              <p:spPr>
                <a:xfrm>
                  <a:off x="1512523" y="4581128"/>
                  <a:ext cx="640008" cy="576065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‘R’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0" name="정육면체 39"/>
                <p:cNvSpPr/>
                <p:nvPr/>
              </p:nvSpPr>
              <p:spPr>
                <a:xfrm>
                  <a:off x="2022917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‘L’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1" name="정육면체 40"/>
                <p:cNvSpPr/>
                <p:nvPr/>
              </p:nvSpPr>
              <p:spPr>
                <a:xfrm>
                  <a:off x="2526973" y="4581128"/>
                  <a:ext cx="633670" cy="576064"/>
                </a:xfrm>
                <a:prstGeom prst="cube">
                  <a:avLst/>
                </a:prstGeom>
                <a:solidFill>
                  <a:schemeClr val="accent1"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‘D’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  <p:sp>
              <p:nvSpPr>
                <p:cNvPr id="42" name="정육면체 41"/>
                <p:cNvSpPr/>
                <p:nvPr/>
              </p:nvSpPr>
              <p:spPr>
                <a:xfrm>
                  <a:off x="3074234" y="4581128"/>
                  <a:ext cx="633670" cy="576064"/>
                </a:xfrm>
                <a:prstGeom prst="cube">
                  <a:avLst/>
                </a:prstGeom>
                <a:solidFill>
                  <a:schemeClr val="tx2">
                    <a:lumMod val="75000"/>
                    <a:alpha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smtClean="0">
                      <a:solidFill>
                        <a:schemeClr val="tx1"/>
                      </a:solidFill>
                      <a:latin typeface="+mj-lt"/>
                      <a:ea typeface="+mj-ea"/>
                    </a:rPr>
                    <a:t>‘\n’</a:t>
                  </a:r>
                  <a:endParaRPr lang="ko-KR" altLang="en-US" sz="1600">
                    <a:solidFill>
                      <a:schemeClr val="tx1"/>
                    </a:solidFill>
                    <a:latin typeface="+mj-lt"/>
                    <a:ea typeface="+mj-ea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447857" y="5195929"/>
                <a:ext cx="924032" cy="453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mtClean="0">
                    <a:latin typeface="+mj-lt"/>
                    <a:ea typeface="+mj-ea"/>
                  </a:rPr>
                  <a:t>C</a:t>
                </a:r>
                <a:r>
                  <a:rPr lang="ko-KR" altLang="en-US" smtClean="0">
                    <a:latin typeface="+mj-lt"/>
                    <a:ea typeface="+mj-ea"/>
                  </a:rPr>
                  <a:t>언어</a:t>
                </a:r>
                <a:endParaRPr lang="ko-KR" altLang="en-US">
                  <a:latin typeface="+mj-lt"/>
                  <a:ea typeface="+mj-ea"/>
                </a:endParaRPr>
              </a:p>
            </p:txBody>
          </p:sp>
        </p:grpSp>
        <p:cxnSp>
          <p:nvCxnSpPr>
            <p:cNvPr id="43" name="직선 화살표 연결선 42"/>
            <p:cNvCxnSpPr/>
            <p:nvPr/>
          </p:nvCxnSpPr>
          <p:spPr>
            <a:xfrm>
              <a:off x="3779912" y="4623364"/>
              <a:ext cx="100811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V="1">
              <a:off x="3779912" y="3310379"/>
              <a:ext cx="1008112" cy="130085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3779912" y="4611229"/>
              <a:ext cx="1008112" cy="135767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</a:t>
            </a:r>
            <a:r>
              <a:rPr lang="en-US" altLang="ko-KR" smtClean="0"/>
              <a:t>(binary file)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파일은 사람이 읽을 수는 없으나 컴퓨터는 읽을 수 있는 파일</a:t>
            </a:r>
          </a:p>
          <a:p>
            <a:pPr eaLnBrk="1" hangingPunct="1"/>
            <a:r>
              <a:rPr lang="ko-KR" altLang="en-US" smtClean="0"/>
              <a:t>이진 데이터가 직접 저장되어 있는 파일</a:t>
            </a:r>
          </a:p>
          <a:p>
            <a:pPr eaLnBrk="1" hangingPunct="1"/>
            <a:r>
              <a:rPr lang="ko-KR" altLang="en-US" smtClean="0"/>
              <a:t>이진 파일은 텍스트 파일과는 달리 라인들로 분리되지 않는다</a:t>
            </a:r>
            <a:r>
              <a:rPr lang="en-US" altLang="ko-KR" smtClean="0"/>
              <a:t>. </a:t>
            </a:r>
          </a:p>
          <a:p>
            <a:pPr eaLnBrk="1" hangingPunct="1"/>
            <a:r>
              <a:rPr lang="ko-KR" altLang="en-US" smtClean="0"/>
              <a:t>모든 데이터들은 문자열로 변환되지 않고 입출력</a:t>
            </a:r>
          </a:p>
          <a:p>
            <a:pPr eaLnBrk="1" hangingPunct="1"/>
            <a:r>
              <a:rPr lang="ko-KR" altLang="en-US" smtClean="0"/>
              <a:t>이진 파일은 특정 프로그램에 의해서만 판독이 가능</a:t>
            </a:r>
          </a:p>
          <a:p>
            <a:pPr lvl="1" eaLnBrk="1" hangingPunct="1"/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) C </a:t>
            </a:r>
            <a:r>
              <a:rPr lang="ko-KR" altLang="en-US" smtClean="0"/>
              <a:t>프로그램 실행 파일</a:t>
            </a:r>
            <a:r>
              <a:rPr lang="en-US" altLang="ko-KR" smtClean="0"/>
              <a:t>, </a:t>
            </a:r>
            <a:r>
              <a:rPr lang="ko-KR" altLang="en-US" smtClean="0"/>
              <a:t>사운드 파일</a:t>
            </a:r>
            <a:r>
              <a:rPr lang="en-US" altLang="ko-KR" smtClean="0"/>
              <a:t>, </a:t>
            </a:r>
            <a:r>
              <a:rPr lang="ko-KR" altLang="en-US" smtClean="0"/>
              <a:t>이미지 파일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처리의 개요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파일을 다룰 때는 반드시 다음과 같은 순서를 지켜야 한다</a:t>
            </a:r>
            <a:r>
              <a:rPr lang="en-US" altLang="ko-KR" dirty="0" smtClean="0"/>
              <a:t>.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디스크 파일은 </a:t>
            </a:r>
            <a:r>
              <a:rPr lang="en-US" altLang="ko-KR" dirty="0" smtClean="0"/>
              <a:t>FILE </a:t>
            </a:r>
            <a:r>
              <a:rPr lang="ko-KR" altLang="en-US" dirty="0" smtClean="0"/>
              <a:t>구조체를 이용하여 접근 </a:t>
            </a:r>
          </a:p>
          <a:p>
            <a:pPr eaLnBrk="1" hangingPunct="1"/>
            <a:r>
              <a:rPr lang="en-US" altLang="ko-KR" dirty="0" smtClean="0"/>
              <a:t>FILE </a:t>
            </a:r>
            <a:r>
              <a:rPr lang="ko-KR" altLang="en-US" dirty="0" smtClean="0"/>
              <a:t>구조체를 가리키는 포인터를 파일 포인터</a:t>
            </a:r>
            <a:r>
              <a:rPr lang="en-US" altLang="ko-KR" dirty="0" smtClean="0"/>
              <a:t>(file pointer)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2276475"/>
            <a:ext cx="6115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열기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780393"/>
            <a:ext cx="8153400" cy="2135414"/>
          </a:xfrm>
          <a:prstGeom prst="rect">
            <a:avLst/>
          </a:prstGeom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모드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05942"/>
            <a:ext cx="8153400" cy="3884316"/>
          </a:xfrm>
          <a:prstGeom prst="rect">
            <a:avLst/>
          </a:prstGeom>
        </p:spPr>
      </p:pic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9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기본적인 파일 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08087" y="2428875"/>
            <a:ext cx="69627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1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주의할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기본적인 파일 모드에 </a:t>
            </a:r>
            <a:r>
              <a:rPr lang="en-US" altLang="ko-KR" dirty="0"/>
              <a:t>"t"</a:t>
            </a:r>
            <a:r>
              <a:rPr lang="ko-KR" altLang="en-US" dirty="0"/>
              <a:t>나 </a:t>
            </a:r>
            <a:r>
              <a:rPr lang="en-US" altLang="ko-KR" dirty="0"/>
              <a:t>"b"</a:t>
            </a:r>
            <a:r>
              <a:rPr lang="ko-KR" altLang="en-US" dirty="0"/>
              <a:t>를 붙일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a" </a:t>
            </a:r>
            <a:r>
              <a:rPr lang="ko-KR" altLang="en-US" dirty="0"/>
              <a:t>나 </a:t>
            </a:r>
            <a:r>
              <a:rPr lang="en-US" altLang="ko-KR" dirty="0"/>
              <a:t>"a+" </a:t>
            </a:r>
            <a:r>
              <a:rPr lang="ko-KR" altLang="en-US" dirty="0"/>
              <a:t>모드는 </a:t>
            </a:r>
            <a:r>
              <a:rPr lang="ko-KR" altLang="en-US" b="1" dirty="0"/>
              <a:t>추가 모드</a:t>
            </a:r>
            <a:r>
              <a:rPr lang="en-US" altLang="ko-KR" b="1" dirty="0"/>
              <a:t>(append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추가 모드로 파일이 열리면</a:t>
            </a:r>
            <a:r>
              <a:rPr lang="en-US" altLang="ko-KR" dirty="0"/>
              <a:t>, </a:t>
            </a:r>
            <a:r>
              <a:rPr lang="ko-KR" altLang="en-US" dirty="0"/>
              <a:t>모든 쓰기 동작은 파일의 끝에서 일어난다</a:t>
            </a:r>
            <a:r>
              <a:rPr lang="en-US" altLang="ko-KR" dirty="0"/>
              <a:t>. </a:t>
            </a:r>
            <a:r>
              <a:rPr lang="ko-KR" altLang="en-US" dirty="0"/>
              <a:t>따라서 파일 안에 있었던 기존의 데이터는 절대 지워지지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dirty="0"/>
              <a:t>r+", "w+", "a+" </a:t>
            </a:r>
            <a:r>
              <a:rPr lang="ko-KR" altLang="en-US" dirty="0"/>
              <a:t>파일 모드가 지정되면 읽고 쓰기가 모두 가능하다</a:t>
            </a:r>
            <a:r>
              <a:rPr lang="en-US" altLang="ko-KR" dirty="0"/>
              <a:t>. </a:t>
            </a:r>
            <a:r>
              <a:rPr lang="ko-KR" altLang="en-US" dirty="0"/>
              <a:t>이러한 모드를 </a:t>
            </a:r>
            <a:r>
              <a:rPr lang="ko-KR" altLang="en-US" b="1" dirty="0"/>
              <a:t>수정 모드</a:t>
            </a:r>
            <a:r>
              <a:rPr lang="en-US" altLang="ko-KR" b="1" dirty="0"/>
              <a:t>(update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 smtClean="0"/>
              <a:t>읽기 </a:t>
            </a:r>
            <a:r>
              <a:rPr lang="ko-KR" altLang="en-US" dirty="0"/>
              <a:t>모드에서 쓰기 모드로</a:t>
            </a:r>
            <a:r>
              <a:rPr lang="en-US" altLang="ko-KR" dirty="0"/>
              <a:t>, </a:t>
            </a:r>
            <a:r>
              <a:rPr lang="ko-KR" altLang="en-US" dirty="0"/>
              <a:t>또는 쓰기 모드에서 읽기 모드로 전환하려면 반드시 </a:t>
            </a:r>
            <a:r>
              <a:rPr lang="en-US" altLang="ko-KR" dirty="0" err="1"/>
              <a:t>fflush</a:t>
            </a:r>
            <a:r>
              <a:rPr lang="en-US" altLang="ko-KR" dirty="0"/>
              <a:t>(), </a:t>
            </a:r>
            <a:r>
              <a:rPr lang="en-US" altLang="ko-KR" dirty="0" err="1"/>
              <a:t>fsetpos</a:t>
            </a:r>
            <a:r>
              <a:rPr lang="en-US" altLang="ko-KR" dirty="0"/>
              <a:t>(), </a:t>
            </a:r>
            <a:r>
              <a:rPr lang="en-US" altLang="ko-KR" dirty="0" err="1"/>
              <a:t>fseek</a:t>
            </a:r>
            <a:r>
              <a:rPr lang="en-US" altLang="ko-KR" dirty="0"/>
              <a:t>(), rewind() </a:t>
            </a:r>
            <a:r>
              <a:rPr lang="ko-KR" altLang="en-US" dirty="0"/>
              <a:t>중의 하나를 호출하여야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5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예제</a:t>
            </a:r>
            <a:endParaRPr lang="en-US" altLang="ko-KR" dirty="0" smtClean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성공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>
                <a:latin typeface="Comic Sans MS" pitchFamily="66" charset="0"/>
              </a:rPr>
              <a:t>파일 열기 성공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5593930" y="1647438"/>
            <a:ext cx="2449214" cy="2232248"/>
            <a:chOff x="6156176" y="1578754"/>
            <a:chExt cx="2449214" cy="2232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45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스트림과</a:t>
            </a:r>
            <a:r>
              <a:rPr lang="ko-KR" altLang="en-US" dirty="0" smtClean="0"/>
              <a:t> 버퍼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스트림에는</a:t>
            </a:r>
            <a:r>
              <a:rPr lang="ko-KR" altLang="en-US" dirty="0" smtClean="0"/>
              <a:t> 기본적으로 버퍼가 포함되어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0787"/>
            <a:ext cx="6115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닫기와 삭제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204864"/>
            <a:ext cx="8153400" cy="185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파일은 일련의 연속된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라고 생각할 수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파일에는 사람이 읽을 수 있는 텍스트가 들어 있는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파일과 사람은 읽을 수 없으나 컴퓨터는 읽을 수 있는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파일이 있다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파일을 여는 라이브러리 함수는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en-US" altLang="ko-KR" sz="1800" dirty="0" err="1" smtClean="0"/>
              <a:t>fopen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은 </a:t>
            </a:r>
            <a:r>
              <a:rPr lang="en-US" altLang="ko-KR" sz="1800" dirty="0" smtClean="0"/>
              <a:t>________</a:t>
            </a:r>
            <a:r>
              <a:rPr lang="ko-KR" altLang="en-US" sz="1800" dirty="0" smtClean="0"/>
              <a:t>을 가리키는 포인터를 반환한다</a:t>
            </a:r>
            <a:r>
              <a:rPr lang="en-US" altLang="ko-KR" sz="1800" dirty="0" smtClean="0"/>
              <a:t>. 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096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3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입출력 함수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3279" y="1684538"/>
            <a:ext cx="8212138" cy="2202346"/>
          </a:xfrm>
          <a:prstGeom prst="rect">
            <a:avLst/>
          </a:prstGeom>
        </p:spPr>
      </p:pic>
      <p:grpSp>
        <p:nvGrpSpPr>
          <p:cNvPr id="42021" name="Group 37"/>
          <p:cNvGrpSpPr>
            <a:grpSpLocks/>
          </p:cNvGrpSpPr>
          <p:nvPr/>
        </p:nvGrpSpPr>
        <p:grpSpPr bwMode="auto">
          <a:xfrm>
            <a:off x="3275013" y="4652963"/>
            <a:ext cx="1589087" cy="1616075"/>
            <a:chOff x="3208" y="1586"/>
            <a:chExt cx="1395" cy="1617"/>
          </a:xfrm>
        </p:grpSpPr>
        <p:sp>
          <p:nvSpPr>
            <p:cNvPr id="42026" name="Freeform 38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7" name="Freeform 39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8" name="Freeform 40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29" name="Freeform 41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0" name="Freeform 42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1" name="Freeform 43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2" name="Freeform 44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3" name="Freeform 45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4" name="Freeform 46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5" name="Freeform 47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6" name="Freeform 48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7" name="Freeform 49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8" name="Freeform 50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39" name="Freeform 51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0" name="Freeform 52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1" name="Freeform 53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2" name="Freeform 54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3" name="Freeform 55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4" name="Freeform 56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5" name="Freeform 57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6" name="Freeform 58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7" name="Freeform 59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8" name="Freeform 60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49" name="Freeform 61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0" name="Freeform 62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1" name="Freeform 63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2" name="Freeform 64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3" name="Freeform 65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4" name="Freeform 66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5" name="Freeform 67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6" name="Freeform 68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7" name="Freeform 69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058" name="Freeform 70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56423" name="AutoShape 71"/>
          <p:cNvSpPr>
            <a:spLocks noChangeArrowheads="1"/>
          </p:cNvSpPr>
          <p:nvPr/>
        </p:nvSpPr>
        <p:spPr bwMode="auto">
          <a:xfrm>
            <a:off x="5572125" y="4071938"/>
            <a:ext cx="2159000" cy="2193925"/>
          </a:xfrm>
          <a:prstGeom prst="wedgeEllipseCallout">
            <a:avLst>
              <a:gd name="adj1" fmla="val -93015"/>
              <a:gd name="adj2" fmla="val -1056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defRPr/>
            </a:pPr>
            <a:r>
              <a:rPr kumimoji="0" lang="ko-KR" altLang="en-US" sz="1400" dirty="0">
                <a:solidFill>
                  <a:srgbClr val="FF0000"/>
                </a:solidFill>
              </a:rPr>
              <a:t>크게 나누면 텍스트 입출력 함수와 이진 데이터 입출력으로 나눌 수 있습니다</a:t>
            </a:r>
            <a:r>
              <a:rPr kumimoji="0"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H="1" flipV="1">
            <a:off x="2357438" y="3786188"/>
            <a:ext cx="846137" cy="1011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87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  <a:endParaRPr lang="en-US" altLang="ko-KR" smtClean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#include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&gt;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lang="en-US" sz="1600" dirty="0">
                <a:latin typeface="Trebuchet MS"/>
                <a:cs typeface="Trebuchet M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void</a:t>
            </a:r>
            <a:r>
              <a:rPr lang="en-US" sz="1600" dirty="0">
                <a:latin typeface="Trebuchet MS"/>
                <a:cs typeface="Trebuchet MS"/>
              </a:rPr>
              <a:t>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{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FILE *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NULL;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</a:t>
            </a:r>
            <a:r>
              <a:rPr lang="en-US" sz="1600" dirty="0" err="1">
                <a:latin typeface="Trebuchet MS"/>
                <a:cs typeface="Trebuchet MS"/>
              </a:rPr>
              <a:t>fopen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"sample.txt"</a:t>
            </a:r>
            <a:r>
              <a:rPr lang="en-US" sz="1600" dirty="0">
                <a:latin typeface="Trebuchet MS"/>
                <a:cs typeface="Trebuchet MS"/>
              </a:rPr>
              <a:t>,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"w"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if</a:t>
            </a:r>
            <a:r>
              <a:rPr lang="en-US" sz="1600" dirty="0">
                <a:latin typeface="Trebuchet MS"/>
                <a:cs typeface="Trebuchet MS"/>
              </a:rPr>
              <a:t>(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== NULL 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실패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else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성공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endParaRPr lang="en-US" sz="1600" dirty="0" smtClean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('a',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('b',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('c',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	</a:t>
            </a:r>
            <a:r>
              <a:rPr lang="en-US" sz="1600" dirty="0" err="1">
                <a:latin typeface="Trebuchet MS"/>
                <a:cs typeface="Trebuchet MS"/>
              </a:rPr>
              <a:t>fclose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return</a:t>
            </a:r>
            <a:r>
              <a:rPr lang="en-US" sz="1600" dirty="0">
                <a:latin typeface="Trebuchet MS"/>
                <a:cs typeface="Trebuchet MS"/>
              </a:rPr>
              <a:t> 0;</a:t>
            </a:r>
            <a:endParaRPr lang="ko-KR" sz="1600" dirty="0">
              <a:latin typeface="바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100" dirty="0">
                <a:latin typeface="Trebuchet MS"/>
                <a:ea typeface="맑은 고딕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28892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i="1"/>
              <a:t>파일 열기 성공</a:t>
            </a:r>
            <a:endParaRPr lang="ko-KR" altLang="en-US" sz="1600"/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429000" y="528637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i="1" dirty="0">
                <a:solidFill>
                  <a:schemeClr val="tx2"/>
                </a:solidFill>
                <a:latin typeface="+mn-lt"/>
              </a:rPr>
              <a:t>sample.txt</a:t>
            </a:r>
          </a:p>
          <a:p>
            <a:pPr eaLnBrk="0" latinLnBrk="0" hangingPunct="0">
              <a:defRPr/>
            </a:pPr>
            <a:endParaRPr lang="en-US" altLang="ko-KR" sz="16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7073" name="_x82956544"/>
          <p:cNvSpPr>
            <a:spLocks noChangeArrowheads="1"/>
          </p:cNvSpPr>
          <p:nvPr/>
        </p:nvSpPr>
        <p:spPr bwMode="auto">
          <a:xfrm>
            <a:off x="3557588" y="5572125"/>
            <a:ext cx="5372100" cy="473075"/>
          </a:xfrm>
          <a:prstGeom prst="rect">
            <a:avLst/>
          </a:prstGeom>
          <a:solidFill>
            <a:srgbClr val="E0E5FA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abc</a:t>
            </a:r>
            <a:endParaRPr lang="en-US" altLang="ko-KR" sz="1600">
              <a:latin typeface="+mn-lt"/>
            </a:endParaRPr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 단위 입출력</a:t>
            </a:r>
            <a:endParaRPr lang="en-US" altLang="ko-KR" smtClean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&gt;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{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FILE *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NULL;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c;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"sample.txt"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"r"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== NULL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실패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else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성공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while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((c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fgetc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)) != EOF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putchar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(c);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smtClean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0;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54313" name="_x74322288"/>
          <p:cNvSpPr>
            <a:spLocks noChangeArrowheads="1"/>
          </p:cNvSpPr>
          <p:nvPr/>
        </p:nvSpPr>
        <p:spPr bwMode="auto">
          <a:xfrm>
            <a:off x="1143000" y="5857875"/>
            <a:ext cx="7777163" cy="57150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ko-KR" altLang="en-US" sz="1600" i="1" dirty="0">
                <a:latin typeface="+mn-lt"/>
              </a:rPr>
              <a:t>파일 열기 성공</a:t>
            </a:r>
            <a:endParaRPr lang="ko-KR" altLang="en-US" sz="1600" dirty="0">
              <a:latin typeface="+mn-lt"/>
            </a:endParaRPr>
          </a:p>
          <a:p>
            <a:pPr>
              <a:defRPr/>
            </a:pPr>
            <a:r>
              <a:rPr lang="en-US" altLang="ko-KR" sz="1600" i="1" dirty="0" err="1">
                <a:latin typeface="+mn-lt"/>
              </a:rPr>
              <a:t>abc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3429000" y="5286375"/>
            <a:ext cx="1714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ko-KR" sz="1600" i="1" dirty="0">
                <a:solidFill>
                  <a:schemeClr val="tx2"/>
                </a:solidFill>
                <a:latin typeface="+mn-lt"/>
              </a:rPr>
              <a:t>sample.txt</a:t>
            </a:r>
          </a:p>
          <a:p>
            <a:pPr eaLnBrk="0" latinLnBrk="0" hangingPunct="0">
              <a:defRPr/>
            </a:pPr>
            <a:endParaRPr lang="en-US" altLang="ko-KR" sz="16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87073" name="_x82956544"/>
          <p:cNvSpPr>
            <a:spLocks noChangeArrowheads="1"/>
          </p:cNvSpPr>
          <p:nvPr/>
        </p:nvSpPr>
        <p:spPr bwMode="auto">
          <a:xfrm>
            <a:off x="3557588" y="5572125"/>
            <a:ext cx="5372100" cy="473075"/>
          </a:xfrm>
          <a:prstGeom prst="rect">
            <a:avLst/>
          </a:prstGeom>
          <a:solidFill>
            <a:srgbClr val="E0E5FA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altLang="ko-KR" sz="1600">
                <a:solidFill>
                  <a:srgbClr val="000000"/>
                </a:solidFill>
                <a:latin typeface="+mn-lt"/>
              </a:rPr>
              <a:t>abc</a:t>
            </a:r>
            <a:endParaRPr lang="en-US" altLang="ko-KR" sz="1600">
              <a:latin typeface="+mn-lt"/>
            </a:endParaRPr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단위 입출력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60848"/>
            <a:ext cx="8153400" cy="207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44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단위 입출력</a:t>
            </a:r>
            <a:endParaRPr lang="en-US" altLang="ko-KR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(fp1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(file1,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단위 입출력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375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(fp2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(file2,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복사한다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fgets</a:t>
            </a:r>
            <a:r>
              <a:rPr lang="en-US" altLang="en-US" sz="1600" dirty="0">
                <a:latin typeface="Trebuchet MS" pitchFamily="34" charset="0"/>
              </a:rPr>
              <a:t>(buffer, 100, fp1) !=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fputs</a:t>
            </a:r>
            <a:r>
              <a:rPr lang="en-US" altLang="en-US" sz="1600" dirty="0">
                <a:latin typeface="Trebuchet MS" pitchFamily="34" charset="0"/>
              </a:rPr>
              <a:t>(buffer, fp2);	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1481" name="_x74322288"/>
          <p:cNvSpPr>
            <a:spLocks noChangeArrowheads="1"/>
          </p:cNvSpPr>
          <p:nvPr/>
        </p:nvSpPr>
        <p:spPr bwMode="auto">
          <a:xfrm>
            <a:off x="1143000" y="5715000"/>
            <a:ext cx="7777163" cy="576263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ko-KR" sz="1600" i="1"/>
              <a:t>원본 파일 이름:  a.txt</a:t>
            </a:r>
            <a:endParaRPr lang="ko-KR" altLang="ko-KR" sz="1600"/>
          </a:p>
          <a:p>
            <a:pPr algn="just"/>
            <a:r>
              <a:rPr lang="ko-KR" altLang="ko-KR" sz="1600" i="1"/>
              <a:t>복사 파일 이름:  b.txt</a:t>
            </a:r>
            <a:endParaRPr lang="en-US" altLang="ko-KR" sz="1600" i="1"/>
          </a:p>
        </p:txBody>
      </p:sp>
    </p:spTree>
    <p:extLst>
      <p:ext uri="{BB962C8B-B14F-4D97-AF65-F5344CB8AC3E}">
        <p14:creationId xmlns:p14="http://schemas.microsoft.com/office/powerpoint/2010/main" val="16510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텍스트 파일에서 특정 문자열을 탐색하는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988840"/>
            <a:ext cx="8153400" cy="16693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4077072"/>
            <a:ext cx="8153400" cy="17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2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12648" y="1772816"/>
            <a:ext cx="8280527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stdio.h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#include &lt;</a:t>
            </a:r>
            <a:r>
              <a:rPr lang="en-US" altLang="en-US" sz="1600" dirty="0" err="1">
                <a:latin typeface="Trebuchet MS" pitchFamily="34" charset="0"/>
              </a:rPr>
              <a:t>string.h</a:t>
            </a:r>
            <a:r>
              <a:rPr lang="en-US" altLang="en-US" sz="16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char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[128];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char buffer[256];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char word[256];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int </a:t>
            </a:r>
            <a:r>
              <a:rPr lang="en-US" altLang="en-US" sz="1600" dirty="0" err="1">
                <a:latin typeface="Trebuchet MS" pitchFamily="34" charset="0"/>
              </a:rPr>
              <a:t>line_num</a:t>
            </a:r>
            <a:r>
              <a:rPr lang="en-US" altLang="en-US" sz="1600" dirty="0">
                <a:latin typeface="Trebuchet MS" pitchFamily="34" charset="0"/>
              </a:rPr>
              <a:t>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입력 파일 이름을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  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("%s",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</a:t>
            </a:r>
            <a:r>
              <a:rPr lang="ko-KR" altLang="en-US" sz="1600" dirty="0">
                <a:latin typeface="Trebuchet MS" pitchFamily="34" charset="0"/>
              </a:rPr>
              <a:t>탐색할 단어를 </a:t>
            </a:r>
            <a:r>
              <a:rPr lang="ko-KR" altLang="en-US" sz="1600" dirty="0" err="1">
                <a:latin typeface="Trebuchet MS" pitchFamily="34" charset="0"/>
              </a:rPr>
              <a:t>입력하시오</a:t>
            </a:r>
            <a:r>
              <a:rPr lang="en-US" altLang="ko-KR" sz="1600" dirty="0">
                <a:latin typeface="Trebuchet MS" pitchFamily="34" charset="0"/>
              </a:rPr>
              <a:t>:  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("%s", word);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3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표준 입출력 </a:t>
            </a:r>
            <a:r>
              <a:rPr lang="ko-KR" altLang="en-US" dirty="0" err="1" smtClean="0"/>
              <a:t>스트림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17278"/>
            <a:ext cx="8153400" cy="4461644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419" y="1556792"/>
            <a:ext cx="8082629" cy="46833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// </a:t>
            </a:r>
            <a:r>
              <a:rPr lang="ko-KR" altLang="en-US" sz="1600" dirty="0">
                <a:latin typeface="Trebuchet MS" pitchFamily="34" charset="0"/>
              </a:rPr>
              <a:t>파일을 읽기 모드로 연다</a:t>
            </a:r>
            <a:r>
              <a:rPr lang="en-US" altLang="ko-KR" sz="1600" dirty="0">
                <a:latin typeface="Trebuchet MS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latin typeface="Trebuchet MS" pitchFamily="34" charset="0"/>
              </a:rPr>
              <a:t>if(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"r"))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,"</a:t>
            </a:r>
            <a:r>
              <a:rPr lang="ko-KR" altLang="en-US" sz="1600" dirty="0">
                <a:latin typeface="Trebuchet MS" pitchFamily="34" charset="0"/>
              </a:rPr>
              <a:t>파일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을 열 수 없습니다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while( </a:t>
            </a:r>
            <a:r>
              <a:rPr lang="en-US" altLang="en-US" sz="1600" dirty="0" err="1">
                <a:latin typeface="Trebuchet MS" pitchFamily="34" charset="0"/>
              </a:rPr>
              <a:t>fgets</a:t>
            </a:r>
            <a:r>
              <a:rPr lang="en-US" altLang="en-US" sz="1600" dirty="0">
                <a:latin typeface="Trebuchet MS" pitchFamily="34" charset="0"/>
              </a:rPr>
              <a:t>(buffer, 256,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 </a:t>
            </a:r>
            <a:r>
              <a:rPr lang="en-US" altLang="en-US" sz="1600" dirty="0" smtClean="0">
                <a:latin typeface="Trebuchet MS" pitchFamily="34" charset="0"/>
              </a:rPr>
              <a:t>) 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line_num</a:t>
            </a:r>
            <a:r>
              <a:rPr lang="en-US" altLang="en-US" sz="1600" dirty="0">
                <a:latin typeface="Trebuchet MS" pitchFamily="34" charset="0"/>
              </a:rPr>
              <a:t>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if( </a:t>
            </a:r>
            <a:r>
              <a:rPr lang="en-US" altLang="en-US" sz="1600" dirty="0" err="1">
                <a:latin typeface="Trebuchet MS" pitchFamily="34" charset="0"/>
              </a:rPr>
              <a:t>strstr</a:t>
            </a:r>
            <a:r>
              <a:rPr lang="en-US" altLang="en-US" sz="1600" dirty="0">
                <a:latin typeface="Trebuchet MS" pitchFamily="34" charset="0"/>
              </a:rPr>
              <a:t>(buffer, word) </a:t>
            </a:r>
            <a:r>
              <a:rPr lang="en-US" altLang="en-US" sz="1600" dirty="0" smtClean="0">
                <a:latin typeface="Trebuchet MS" pitchFamily="34" charset="0"/>
              </a:rPr>
              <a:t>) {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smtClean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smtClean="0">
                <a:latin typeface="Trebuchet MS" pitchFamily="34" charset="0"/>
              </a:rPr>
              <a:t>   </a:t>
            </a:r>
            <a:r>
              <a:rPr lang="en-US" altLang="en-US" sz="1600" dirty="0" err="1" smtClean="0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("%s: %d </a:t>
            </a:r>
            <a:r>
              <a:rPr lang="ko-KR" altLang="en-US" sz="1600" dirty="0">
                <a:latin typeface="Trebuchet MS" pitchFamily="34" charset="0"/>
              </a:rPr>
              <a:t>단어 </a:t>
            </a:r>
            <a:r>
              <a:rPr lang="en-US" altLang="ko-KR" sz="1600" dirty="0">
                <a:latin typeface="Trebuchet MS" pitchFamily="34" charset="0"/>
              </a:rPr>
              <a:t>%</a:t>
            </a:r>
            <a:r>
              <a:rPr lang="en-US" altLang="en-US" sz="1600" dirty="0">
                <a:latin typeface="Trebuchet MS" pitchFamily="34" charset="0"/>
              </a:rPr>
              <a:t>s</a:t>
            </a:r>
            <a:r>
              <a:rPr lang="ko-KR" altLang="en-US" sz="1600" dirty="0">
                <a:latin typeface="Trebuchet MS" pitchFamily="34" charset="0"/>
              </a:rPr>
              <a:t>이 발견되었습니다</a:t>
            </a:r>
            <a:r>
              <a:rPr lang="en-US" altLang="ko-KR" sz="1600" dirty="0">
                <a:latin typeface="Trebuchet MS" pitchFamily="34" charset="0"/>
              </a:rPr>
              <a:t>.\</a:t>
            </a:r>
            <a:r>
              <a:rPr lang="en-US" altLang="en-US" sz="1600" dirty="0">
                <a:latin typeface="Trebuchet MS" pitchFamily="34" charset="0"/>
              </a:rPr>
              <a:t>n",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line_num</a:t>
            </a:r>
            <a:r>
              <a:rPr lang="en-US" altLang="en-US" sz="1600" dirty="0">
                <a:latin typeface="Trebuchet MS" pitchFamily="34" charset="0"/>
              </a:rPr>
              <a:t>, word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4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형식화된 입출력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8227" y="2420888"/>
            <a:ext cx="8153400" cy="15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5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00766" y="1412776"/>
            <a:ext cx="7777163" cy="4805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number, count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name[20];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score, total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4519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사용자로부터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학번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입력받아서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( 1 )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(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음수이면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종료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)"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en-US" sz="1600" dirty="0">
                <a:latin typeface="Trebuchet MS" pitchFamily="34" charset="0"/>
              </a:rPr>
              <a:t>, &amp;number);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number &lt; 0 )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 %f"</a:t>
            </a:r>
            <a:r>
              <a:rPr lang="en-US" altLang="en-US" sz="1600" dirty="0">
                <a:latin typeface="Trebuchet MS" pitchFamily="34" charset="0"/>
              </a:rPr>
              <a:t>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smtClean="0">
                <a:solidFill>
                  <a:srgbClr val="800000"/>
                </a:solidFill>
                <a:latin typeface="Trebuchet MS" pitchFamily="34" charset="0"/>
              </a:rPr>
              <a:t>" %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d %s %f"</a:t>
            </a:r>
            <a:r>
              <a:rPr lang="en-US" altLang="en-US" sz="1600" dirty="0" smtClean="0">
                <a:latin typeface="Trebuchet MS" pitchFamily="34" charset="0"/>
              </a:rPr>
              <a:t>, </a:t>
            </a:r>
            <a:r>
              <a:rPr lang="en-US" altLang="en-US" sz="1600" dirty="0">
                <a:latin typeface="Trebuchet MS" pitchFamily="34" charset="0"/>
              </a:rPr>
              <a:t>number, name, 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162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파일에서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읽어서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평균을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!</a:t>
            </a:r>
            <a:r>
              <a:rPr lang="en-US" altLang="en-US" sz="1600" dirty="0" err="1">
                <a:latin typeface="Trebuchet MS" pitchFamily="34" charset="0"/>
              </a:rPr>
              <a:t>feof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)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 %s %f"</a:t>
            </a:r>
            <a:r>
              <a:rPr lang="en-US" altLang="en-US" sz="1600" dirty="0">
                <a:latin typeface="Trebuchet MS" pitchFamily="34" charset="0"/>
              </a:rPr>
              <a:t>, &amp;number,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total += score;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count++;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평균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%f\n"</a:t>
            </a:r>
            <a:r>
              <a:rPr lang="en-US" altLang="en-US" sz="1600" dirty="0">
                <a:latin typeface="Trebuchet MS" pitchFamily="34" charset="0"/>
              </a:rPr>
              <a:t>, total/count);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" name="_x72100248"/>
          <p:cNvSpPr>
            <a:spLocks noChangeArrowheads="1"/>
          </p:cNvSpPr>
          <p:nvPr/>
        </p:nvSpPr>
        <p:spPr bwMode="auto">
          <a:xfrm>
            <a:off x="1116013" y="4786313"/>
            <a:ext cx="7777162" cy="1666875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600" i="1" dirty="0">
                <a:latin typeface="Trebuchet MS" pitchFamily="34" charset="0"/>
              </a:rPr>
              <a:t>성적 파일 이름을 </a:t>
            </a:r>
            <a:r>
              <a:rPr lang="ko-KR" altLang="en-US" sz="1600" i="1" dirty="0" err="1">
                <a:latin typeface="Trebuchet MS" pitchFamily="34" charset="0"/>
              </a:rPr>
              <a:t>입력하시오</a:t>
            </a:r>
            <a:r>
              <a:rPr lang="en-US" altLang="ko-KR" sz="1600" i="1" dirty="0">
                <a:latin typeface="Trebuchet MS" pitchFamily="34" charset="0"/>
              </a:rPr>
              <a:t>: scores.txt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)1 KIM 10.0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)2 PARK 20.0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)3 LEE 30.0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학번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이름</a:t>
            </a:r>
            <a:r>
              <a:rPr lang="en-US" altLang="ko-KR" sz="1600" i="1" dirty="0">
                <a:latin typeface="Trebuchet MS" pitchFamily="34" charset="0"/>
              </a:rPr>
              <a:t>, </a:t>
            </a:r>
            <a:r>
              <a:rPr lang="ko-KR" altLang="en-US" sz="1600" i="1" dirty="0">
                <a:latin typeface="Trebuchet MS" pitchFamily="34" charset="0"/>
              </a:rPr>
              <a:t>성적을 </a:t>
            </a:r>
            <a:r>
              <a:rPr lang="ko-KR" altLang="en-US" sz="1600" i="1" dirty="0" err="1">
                <a:latin typeface="Trebuchet MS" pitchFamily="34" charset="0"/>
              </a:rPr>
              <a:t>입력하시요</a:t>
            </a:r>
            <a:r>
              <a:rPr lang="en-US" altLang="ko-KR" sz="1600" i="1" dirty="0">
                <a:latin typeface="Trebuchet MS" pitchFamily="34" charset="0"/>
              </a:rPr>
              <a:t>: (</a:t>
            </a:r>
            <a:r>
              <a:rPr lang="ko-KR" altLang="en-US" sz="1600" i="1" dirty="0">
                <a:latin typeface="Trebuchet MS" pitchFamily="34" charset="0"/>
              </a:rPr>
              <a:t>음수이면 종료</a:t>
            </a:r>
            <a:r>
              <a:rPr lang="en-US" altLang="ko-KR" sz="1600" i="1" dirty="0">
                <a:latin typeface="Trebuchet MS" pitchFamily="34" charset="0"/>
              </a:rPr>
              <a:t>)-1</a:t>
            </a:r>
          </a:p>
          <a:p>
            <a:pPr algn="just"/>
            <a:r>
              <a:rPr lang="ko-KR" altLang="en-US" sz="1600" i="1" dirty="0">
                <a:latin typeface="Trebuchet MS" pitchFamily="34" charset="0"/>
              </a:rPr>
              <a:t>평균 </a:t>
            </a:r>
            <a:r>
              <a:rPr lang="en-US" altLang="ko-KR" sz="1600" i="1" dirty="0">
                <a:latin typeface="Trebuchet MS" pitchFamily="34" charset="0"/>
              </a:rPr>
              <a:t>= 20.000000</a:t>
            </a:r>
            <a:endParaRPr lang="en-US" altLang="ko-KR" sz="1600" i="1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9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en-US" altLang="ko-KR" sz="1800" dirty="0" err="1" smtClean="0"/>
              <a:t>fgetc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의 반환형은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형이다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파일에서 하나의 라인을 읽어서 반환하는 함수는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텍스트 파일에 실수나 정수를 문자열로 변경하여 저장할 때 사용하는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텍스트 파일에서 실수나 정수를 읽는 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  <a:endParaRPr lang="ko-KR" altLang="en-US" sz="1800" dirty="0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5301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19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쓰기와 읽기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텍스트 파일과 이진 파일의 차이점</a:t>
            </a:r>
          </a:p>
          <a:p>
            <a:pPr lvl="1" eaLnBrk="1" hangingPunct="1"/>
            <a:r>
              <a:rPr lang="ko-KR" altLang="en-US" i="1" smtClean="0">
                <a:solidFill>
                  <a:srgbClr val="FF0000"/>
                </a:solidFill>
              </a:rPr>
              <a:t>텍스트 파일</a:t>
            </a:r>
            <a:r>
              <a:rPr lang="en-US" altLang="ko-KR" smtClean="0"/>
              <a:t>: </a:t>
            </a:r>
            <a:r>
              <a:rPr lang="ko-KR" altLang="en-US" smtClean="0"/>
              <a:t>모든 데이터가 아스키 코드로 변환되어서 저장됨</a:t>
            </a:r>
          </a:p>
          <a:p>
            <a:pPr lvl="1" eaLnBrk="1" hangingPunct="1"/>
            <a:r>
              <a:rPr lang="ko-KR" altLang="en-US" i="1" smtClean="0">
                <a:solidFill>
                  <a:srgbClr val="FF0000"/>
                </a:solidFill>
              </a:rPr>
              <a:t>이진 파일</a:t>
            </a:r>
            <a:r>
              <a:rPr lang="en-US" altLang="ko-KR" smtClean="0"/>
              <a:t>: </a:t>
            </a:r>
            <a:r>
              <a:rPr lang="ko-KR" altLang="en-US" smtClean="0"/>
              <a:t>컴퓨터에서 데이터를 표현하는 방식 그대로 저장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63" y="2996952"/>
            <a:ext cx="7241074" cy="31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파일의 예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151187" y="2143125"/>
            <a:ext cx="30765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47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143000" y="1214438"/>
            <a:ext cx="7813675" cy="50149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#include &lt;</a:t>
            </a:r>
            <a:r>
              <a:rPr lang="en-US" altLang="en-US" sz="14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#define SIZE 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int buffer[SIZE] = { 10, 20, 30, 40, 50 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FILE *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</a:rPr>
              <a:t>fopen</a:t>
            </a:r>
            <a:r>
              <a:rPr lang="en-US" altLang="en-US" sz="1400" dirty="0">
                <a:latin typeface="Trebuchet MS" panose="020B0603020202020204" pitchFamily="34" charset="0"/>
              </a:rPr>
              <a:t>("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", "</a:t>
            </a:r>
            <a:r>
              <a:rPr lang="en-US" altLang="en-US" sz="1400" dirty="0" err="1">
                <a:latin typeface="Trebuchet MS" panose="020B0603020202020204" pitchFamily="34" charset="0"/>
              </a:rPr>
              <a:t>wb</a:t>
            </a:r>
            <a:r>
              <a:rPr lang="en-US" altLang="en-US" sz="1400" dirty="0">
                <a:latin typeface="Trebuchet MS" panose="020B0603020202020204" pitchFamily="34" charset="0"/>
              </a:rPr>
              <a:t>");       // 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if(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fprintf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stderr</a:t>
            </a:r>
            <a:r>
              <a:rPr lang="en-US" altLang="en-US" sz="1400" dirty="0">
                <a:latin typeface="Trebuchet MS" panose="020B0603020202020204" pitchFamily="34" charset="0"/>
              </a:rPr>
              <a:t>, 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 err="1">
                <a:latin typeface="Trebuchet MS" panose="020B0603020202020204" pitchFamily="34" charset="0"/>
              </a:rPr>
              <a:t>파일을열수없습니다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latin typeface="Trebuchet MS" panose="020B0603020202020204" pitchFamily="34" charset="0"/>
              </a:rPr>
              <a:t>return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fwrite</a:t>
            </a:r>
            <a:r>
              <a:rPr lang="en-US" altLang="en-US" sz="1400" dirty="0">
                <a:latin typeface="Trebuchet MS" panose="020B0603020202020204" pitchFamily="34" charset="0"/>
              </a:rPr>
              <a:t>(buffer, </a:t>
            </a:r>
            <a:r>
              <a:rPr lang="en-US" altLang="en-US" sz="1400" dirty="0" err="1"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), SIZE,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     // ②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fclose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이진 파일 모드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631590"/>
            <a:ext cx="8153400" cy="24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입출력 함수의 분류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07357"/>
            <a:ext cx="8153400" cy="2881485"/>
          </a:xfrm>
          <a:prstGeom prst="rect">
            <a:avLst/>
          </a:prstGeom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 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18758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760" y="4005064"/>
            <a:ext cx="33051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이진 파일 </a:t>
            </a:r>
            <a:r>
              <a:rPr lang="ko-KR" altLang="en-US" dirty="0" smtClean="0"/>
              <a:t>읽기</a:t>
            </a:r>
            <a:endParaRPr lang="ko-KR" altLang="en-US" dirty="0" smtClean="0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1143000" y="1214438"/>
            <a:ext cx="7813675" cy="56435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#include &lt;</a:t>
            </a:r>
            <a:r>
              <a:rPr lang="en-US" altLang="en-US" sz="1400" dirty="0" err="1">
                <a:latin typeface="Trebuchet MS" panose="020B0603020202020204" pitchFamily="34" charset="0"/>
              </a:rPr>
              <a:t>stdio.h</a:t>
            </a:r>
            <a:r>
              <a:rPr lang="en-US" altLang="en-US" sz="1400" dirty="0">
                <a:latin typeface="Trebuchet MS" panose="020B0603020202020204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#define SIZE 5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int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int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int buffer[SIZE];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FILE *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 </a:t>
            </a:r>
            <a:r>
              <a:rPr lang="en-US" altLang="en-US" sz="1400" dirty="0" err="1">
                <a:latin typeface="Trebuchet MS" panose="020B0603020202020204" pitchFamily="34" charset="0"/>
              </a:rPr>
              <a:t>fopen</a:t>
            </a:r>
            <a:r>
              <a:rPr lang="en-US" altLang="en-US" sz="1400" dirty="0">
                <a:latin typeface="Trebuchet MS" panose="020B0603020202020204" pitchFamily="34" charset="0"/>
              </a:rPr>
              <a:t>("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", "</a:t>
            </a:r>
            <a:r>
              <a:rPr lang="en-US" altLang="en-US" sz="1400" dirty="0" err="1">
                <a:latin typeface="Trebuchet MS" panose="020B0603020202020204" pitchFamily="34" charset="0"/>
              </a:rPr>
              <a:t>rb</a:t>
            </a:r>
            <a:r>
              <a:rPr lang="en-US" altLang="en-US" sz="1400" dirty="0">
                <a:latin typeface="Trebuchet MS" panose="020B0603020202020204" pitchFamily="34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if(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 == NULL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fprintf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stderr</a:t>
            </a:r>
            <a:r>
              <a:rPr lang="en-US" altLang="en-US" sz="1400" dirty="0">
                <a:latin typeface="Trebuchet MS" panose="020B0603020202020204" pitchFamily="34" charset="0"/>
              </a:rPr>
              <a:t>, "</a:t>
            </a:r>
            <a:r>
              <a:rPr lang="en-US" altLang="en-US" sz="1400" dirty="0" err="1">
                <a:latin typeface="Trebuchet MS" panose="020B0603020202020204" pitchFamily="34" charset="0"/>
              </a:rPr>
              <a:t>binary.bin</a:t>
            </a:r>
            <a:r>
              <a:rPr lang="en-US" altLang="en-US" sz="1400" dirty="0">
                <a:latin typeface="Trebuchet MS" panose="020B0603020202020204" pitchFamily="34" charset="0"/>
              </a:rPr>
              <a:t> </a:t>
            </a:r>
            <a:r>
              <a:rPr lang="ko-KR" altLang="en-US" sz="1400" dirty="0">
                <a:latin typeface="Trebuchet MS" panose="020B0603020202020204" pitchFamily="34" charset="0"/>
              </a:rPr>
              <a:t>파일을 열 수 없습니다</a:t>
            </a:r>
            <a:r>
              <a:rPr lang="en-US" altLang="ko-KR" sz="1400" dirty="0">
                <a:latin typeface="Trebuchet MS" panose="020B0603020202020204" pitchFamily="34" charset="0"/>
              </a:rPr>
              <a:t>.");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>
                <a:latin typeface="Trebuchet MS" panose="020B0603020202020204" pitchFamily="34" charset="0"/>
              </a:rPr>
              <a:t>return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fread</a:t>
            </a:r>
            <a:r>
              <a:rPr lang="en-US" altLang="en-US" sz="1400" dirty="0">
                <a:latin typeface="Trebuchet MS" panose="020B0603020202020204" pitchFamily="34" charset="0"/>
              </a:rPr>
              <a:t>(buffer, </a:t>
            </a:r>
            <a:r>
              <a:rPr lang="en-US" altLang="en-US" sz="1400" dirty="0" err="1">
                <a:latin typeface="Trebuchet MS" panose="020B0603020202020204" pitchFamily="34" charset="0"/>
              </a:rPr>
              <a:t>sizeof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int</a:t>
            </a:r>
            <a:r>
              <a:rPr lang="en-US" altLang="en-US" sz="1400" dirty="0">
                <a:latin typeface="Trebuchet MS" panose="020B0603020202020204" pitchFamily="34" charset="0"/>
              </a:rPr>
              <a:t>), SIZE, 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for(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=0 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&lt;SIZE ; 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	</a:t>
            </a:r>
            <a:r>
              <a:rPr lang="en-US" altLang="en-US" sz="14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400" dirty="0">
                <a:latin typeface="Trebuchet MS" panose="020B0603020202020204" pitchFamily="34" charset="0"/>
              </a:rPr>
              <a:t>("%d ", buffer[</a:t>
            </a:r>
            <a:r>
              <a:rPr lang="en-US" altLang="en-US" sz="1400" dirty="0" err="1">
                <a:latin typeface="Trebuchet MS" panose="020B0603020202020204" pitchFamily="34" charset="0"/>
              </a:rPr>
              <a:t>i</a:t>
            </a:r>
            <a:r>
              <a:rPr lang="en-US" altLang="en-US" sz="1400" dirty="0">
                <a:latin typeface="Trebuchet MS" panose="020B0603020202020204" pitchFamily="34" charset="0"/>
              </a:rPr>
              <a:t>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</a:t>
            </a:r>
            <a:r>
              <a:rPr lang="en-US" altLang="en-US" sz="1400" dirty="0" err="1">
                <a:latin typeface="Trebuchet MS" panose="020B0603020202020204" pitchFamily="34" charset="0"/>
              </a:rPr>
              <a:t>fclose</a:t>
            </a:r>
            <a:r>
              <a:rPr lang="en-US" altLang="en-US" sz="1400" dirty="0">
                <a:latin typeface="Trebuchet MS" panose="020B0603020202020204" pitchFamily="34" charset="0"/>
              </a:rPr>
              <a:t>(</a:t>
            </a:r>
            <a:r>
              <a:rPr lang="en-US" altLang="en-US" sz="1400" dirty="0" err="1">
                <a:latin typeface="Trebuchet MS" panose="020B0603020202020204" pitchFamily="34" charset="0"/>
              </a:rPr>
              <a:t>fp</a:t>
            </a:r>
            <a:r>
              <a:rPr lang="en-US" altLang="en-US" sz="14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76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이진 파일 쓰기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760" y="4005064"/>
            <a:ext cx="3305175" cy="1600200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647" y="1844824"/>
            <a:ext cx="8153400" cy="18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버퍼링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버퍼는 </a:t>
            </a:r>
            <a:r>
              <a:rPr lang="ko-KR" altLang="en-US" dirty="0" smtClean="0"/>
              <a:t>파일로부터 읽고 쓰는 데이터의 임시 저장 장소로 이용되는 메모리의 블록</a:t>
            </a:r>
          </a:p>
          <a:p>
            <a:pPr eaLnBrk="1" hangingPunct="1"/>
            <a:r>
              <a:rPr lang="ko-KR" altLang="en-US" dirty="0" smtClean="0"/>
              <a:t>디스크 드라이브는 블록 단위 장치이기 때문에 블록 단위로 입출력을 해야만 가장 효율적으로 동작</a:t>
            </a:r>
          </a:p>
          <a:p>
            <a:pPr eaLnBrk="1" hangingPunct="1"/>
            <a:r>
              <a:rPr lang="en-US" altLang="ko-KR" dirty="0" smtClean="0"/>
              <a:t>1024</a:t>
            </a:r>
            <a:r>
              <a:rPr lang="ko-KR" altLang="en-US" dirty="0" smtClean="0"/>
              <a:t>바이트의 블록이 일반적</a:t>
            </a:r>
          </a:p>
        </p:txBody>
      </p:sp>
      <p:pic>
        <p:nvPicPr>
          <p:cNvPr id="61444" name="Picture 4" descr="j02054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25" y="3860155"/>
            <a:ext cx="1819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Cj04260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10795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79588" y="537304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디스크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588100" y="52285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</a:t>
            </a:r>
          </a:p>
        </p:txBody>
      </p:sp>
      <p:pic>
        <p:nvPicPr>
          <p:cNvPr id="61448" name="Picture 8" descr="MCj023324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75" y="4004618"/>
            <a:ext cx="13477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3563913" y="4580880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724500" y="4436418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427513" y="54444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29142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버퍼링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fflush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 smtClean="0"/>
              <a:t>버퍼의 </a:t>
            </a:r>
            <a:r>
              <a:rPr lang="ko-KR" altLang="en-US" dirty="0"/>
              <a:t>내용이 디스크 파일에 써진다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err="1"/>
              <a:t>setbuf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NULL);</a:t>
            </a:r>
          </a:p>
          <a:p>
            <a:pPr lvl="1"/>
            <a:r>
              <a:rPr lang="en-US" altLang="ko-KR" dirty="0" err="1"/>
              <a:t>setbuf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스트림의</a:t>
            </a:r>
            <a:r>
              <a:rPr lang="ko-KR" altLang="en-US" dirty="0"/>
              <a:t> 버퍼를 직접 지정하는 함수로서 만약 버퍼 자리에 </a:t>
            </a:r>
            <a:r>
              <a:rPr lang="en-US" altLang="ko-KR" dirty="0"/>
              <a:t>NULL</a:t>
            </a:r>
            <a:r>
              <a:rPr lang="ko-KR" altLang="en-US" dirty="0"/>
              <a:t>을 써주면 버퍼를 제거하겠다는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/>
              <a:t>이진 파일에 학생 정보 저장하기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70417" y="1670066"/>
            <a:ext cx="8153400" cy="4495800"/>
          </a:xfrm>
        </p:spPr>
        <p:txBody>
          <a:bodyPr/>
          <a:lstStyle/>
          <a:p>
            <a:r>
              <a:rPr lang="ko-KR" altLang="en-US" dirty="0"/>
              <a:t>학생들의 정보를 이진 파일에 저장하고 다시 읽어서 화면에 출력하는 프로그램을 </a:t>
            </a:r>
            <a:r>
              <a:rPr lang="ko-KR" altLang="en-US" dirty="0" smtClean="0"/>
              <a:t>작성하여 </a:t>
            </a:r>
            <a:r>
              <a:rPr lang="ko-KR" altLang="en-US" dirty="0"/>
              <a:t>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259632" y="2924944"/>
            <a:ext cx="5976664" cy="1800200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562728" y="3191951"/>
            <a:ext cx="5241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학번 </a:t>
            </a:r>
            <a:r>
              <a:rPr lang="en-US" altLang="ko-KR" sz="1600" dirty="0">
                <a:solidFill>
                  <a:schemeClr val="bg1"/>
                </a:solidFill>
              </a:rPr>
              <a:t>= 1, </a:t>
            </a:r>
            <a:r>
              <a:rPr lang="ko-KR" altLang="en-US" sz="1600" dirty="0">
                <a:solidFill>
                  <a:schemeClr val="bg1"/>
                </a:solidFill>
              </a:rPr>
              <a:t>이름 </a:t>
            </a:r>
            <a:r>
              <a:rPr lang="en-US" altLang="ko-KR" sz="1600" dirty="0">
                <a:solidFill>
                  <a:schemeClr val="bg1"/>
                </a:solidFill>
              </a:rPr>
              <a:t>= </a:t>
            </a:r>
            <a:r>
              <a:rPr lang="en-US" altLang="ko-KR" sz="1600" dirty="0" smtClean="0">
                <a:solidFill>
                  <a:schemeClr val="bg1"/>
                </a:solidFill>
              </a:rPr>
              <a:t>Kim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평점 </a:t>
            </a:r>
            <a:r>
              <a:rPr lang="en-US" altLang="ko-KR" sz="1600" dirty="0">
                <a:solidFill>
                  <a:schemeClr val="bg1"/>
                </a:solidFill>
              </a:rPr>
              <a:t>= 3.990000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학번 </a:t>
            </a:r>
            <a:r>
              <a:rPr lang="en-US" altLang="ko-KR" sz="1600" dirty="0">
                <a:solidFill>
                  <a:schemeClr val="bg1"/>
                </a:solidFill>
              </a:rPr>
              <a:t>= 2, </a:t>
            </a:r>
            <a:r>
              <a:rPr lang="ko-KR" altLang="en-US" sz="1600" dirty="0">
                <a:solidFill>
                  <a:schemeClr val="bg1"/>
                </a:solidFill>
              </a:rPr>
              <a:t>이름 </a:t>
            </a:r>
            <a:r>
              <a:rPr lang="en-US" altLang="ko-KR" sz="1600" dirty="0">
                <a:solidFill>
                  <a:schemeClr val="bg1"/>
                </a:solidFill>
              </a:rPr>
              <a:t>= Min, </a:t>
            </a:r>
            <a:r>
              <a:rPr lang="ko-KR" altLang="en-US" sz="1600" dirty="0">
                <a:solidFill>
                  <a:schemeClr val="bg1"/>
                </a:solidFill>
              </a:rPr>
              <a:t>평점 </a:t>
            </a:r>
            <a:r>
              <a:rPr lang="en-US" altLang="ko-KR" sz="1600" dirty="0">
                <a:solidFill>
                  <a:schemeClr val="bg1"/>
                </a:solidFill>
              </a:rPr>
              <a:t>= 2.680000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학번 </a:t>
            </a:r>
            <a:r>
              <a:rPr lang="en-US" altLang="ko-KR" sz="1600" dirty="0">
                <a:solidFill>
                  <a:schemeClr val="bg1"/>
                </a:solidFill>
              </a:rPr>
              <a:t>= 3, </a:t>
            </a:r>
            <a:r>
              <a:rPr lang="ko-KR" altLang="en-US" sz="1600" dirty="0">
                <a:solidFill>
                  <a:schemeClr val="bg1"/>
                </a:solidFill>
              </a:rPr>
              <a:t>이름 </a:t>
            </a:r>
            <a:r>
              <a:rPr lang="en-US" altLang="ko-KR" sz="1600" dirty="0">
                <a:solidFill>
                  <a:schemeClr val="bg1"/>
                </a:solidFill>
              </a:rPr>
              <a:t>= Lee, </a:t>
            </a:r>
            <a:r>
              <a:rPr lang="ko-KR" altLang="en-US" sz="1600" dirty="0">
                <a:solidFill>
                  <a:schemeClr val="bg1"/>
                </a:solidFill>
              </a:rPr>
              <a:t>평점 </a:t>
            </a:r>
            <a:r>
              <a:rPr lang="en-US" altLang="ko-KR" sz="1600" dirty="0">
                <a:solidFill>
                  <a:schemeClr val="bg1"/>
                </a:solidFill>
              </a:rPr>
              <a:t>= 4.010000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4253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813675" cy="5473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en-US" sz="1400" dirty="0">
                <a:latin typeface="Trebuchet MS" pitchFamily="34" charset="0"/>
              </a:rPr>
              <a:t> SIZE 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number;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학번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400" dirty="0">
                <a:latin typeface="Trebuchet MS" pitchFamily="34" charset="0"/>
              </a:rPr>
              <a:t> name[20];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이름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gpa</a:t>
            </a:r>
            <a:r>
              <a:rPr lang="en-US" altLang="en-US" sz="1400" dirty="0">
                <a:latin typeface="Trebuchet MS" pitchFamily="34" charset="0"/>
              </a:rPr>
              <a:t>;	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평점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4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table[SIZE] =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1,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en-US" sz="1400" dirty="0">
                <a:latin typeface="Trebuchet MS" pitchFamily="34" charset="0"/>
              </a:rPr>
              <a:t>, 3.99 },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2,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"Min"</a:t>
            </a:r>
            <a:r>
              <a:rPr lang="en-US" altLang="en-US" sz="1400" dirty="0">
                <a:latin typeface="Trebuchet MS" pitchFamily="34" charset="0"/>
              </a:rPr>
              <a:t>, 2.68 },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{ 3,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"Lee"</a:t>
            </a:r>
            <a:r>
              <a:rPr lang="en-US" altLang="en-US" sz="1400" dirty="0">
                <a:latin typeface="Trebuchet MS" pitchFamily="34" charset="0"/>
              </a:rPr>
              <a:t>, 4.01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 s;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400" dirty="0">
                <a:latin typeface="Trebuchet MS" pitchFamily="34" charset="0"/>
              </a:rPr>
              <a:t>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"student.dat"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wb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출력을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005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1079500" y="1125538"/>
            <a:ext cx="7813675" cy="43195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배열을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fwrite</a:t>
            </a:r>
            <a:r>
              <a:rPr lang="en-US" altLang="en-US" sz="1400" dirty="0">
                <a:latin typeface="Trebuchet MS" pitchFamily="34" charset="0"/>
              </a:rPr>
              <a:t>(table,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student), SIZE,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이진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4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400" dirty="0">
                <a:latin typeface="Trebuchet MS" pitchFamily="34" charset="0"/>
              </a:rPr>
              <a:t>( 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"student.dat"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rb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stderr</a:t>
            </a:r>
            <a:r>
              <a:rPr lang="en-US" altLang="en-US" sz="1400" dirty="0">
                <a:latin typeface="Trebuchet MS" pitchFamily="34" charset="0"/>
              </a:rPr>
              <a:t>,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입력을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위한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파일을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 = 0;i &lt; SIZE; </a:t>
            </a:r>
            <a:r>
              <a:rPr lang="en-US" altLang="en-US" sz="1400" dirty="0" err="1">
                <a:latin typeface="Trebuchet MS" pitchFamily="34" charset="0"/>
              </a:rPr>
              <a:t>i</a:t>
            </a:r>
            <a:r>
              <a:rPr lang="en-US" altLang="en-US" sz="1400" dirty="0">
                <a:latin typeface="Trebuchet MS" pitchFamily="34" charset="0"/>
              </a:rPr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fread</a:t>
            </a:r>
            <a:r>
              <a:rPr lang="en-US" altLang="en-US" sz="1400" dirty="0">
                <a:latin typeface="Trebuchet MS" pitchFamily="34" charset="0"/>
              </a:rPr>
              <a:t>(&amp;s, 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en-US" sz="1400" dirty="0">
                <a:latin typeface="Trebuchet MS" pitchFamily="34" charset="0"/>
              </a:rPr>
              <a:t> student), 1,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학번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%d,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%s, </a:t>
            </a:r>
            <a:r>
              <a:rPr lang="en-US" altLang="en-US" sz="1400" dirty="0" err="1">
                <a:solidFill>
                  <a:srgbClr val="800000"/>
                </a:solidFill>
                <a:latin typeface="Trebuchet MS" pitchFamily="34" charset="0"/>
              </a:rPr>
              <a:t>평점</a:t>
            </a:r>
            <a:r>
              <a:rPr lang="en-US" altLang="en-US" sz="1400" dirty="0">
                <a:solidFill>
                  <a:srgbClr val="800000"/>
                </a:solidFill>
                <a:latin typeface="Trebuchet MS" pitchFamily="34" charset="0"/>
              </a:rPr>
              <a:t> = %f\n"</a:t>
            </a:r>
            <a:r>
              <a:rPr lang="en-US" altLang="en-US" sz="1400" dirty="0">
                <a:latin typeface="Trebuchet MS" pitchFamily="34" charset="0"/>
              </a:rPr>
              <a:t>, </a:t>
            </a:r>
            <a:r>
              <a:rPr lang="en-US" altLang="en-US" sz="1400" dirty="0" err="1">
                <a:latin typeface="Trebuchet MS" pitchFamily="34" charset="0"/>
              </a:rPr>
              <a:t>s.number</a:t>
            </a:r>
            <a:r>
              <a:rPr lang="en-US" altLang="en-US" sz="1400" dirty="0">
                <a:latin typeface="Trebuchet MS" pitchFamily="34" charset="0"/>
              </a:rPr>
              <a:t>, s.name, </a:t>
            </a:r>
            <a:r>
              <a:rPr lang="en-US" altLang="en-US" sz="1400" dirty="0" err="1">
                <a:latin typeface="Trebuchet MS" pitchFamily="34" charset="0"/>
              </a:rPr>
              <a:t>s.gpa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4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 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72743" name="_x72118432"/>
          <p:cNvSpPr>
            <a:spLocks noChangeArrowheads="1"/>
          </p:cNvSpPr>
          <p:nvPr/>
        </p:nvSpPr>
        <p:spPr bwMode="auto">
          <a:xfrm>
            <a:off x="1079500" y="5516563"/>
            <a:ext cx="7813675" cy="79216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1,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Kim,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평점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3.990000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2,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Min,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평점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2.680000</a:t>
            </a:r>
            <a:endParaRPr lang="en-US" altLang="ko-KR" sz="1400" dirty="0">
              <a:latin typeface="Trebuchet MS" panose="020B0603020202020204" pitchFamily="34" charset="0"/>
            </a:endParaRPr>
          </a:p>
          <a:p>
            <a:pPr algn="just" eaLnBrk="0" latinLnBrk="0" hangingPunct="0"/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학번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3,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이름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Lee, </a:t>
            </a:r>
            <a:r>
              <a:rPr lang="ko-KR" altLang="en-US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평점 </a:t>
            </a:r>
            <a:r>
              <a:rPr lang="en-US" altLang="ko-KR" sz="1400" i="1" dirty="0">
                <a:solidFill>
                  <a:srgbClr val="000000"/>
                </a:solidFill>
                <a:latin typeface="Trebuchet MS" panose="020B0603020202020204" pitchFamily="34" charset="0"/>
              </a:rPr>
              <a:t>= 4.010000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복사하기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여기서는 이진 파일을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43608" y="2132856"/>
            <a:ext cx="5976664" cy="1800200"/>
            <a:chOff x="1264444" y="1662113"/>
            <a:chExt cx="4895850" cy="3916362"/>
          </a:xfrm>
        </p:grpSpPr>
        <p:sp>
          <p:nvSpPr>
            <p:cNvPr id="5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5" name="직사각형 164"/>
          <p:cNvSpPr/>
          <p:nvPr/>
        </p:nvSpPr>
        <p:spPr>
          <a:xfrm>
            <a:off x="1346704" y="2399863"/>
            <a:ext cx="5241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이미지 파일 이름</a:t>
            </a:r>
            <a:r>
              <a:rPr lang="en-US" altLang="ko-KR" sz="1600" dirty="0">
                <a:solidFill>
                  <a:schemeClr val="bg1"/>
                </a:solidFill>
              </a:rPr>
              <a:t>: dog.jpg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copy.jpg</a:t>
            </a:r>
            <a:r>
              <a:rPr lang="ko-KR" altLang="en-US" sz="1600" dirty="0">
                <a:solidFill>
                  <a:schemeClr val="bg1"/>
                </a:solidFill>
              </a:rPr>
              <a:t>로 이미지 파일이 복사됨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8" y="4179699"/>
            <a:ext cx="67246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730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052513"/>
            <a:ext cx="7956996" cy="525680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#include &lt;</a:t>
            </a:r>
            <a:r>
              <a:rPr lang="en-US" altLang="ko-KR" sz="1400" kern="0" dirty="0" err="1">
                <a:latin typeface="Trebuchet MS" pitchFamily="34" charset="0"/>
              </a:rPr>
              <a:t>stdio.h</a:t>
            </a:r>
            <a:r>
              <a:rPr lang="en-US" altLang="ko-KR" sz="1400" kern="0" dirty="0">
                <a:latin typeface="Trebuchet MS" pitchFamily="34" charset="0"/>
              </a:rPr>
              <a:t>&gt;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int main(void)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FILE *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, *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char filename[100];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char buffer[1024];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int 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printf</a:t>
            </a:r>
            <a:r>
              <a:rPr lang="en-US" altLang="ko-KR" sz="1400" kern="0" dirty="0">
                <a:latin typeface="Trebuchet MS" pitchFamily="34" charset="0"/>
              </a:rPr>
              <a:t>("</a:t>
            </a:r>
            <a:r>
              <a:rPr lang="ko-KR" altLang="en-US" sz="1400" kern="0" dirty="0">
                <a:latin typeface="Trebuchet MS" pitchFamily="34" charset="0"/>
              </a:rPr>
              <a:t>이미지 파일 이름</a:t>
            </a:r>
            <a:r>
              <a:rPr lang="en-US" altLang="ko-KR" sz="1400" kern="0" dirty="0">
                <a:latin typeface="Trebuchet MS" pitchFamily="34" charset="0"/>
              </a:rPr>
              <a:t>: 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scanf</a:t>
            </a:r>
            <a:r>
              <a:rPr lang="en-US" altLang="ko-KR" sz="1400" kern="0" dirty="0">
                <a:latin typeface="Trebuchet MS" pitchFamily="34" charset="0"/>
              </a:rPr>
              <a:t>("%s", filename);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400" kern="0" dirty="0"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fopen</a:t>
            </a:r>
            <a:r>
              <a:rPr lang="en-US" altLang="ko-KR" sz="1400" kern="0" dirty="0">
                <a:latin typeface="Trebuchet MS" pitchFamily="34" charset="0"/>
              </a:rPr>
              <a:t>(filename, "</a:t>
            </a:r>
            <a:r>
              <a:rPr lang="en-US" altLang="ko-KR" sz="1400" kern="0" dirty="0" err="1">
                <a:latin typeface="Trebuchet MS" pitchFamily="34" charset="0"/>
              </a:rPr>
              <a:t>rb</a:t>
            </a:r>
            <a:r>
              <a:rPr lang="en-US" altLang="ko-KR" sz="1400" kern="0" dirty="0">
                <a:latin typeface="Trebuchet MS" pitchFamily="34" charset="0"/>
              </a:rPr>
              <a:t>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fopen</a:t>
            </a:r>
            <a:r>
              <a:rPr lang="en-US" altLang="ko-KR" sz="1400" kern="0" dirty="0">
                <a:latin typeface="Trebuchet MS" pitchFamily="34" charset="0"/>
              </a:rPr>
              <a:t>("copy.jpg", "</a:t>
            </a:r>
            <a:r>
              <a:rPr lang="en-US" altLang="ko-KR" sz="1400" kern="0" dirty="0" err="1">
                <a:latin typeface="Trebuchet MS" pitchFamily="34" charset="0"/>
              </a:rPr>
              <a:t>wb</a:t>
            </a:r>
            <a:r>
              <a:rPr lang="en-US" altLang="ko-KR" sz="1400" kern="0" dirty="0">
                <a:latin typeface="Trebuchet MS" pitchFamily="34" charset="0"/>
              </a:rPr>
              <a:t>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if( 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==NULL || 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 ==NULL ){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</a:t>
            </a:r>
            <a:r>
              <a:rPr lang="en-US" altLang="ko-KR" sz="1400" kern="0" dirty="0" err="1">
                <a:latin typeface="Trebuchet MS" pitchFamily="34" charset="0"/>
              </a:rPr>
              <a:t>fprintf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stderr</a:t>
            </a:r>
            <a:r>
              <a:rPr lang="en-US" altLang="ko-KR" sz="1400" kern="0" dirty="0">
                <a:latin typeface="Trebuchet MS" pitchFamily="34" charset="0"/>
              </a:rPr>
              <a:t>, "</a:t>
            </a:r>
            <a:r>
              <a:rPr lang="ko-KR" altLang="en-US" sz="1400" kern="0" dirty="0">
                <a:latin typeface="Trebuchet MS" pitchFamily="34" charset="0"/>
              </a:rPr>
              <a:t>파일 열기 오류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return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smtClean="0">
                <a:latin typeface="Trebuchet MS" pitchFamily="34" charset="0"/>
              </a:rPr>
              <a:t>}</a:t>
            </a:r>
            <a:endParaRPr lang="en-US" altLang="ko-KR" sz="14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C</a:t>
            </a:r>
            <a:r>
              <a:rPr lang="ko-KR" altLang="en-US" sz="1800" dirty="0" smtClean="0"/>
              <a:t>에서의 모든 입력과 출력을 </a:t>
            </a:r>
            <a:r>
              <a:rPr lang="en-US" altLang="ko-KR" sz="1800" dirty="0" smtClean="0"/>
              <a:t>______</a:t>
            </a:r>
            <a:r>
              <a:rPr lang="ko-KR" altLang="en-US" sz="1800" dirty="0" smtClean="0"/>
              <a:t>형식으로 처리된다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스트림은 모든 입력과 출력을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들의 흐름으로 간주한다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스트림의 최대 장점은 </a:t>
            </a:r>
            <a:r>
              <a:rPr lang="en-US" altLang="ko-KR" sz="1800" dirty="0" smtClean="0"/>
              <a:t>__________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입력을 위한 표준적인 스트림은 </a:t>
            </a:r>
            <a:r>
              <a:rPr lang="en-US" altLang="ko-KR" sz="1800" dirty="0" smtClean="0"/>
              <a:t>_________</a:t>
            </a:r>
            <a:r>
              <a:rPr lang="ko-KR" altLang="en-US" sz="1800" dirty="0" smtClean="0"/>
              <a:t>이고 기본적으로 </a:t>
            </a:r>
            <a:r>
              <a:rPr lang="en-US" altLang="ko-KR" sz="1800" dirty="0" smtClean="0"/>
              <a:t>______ </a:t>
            </a:r>
            <a:r>
              <a:rPr lang="ko-KR" altLang="en-US" sz="1800" dirty="0" smtClean="0"/>
              <a:t>장치와 연결된다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5. </a:t>
            </a:r>
            <a:r>
              <a:rPr lang="ko-KR" altLang="en-US" sz="1800" dirty="0" smtClean="0"/>
              <a:t>출력을 위한 표준적인 스트림은 </a:t>
            </a:r>
            <a:r>
              <a:rPr lang="en-US" altLang="ko-KR" sz="1800" dirty="0" smtClean="0"/>
              <a:t>_________</a:t>
            </a:r>
            <a:r>
              <a:rPr lang="ko-KR" altLang="en-US" sz="1800" dirty="0" smtClean="0"/>
              <a:t>이고 기본적으로 </a:t>
            </a:r>
            <a:r>
              <a:rPr lang="en-US" altLang="ko-KR" sz="1800" dirty="0" smtClean="0"/>
              <a:t>______ </a:t>
            </a:r>
            <a:r>
              <a:rPr lang="ko-KR" altLang="en-US" sz="1800" dirty="0" smtClean="0"/>
              <a:t>장치와 연결된다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09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844824"/>
            <a:ext cx="7956996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while((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fread</a:t>
            </a:r>
            <a:r>
              <a:rPr lang="en-US" altLang="ko-KR" sz="1400" kern="0" dirty="0">
                <a:latin typeface="Trebuchet MS" pitchFamily="34" charset="0"/>
              </a:rPr>
              <a:t>(buffer, 1, </a:t>
            </a:r>
            <a:r>
              <a:rPr lang="en-US" altLang="ko-KR" sz="1400" kern="0" dirty="0" err="1">
                <a:latin typeface="Trebuchet MS" pitchFamily="34" charset="0"/>
              </a:rPr>
              <a:t>sizeof</a:t>
            </a:r>
            <a:r>
              <a:rPr lang="en-US" altLang="ko-KR" sz="1400" kern="0" dirty="0">
                <a:latin typeface="Trebuchet MS" pitchFamily="34" charset="0"/>
              </a:rPr>
              <a:t>(buffer), 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)) &gt; 0)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int </a:t>
            </a:r>
            <a:r>
              <a:rPr lang="en-US" altLang="ko-KR" sz="1400" kern="0" dirty="0" err="1">
                <a:latin typeface="Trebuchet MS" pitchFamily="34" charset="0"/>
              </a:rPr>
              <a:t>w_count</a:t>
            </a:r>
            <a:r>
              <a:rPr lang="en-US" altLang="ko-KR" sz="1400" kern="0" dirty="0">
                <a:latin typeface="Trebuchet MS" pitchFamily="34" charset="0"/>
              </a:rPr>
              <a:t> = </a:t>
            </a:r>
            <a:r>
              <a:rPr lang="en-US" altLang="ko-KR" sz="1400" kern="0" dirty="0" err="1">
                <a:latin typeface="Trebuchet MS" pitchFamily="34" charset="0"/>
              </a:rPr>
              <a:t>fwrite</a:t>
            </a:r>
            <a:r>
              <a:rPr lang="en-US" altLang="ko-KR" sz="1400" kern="0" dirty="0">
                <a:latin typeface="Trebuchet MS" pitchFamily="34" charset="0"/>
              </a:rPr>
              <a:t>(buffer, 1, 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, 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if( </a:t>
            </a:r>
            <a:r>
              <a:rPr lang="en-US" altLang="ko-KR" sz="1400" kern="0" dirty="0" err="1">
                <a:latin typeface="Trebuchet MS" pitchFamily="34" charset="0"/>
              </a:rPr>
              <a:t>w_count</a:t>
            </a:r>
            <a:r>
              <a:rPr lang="en-US" altLang="ko-KR" sz="1400" kern="0" dirty="0">
                <a:latin typeface="Trebuchet MS" pitchFamily="34" charset="0"/>
              </a:rPr>
              <a:t> &lt; 0 )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</a:t>
            </a:r>
            <a:r>
              <a:rPr lang="en-US" altLang="ko-KR" sz="1400" kern="0" dirty="0" err="1">
                <a:latin typeface="Trebuchet MS" pitchFamily="34" charset="0"/>
              </a:rPr>
              <a:t>fprintf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stderr</a:t>
            </a:r>
            <a:r>
              <a:rPr lang="en-US" altLang="ko-KR" sz="1400" kern="0" dirty="0">
                <a:latin typeface="Trebuchet MS" pitchFamily="34" charset="0"/>
              </a:rPr>
              <a:t>, "</a:t>
            </a:r>
            <a:r>
              <a:rPr lang="ko-KR" altLang="en-US" sz="1400" kern="0" dirty="0">
                <a:latin typeface="Trebuchet MS" pitchFamily="34" charset="0"/>
              </a:rPr>
              <a:t>파일 쓰기 오류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return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if( </a:t>
            </a:r>
            <a:r>
              <a:rPr lang="en-US" altLang="ko-KR" sz="1400" kern="0" dirty="0" err="1">
                <a:latin typeface="Trebuchet MS" pitchFamily="34" charset="0"/>
              </a:rPr>
              <a:t>w_count</a:t>
            </a:r>
            <a:r>
              <a:rPr lang="en-US" altLang="ko-KR" sz="1400" kern="0" dirty="0">
                <a:latin typeface="Trebuchet MS" pitchFamily="34" charset="0"/>
              </a:rPr>
              <a:t> &lt; </a:t>
            </a:r>
            <a:r>
              <a:rPr lang="en-US" altLang="ko-KR" sz="1400" kern="0" dirty="0" err="1">
                <a:latin typeface="Trebuchet MS" pitchFamily="34" charset="0"/>
              </a:rPr>
              <a:t>r_count</a:t>
            </a:r>
            <a:r>
              <a:rPr lang="en-US" altLang="ko-KR" sz="1400" kern="0" dirty="0">
                <a:latin typeface="Trebuchet MS" pitchFamily="34" charset="0"/>
              </a:rPr>
              <a:t> ) {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</a:t>
            </a:r>
            <a:r>
              <a:rPr lang="en-US" altLang="ko-KR" sz="1400" kern="0" dirty="0" err="1">
                <a:latin typeface="Trebuchet MS" pitchFamily="34" charset="0"/>
              </a:rPr>
              <a:t>fprintf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stderr</a:t>
            </a:r>
            <a:r>
              <a:rPr lang="en-US" altLang="ko-KR" sz="1400" kern="0" dirty="0">
                <a:latin typeface="Trebuchet MS" pitchFamily="34" charset="0"/>
              </a:rPr>
              <a:t>, "</a:t>
            </a:r>
            <a:r>
              <a:rPr lang="ko-KR" altLang="en-US" sz="1400" kern="0" dirty="0">
                <a:latin typeface="Trebuchet MS" pitchFamily="34" charset="0"/>
              </a:rPr>
              <a:t>미디어 쓰기 오류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	return 1;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}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printf</a:t>
            </a:r>
            <a:r>
              <a:rPr lang="en-US" altLang="ko-KR" sz="1400" kern="0" dirty="0">
                <a:latin typeface="Trebuchet MS" pitchFamily="34" charset="0"/>
              </a:rPr>
              <a:t>("copy.jpg</a:t>
            </a:r>
            <a:r>
              <a:rPr lang="ko-KR" altLang="en-US" sz="1400" kern="0" dirty="0">
                <a:latin typeface="Trebuchet MS" pitchFamily="34" charset="0"/>
              </a:rPr>
              <a:t>로 이미지 파일이 복사됨 </a:t>
            </a:r>
            <a:r>
              <a:rPr lang="en-US" altLang="ko-KR" sz="1400" kern="0" dirty="0">
                <a:latin typeface="Trebuchet MS" pitchFamily="34" charset="0"/>
              </a:rPr>
              <a:t>\n");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fclose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src_file</a:t>
            </a:r>
            <a:r>
              <a:rPr lang="en-US" altLang="ko-KR" sz="14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</a:t>
            </a:r>
            <a:r>
              <a:rPr lang="en-US" altLang="ko-KR" sz="1400" kern="0" dirty="0" err="1">
                <a:latin typeface="Trebuchet MS" pitchFamily="34" charset="0"/>
              </a:rPr>
              <a:t>fclose</a:t>
            </a:r>
            <a:r>
              <a:rPr lang="en-US" altLang="ko-KR" sz="1400" kern="0" dirty="0">
                <a:latin typeface="Trebuchet MS" pitchFamily="34" charset="0"/>
              </a:rPr>
              <a:t>(</a:t>
            </a:r>
            <a:r>
              <a:rPr lang="en-US" altLang="ko-KR" sz="1400" kern="0" dirty="0" err="1">
                <a:latin typeface="Trebuchet MS" pitchFamily="34" charset="0"/>
              </a:rPr>
              <a:t>dst_file</a:t>
            </a:r>
            <a:r>
              <a:rPr lang="en-US" altLang="ko-KR" sz="1400" kern="0" dirty="0"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	return 0;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latin typeface="Trebuchet MS" pitchFamily="34" charset="0"/>
              </a:rPr>
              <a:t>}</a:t>
            </a:r>
            <a:endParaRPr lang="ko-KR" altLang="en-US" sz="14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임의 접근 파일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b="1" smtClean="0">
                <a:solidFill>
                  <a:srgbClr val="FF0000"/>
                </a:solidFill>
              </a:rPr>
              <a:t>순차 접근</a:t>
            </a:r>
            <a:r>
              <a:rPr lang="en-US" altLang="ko-KR" b="1" smtClean="0">
                <a:solidFill>
                  <a:srgbClr val="FF0000"/>
                </a:solidFill>
              </a:rPr>
              <a:t>(sequential access)</a:t>
            </a:r>
            <a:r>
              <a:rPr lang="en-US" altLang="ko-KR" b="1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: </a:t>
            </a:r>
            <a:r>
              <a:rPr lang="ko-KR" altLang="en-US" smtClean="0"/>
              <a:t>데이터를 파일의 처음부터 순차적으로 읽거나 기록하는 방법</a:t>
            </a:r>
          </a:p>
          <a:p>
            <a:pPr eaLnBrk="1" hangingPunct="1"/>
            <a:r>
              <a:rPr lang="ko-KR" altLang="en-US" b="1" smtClean="0">
                <a:solidFill>
                  <a:srgbClr val="FF0000"/>
                </a:solidFill>
              </a:rPr>
              <a:t>임의 접근</a:t>
            </a:r>
            <a:r>
              <a:rPr lang="en-US" altLang="ko-KR" b="1" smtClean="0">
                <a:solidFill>
                  <a:srgbClr val="FF0000"/>
                </a:solidFill>
              </a:rPr>
              <a:t>(random access)</a:t>
            </a:r>
            <a:r>
              <a:rPr lang="en-US" altLang="ko-KR" b="1" smtClean="0"/>
              <a:t> </a:t>
            </a:r>
            <a:r>
              <a:rPr lang="ko-KR" altLang="en-US" smtClean="0"/>
              <a:t>방법</a:t>
            </a:r>
            <a:r>
              <a:rPr lang="en-US" altLang="ko-KR" smtClean="0"/>
              <a:t>: </a:t>
            </a:r>
            <a:r>
              <a:rPr lang="ko-KR" altLang="en-US" smtClean="0"/>
              <a:t>파일의 어느 위치에서든지 읽기와 쓰기가 가능한 방법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5" y="3429000"/>
            <a:ext cx="74771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임의 접근 파일의 원리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 smtClean="0"/>
              <a:t>파일 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읽기와 쓰기 동작이 현재 어떤 위치에서 이루어지는 지를 나타낸다</a:t>
            </a:r>
            <a:r>
              <a:rPr lang="en-US" altLang="ko-KR" dirty="0" smtClean="0"/>
              <a:t>. </a:t>
            </a:r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endParaRPr lang="en-US" altLang="ko-KR" dirty="0" smtClean="0"/>
          </a:p>
          <a:p>
            <a:pPr eaLnBrk="1" hangingPunct="1"/>
            <a:r>
              <a:rPr lang="ko-KR" altLang="en-US" dirty="0" smtClean="0"/>
              <a:t>강제적으로 파일 </a:t>
            </a:r>
            <a:r>
              <a:rPr lang="ko-KR" altLang="en-US" dirty="0" smtClean="0"/>
              <a:t>포인터를 이동시키면 </a:t>
            </a:r>
            <a:r>
              <a:rPr lang="ko-KR" altLang="en-US" dirty="0" smtClean="0"/>
              <a:t>임의 접근이 가능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028777" y="2692430"/>
            <a:ext cx="6043612" cy="2179637"/>
          </a:xfrm>
          <a:custGeom>
            <a:avLst/>
            <a:gdLst>
              <a:gd name="T0" fmla="*/ 0 w 3807"/>
              <a:gd name="T1" fmla="*/ 633 h 1762"/>
              <a:gd name="T2" fmla="*/ 113 w 3807"/>
              <a:gd name="T3" fmla="*/ 514 h 1762"/>
              <a:gd name="T4" fmla="*/ 159 w 3807"/>
              <a:gd name="T5" fmla="*/ 452 h 1762"/>
              <a:gd name="T6" fmla="*/ 1135 w 3807"/>
              <a:gd name="T7" fmla="*/ 0 h 1762"/>
              <a:gd name="T8" fmla="*/ 1960 w 3807"/>
              <a:gd name="T9" fmla="*/ 23 h 1762"/>
              <a:gd name="T10" fmla="*/ 2581 w 3807"/>
              <a:gd name="T11" fmla="*/ 68 h 1762"/>
              <a:gd name="T12" fmla="*/ 2813 w 3807"/>
              <a:gd name="T13" fmla="*/ 124 h 1762"/>
              <a:gd name="T14" fmla="*/ 2988 w 3807"/>
              <a:gd name="T15" fmla="*/ 220 h 1762"/>
              <a:gd name="T16" fmla="*/ 3123 w 3807"/>
              <a:gd name="T17" fmla="*/ 254 h 1762"/>
              <a:gd name="T18" fmla="*/ 3253 w 3807"/>
              <a:gd name="T19" fmla="*/ 294 h 1762"/>
              <a:gd name="T20" fmla="*/ 3360 w 3807"/>
              <a:gd name="T21" fmla="*/ 333 h 1762"/>
              <a:gd name="T22" fmla="*/ 3592 w 3807"/>
              <a:gd name="T23" fmla="*/ 458 h 1762"/>
              <a:gd name="T24" fmla="*/ 3660 w 3807"/>
              <a:gd name="T25" fmla="*/ 503 h 1762"/>
              <a:gd name="T26" fmla="*/ 3790 w 3807"/>
              <a:gd name="T27" fmla="*/ 582 h 1762"/>
              <a:gd name="T28" fmla="*/ 3773 w 3807"/>
              <a:gd name="T29" fmla="*/ 757 h 1762"/>
              <a:gd name="T30" fmla="*/ 3592 w 3807"/>
              <a:gd name="T31" fmla="*/ 1039 h 1762"/>
              <a:gd name="T32" fmla="*/ 3507 w 3807"/>
              <a:gd name="T33" fmla="*/ 1096 h 1762"/>
              <a:gd name="T34" fmla="*/ 3360 w 3807"/>
              <a:gd name="T35" fmla="*/ 1226 h 1762"/>
              <a:gd name="T36" fmla="*/ 3293 w 3807"/>
              <a:gd name="T37" fmla="*/ 1293 h 1762"/>
              <a:gd name="T38" fmla="*/ 2835 w 3807"/>
              <a:gd name="T39" fmla="*/ 1576 h 1762"/>
              <a:gd name="T40" fmla="*/ 2615 w 3807"/>
              <a:gd name="T41" fmla="*/ 1706 h 1762"/>
              <a:gd name="T42" fmla="*/ 2417 w 3807"/>
              <a:gd name="T43" fmla="*/ 1762 h 1762"/>
              <a:gd name="T44" fmla="*/ 2152 w 3807"/>
              <a:gd name="T45" fmla="*/ 1745 h 1762"/>
              <a:gd name="T46" fmla="*/ 1841 w 3807"/>
              <a:gd name="T47" fmla="*/ 1672 h 1762"/>
              <a:gd name="T48" fmla="*/ 1649 w 3807"/>
              <a:gd name="T49" fmla="*/ 1632 h 1762"/>
              <a:gd name="T50" fmla="*/ 1271 w 3807"/>
              <a:gd name="T51" fmla="*/ 1502 h 1762"/>
              <a:gd name="T52" fmla="*/ 780 w 3807"/>
              <a:gd name="T53" fmla="*/ 1429 h 1762"/>
              <a:gd name="T54" fmla="*/ 582 w 3807"/>
              <a:gd name="T55" fmla="*/ 1378 h 1762"/>
              <a:gd name="T56" fmla="*/ 351 w 3807"/>
              <a:gd name="T57" fmla="*/ 1305 h 1762"/>
              <a:gd name="T58" fmla="*/ 300 w 3807"/>
              <a:gd name="T59" fmla="*/ 1288 h 1762"/>
              <a:gd name="T60" fmla="*/ 249 w 3807"/>
              <a:gd name="T61" fmla="*/ 1259 h 1762"/>
              <a:gd name="T62" fmla="*/ 159 w 3807"/>
              <a:gd name="T63" fmla="*/ 1214 h 1762"/>
              <a:gd name="T64" fmla="*/ 108 w 3807"/>
              <a:gd name="T65" fmla="*/ 1158 h 1762"/>
              <a:gd name="T66" fmla="*/ 79 w 3807"/>
              <a:gd name="T67" fmla="*/ 1130 h 1762"/>
              <a:gd name="T68" fmla="*/ 6 w 3807"/>
              <a:gd name="T69" fmla="*/ 1011 h 1762"/>
              <a:gd name="T70" fmla="*/ 12 w 3807"/>
              <a:gd name="T71" fmla="*/ 847 h 1762"/>
              <a:gd name="T72" fmla="*/ 51 w 3807"/>
              <a:gd name="T73" fmla="*/ 706 h 1762"/>
              <a:gd name="T74" fmla="*/ 40 w 3807"/>
              <a:gd name="T75" fmla="*/ 616 h 1762"/>
              <a:gd name="T76" fmla="*/ 0 w 3807"/>
              <a:gd name="T77" fmla="*/ 633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07" h="1762">
                <a:moveTo>
                  <a:pt x="0" y="633"/>
                </a:moveTo>
                <a:cubicBezTo>
                  <a:pt x="43" y="603"/>
                  <a:pt x="90" y="561"/>
                  <a:pt x="113" y="514"/>
                </a:cubicBezTo>
                <a:cubicBezTo>
                  <a:pt x="132" y="477"/>
                  <a:pt x="125" y="480"/>
                  <a:pt x="159" y="452"/>
                </a:cubicBezTo>
                <a:cubicBezTo>
                  <a:pt x="439" y="222"/>
                  <a:pt x="774" y="48"/>
                  <a:pt x="1135" y="0"/>
                </a:cubicBezTo>
                <a:cubicBezTo>
                  <a:pt x="1413" y="3"/>
                  <a:pt x="1684" y="9"/>
                  <a:pt x="1960" y="23"/>
                </a:cubicBezTo>
                <a:cubicBezTo>
                  <a:pt x="2165" y="59"/>
                  <a:pt x="2374" y="56"/>
                  <a:pt x="2581" y="68"/>
                </a:cubicBezTo>
                <a:cubicBezTo>
                  <a:pt x="2661" y="78"/>
                  <a:pt x="2739" y="91"/>
                  <a:pt x="2813" y="124"/>
                </a:cubicBezTo>
                <a:cubicBezTo>
                  <a:pt x="2874" y="151"/>
                  <a:pt x="2925" y="195"/>
                  <a:pt x="2988" y="220"/>
                </a:cubicBezTo>
                <a:cubicBezTo>
                  <a:pt x="3031" y="237"/>
                  <a:pt x="3078" y="241"/>
                  <a:pt x="3123" y="254"/>
                </a:cubicBezTo>
                <a:cubicBezTo>
                  <a:pt x="3166" y="266"/>
                  <a:pt x="3209" y="285"/>
                  <a:pt x="3253" y="294"/>
                </a:cubicBezTo>
                <a:cubicBezTo>
                  <a:pt x="3284" y="309"/>
                  <a:pt x="3326" y="325"/>
                  <a:pt x="3360" y="333"/>
                </a:cubicBezTo>
                <a:cubicBezTo>
                  <a:pt x="3431" y="385"/>
                  <a:pt x="3512" y="422"/>
                  <a:pt x="3592" y="458"/>
                </a:cubicBezTo>
                <a:cubicBezTo>
                  <a:pt x="3617" y="469"/>
                  <a:pt x="3635" y="493"/>
                  <a:pt x="3660" y="503"/>
                </a:cubicBezTo>
                <a:cubicBezTo>
                  <a:pt x="3704" y="520"/>
                  <a:pt x="3756" y="548"/>
                  <a:pt x="3790" y="582"/>
                </a:cubicBezTo>
                <a:cubicBezTo>
                  <a:pt x="3800" y="641"/>
                  <a:pt x="3807" y="704"/>
                  <a:pt x="3773" y="757"/>
                </a:cubicBezTo>
                <a:cubicBezTo>
                  <a:pt x="3753" y="832"/>
                  <a:pt x="3647" y="989"/>
                  <a:pt x="3592" y="1039"/>
                </a:cubicBezTo>
                <a:cubicBezTo>
                  <a:pt x="3567" y="1062"/>
                  <a:pt x="3532" y="1073"/>
                  <a:pt x="3507" y="1096"/>
                </a:cubicBezTo>
                <a:cubicBezTo>
                  <a:pt x="3459" y="1139"/>
                  <a:pt x="3408" y="1183"/>
                  <a:pt x="3360" y="1226"/>
                </a:cubicBezTo>
                <a:cubicBezTo>
                  <a:pt x="3336" y="1247"/>
                  <a:pt x="3319" y="1274"/>
                  <a:pt x="3293" y="1293"/>
                </a:cubicBezTo>
                <a:cubicBezTo>
                  <a:pt x="3147" y="1399"/>
                  <a:pt x="2991" y="1488"/>
                  <a:pt x="2835" y="1576"/>
                </a:cubicBezTo>
                <a:cubicBezTo>
                  <a:pt x="2762" y="1618"/>
                  <a:pt x="2690" y="1668"/>
                  <a:pt x="2615" y="1706"/>
                </a:cubicBezTo>
                <a:cubicBezTo>
                  <a:pt x="2551" y="1738"/>
                  <a:pt x="2485" y="1744"/>
                  <a:pt x="2417" y="1762"/>
                </a:cubicBezTo>
                <a:cubicBezTo>
                  <a:pt x="2329" y="1756"/>
                  <a:pt x="2240" y="1753"/>
                  <a:pt x="2152" y="1745"/>
                </a:cubicBezTo>
                <a:cubicBezTo>
                  <a:pt x="2047" y="1736"/>
                  <a:pt x="1943" y="1696"/>
                  <a:pt x="1841" y="1672"/>
                </a:cubicBezTo>
                <a:cubicBezTo>
                  <a:pt x="1734" y="1647"/>
                  <a:pt x="1736" y="1658"/>
                  <a:pt x="1649" y="1632"/>
                </a:cubicBezTo>
                <a:cubicBezTo>
                  <a:pt x="1521" y="1594"/>
                  <a:pt x="1398" y="1542"/>
                  <a:pt x="1271" y="1502"/>
                </a:cubicBezTo>
                <a:cubicBezTo>
                  <a:pt x="1117" y="1454"/>
                  <a:pt x="940" y="1439"/>
                  <a:pt x="780" y="1429"/>
                </a:cubicBezTo>
                <a:cubicBezTo>
                  <a:pt x="714" y="1415"/>
                  <a:pt x="650" y="1388"/>
                  <a:pt x="582" y="1378"/>
                </a:cubicBezTo>
                <a:cubicBezTo>
                  <a:pt x="506" y="1348"/>
                  <a:pt x="428" y="1331"/>
                  <a:pt x="351" y="1305"/>
                </a:cubicBezTo>
                <a:cubicBezTo>
                  <a:pt x="315" y="1280"/>
                  <a:pt x="356" y="1305"/>
                  <a:pt x="300" y="1288"/>
                </a:cubicBezTo>
                <a:cubicBezTo>
                  <a:pt x="290" y="1285"/>
                  <a:pt x="256" y="1263"/>
                  <a:pt x="249" y="1259"/>
                </a:cubicBezTo>
                <a:cubicBezTo>
                  <a:pt x="218" y="1243"/>
                  <a:pt x="189" y="1232"/>
                  <a:pt x="159" y="1214"/>
                </a:cubicBezTo>
                <a:cubicBezTo>
                  <a:pt x="136" y="1182"/>
                  <a:pt x="152" y="1202"/>
                  <a:pt x="108" y="1158"/>
                </a:cubicBezTo>
                <a:cubicBezTo>
                  <a:pt x="98" y="1148"/>
                  <a:pt x="79" y="1130"/>
                  <a:pt x="79" y="1130"/>
                </a:cubicBezTo>
                <a:cubicBezTo>
                  <a:pt x="58" y="1087"/>
                  <a:pt x="32" y="1051"/>
                  <a:pt x="6" y="1011"/>
                </a:cubicBezTo>
                <a:cubicBezTo>
                  <a:pt x="8" y="956"/>
                  <a:pt x="9" y="902"/>
                  <a:pt x="12" y="847"/>
                </a:cubicBezTo>
                <a:cubicBezTo>
                  <a:pt x="14" y="819"/>
                  <a:pt x="42" y="735"/>
                  <a:pt x="51" y="706"/>
                </a:cubicBezTo>
                <a:cubicBezTo>
                  <a:pt x="46" y="623"/>
                  <a:pt x="59" y="650"/>
                  <a:pt x="40" y="616"/>
                </a:cubicBezTo>
                <a:cubicBezTo>
                  <a:pt x="40" y="616"/>
                  <a:pt x="0" y="633"/>
                  <a:pt x="0" y="633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8939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9720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020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4052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9100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4133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491815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213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421855" y="2540982"/>
            <a:ext cx="541492" cy="712470"/>
          </a:xfrm>
          <a:prstGeom prst="downArrow">
            <a:avLst>
              <a:gd name="adj1" fmla="val 35927"/>
              <a:gd name="adj2" fmla="val 39072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755977" y="2116167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 dirty="0" smtClean="0"/>
              <a:t>파일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포인터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37730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fseek</a:t>
            </a:r>
            <a:r>
              <a:rPr lang="en-US" altLang="ko-KR" dirty="0" smtClean="0"/>
              <a:t>()</a:t>
            </a:r>
            <a:endParaRPr lang="ko-KR" altLang="en-US" dirty="0" smtClean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3681" y="1772816"/>
            <a:ext cx="8153400" cy="18872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05064"/>
            <a:ext cx="8031505" cy="17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fseek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9592" y="2420888"/>
            <a:ext cx="6477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655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ftell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988840"/>
            <a:ext cx="8153400" cy="142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32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116013" y="1125538"/>
            <a:ext cx="7777162" cy="583185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#include &lt;</a:t>
            </a:r>
            <a:r>
              <a:rPr lang="en-US" altLang="en-US" sz="1400" dirty="0" err="1">
                <a:latin typeface="Trebuchet MS" pitchFamily="34" charset="0"/>
              </a:rPr>
              <a:t>stdio.h</a:t>
            </a:r>
            <a:r>
              <a:rPr lang="en-US" altLang="en-US" sz="1400" dirty="0">
                <a:latin typeface="Trebuchet MS" pitchFamily="34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int main 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FILE *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char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("sample.txt", "</a:t>
            </a:r>
            <a:r>
              <a:rPr lang="en-US" altLang="en-US" sz="1400" dirty="0" err="1">
                <a:latin typeface="Trebuchet MS" pitchFamily="34" charset="0"/>
              </a:rPr>
              <a:t>wt</a:t>
            </a:r>
            <a:r>
              <a:rPr lang="en-US" altLang="en-US" sz="1400" dirty="0">
                <a:latin typeface="Trebuchet MS" pitchFamily="34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fputs</a:t>
            </a:r>
            <a:r>
              <a:rPr lang="en-US" altLang="en-US" sz="1400" dirty="0">
                <a:latin typeface="Trebuchet MS" pitchFamily="34" charset="0"/>
              </a:rPr>
              <a:t>( "ABCDEFGHIJKLMNOPQRSTUVWXYZ" ,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= </a:t>
            </a:r>
            <a:r>
              <a:rPr lang="en-US" altLang="en-US" sz="1400" dirty="0" err="1">
                <a:latin typeface="Trebuchet MS" pitchFamily="34" charset="0"/>
              </a:rPr>
              <a:t>fopen</a:t>
            </a:r>
            <a:r>
              <a:rPr lang="en-US" altLang="en-US" sz="1400" dirty="0">
                <a:latin typeface="Trebuchet MS" pitchFamily="34" charset="0"/>
              </a:rPr>
              <a:t>("sample.txt", "</a:t>
            </a:r>
            <a:r>
              <a:rPr lang="en-US" altLang="en-US" sz="1400" dirty="0" err="1">
                <a:latin typeface="Trebuchet MS" pitchFamily="34" charset="0"/>
              </a:rPr>
              <a:t>rt</a:t>
            </a:r>
            <a:r>
              <a:rPr lang="en-US" altLang="en-US" sz="1400" dirty="0">
                <a:latin typeface="Trebuchet MS" pitchFamily="34" charset="0"/>
              </a:rPr>
              <a:t>");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, 3 , SEEK_SET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("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, 3, SEEK_SET) = %c \n", </a:t>
            </a:r>
            <a:r>
              <a:rPr lang="en-US" altLang="en-US" sz="1400" dirty="0" err="1">
                <a:latin typeface="Trebuchet MS" pitchFamily="34" charset="0"/>
              </a:rPr>
              <a:t>fgetc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 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 , -1 , SEEK_END 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printf</a:t>
            </a:r>
            <a:r>
              <a:rPr lang="en-US" altLang="en-US" sz="1400" dirty="0">
                <a:latin typeface="Trebuchet MS" pitchFamily="34" charset="0"/>
              </a:rPr>
              <a:t>("</a:t>
            </a:r>
            <a:r>
              <a:rPr lang="en-US" altLang="en-US" sz="1400" dirty="0" err="1">
                <a:latin typeface="Trebuchet MS" pitchFamily="34" charset="0"/>
              </a:rPr>
              <a:t>fseek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, -1, SEEK_END) = %c \n", </a:t>
            </a:r>
            <a:r>
              <a:rPr lang="en-US" altLang="en-US" sz="1400" dirty="0" err="1">
                <a:latin typeface="Trebuchet MS" pitchFamily="34" charset="0"/>
              </a:rPr>
              <a:t>fgetc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</a:t>
            </a:r>
            <a:r>
              <a:rPr lang="en-US" altLang="en-US" sz="1400" dirty="0" err="1">
                <a:latin typeface="Trebuchet MS" pitchFamily="34" charset="0"/>
              </a:rPr>
              <a:t>fclose</a:t>
            </a:r>
            <a:r>
              <a:rPr lang="en-US" altLang="en-US" sz="1400" dirty="0">
                <a:latin typeface="Trebuchet MS" pitchFamily="34" charset="0"/>
              </a:rPr>
              <a:t>(</a:t>
            </a:r>
            <a:r>
              <a:rPr lang="en-US" altLang="en-US" sz="1400" dirty="0" err="1">
                <a:latin typeface="Trebuchet MS" pitchFamily="34" charset="0"/>
              </a:rPr>
              <a:t>fp</a:t>
            </a:r>
            <a:r>
              <a:rPr lang="en-US" altLang="en-US" sz="14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Trebuchet MS" pitchFamily="34" charset="0"/>
              </a:rPr>
              <a:t>}</a:t>
            </a:r>
            <a:endParaRPr lang="en-US" altLang="en-US" sz="14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3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0936" name="_x55654040"/>
          <p:cNvSpPr>
            <a:spLocks noChangeArrowheads="1"/>
          </p:cNvSpPr>
          <p:nvPr/>
        </p:nvSpPr>
        <p:spPr bwMode="auto">
          <a:xfrm>
            <a:off x="904875" y="2060848"/>
            <a:ext cx="7858125" cy="1428750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fp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, 3, SEEK_SET) = D</a:t>
            </a:r>
          </a:p>
          <a:p>
            <a:pPr algn="just"/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fseek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(</a:t>
            </a:r>
            <a:r>
              <a:rPr lang="en-US" altLang="ko-KR" sz="1600" i="1" dirty="0" err="1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fp</a:t>
            </a:r>
            <a:r>
              <a:rPr lang="en-US" altLang="ko-KR" sz="1600" i="1" dirty="0">
                <a:solidFill>
                  <a:srgbClr val="000000"/>
                </a:solidFill>
                <a:latin typeface="Trebuchet MS" pitchFamily="34" charset="0"/>
                <a:ea typeface="HY엽서L" pitchFamily="18" charset="-127"/>
              </a:rPr>
              <a:t>, -1, SEEK_END) = Z</a:t>
            </a:r>
            <a:endParaRPr lang="en-US" altLang="ko-KR" sz="160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52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중간 점검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파일의 처음부터 순차적으로 읽거나 쓰는 방법을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2. </a:t>
            </a:r>
            <a:r>
              <a:rPr lang="ko-KR" altLang="en-US" sz="1800" dirty="0" smtClean="0"/>
              <a:t>파일의 어느 위치에서나 읽고 쓰기가 가능한 방법을 </a:t>
            </a:r>
            <a:r>
              <a:rPr lang="en-US" altLang="ko-KR" sz="1800" dirty="0" smtClean="0"/>
              <a:t>________</a:t>
            </a:r>
            <a:r>
              <a:rPr lang="ko-KR" altLang="en-US" sz="1800" dirty="0" smtClean="0"/>
              <a:t>이라고 한다</a:t>
            </a:r>
            <a:r>
              <a:rPr lang="en-US" altLang="ko-KR" sz="1800" dirty="0" smtClean="0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3. </a:t>
            </a:r>
            <a:r>
              <a:rPr lang="ko-KR" altLang="en-US" sz="1800" dirty="0" smtClean="0"/>
              <a:t>파일에서 읽기나 쓰기가 수행되면 파일의 현재의 위치를 표시하는 </a:t>
            </a:r>
            <a:r>
              <a:rPr lang="en-US" altLang="ko-KR" sz="1800" dirty="0" smtClean="0"/>
              <a:t>___________</a:t>
            </a:r>
            <a:r>
              <a:rPr lang="ko-KR" altLang="en-US" sz="1800" dirty="0" smtClean="0"/>
              <a:t>가 갱신된다</a:t>
            </a:r>
            <a:r>
              <a:rPr lang="en-US" altLang="ko-KR" sz="1800" dirty="0" smtClean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 smtClean="0"/>
              <a:t>4. </a:t>
            </a:r>
            <a:r>
              <a:rPr lang="ko-KR" altLang="en-US" sz="1800" dirty="0" smtClean="0"/>
              <a:t>파일의 </a:t>
            </a:r>
            <a:r>
              <a:rPr lang="ko-KR" altLang="en-US" sz="1800" dirty="0" smtClean="0"/>
              <a:t>파일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포인터를 알아내는 </a:t>
            </a:r>
            <a:r>
              <a:rPr lang="ko-KR" altLang="en-US" sz="1800" dirty="0" smtClean="0"/>
              <a:t>함수는 </a:t>
            </a:r>
            <a:r>
              <a:rPr lang="en-US" altLang="ko-KR" sz="1800" dirty="0" smtClean="0"/>
              <a:t>_____</a:t>
            </a:r>
            <a:r>
              <a:rPr lang="ko-KR" altLang="en-US" sz="1800" dirty="0" smtClean="0"/>
              <a:t>이다</a:t>
            </a:r>
            <a:r>
              <a:rPr lang="en-US" altLang="ko-KR" sz="1800" dirty="0" smtClean="0"/>
              <a:t>.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7168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437063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82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mini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project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주소록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자신과 친한 사람들의 정보를 저장하고 업데이트할 수 있는 간단한 프로그램을 작성하여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입력하거나 </a:t>
            </a:r>
            <a:r>
              <a:rPr lang="ko-KR" altLang="en-US" dirty="0"/>
              <a:t>업데이트한 데이터는 파일로 저장된다</a:t>
            </a:r>
            <a:r>
              <a:rPr lang="en-US" altLang="ko-KR" dirty="0"/>
              <a:t>. </a:t>
            </a:r>
            <a:r>
              <a:rPr lang="ko-KR" altLang="en-US" dirty="0"/>
              <a:t>저장된 데이터에 대하여 검색할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자기에게 </a:t>
            </a:r>
            <a:r>
              <a:rPr lang="ko-KR" altLang="en-US" dirty="0"/>
              <a:t>필요한 여러 가지 사항들을 저장할 수 있도록 하자</a:t>
            </a:r>
            <a:r>
              <a:rPr lang="en-US" altLang="ko-KR" dirty="0"/>
              <a:t>. </a:t>
            </a:r>
            <a:r>
              <a:rPr lang="ko-KR" altLang="en-US" dirty="0"/>
              <a:t>즉 자신만의 간단한 데이터베이스 시스템을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243076440" descr="EMB000017805a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82" y="4005064"/>
            <a:ext cx="2068115" cy="19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8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printf()</a:t>
            </a:r>
            <a:r>
              <a:rPr lang="ko-KR" altLang="en-US" smtClean="0"/>
              <a:t>를 이용한 출력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6876" y="1844824"/>
            <a:ext cx="8153400" cy="200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4" name="_x72118432"/>
          <p:cNvSpPr>
            <a:spLocks noChangeArrowheads="1"/>
          </p:cNvSpPr>
          <p:nvPr/>
        </p:nvSpPr>
        <p:spPr bwMode="auto">
          <a:xfrm>
            <a:off x="859284" y="1735216"/>
            <a:ext cx="7813675" cy="3168352"/>
          </a:xfrm>
          <a:prstGeom prst="rect">
            <a:avLst/>
          </a:prstGeom>
          <a:solidFill>
            <a:srgbClr val="CCFFCC"/>
          </a:solidFill>
          <a:ln w="4191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Trebuchet MS" pitchFamily="34" charset="0"/>
              </a:rPr>
              <a:t>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en-US" altLang="ko-KR" sz="1400" dirty="0">
                <a:latin typeface="Trebuchet MS" pitchFamily="34" charset="0"/>
              </a:rPr>
              <a:t>1. </a:t>
            </a:r>
            <a:r>
              <a:rPr lang="ko-KR" altLang="en-US" sz="1400" dirty="0">
                <a:latin typeface="Trebuchet MS" pitchFamily="34" charset="0"/>
              </a:rPr>
              <a:t>추가</a:t>
            </a:r>
          </a:p>
          <a:p>
            <a:r>
              <a:rPr lang="en-US" altLang="ko-KR" sz="1400" dirty="0">
                <a:latin typeface="Trebuchet MS" pitchFamily="34" charset="0"/>
              </a:rPr>
              <a:t>2. </a:t>
            </a:r>
            <a:r>
              <a:rPr lang="ko-KR" altLang="en-US" sz="1400" dirty="0">
                <a:latin typeface="Trebuchet MS" pitchFamily="34" charset="0"/>
              </a:rPr>
              <a:t>수정</a:t>
            </a:r>
          </a:p>
          <a:p>
            <a:r>
              <a:rPr lang="en-US" altLang="ko-KR" sz="1400" dirty="0">
                <a:latin typeface="Trebuchet MS" pitchFamily="34" charset="0"/>
              </a:rPr>
              <a:t>3. </a:t>
            </a:r>
            <a:r>
              <a:rPr lang="ko-KR" altLang="en-US" sz="1400" dirty="0">
                <a:latin typeface="Trebuchet MS" pitchFamily="34" charset="0"/>
              </a:rPr>
              <a:t>검색</a:t>
            </a:r>
          </a:p>
          <a:p>
            <a:r>
              <a:rPr lang="en-US" altLang="ko-KR" sz="1400" dirty="0">
                <a:latin typeface="Trebuchet MS" pitchFamily="34" charset="0"/>
              </a:rPr>
              <a:t>4. </a:t>
            </a:r>
            <a:r>
              <a:rPr lang="ko-KR" altLang="en-US" sz="1400" dirty="0">
                <a:latin typeface="Trebuchet MS" pitchFamily="34" charset="0"/>
              </a:rPr>
              <a:t>종료</a:t>
            </a:r>
          </a:p>
          <a:p>
            <a:r>
              <a:rPr lang="en-US" altLang="ko-KR" sz="1400" dirty="0">
                <a:latin typeface="Trebuchet MS" pitchFamily="34" charset="0"/>
              </a:rPr>
              <a:t>=====================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메뉴를 선택하세요</a:t>
            </a:r>
            <a:r>
              <a:rPr lang="en-US" altLang="ko-KR" sz="1400" dirty="0">
                <a:latin typeface="Trebuchet MS" pitchFamily="34" charset="0"/>
              </a:rPr>
              <a:t>: 1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이름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홍길동</a:t>
            </a:r>
          </a:p>
          <a:p>
            <a:r>
              <a:rPr lang="ko-KR" altLang="en-US" sz="1400" dirty="0">
                <a:latin typeface="Trebuchet MS" pitchFamily="34" charset="0"/>
              </a:rPr>
              <a:t>주소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서울시 종로구 </a:t>
            </a:r>
            <a:r>
              <a:rPr lang="en-US" altLang="ko-KR" sz="1400" dirty="0">
                <a:latin typeface="Trebuchet MS" pitchFamily="34" charset="0"/>
              </a:rPr>
              <a:t>1</a:t>
            </a:r>
            <a:r>
              <a:rPr lang="ko-KR" altLang="en-US" sz="1400" dirty="0">
                <a:latin typeface="Trebuchet MS" pitchFamily="34" charset="0"/>
              </a:rPr>
              <a:t>번지</a:t>
            </a:r>
          </a:p>
          <a:p>
            <a:r>
              <a:rPr lang="ko-KR" altLang="en-US" sz="1400" dirty="0">
                <a:latin typeface="Trebuchet MS" pitchFamily="34" charset="0"/>
              </a:rPr>
              <a:t>휴대폰</a:t>
            </a:r>
            <a:r>
              <a:rPr lang="en-US" altLang="ko-KR" sz="1400" dirty="0">
                <a:latin typeface="Trebuchet MS" pitchFamily="34" charset="0"/>
              </a:rPr>
              <a:t>: 010-123-4567</a:t>
            </a:r>
            <a:endParaRPr lang="ko-KR" altLang="en-US" sz="1400" dirty="0">
              <a:latin typeface="Trebuchet MS" pitchFamily="34" charset="0"/>
            </a:endParaRPr>
          </a:p>
          <a:p>
            <a:r>
              <a:rPr lang="ko-KR" altLang="en-US" sz="1400" dirty="0">
                <a:latin typeface="Trebuchet MS" pitchFamily="34" charset="0"/>
              </a:rPr>
              <a:t>특징</a:t>
            </a:r>
            <a:r>
              <a:rPr lang="en-US" altLang="ko-KR" sz="1400" dirty="0">
                <a:latin typeface="Trebuchet MS" pitchFamily="34" charset="0"/>
              </a:rPr>
              <a:t>: </a:t>
            </a:r>
            <a:r>
              <a:rPr lang="ko-KR" altLang="en-US" sz="1400" dirty="0">
                <a:latin typeface="Trebuchet MS" pitchFamily="34" charset="0"/>
              </a:rPr>
              <a:t>싸움을 잘함</a:t>
            </a:r>
            <a:r>
              <a:rPr lang="en-US" altLang="ko-KR" sz="1400" dirty="0">
                <a:latin typeface="Trebuchet MS" pitchFamily="34" charset="0"/>
              </a:rPr>
              <a:t>, </a:t>
            </a:r>
            <a:r>
              <a:rPr lang="ko-KR" altLang="en-US" sz="1400" dirty="0">
                <a:latin typeface="Trebuchet MS" pitchFamily="34" charset="0"/>
              </a:rPr>
              <a:t>변신에 능함</a:t>
            </a:r>
          </a:p>
          <a:p>
            <a:r>
              <a:rPr lang="en-US" altLang="ko-KR" sz="1400" dirty="0">
                <a:latin typeface="Trebuchet MS" pitchFamily="34" charset="0"/>
              </a:rPr>
              <a:t>...</a:t>
            </a:r>
            <a:endParaRPr lang="ko-KR" altLang="en-US" sz="1400" dirty="0">
              <a:latin typeface="Trebuchet MS" pitchFamily="34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32814" y="1720371"/>
            <a:ext cx="487362" cy="1012825"/>
            <a:chOff x="-91" y="1749"/>
            <a:chExt cx="552" cy="832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-91" y="1749"/>
              <a:ext cx="552" cy="832"/>
            </a:xfrm>
            <a:custGeom>
              <a:avLst/>
              <a:gdLst>
                <a:gd name="T0" fmla="*/ 10 w 1103"/>
                <a:gd name="T1" fmla="*/ 227 h 1663"/>
                <a:gd name="T2" fmla="*/ 43 w 1103"/>
                <a:gd name="T3" fmla="*/ 153 h 1663"/>
                <a:gd name="T4" fmla="*/ 88 w 1103"/>
                <a:gd name="T5" fmla="*/ 88 h 1663"/>
                <a:gd name="T6" fmla="*/ 131 w 1103"/>
                <a:gd name="T7" fmla="*/ 37 h 1663"/>
                <a:gd name="T8" fmla="*/ 161 w 1103"/>
                <a:gd name="T9" fmla="*/ 7 h 1663"/>
                <a:gd name="T10" fmla="*/ 169 w 1103"/>
                <a:gd name="T11" fmla="*/ 1 h 1663"/>
                <a:gd name="T12" fmla="*/ 179 w 1103"/>
                <a:gd name="T13" fmla="*/ 3 h 1663"/>
                <a:gd name="T14" fmla="*/ 197 w 1103"/>
                <a:gd name="T15" fmla="*/ 6 h 1663"/>
                <a:gd name="T16" fmla="*/ 220 w 1103"/>
                <a:gd name="T17" fmla="*/ 10 h 1663"/>
                <a:gd name="T18" fmla="*/ 244 w 1103"/>
                <a:gd name="T19" fmla="*/ 14 h 1663"/>
                <a:gd name="T20" fmla="*/ 265 w 1103"/>
                <a:gd name="T21" fmla="*/ 19 h 1663"/>
                <a:gd name="T22" fmla="*/ 291 w 1103"/>
                <a:gd name="T23" fmla="*/ 22 h 1663"/>
                <a:gd name="T24" fmla="*/ 314 w 1103"/>
                <a:gd name="T25" fmla="*/ 18 h 1663"/>
                <a:gd name="T26" fmla="*/ 335 w 1103"/>
                <a:gd name="T27" fmla="*/ 11 h 1663"/>
                <a:gd name="T28" fmla="*/ 358 w 1103"/>
                <a:gd name="T29" fmla="*/ 4 h 1663"/>
                <a:gd name="T30" fmla="*/ 383 w 1103"/>
                <a:gd name="T31" fmla="*/ 0 h 1663"/>
                <a:gd name="T32" fmla="*/ 415 w 1103"/>
                <a:gd name="T33" fmla="*/ 34 h 1663"/>
                <a:gd name="T34" fmla="*/ 444 w 1103"/>
                <a:gd name="T35" fmla="*/ 90 h 1663"/>
                <a:gd name="T36" fmla="*/ 466 w 1103"/>
                <a:gd name="T37" fmla="*/ 151 h 1663"/>
                <a:gd name="T38" fmla="*/ 482 w 1103"/>
                <a:gd name="T39" fmla="*/ 215 h 1663"/>
                <a:gd name="T40" fmla="*/ 493 w 1103"/>
                <a:gd name="T41" fmla="*/ 278 h 1663"/>
                <a:gd name="T42" fmla="*/ 497 w 1103"/>
                <a:gd name="T43" fmla="*/ 324 h 1663"/>
                <a:gd name="T44" fmla="*/ 519 w 1103"/>
                <a:gd name="T45" fmla="*/ 344 h 1663"/>
                <a:gd name="T46" fmla="*/ 544 w 1103"/>
                <a:gd name="T47" fmla="*/ 366 h 1663"/>
                <a:gd name="T48" fmla="*/ 552 w 1103"/>
                <a:gd name="T49" fmla="*/ 389 h 1663"/>
                <a:gd name="T50" fmla="*/ 541 w 1103"/>
                <a:gd name="T51" fmla="*/ 431 h 1663"/>
                <a:gd name="T52" fmla="*/ 519 w 1103"/>
                <a:gd name="T53" fmla="*/ 484 h 1663"/>
                <a:gd name="T54" fmla="*/ 491 w 1103"/>
                <a:gd name="T55" fmla="*/ 540 h 1663"/>
                <a:gd name="T56" fmla="*/ 464 w 1103"/>
                <a:gd name="T57" fmla="*/ 590 h 1663"/>
                <a:gd name="T58" fmla="*/ 447 w 1103"/>
                <a:gd name="T59" fmla="*/ 616 h 1663"/>
                <a:gd name="T60" fmla="*/ 433 w 1103"/>
                <a:gd name="T61" fmla="*/ 615 h 1663"/>
                <a:gd name="T62" fmla="*/ 419 w 1103"/>
                <a:gd name="T63" fmla="*/ 616 h 1663"/>
                <a:gd name="T64" fmla="*/ 403 w 1103"/>
                <a:gd name="T65" fmla="*/ 643 h 1663"/>
                <a:gd name="T66" fmla="*/ 404 w 1103"/>
                <a:gd name="T67" fmla="*/ 685 h 1663"/>
                <a:gd name="T68" fmla="*/ 417 w 1103"/>
                <a:gd name="T69" fmla="*/ 725 h 1663"/>
                <a:gd name="T70" fmla="*/ 413 w 1103"/>
                <a:gd name="T71" fmla="*/ 764 h 1663"/>
                <a:gd name="T72" fmla="*/ 390 w 1103"/>
                <a:gd name="T73" fmla="*/ 810 h 1663"/>
                <a:gd name="T74" fmla="*/ 361 w 1103"/>
                <a:gd name="T75" fmla="*/ 831 h 1663"/>
                <a:gd name="T76" fmla="*/ 328 w 1103"/>
                <a:gd name="T77" fmla="*/ 827 h 1663"/>
                <a:gd name="T78" fmla="*/ 294 w 1103"/>
                <a:gd name="T79" fmla="*/ 808 h 1663"/>
                <a:gd name="T80" fmla="*/ 266 w 1103"/>
                <a:gd name="T81" fmla="*/ 779 h 1663"/>
                <a:gd name="T82" fmla="*/ 246 w 1103"/>
                <a:gd name="T83" fmla="*/ 748 h 1663"/>
                <a:gd name="T84" fmla="*/ 242 w 1103"/>
                <a:gd name="T85" fmla="*/ 721 h 1663"/>
                <a:gd name="T86" fmla="*/ 246 w 1103"/>
                <a:gd name="T87" fmla="*/ 685 h 1663"/>
                <a:gd name="T88" fmla="*/ 225 w 1103"/>
                <a:gd name="T89" fmla="*/ 671 h 1663"/>
                <a:gd name="T90" fmla="*/ 196 w 1103"/>
                <a:gd name="T91" fmla="*/ 665 h 1663"/>
                <a:gd name="T92" fmla="*/ 173 w 1103"/>
                <a:gd name="T93" fmla="*/ 651 h 1663"/>
                <a:gd name="T94" fmla="*/ 168 w 1103"/>
                <a:gd name="T95" fmla="*/ 624 h 1663"/>
                <a:gd name="T96" fmla="*/ 169 w 1103"/>
                <a:gd name="T97" fmla="*/ 593 h 1663"/>
                <a:gd name="T98" fmla="*/ 158 w 1103"/>
                <a:gd name="T99" fmla="*/ 572 h 1663"/>
                <a:gd name="T100" fmla="*/ 138 w 1103"/>
                <a:gd name="T101" fmla="*/ 557 h 1663"/>
                <a:gd name="T102" fmla="*/ 115 w 1103"/>
                <a:gd name="T103" fmla="*/ 545 h 1663"/>
                <a:gd name="T104" fmla="*/ 89 w 1103"/>
                <a:gd name="T105" fmla="*/ 535 h 1663"/>
                <a:gd name="T106" fmla="*/ 64 w 1103"/>
                <a:gd name="T107" fmla="*/ 525 h 1663"/>
                <a:gd name="T108" fmla="*/ 39 w 1103"/>
                <a:gd name="T109" fmla="*/ 513 h 1663"/>
                <a:gd name="T110" fmla="*/ 18 w 1103"/>
                <a:gd name="T111" fmla="*/ 384 h 1663"/>
                <a:gd name="T112" fmla="*/ 4 w 1103"/>
                <a:gd name="T113" fmla="*/ 293 h 166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103"/>
                <a:gd name="T172" fmla="*/ 0 h 1663"/>
                <a:gd name="T173" fmla="*/ 1103 w 1103"/>
                <a:gd name="T174" fmla="*/ 1663 h 166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103" h="1663">
                  <a:moveTo>
                    <a:pt x="0" y="557"/>
                  </a:moveTo>
                  <a:lnTo>
                    <a:pt x="7" y="505"/>
                  </a:lnTo>
                  <a:lnTo>
                    <a:pt x="19" y="453"/>
                  </a:lnTo>
                  <a:lnTo>
                    <a:pt x="38" y="402"/>
                  </a:lnTo>
                  <a:lnTo>
                    <a:pt x="60" y="353"/>
                  </a:lnTo>
                  <a:lnTo>
                    <a:pt x="86" y="306"/>
                  </a:lnTo>
                  <a:lnTo>
                    <a:pt x="114" y="260"/>
                  </a:lnTo>
                  <a:lnTo>
                    <a:pt x="144" y="216"/>
                  </a:lnTo>
                  <a:lnTo>
                    <a:pt x="175" y="175"/>
                  </a:lnTo>
                  <a:lnTo>
                    <a:pt x="205" y="139"/>
                  </a:lnTo>
                  <a:lnTo>
                    <a:pt x="235" y="104"/>
                  </a:lnTo>
                  <a:lnTo>
                    <a:pt x="261" y="74"/>
                  </a:lnTo>
                  <a:lnTo>
                    <a:pt x="287" y="50"/>
                  </a:lnTo>
                  <a:lnTo>
                    <a:pt x="306" y="29"/>
                  </a:lnTo>
                  <a:lnTo>
                    <a:pt x="322" y="14"/>
                  </a:lnTo>
                  <a:lnTo>
                    <a:pt x="333" y="5"/>
                  </a:lnTo>
                  <a:lnTo>
                    <a:pt x="336" y="1"/>
                  </a:lnTo>
                  <a:lnTo>
                    <a:pt x="337" y="1"/>
                  </a:lnTo>
                  <a:lnTo>
                    <a:pt x="342" y="3"/>
                  </a:lnTo>
                  <a:lnTo>
                    <a:pt x="349" y="4"/>
                  </a:lnTo>
                  <a:lnTo>
                    <a:pt x="357" y="5"/>
                  </a:lnTo>
                  <a:lnTo>
                    <a:pt x="368" y="6"/>
                  </a:lnTo>
                  <a:lnTo>
                    <a:pt x="380" y="8"/>
                  </a:lnTo>
                  <a:lnTo>
                    <a:pt x="394" y="11"/>
                  </a:lnTo>
                  <a:lnTo>
                    <a:pt x="409" y="13"/>
                  </a:lnTo>
                  <a:lnTo>
                    <a:pt x="424" y="15"/>
                  </a:lnTo>
                  <a:lnTo>
                    <a:pt x="440" y="19"/>
                  </a:lnTo>
                  <a:lnTo>
                    <a:pt x="456" y="21"/>
                  </a:lnTo>
                  <a:lnTo>
                    <a:pt x="472" y="24"/>
                  </a:lnTo>
                  <a:lnTo>
                    <a:pt x="488" y="28"/>
                  </a:lnTo>
                  <a:lnTo>
                    <a:pt x="503" y="31"/>
                  </a:lnTo>
                  <a:lnTo>
                    <a:pt x="517" y="35"/>
                  </a:lnTo>
                  <a:lnTo>
                    <a:pt x="530" y="38"/>
                  </a:lnTo>
                  <a:lnTo>
                    <a:pt x="548" y="43"/>
                  </a:lnTo>
                  <a:lnTo>
                    <a:pt x="565" y="44"/>
                  </a:lnTo>
                  <a:lnTo>
                    <a:pt x="582" y="44"/>
                  </a:lnTo>
                  <a:lnTo>
                    <a:pt x="598" y="43"/>
                  </a:lnTo>
                  <a:lnTo>
                    <a:pt x="613" y="41"/>
                  </a:lnTo>
                  <a:lnTo>
                    <a:pt x="628" y="36"/>
                  </a:lnTo>
                  <a:lnTo>
                    <a:pt x="643" y="31"/>
                  </a:lnTo>
                  <a:lnTo>
                    <a:pt x="656" y="27"/>
                  </a:lnTo>
                  <a:lnTo>
                    <a:pt x="670" y="21"/>
                  </a:lnTo>
                  <a:lnTo>
                    <a:pt x="685" y="16"/>
                  </a:lnTo>
                  <a:lnTo>
                    <a:pt x="700" y="12"/>
                  </a:lnTo>
                  <a:lnTo>
                    <a:pt x="715" y="7"/>
                  </a:lnTo>
                  <a:lnTo>
                    <a:pt x="731" y="4"/>
                  </a:lnTo>
                  <a:lnTo>
                    <a:pt x="747" y="1"/>
                  </a:lnTo>
                  <a:lnTo>
                    <a:pt x="765" y="0"/>
                  </a:lnTo>
                  <a:lnTo>
                    <a:pt x="783" y="1"/>
                  </a:lnTo>
                  <a:lnTo>
                    <a:pt x="806" y="34"/>
                  </a:lnTo>
                  <a:lnTo>
                    <a:pt x="829" y="68"/>
                  </a:lnTo>
                  <a:lnTo>
                    <a:pt x="850" y="104"/>
                  </a:lnTo>
                  <a:lnTo>
                    <a:pt x="868" y="141"/>
                  </a:lnTo>
                  <a:lnTo>
                    <a:pt x="887" y="180"/>
                  </a:lnTo>
                  <a:lnTo>
                    <a:pt x="903" y="219"/>
                  </a:lnTo>
                  <a:lnTo>
                    <a:pt x="918" y="261"/>
                  </a:lnTo>
                  <a:lnTo>
                    <a:pt x="932" y="302"/>
                  </a:lnTo>
                  <a:lnTo>
                    <a:pt x="944" y="345"/>
                  </a:lnTo>
                  <a:lnTo>
                    <a:pt x="955" y="386"/>
                  </a:lnTo>
                  <a:lnTo>
                    <a:pt x="964" y="429"/>
                  </a:lnTo>
                  <a:lnTo>
                    <a:pt x="972" y="472"/>
                  </a:lnTo>
                  <a:lnTo>
                    <a:pt x="979" y="514"/>
                  </a:lnTo>
                  <a:lnTo>
                    <a:pt x="985" y="556"/>
                  </a:lnTo>
                  <a:lnTo>
                    <a:pt x="988" y="597"/>
                  </a:lnTo>
                  <a:lnTo>
                    <a:pt x="991" y="638"/>
                  </a:lnTo>
                  <a:lnTo>
                    <a:pt x="994" y="647"/>
                  </a:lnTo>
                  <a:lnTo>
                    <a:pt x="1004" y="658"/>
                  </a:lnTo>
                  <a:lnTo>
                    <a:pt x="1020" y="672"/>
                  </a:lnTo>
                  <a:lnTo>
                    <a:pt x="1038" y="687"/>
                  </a:lnTo>
                  <a:lnTo>
                    <a:pt x="1056" y="703"/>
                  </a:lnTo>
                  <a:lnTo>
                    <a:pt x="1075" y="718"/>
                  </a:lnTo>
                  <a:lnTo>
                    <a:pt x="1088" y="732"/>
                  </a:lnTo>
                  <a:lnTo>
                    <a:pt x="1099" y="744"/>
                  </a:lnTo>
                  <a:lnTo>
                    <a:pt x="1103" y="759"/>
                  </a:lnTo>
                  <a:lnTo>
                    <a:pt x="1103" y="778"/>
                  </a:lnTo>
                  <a:lnTo>
                    <a:pt x="1100" y="802"/>
                  </a:lnTo>
                  <a:lnTo>
                    <a:pt x="1092" y="831"/>
                  </a:lnTo>
                  <a:lnTo>
                    <a:pt x="1082" y="862"/>
                  </a:lnTo>
                  <a:lnTo>
                    <a:pt x="1069" y="897"/>
                  </a:lnTo>
                  <a:lnTo>
                    <a:pt x="1054" y="931"/>
                  </a:lnTo>
                  <a:lnTo>
                    <a:pt x="1037" y="968"/>
                  </a:lnTo>
                  <a:lnTo>
                    <a:pt x="1018" y="1006"/>
                  </a:lnTo>
                  <a:lnTo>
                    <a:pt x="1000" y="1043"/>
                  </a:lnTo>
                  <a:lnTo>
                    <a:pt x="981" y="1080"/>
                  </a:lnTo>
                  <a:lnTo>
                    <a:pt x="962" y="1116"/>
                  </a:lnTo>
                  <a:lnTo>
                    <a:pt x="944" y="1148"/>
                  </a:lnTo>
                  <a:lnTo>
                    <a:pt x="927" y="1179"/>
                  </a:lnTo>
                  <a:lnTo>
                    <a:pt x="912" y="1206"/>
                  </a:lnTo>
                  <a:lnTo>
                    <a:pt x="898" y="1229"/>
                  </a:lnTo>
                  <a:lnTo>
                    <a:pt x="894" y="1231"/>
                  </a:lnTo>
                  <a:lnTo>
                    <a:pt x="886" y="1231"/>
                  </a:lnTo>
                  <a:lnTo>
                    <a:pt x="876" y="1231"/>
                  </a:lnTo>
                  <a:lnTo>
                    <a:pt x="866" y="1230"/>
                  </a:lnTo>
                  <a:lnTo>
                    <a:pt x="856" y="1230"/>
                  </a:lnTo>
                  <a:lnTo>
                    <a:pt x="847" y="1230"/>
                  </a:lnTo>
                  <a:lnTo>
                    <a:pt x="838" y="1232"/>
                  </a:lnTo>
                  <a:lnTo>
                    <a:pt x="834" y="1238"/>
                  </a:lnTo>
                  <a:lnTo>
                    <a:pt x="817" y="1260"/>
                  </a:lnTo>
                  <a:lnTo>
                    <a:pt x="806" y="1285"/>
                  </a:lnTo>
                  <a:lnTo>
                    <a:pt x="803" y="1313"/>
                  </a:lnTo>
                  <a:lnTo>
                    <a:pt x="803" y="1341"/>
                  </a:lnTo>
                  <a:lnTo>
                    <a:pt x="807" y="1369"/>
                  </a:lnTo>
                  <a:lnTo>
                    <a:pt x="814" y="1397"/>
                  </a:lnTo>
                  <a:lnTo>
                    <a:pt x="824" y="1425"/>
                  </a:lnTo>
                  <a:lnTo>
                    <a:pt x="834" y="1450"/>
                  </a:lnTo>
                  <a:lnTo>
                    <a:pt x="837" y="1471"/>
                  </a:lnTo>
                  <a:lnTo>
                    <a:pt x="834" y="1498"/>
                  </a:lnTo>
                  <a:lnTo>
                    <a:pt x="826" y="1528"/>
                  </a:lnTo>
                  <a:lnTo>
                    <a:pt x="814" y="1561"/>
                  </a:lnTo>
                  <a:lnTo>
                    <a:pt x="798" y="1592"/>
                  </a:lnTo>
                  <a:lnTo>
                    <a:pt x="780" y="1619"/>
                  </a:lnTo>
                  <a:lnTo>
                    <a:pt x="761" y="1641"/>
                  </a:lnTo>
                  <a:lnTo>
                    <a:pt x="742" y="1655"/>
                  </a:lnTo>
                  <a:lnTo>
                    <a:pt x="722" y="1662"/>
                  </a:lnTo>
                  <a:lnTo>
                    <a:pt x="700" y="1663"/>
                  </a:lnTo>
                  <a:lnTo>
                    <a:pt x="678" y="1661"/>
                  </a:lnTo>
                  <a:lnTo>
                    <a:pt x="656" y="1654"/>
                  </a:lnTo>
                  <a:lnTo>
                    <a:pt x="633" y="1644"/>
                  </a:lnTo>
                  <a:lnTo>
                    <a:pt x="610" y="1631"/>
                  </a:lnTo>
                  <a:lnTo>
                    <a:pt x="588" y="1615"/>
                  </a:lnTo>
                  <a:lnTo>
                    <a:pt x="568" y="1597"/>
                  </a:lnTo>
                  <a:lnTo>
                    <a:pt x="548" y="1578"/>
                  </a:lnTo>
                  <a:lnTo>
                    <a:pt x="531" y="1558"/>
                  </a:lnTo>
                  <a:lnTo>
                    <a:pt x="515" y="1538"/>
                  </a:lnTo>
                  <a:lnTo>
                    <a:pt x="502" y="1516"/>
                  </a:lnTo>
                  <a:lnTo>
                    <a:pt x="492" y="1496"/>
                  </a:lnTo>
                  <a:lnTo>
                    <a:pt x="485" y="1475"/>
                  </a:lnTo>
                  <a:lnTo>
                    <a:pt x="483" y="1457"/>
                  </a:lnTo>
                  <a:lnTo>
                    <a:pt x="484" y="1441"/>
                  </a:lnTo>
                  <a:lnTo>
                    <a:pt x="486" y="1418"/>
                  </a:lnTo>
                  <a:lnTo>
                    <a:pt x="491" y="1392"/>
                  </a:lnTo>
                  <a:lnTo>
                    <a:pt x="492" y="1370"/>
                  </a:lnTo>
                  <a:lnTo>
                    <a:pt x="484" y="1358"/>
                  </a:lnTo>
                  <a:lnTo>
                    <a:pt x="469" y="1346"/>
                  </a:lnTo>
                  <a:lnTo>
                    <a:pt x="450" y="1341"/>
                  </a:lnTo>
                  <a:lnTo>
                    <a:pt x="431" y="1336"/>
                  </a:lnTo>
                  <a:lnTo>
                    <a:pt x="411" y="1334"/>
                  </a:lnTo>
                  <a:lnTo>
                    <a:pt x="392" y="1330"/>
                  </a:lnTo>
                  <a:lnTo>
                    <a:pt x="373" y="1326"/>
                  </a:lnTo>
                  <a:lnTo>
                    <a:pt x="358" y="1316"/>
                  </a:lnTo>
                  <a:lnTo>
                    <a:pt x="345" y="1302"/>
                  </a:lnTo>
                  <a:lnTo>
                    <a:pt x="337" y="1286"/>
                  </a:lnTo>
                  <a:lnTo>
                    <a:pt x="335" y="1268"/>
                  </a:lnTo>
                  <a:lnTo>
                    <a:pt x="335" y="1247"/>
                  </a:lnTo>
                  <a:lnTo>
                    <a:pt x="336" y="1225"/>
                  </a:lnTo>
                  <a:lnTo>
                    <a:pt x="337" y="1205"/>
                  </a:lnTo>
                  <a:lnTo>
                    <a:pt x="337" y="1185"/>
                  </a:lnTo>
                  <a:lnTo>
                    <a:pt x="335" y="1168"/>
                  </a:lnTo>
                  <a:lnTo>
                    <a:pt x="327" y="1155"/>
                  </a:lnTo>
                  <a:lnTo>
                    <a:pt x="315" y="1143"/>
                  </a:lnTo>
                  <a:lnTo>
                    <a:pt x="304" y="1133"/>
                  </a:lnTo>
                  <a:lnTo>
                    <a:pt x="290" y="1123"/>
                  </a:lnTo>
                  <a:lnTo>
                    <a:pt x="276" y="1113"/>
                  </a:lnTo>
                  <a:lnTo>
                    <a:pt x="261" y="1105"/>
                  </a:lnTo>
                  <a:lnTo>
                    <a:pt x="246" y="1097"/>
                  </a:lnTo>
                  <a:lnTo>
                    <a:pt x="229" y="1090"/>
                  </a:lnTo>
                  <a:lnTo>
                    <a:pt x="213" y="1084"/>
                  </a:lnTo>
                  <a:lnTo>
                    <a:pt x="196" y="1077"/>
                  </a:lnTo>
                  <a:lnTo>
                    <a:pt x="178" y="1070"/>
                  </a:lnTo>
                  <a:lnTo>
                    <a:pt x="161" y="1063"/>
                  </a:lnTo>
                  <a:lnTo>
                    <a:pt x="144" y="1056"/>
                  </a:lnTo>
                  <a:lnTo>
                    <a:pt x="128" y="1049"/>
                  </a:lnTo>
                  <a:lnTo>
                    <a:pt x="110" y="1042"/>
                  </a:lnTo>
                  <a:lnTo>
                    <a:pt x="94" y="1034"/>
                  </a:lnTo>
                  <a:lnTo>
                    <a:pt x="78" y="1026"/>
                  </a:lnTo>
                  <a:lnTo>
                    <a:pt x="63" y="937"/>
                  </a:lnTo>
                  <a:lnTo>
                    <a:pt x="49" y="850"/>
                  </a:lnTo>
                  <a:lnTo>
                    <a:pt x="36" y="767"/>
                  </a:lnTo>
                  <a:lnTo>
                    <a:pt x="24" y="693"/>
                  </a:lnTo>
                  <a:lnTo>
                    <a:pt x="14" y="631"/>
                  </a:lnTo>
                  <a:lnTo>
                    <a:pt x="7" y="585"/>
                  </a:lnTo>
                  <a:lnTo>
                    <a:pt x="1" y="558"/>
                  </a:lnTo>
                  <a:lnTo>
                    <a:pt x="0" y="557"/>
                  </a:lnTo>
                  <a:close/>
                </a:path>
              </a:pathLst>
            </a:custGeom>
            <a:solidFill>
              <a:srgbClr val="FFFF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-77" y="1804"/>
              <a:ext cx="523" cy="721"/>
            </a:xfrm>
            <a:custGeom>
              <a:avLst/>
              <a:gdLst>
                <a:gd name="T0" fmla="*/ 480 w 1044"/>
                <a:gd name="T1" fmla="*/ 299 h 1440"/>
                <a:gd name="T2" fmla="*/ 445 w 1044"/>
                <a:gd name="T3" fmla="*/ 275 h 1440"/>
                <a:gd name="T4" fmla="*/ 427 w 1044"/>
                <a:gd name="T5" fmla="*/ 144 h 1440"/>
                <a:gd name="T6" fmla="*/ 406 w 1044"/>
                <a:gd name="T7" fmla="*/ 93 h 1440"/>
                <a:gd name="T8" fmla="*/ 407 w 1044"/>
                <a:gd name="T9" fmla="*/ 67 h 1440"/>
                <a:gd name="T10" fmla="*/ 420 w 1044"/>
                <a:gd name="T11" fmla="*/ 58 h 1440"/>
                <a:gd name="T12" fmla="*/ 386 w 1044"/>
                <a:gd name="T13" fmla="*/ 26 h 1440"/>
                <a:gd name="T14" fmla="*/ 359 w 1044"/>
                <a:gd name="T15" fmla="*/ 14 h 1440"/>
                <a:gd name="T16" fmla="*/ 340 w 1044"/>
                <a:gd name="T17" fmla="*/ 16 h 1440"/>
                <a:gd name="T18" fmla="*/ 311 w 1044"/>
                <a:gd name="T19" fmla="*/ 27 h 1440"/>
                <a:gd name="T20" fmla="*/ 302 w 1044"/>
                <a:gd name="T21" fmla="*/ 24 h 1440"/>
                <a:gd name="T22" fmla="*/ 262 w 1044"/>
                <a:gd name="T23" fmla="*/ 14 h 1440"/>
                <a:gd name="T24" fmla="*/ 220 w 1044"/>
                <a:gd name="T25" fmla="*/ 7 h 1440"/>
                <a:gd name="T26" fmla="*/ 178 w 1044"/>
                <a:gd name="T27" fmla="*/ 0 h 1440"/>
                <a:gd name="T28" fmla="*/ 174 w 1044"/>
                <a:gd name="T29" fmla="*/ 2 h 1440"/>
                <a:gd name="T30" fmla="*/ 171 w 1044"/>
                <a:gd name="T31" fmla="*/ 7 h 1440"/>
                <a:gd name="T32" fmla="*/ 172 w 1044"/>
                <a:gd name="T33" fmla="*/ 8 h 1440"/>
                <a:gd name="T34" fmla="*/ 169 w 1044"/>
                <a:gd name="T35" fmla="*/ 8 h 1440"/>
                <a:gd name="T36" fmla="*/ 143 w 1044"/>
                <a:gd name="T37" fmla="*/ 25 h 1440"/>
                <a:gd name="T38" fmla="*/ 114 w 1044"/>
                <a:gd name="T39" fmla="*/ 45 h 1440"/>
                <a:gd name="T40" fmla="*/ 86 w 1044"/>
                <a:gd name="T41" fmla="*/ 68 h 1440"/>
                <a:gd name="T42" fmla="*/ 58 w 1044"/>
                <a:gd name="T43" fmla="*/ 98 h 1440"/>
                <a:gd name="T44" fmla="*/ 36 w 1044"/>
                <a:gd name="T45" fmla="*/ 137 h 1440"/>
                <a:gd name="T46" fmla="*/ 8 w 1044"/>
                <a:gd name="T47" fmla="*/ 192 h 1440"/>
                <a:gd name="T48" fmla="*/ 1 w 1044"/>
                <a:gd name="T49" fmla="*/ 231 h 1440"/>
                <a:gd name="T50" fmla="*/ 5 w 1044"/>
                <a:gd name="T51" fmla="*/ 243 h 1440"/>
                <a:gd name="T52" fmla="*/ 27 w 1044"/>
                <a:gd name="T53" fmla="*/ 322 h 1440"/>
                <a:gd name="T54" fmla="*/ 48 w 1044"/>
                <a:gd name="T55" fmla="*/ 402 h 1440"/>
                <a:gd name="T56" fmla="*/ 57 w 1044"/>
                <a:gd name="T57" fmla="*/ 413 h 1440"/>
                <a:gd name="T58" fmla="*/ 98 w 1044"/>
                <a:gd name="T59" fmla="*/ 437 h 1440"/>
                <a:gd name="T60" fmla="*/ 146 w 1044"/>
                <a:gd name="T61" fmla="*/ 465 h 1440"/>
                <a:gd name="T62" fmla="*/ 166 w 1044"/>
                <a:gd name="T63" fmla="*/ 475 h 1440"/>
                <a:gd name="T64" fmla="*/ 187 w 1044"/>
                <a:gd name="T65" fmla="*/ 482 h 1440"/>
                <a:gd name="T66" fmla="*/ 200 w 1044"/>
                <a:gd name="T67" fmla="*/ 527 h 1440"/>
                <a:gd name="T68" fmla="*/ 227 w 1044"/>
                <a:gd name="T69" fmla="*/ 556 h 1440"/>
                <a:gd name="T70" fmla="*/ 257 w 1044"/>
                <a:gd name="T71" fmla="*/ 556 h 1440"/>
                <a:gd name="T72" fmla="*/ 289 w 1044"/>
                <a:gd name="T73" fmla="*/ 551 h 1440"/>
                <a:gd name="T74" fmla="*/ 308 w 1044"/>
                <a:gd name="T75" fmla="*/ 553 h 1440"/>
                <a:gd name="T76" fmla="*/ 312 w 1044"/>
                <a:gd name="T77" fmla="*/ 606 h 1440"/>
                <a:gd name="T78" fmla="*/ 308 w 1044"/>
                <a:gd name="T79" fmla="*/ 617 h 1440"/>
                <a:gd name="T80" fmla="*/ 288 w 1044"/>
                <a:gd name="T81" fmla="*/ 632 h 1440"/>
                <a:gd name="T82" fmla="*/ 280 w 1044"/>
                <a:gd name="T83" fmla="*/ 659 h 1440"/>
                <a:gd name="T84" fmla="*/ 286 w 1044"/>
                <a:gd name="T85" fmla="*/ 690 h 1440"/>
                <a:gd name="T86" fmla="*/ 305 w 1044"/>
                <a:gd name="T87" fmla="*/ 718 h 1440"/>
                <a:gd name="T88" fmla="*/ 336 w 1044"/>
                <a:gd name="T89" fmla="*/ 719 h 1440"/>
                <a:gd name="T90" fmla="*/ 362 w 1044"/>
                <a:gd name="T91" fmla="*/ 688 h 1440"/>
                <a:gd name="T92" fmla="*/ 355 w 1044"/>
                <a:gd name="T93" fmla="*/ 641 h 1440"/>
                <a:gd name="T94" fmla="*/ 339 w 1044"/>
                <a:gd name="T95" fmla="*/ 624 h 1440"/>
                <a:gd name="T96" fmla="*/ 327 w 1044"/>
                <a:gd name="T97" fmla="*/ 614 h 1440"/>
                <a:gd name="T98" fmla="*/ 327 w 1044"/>
                <a:gd name="T99" fmla="*/ 577 h 1440"/>
                <a:gd name="T100" fmla="*/ 301 w 1044"/>
                <a:gd name="T101" fmla="*/ 538 h 1440"/>
                <a:gd name="T102" fmla="*/ 254 w 1044"/>
                <a:gd name="T103" fmla="*/ 542 h 1440"/>
                <a:gd name="T104" fmla="*/ 219 w 1044"/>
                <a:gd name="T105" fmla="*/ 528 h 1440"/>
                <a:gd name="T106" fmla="*/ 206 w 1044"/>
                <a:gd name="T107" fmla="*/ 490 h 1440"/>
                <a:gd name="T108" fmla="*/ 229 w 1044"/>
                <a:gd name="T109" fmla="*/ 489 h 1440"/>
                <a:gd name="T110" fmla="*/ 260 w 1044"/>
                <a:gd name="T111" fmla="*/ 498 h 1440"/>
                <a:gd name="T112" fmla="*/ 292 w 1044"/>
                <a:gd name="T113" fmla="*/ 505 h 1440"/>
                <a:gd name="T114" fmla="*/ 327 w 1044"/>
                <a:gd name="T115" fmla="*/ 512 h 1440"/>
                <a:gd name="T116" fmla="*/ 371 w 1044"/>
                <a:gd name="T117" fmla="*/ 522 h 1440"/>
                <a:gd name="T118" fmla="*/ 405 w 1044"/>
                <a:gd name="T119" fmla="*/ 529 h 1440"/>
                <a:gd name="T120" fmla="*/ 424 w 1044"/>
                <a:gd name="T121" fmla="*/ 512 h 1440"/>
                <a:gd name="T122" fmla="*/ 468 w 1044"/>
                <a:gd name="T123" fmla="*/ 440 h 1440"/>
                <a:gd name="T124" fmla="*/ 509 w 1044"/>
                <a:gd name="T125" fmla="*/ 369 h 144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044"/>
                <a:gd name="T190" fmla="*/ 0 h 1440"/>
                <a:gd name="T191" fmla="*/ 1044 w 1044"/>
                <a:gd name="T192" fmla="*/ 1440 h 144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044" h="1440">
                  <a:moveTo>
                    <a:pt x="1044" y="688"/>
                  </a:moveTo>
                  <a:lnTo>
                    <a:pt x="1032" y="665"/>
                  </a:lnTo>
                  <a:lnTo>
                    <a:pt x="1011" y="641"/>
                  </a:lnTo>
                  <a:lnTo>
                    <a:pt x="986" y="618"/>
                  </a:lnTo>
                  <a:lnTo>
                    <a:pt x="959" y="597"/>
                  </a:lnTo>
                  <a:lnTo>
                    <a:pt x="934" y="580"/>
                  </a:lnTo>
                  <a:lnTo>
                    <a:pt x="912" y="565"/>
                  </a:lnTo>
                  <a:lnTo>
                    <a:pt x="897" y="555"/>
                  </a:lnTo>
                  <a:lnTo>
                    <a:pt x="891" y="551"/>
                  </a:lnTo>
                  <a:lnTo>
                    <a:pt x="888" y="550"/>
                  </a:lnTo>
                  <a:lnTo>
                    <a:pt x="888" y="516"/>
                  </a:lnTo>
                  <a:lnTo>
                    <a:pt x="882" y="449"/>
                  </a:lnTo>
                  <a:lnTo>
                    <a:pt x="872" y="373"/>
                  </a:lnTo>
                  <a:lnTo>
                    <a:pt x="859" y="309"/>
                  </a:lnTo>
                  <a:lnTo>
                    <a:pt x="853" y="288"/>
                  </a:lnTo>
                  <a:lnTo>
                    <a:pt x="846" y="267"/>
                  </a:lnTo>
                  <a:lnTo>
                    <a:pt x="838" y="246"/>
                  </a:lnTo>
                  <a:lnTo>
                    <a:pt x="829" y="226"/>
                  </a:lnTo>
                  <a:lnTo>
                    <a:pt x="820" y="206"/>
                  </a:lnTo>
                  <a:lnTo>
                    <a:pt x="811" y="185"/>
                  </a:lnTo>
                  <a:lnTo>
                    <a:pt x="800" y="166"/>
                  </a:lnTo>
                  <a:lnTo>
                    <a:pt x="789" y="146"/>
                  </a:lnTo>
                  <a:lnTo>
                    <a:pt x="796" y="143"/>
                  </a:lnTo>
                  <a:lnTo>
                    <a:pt x="804" y="138"/>
                  </a:lnTo>
                  <a:lnTo>
                    <a:pt x="813" y="134"/>
                  </a:lnTo>
                  <a:lnTo>
                    <a:pt x="821" y="129"/>
                  </a:lnTo>
                  <a:lnTo>
                    <a:pt x="829" y="124"/>
                  </a:lnTo>
                  <a:lnTo>
                    <a:pt x="835" y="121"/>
                  </a:lnTo>
                  <a:lnTo>
                    <a:pt x="838" y="117"/>
                  </a:lnTo>
                  <a:lnTo>
                    <a:pt x="839" y="116"/>
                  </a:lnTo>
                  <a:lnTo>
                    <a:pt x="829" y="106"/>
                  </a:lnTo>
                  <a:lnTo>
                    <a:pt x="816" y="92"/>
                  </a:lnTo>
                  <a:lnTo>
                    <a:pt x="803" y="78"/>
                  </a:lnTo>
                  <a:lnTo>
                    <a:pt x="786" y="64"/>
                  </a:lnTo>
                  <a:lnTo>
                    <a:pt x="770" y="52"/>
                  </a:lnTo>
                  <a:lnTo>
                    <a:pt x="753" y="40"/>
                  </a:lnTo>
                  <a:lnTo>
                    <a:pt x="735" y="33"/>
                  </a:lnTo>
                  <a:lnTo>
                    <a:pt x="716" y="29"/>
                  </a:lnTo>
                  <a:lnTo>
                    <a:pt x="716" y="28"/>
                  </a:lnTo>
                  <a:lnTo>
                    <a:pt x="703" y="28"/>
                  </a:lnTo>
                  <a:lnTo>
                    <a:pt x="691" y="30"/>
                  </a:lnTo>
                  <a:lnTo>
                    <a:pt x="678" y="32"/>
                  </a:lnTo>
                  <a:lnTo>
                    <a:pt x="667" y="34"/>
                  </a:lnTo>
                  <a:lnTo>
                    <a:pt x="655" y="39"/>
                  </a:lnTo>
                  <a:lnTo>
                    <a:pt x="644" y="43"/>
                  </a:lnTo>
                  <a:lnTo>
                    <a:pt x="632" y="48"/>
                  </a:lnTo>
                  <a:lnTo>
                    <a:pt x="621" y="54"/>
                  </a:lnTo>
                  <a:lnTo>
                    <a:pt x="619" y="54"/>
                  </a:lnTo>
                  <a:lnTo>
                    <a:pt x="619" y="53"/>
                  </a:lnTo>
                  <a:lnTo>
                    <a:pt x="603" y="48"/>
                  </a:lnTo>
                  <a:lnTo>
                    <a:pt x="587" y="44"/>
                  </a:lnTo>
                  <a:lnTo>
                    <a:pt x="571" y="39"/>
                  </a:lnTo>
                  <a:lnTo>
                    <a:pt x="555" y="34"/>
                  </a:lnTo>
                  <a:lnTo>
                    <a:pt x="539" y="31"/>
                  </a:lnTo>
                  <a:lnTo>
                    <a:pt x="523" y="28"/>
                  </a:lnTo>
                  <a:lnTo>
                    <a:pt x="507" y="24"/>
                  </a:lnTo>
                  <a:lnTo>
                    <a:pt x="489" y="21"/>
                  </a:lnTo>
                  <a:lnTo>
                    <a:pt x="473" y="18"/>
                  </a:lnTo>
                  <a:lnTo>
                    <a:pt x="457" y="15"/>
                  </a:lnTo>
                  <a:lnTo>
                    <a:pt x="440" y="13"/>
                  </a:lnTo>
                  <a:lnTo>
                    <a:pt x="424" y="10"/>
                  </a:lnTo>
                  <a:lnTo>
                    <a:pt x="406" y="8"/>
                  </a:lnTo>
                  <a:lnTo>
                    <a:pt x="389" y="4"/>
                  </a:lnTo>
                  <a:lnTo>
                    <a:pt x="373" y="2"/>
                  </a:lnTo>
                  <a:lnTo>
                    <a:pt x="356" y="0"/>
                  </a:lnTo>
                  <a:lnTo>
                    <a:pt x="354" y="0"/>
                  </a:lnTo>
                  <a:lnTo>
                    <a:pt x="353" y="1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8" y="4"/>
                  </a:lnTo>
                  <a:lnTo>
                    <a:pt x="345" y="7"/>
                  </a:lnTo>
                  <a:lnTo>
                    <a:pt x="344" y="9"/>
                  </a:lnTo>
                  <a:lnTo>
                    <a:pt x="343" y="13"/>
                  </a:lnTo>
                  <a:lnTo>
                    <a:pt x="342" y="13"/>
                  </a:lnTo>
                  <a:lnTo>
                    <a:pt x="341" y="13"/>
                  </a:lnTo>
                  <a:lnTo>
                    <a:pt x="339" y="14"/>
                  </a:lnTo>
                  <a:lnTo>
                    <a:pt x="343" y="15"/>
                  </a:lnTo>
                  <a:lnTo>
                    <a:pt x="342" y="15"/>
                  </a:lnTo>
                  <a:lnTo>
                    <a:pt x="339" y="15"/>
                  </a:lnTo>
                  <a:lnTo>
                    <a:pt x="338" y="15"/>
                  </a:lnTo>
                  <a:lnTo>
                    <a:pt x="336" y="16"/>
                  </a:lnTo>
                  <a:lnTo>
                    <a:pt x="323" y="24"/>
                  </a:lnTo>
                  <a:lnTo>
                    <a:pt x="311" y="33"/>
                  </a:lnTo>
                  <a:lnTo>
                    <a:pt x="299" y="41"/>
                  </a:lnTo>
                  <a:lnTo>
                    <a:pt x="286" y="49"/>
                  </a:lnTo>
                  <a:lnTo>
                    <a:pt x="275" y="57"/>
                  </a:lnTo>
                  <a:lnTo>
                    <a:pt x="262" y="66"/>
                  </a:lnTo>
                  <a:lnTo>
                    <a:pt x="251" y="74"/>
                  </a:lnTo>
                  <a:lnTo>
                    <a:pt x="239" y="82"/>
                  </a:lnTo>
                  <a:lnTo>
                    <a:pt x="228" y="90"/>
                  </a:lnTo>
                  <a:lnTo>
                    <a:pt x="215" y="99"/>
                  </a:lnTo>
                  <a:lnTo>
                    <a:pt x="205" y="107"/>
                  </a:lnTo>
                  <a:lnTo>
                    <a:pt x="193" y="116"/>
                  </a:lnTo>
                  <a:lnTo>
                    <a:pt x="182" y="125"/>
                  </a:lnTo>
                  <a:lnTo>
                    <a:pt x="171" y="135"/>
                  </a:lnTo>
                  <a:lnTo>
                    <a:pt x="160" y="145"/>
                  </a:lnTo>
                  <a:lnTo>
                    <a:pt x="149" y="155"/>
                  </a:lnTo>
                  <a:lnTo>
                    <a:pt x="137" y="168"/>
                  </a:lnTo>
                  <a:lnTo>
                    <a:pt x="125" y="182"/>
                  </a:lnTo>
                  <a:lnTo>
                    <a:pt x="115" y="196"/>
                  </a:lnTo>
                  <a:lnTo>
                    <a:pt x="106" y="211"/>
                  </a:lnTo>
                  <a:lnTo>
                    <a:pt x="96" y="226"/>
                  </a:lnTo>
                  <a:lnTo>
                    <a:pt x="87" y="242"/>
                  </a:lnTo>
                  <a:lnTo>
                    <a:pt x="79" y="257"/>
                  </a:lnTo>
                  <a:lnTo>
                    <a:pt x="71" y="273"/>
                  </a:lnTo>
                  <a:lnTo>
                    <a:pt x="60" y="295"/>
                  </a:lnTo>
                  <a:lnTo>
                    <a:pt x="47" y="317"/>
                  </a:lnTo>
                  <a:lnTo>
                    <a:pt x="35" y="339"/>
                  </a:lnTo>
                  <a:lnTo>
                    <a:pt x="25" y="361"/>
                  </a:lnTo>
                  <a:lnTo>
                    <a:pt x="15" y="384"/>
                  </a:lnTo>
                  <a:lnTo>
                    <a:pt x="8" y="407"/>
                  </a:lnTo>
                  <a:lnTo>
                    <a:pt x="2" y="431"/>
                  </a:lnTo>
                  <a:lnTo>
                    <a:pt x="0" y="455"/>
                  </a:lnTo>
                  <a:lnTo>
                    <a:pt x="0" y="459"/>
                  </a:lnTo>
                  <a:lnTo>
                    <a:pt x="1" y="462"/>
                  </a:lnTo>
                  <a:lnTo>
                    <a:pt x="3" y="465"/>
                  </a:lnTo>
                  <a:lnTo>
                    <a:pt x="5" y="468"/>
                  </a:lnTo>
                  <a:lnTo>
                    <a:pt x="7" y="474"/>
                  </a:lnTo>
                  <a:lnTo>
                    <a:pt x="8" y="479"/>
                  </a:lnTo>
                  <a:lnTo>
                    <a:pt x="10" y="485"/>
                  </a:lnTo>
                  <a:lnTo>
                    <a:pt x="11" y="491"/>
                  </a:lnTo>
                  <a:lnTo>
                    <a:pt x="22" y="530"/>
                  </a:lnTo>
                  <a:lnTo>
                    <a:pt x="32" y="568"/>
                  </a:lnTo>
                  <a:lnTo>
                    <a:pt x="42" y="606"/>
                  </a:lnTo>
                  <a:lnTo>
                    <a:pt x="54" y="644"/>
                  </a:lnTo>
                  <a:lnTo>
                    <a:pt x="64" y="682"/>
                  </a:lnTo>
                  <a:lnTo>
                    <a:pt x="75" y="720"/>
                  </a:lnTo>
                  <a:lnTo>
                    <a:pt x="85" y="759"/>
                  </a:lnTo>
                  <a:lnTo>
                    <a:pt x="94" y="798"/>
                  </a:lnTo>
                  <a:lnTo>
                    <a:pt x="95" y="803"/>
                  </a:lnTo>
                  <a:lnTo>
                    <a:pt x="96" y="809"/>
                  </a:lnTo>
                  <a:lnTo>
                    <a:pt x="99" y="812"/>
                  </a:lnTo>
                  <a:lnTo>
                    <a:pt x="103" y="816"/>
                  </a:lnTo>
                  <a:lnTo>
                    <a:pt x="107" y="818"/>
                  </a:lnTo>
                  <a:lnTo>
                    <a:pt x="114" y="824"/>
                  </a:lnTo>
                  <a:lnTo>
                    <a:pt x="125" y="831"/>
                  </a:lnTo>
                  <a:lnTo>
                    <a:pt x="139" y="840"/>
                  </a:lnTo>
                  <a:lnTo>
                    <a:pt x="156" y="850"/>
                  </a:lnTo>
                  <a:lnTo>
                    <a:pt x="175" y="862"/>
                  </a:lnTo>
                  <a:lnTo>
                    <a:pt x="195" y="873"/>
                  </a:lnTo>
                  <a:lnTo>
                    <a:pt x="216" y="885"/>
                  </a:lnTo>
                  <a:lnTo>
                    <a:pt x="237" y="898"/>
                  </a:lnTo>
                  <a:lnTo>
                    <a:pt x="257" y="909"/>
                  </a:lnTo>
                  <a:lnTo>
                    <a:pt x="275" y="919"/>
                  </a:lnTo>
                  <a:lnTo>
                    <a:pt x="292" y="929"/>
                  </a:lnTo>
                  <a:lnTo>
                    <a:pt x="307" y="937"/>
                  </a:lnTo>
                  <a:lnTo>
                    <a:pt x="318" y="944"/>
                  </a:lnTo>
                  <a:lnTo>
                    <a:pt x="326" y="947"/>
                  </a:lnTo>
                  <a:lnTo>
                    <a:pt x="328" y="948"/>
                  </a:lnTo>
                  <a:lnTo>
                    <a:pt x="331" y="949"/>
                  </a:lnTo>
                  <a:lnTo>
                    <a:pt x="337" y="952"/>
                  </a:lnTo>
                  <a:lnTo>
                    <a:pt x="345" y="954"/>
                  </a:lnTo>
                  <a:lnTo>
                    <a:pt x="356" y="956"/>
                  </a:lnTo>
                  <a:lnTo>
                    <a:pt x="365" y="960"/>
                  </a:lnTo>
                  <a:lnTo>
                    <a:pt x="373" y="962"/>
                  </a:lnTo>
                  <a:lnTo>
                    <a:pt x="379" y="963"/>
                  </a:lnTo>
                  <a:lnTo>
                    <a:pt x="382" y="964"/>
                  </a:lnTo>
                  <a:lnTo>
                    <a:pt x="384" y="994"/>
                  </a:lnTo>
                  <a:lnTo>
                    <a:pt x="390" y="1023"/>
                  </a:lnTo>
                  <a:lnTo>
                    <a:pt x="399" y="1052"/>
                  </a:lnTo>
                  <a:lnTo>
                    <a:pt x="414" y="1080"/>
                  </a:lnTo>
                  <a:lnTo>
                    <a:pt x="424" y="1090"/>
                  </a:lnTo>
                  <a:lnTo>
                    <a:pt x="433" y="1099"/>
                  </a:lnTo>
                  <a:lnTo>
                    <a:pt x="443" y="1105"/>
                  </a:lnTo>
                  <a:lnTo>
                    <a:pt x="454" y="1110"/>
                  </a:lnTo>
                  <a:lnTo>
                    <a:pt x="465" y="1112"/>
                  </a:lnTo>
                  <a:lnTo>
                    <a:pt x="477" y="1113"/>
                  </a:lnTo>
                  <a:lnTo>
                    <a:pt x="488" y="1113"/>
                  </a:lnTo>
                  <a:lnTo>
                    <a:pt x="501" y="1112"/>
                  </a:lnTo>
                  <a:lnTo>
                    <a:pt x="513" y="1111"/>
                  </a:lnTo>
                  <a:lnTo>
                    <a:pt x="526" y="1108"/>
                  </a:lnTo>
                  <a:lnTo>
                    <a:pt x="539" y="1106"/>
                  </a:lnTo>
                  <a:lnTo>
                    <a:pt x="551" y="1104"/>
                  </a:lnTo>
                  <a:lnTo>
                    <a:pt x="563" y="1102"/>
                  </a:lnTo>
                  <a:lnTo>
                    <a:pt x="576" y="1100"/>
                  </a:lnTo>
                  <a:lnTo>
                    <a:pt x="588" y="1100"/>
                  </a:lnTo>
                  <a:lnTo>
                    <a:pt x="600" y="1100"/>
                  </a:lnTo>
                  <a:lnTo>
                    <a:pt x="604" y="1100"/>
                  </a:lnTo>
                  <a:lnTo>
                    <a:pt x="610" y="1102"/>
                  </a:lnTo>
                  <a:lnTo>
                    <a:pt x="615" y="1104"/>
                  </a:lnTo>
                  <a:lnTo>
                    <a:pt x="617" y="1107"/>
                  </a:lnTo>
                  <a:lnTo>
                    <a:pt x="625" y="1133"/>
                  </a:lnTo>
                  <a:lnTo>
                    <a:pt x="626" y="1158"/>
                  </a:lnTo>
                  <a:lnTo>
                    <a:pt x="624" y="1185"/>
                  </a:lnTo>
                  <a:lnTo>
                    <a:pt x="622" y="1211"/>
                  </a:lnTo>
                  <a:lnTo>
                    <a:pt x="622" y="1216"/>
                  </a:lnTo>
                  <a:lnTo>
                    <a:pt x="622" y="1221"/>
                  </a:lnTo>
                  <a:lnTo>
                    <a:pt x="623" y="1226"/>
                  </a:lnTo>
                  <a:lnTo>
                    <a:pt x="625" y="1231"/>
                  </a:lnTo>
                  <a:lnTo>
                    <a:pt x="615" y="1233"/>
                  </a:lnTo>
                  <a:lnTo>
                    <a:pt x="606" y="1236"/>
                  </a:lnTo>
                  <a:lnTo>
                    <a:pt x="598" y="1242"/>
                  </a:lnTo>
                  <a:lnTo>
                    <a:pt x="588" y="1248"/>
                  </a:lnTo>
                  <a:lnTo>
                    <a:pt x="581" y="1255"/>
                  </a:lnTo>
                  <a:lnTo>
                    <a:pt x="574" y="1263"/>
                  </a:lnTo>
                  <a:lnTo>
                    <a:pt x="570" y="1271"/>
                  </a:lnTo>
                  <a:lnTo>
                    <a:pt x="565" y="1280"/>
                  </a:lnTo>
                  <a:lnTo>
                    <a:pt x="562" y="1292"/>
                  </a:lnTo>
                  <a:lnTo>
                    <a:pt x="559" y="1303"/>
                  </a:lnTo>
                  <a:lnTo>
                    <a:pt x="559" y="1316"/>
                  </a:lnTo>
                  <a:lnTo>
                    <a:pt x="561" y="1327"/>
                  </a:lnTo>
                  <a:lnTo>
                    <a:pt x="561" y="1336"/>
                  </a:lnTo>
                  <a:lnTo>
                    <a:pt x="563" y="1347"/>
                  </a:lnTo>
                  <a:lnTo>
                    <a:pt x="566" y="1362"/>
                  </a:lnTo>
                  <a:lnTo>
                    <a:pt x="571" y="1378"/>
                  </a:lnTo>
                  <a:lnTo>
                    <a:pt x="576" y="1395"/>
                  </a:lnTo>
                  <a:lnTo>
                    <a:pt x="583" y="1410"/>
                  </a:lnTo>
                  <a:lnTo>
                    <a:pt x="589" y="1422"/>
                  </a:lnTo>
                  <a:lnTo>
                    <a:pt x="598" y="1430"/>
                  </a:lnTo>
                  <a:lnTo>
                    <a:pt x="608" y="1435"/>
                  </a:lnTo>
                  <a:lnTo>
                    <a:pt x="621" y="1438"/>
                  </a:lnTo>
                  <a:lnTo>
                    <a:pt x="632" y="1440"/>
                  </a:lnTo>
                  <a:lnTo>
                    <a:pt x="645" y="1440"/>
                  </a:lnTo>
                  <a:lnTo>
                    <a:pt x="657" y="1439"/>
                  </a:lnTo>
                  <a:lnTo>
                    <a:pt x="670" y="1436"/>
                  </a:lnTo>
                  <a:lnTo>
                    <a:pt x="682" y="1430"/>
                  </a:lnTo>
                  <a:lnTo>
                    <a:pt x="692" y="1423"/>
                  </a:lnTo>
                  <a:lnTo>
                    <a:pt x="707" y="1408"/>
                  </a:lnTo>
                  <a:lnTo>
                    <a:pt x="717" y="1392"/>
                  </a:lnTo>
                  <a:lnTo>
                    <a:pt x="723" y="1375"/>
                  </a:lnTo>
                  <a:lnTo>
                    <a:pt x="727" y="1355"/>
                  </a:lnTo>
                  <a:lnTo>
                    <a:pt x="725" y="1337"/>
                  </a:lnTo>
                  <a:lnTo>
                    <a:pt x="722" y="1317"/>
                  </a:lnTo>
                  <a:lnTo>
                    <a:pt x="716" y="1299"/>
                  </a:lnTo>
                  <a:lnTo>
                    <a:pt x="709" y="1280"/>
                  </a:lnTo>
                  <a:lnTo>
                    <a:pt x="705" y="1272"/>
                  </a:lnTo>
                  <a:lnTo>
                    <a:pt x="699" y="1265"/>
                  </a:lnTo>
                  <a:lnTo>
                    <a:pt x="692" y="1258"/>
                  </a:lnTo>
                  <a:lnTo>
                    <a:pt x="685" y="1251"/>
                  </a:lnTo>
                  <a:lnTo>
                    <a:pt x="676" y="1247"/>
                  </a:lnTo>
                  <a:lnTo>
                    <a:pt x="668" y="1242"/>
                  </a:lnTo>
                  <a:lnTo>
                    <a:pt x="659" y="1238"/>
                  </a:lnTo>
                  <a:lnTo>
                    <a:pt x="651" y="1234"/>
                  </a:lnTo>
                  <a:lnTo>
                    <a:pt x="652" y="1231"/>
                  </a:lnTo>
                  <a:lnTo>
                    <a:pt x="652" y="1226"/>
                  </a:lnTo>
                  <a:lnTo>
                    <a:pt x="649" y="1223"/>
                  </a:lnTo>
                  <a:lnTo>
                    <a:pt x="648" y="1219"/>
                  </a:lnTo>
                  <a:lnTo>
                    <a:pt x="649" y="1198"/>
                  </a:lnTo>
                  <a:lnTo>
                    <a:pt x="651" y="1175"/>
                  </a:lnTo>
                  <a:lnTo>
                    <a:pt x="653" y="1153"/>
                  </a:lnTo>
                  <a:lnTo>
                    <a:pt x="652" y="1130"/>
                  </a:lnTo>
                  <a:lnTo>
                    <a:pt x="648" y="1111"/>
                  </a:lnTo>
                  <a:lnTo>
                    <a:pt x="639" y="1094"/>
                  </a:lnTo>
                  <a:lnTo>
                    <a:pt x="624" y="1081"/>
                  </a:lnTo>
                  <a:lnTo>
                    <a:pt x="601" y="1074"/>
                  </a:lnTo>
                  <a:lnTo>
                    <a:pt x="581" y="1073"/>
                  </a:lnTo>
                  <a:lnTo>
                    <a:pt x="563" y="1074"/>
                  </a:lnTo>
                  <a:lnTo>
                    <a:pt x="545" y="1076"/>
                  </a:lnTo>
                  <a:lnTo>
                    <a:pt x="526" y="1080"/>
                  </a:lnTo>
                  <a:lnTo>
                    <a:pt x="508" y="1083"/>
                  </a:lnTo>
                  <a:lnTo>
                    <a:pt x="489" y="1084"/>
                  </a:lnTo>
                  <a:lnTo>
                    <a:pt x="471" y="1083"/>
                  </a:lnTo>
                  <a:lnTo>
                    <a:pt x="452" y="1079"/>
                  </a:lnTo>
                  <a:lnTo>
                    <a:pt x="444" y="1068"/>
                  </a:lnTo>
                  <a:lnTo>
                    <a:pt x="437" y="1055"/>
                  </a:lnTo>
                  <a:lnTo>
                    <a:pt x="432" y="1042"/>
                  </a:lnTo>
                  <a:lnTo>
                    <a:pt x="426" y="1027"/>
                  </a:lnTo>
                  <a:lnTo>
                    <a:pt x="420" y="1011"/>
                  </a:lnTo>
                  <a:lnTo>
                    <a:pt x="415" y="994"/>
                  </a:lnTo>
                  <a:lnTo>
                    <a:pt x="412" y="979"/>
                  </a:lnTo>
                  <a:lnTo>
                    <a:pt x="410" y="966"/>
                  </a:lnTo>
                  <a:lnTo>
                    <a:pt x="422" y="968"/>
                  </a:lnTo>
                  <a:lnTo>
                    <a:pt x="434" y="971"/>
                  </a:lnTo>
                  <a:lnTo>
                    <a:pt x="447" y="975"/>
                  </a:lnTo>
                  <a:lnTo>
                    <a:pt x="458" y="977"/>
                  </a:lnTo>
                  <a:lnTo>
                    <a:pt x="471" y="981"/>
                  </a:lnTo>
                  <a:lnTo>
                    <a:pt x="483" y="984"/>
                  </a:lnTo>
                  <a:lnTo>
                    <a:pt x="495" y="987"/>
                  </a:lnTo>
                  <a:lnTo>
                    <a:pt x="508" y="991"/>
                  </a:lnTo>
                  <a:lnTo>
                    <a:pt x="520" y="994"/>
                  </a:lnTo>
                  <a:lnTo>
                    <a:pt x="533" y="997"/>
                  </a:lnTo>
                  <a:lnTo>
                    <a:pt x="546" y="1000"/>
                  </a:lnTo>
                  <a:lnTo>
                    <a:pt x="558" y="1004"/>
                  </a:lnTo>
                  <a:lnTo>
                    <a:pt x="570" y="1006"/>
                  </a:lnTo>
                  <a:lnTo>
                    <a:pt x="583" y="1009"/>
                  </a:lnTo>
                  <a:lnTo>
                    <a:pt x="595" y="1012"/>
                  </a:lnTo>
                  <a:lnTo>
                    <a:pt x="608" y="1014"/>
                  </a:lnTo>
                  <a:lnTo>
                    <a:pt x="622" y="1016"/>
                  </a:lnTo>
                  <a:lnTo>
                    <a:pt x="637" y="1020"/>
                  </a:lnTo>
                  <a:lnTo>
                    <a:pt x="653" y="1023"/>
                  </a:lnTo>
                  <a:lnTo>
                    <a:pt x="670" y="1027"/>
                  </a:lnTo>
                  <a:lnTo>
                    <a:pt x="689" y="1030"/>
                  </a:lnTo>
                  <a:lnTo>
                    <a:pt x="706" y="1035"/>
                  </a:lnTo>
                  <a:lnTo>
                    <a:pt x="723" y="1038"/>
                  </a:lnTo>
                  <a:lnTo>
                    <a:pt x="740" y="1043"/>
                  </a:lnTo>
                  <a:lnTo>
                    <a:pt x="758" y="1046"/>
                  </a:lnTo>
                  <a:lnTo>
                    <a:pt x="773" y="1050"/>
                  </a:lnTo>
                  <a:lnTo>
                    <a:pt x="786" y="1052"/>
                  </a:lnTo>
                  <a:lnTo>
                    <a:pt x="799" y="1055"/>
                  </a:lnTo>
                  <a:lnTo>
                    <a:pt x="809" y="1057"/>
                  </a:lnTo>
                  <a:lnTo>
                    <a:pt x="818" y="1058"/>
                  </a:lnTo>
                  <a:lnTo>
                    <a:pt x="822" y="1059"/>
                  </a:lnTo>
                  <a:lnTo>
                    <a:pt x="824" y="1058"/>
                  </a:lnTo>
                  <a:lnTo>
                    <a:pt x="835" y="1042"/>
                  </a:lnTo>
                  <a:lnTo>
                    <a:pt x="846" y="1022"/>
                  </a:lnTo>
                  <a:lnTo>
                    <a:pt x="861" y="998"/>
                  </a:lnTo>
                  <a:lnTo>
                    <a:pt x="879" y="970"/>
                  </a:lnTo>
                  <a:lnTo>
                    <a:pt x="896" y="941"/>
                  </a:lnTo>
                  <a:lnTo>
                    <a:pt x="914" y="910"/>
                  </a:lnTo>
                  <a:lnTo>
                    <a:pt x="934" y="879"/>
                  </a:lnTo>
                  <a:lnTo>
                    <a:pt x="952" y="847"/>
                  </a:lnTo>
                  <a:lnTo>
                    <a:pt x="971" y="817"/>
                  </a:lnTo>
                  <a:lnTo>
                    <a:pt x="988" y="788"/>
                  </a:lnTo>
                  <a:lnTo>
                    <a:pt x="1003" y="760"/>
                  </a:lnTo>
                  <a:lnTo>
                    <a:pt x="1017" y="737"/>
                  </a:lnTo>
                  <a:lnTo>
                    <a:pt x="1028" y="717"/>
                  </a:lnTo>
                  <a:lnTo>
                    <a:pt x="1038" y="702"/>
                  </a:lnTo>
                  <a:lnTo>
                    <a:pt x="1043" y="691"/>
                  </a:lnTo>
                  <a:lnTo>
                    <a:pt x="1044" y="6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219" y="2467"/>
              <a:ext cx="54" cy="46"/>
            </a:xfrm>
            <a:custGeom>
              <a:avLst/>
              <a:gdLst>
                <a:gd name="T0" fmla="*/ 40 w 108"/>
                <a:gd name="T1" fmla="*/ 43 h 92"/>
                <a:gd name="T2" fmla="*/ 36 w 108"/>
                <a:gd name="T3" fmla="*/ 45 h 92"/>
                <a:gd name="T4" fmla="*/ 31 w 108"/>
                <a:gd name="T5" fmla="*/ 46 h 92"/>
                <a:gd name="T6" fmla="*/ 27 w 108"/>
                <a:gd name="T7" fmla="*/ 46 h 92"/>
                <a:gd name="T8" fmla="*/ 21 w 108"/>
                <a:gd name="T9" fmla="*/ 46 h 92"/>
                <a:gd name="T10" fmla="*/ 17 w 108"/>
                <a:gd name="T11" fmla="*/ 44 h 92"/>
                <a:gd name="T12" fmla="*/ 13 w 108"/>
                <a:gd name="T13" fmla="*/ 42 h 92"/>
                <a:gd name="T14" fmla="*/ 9 w 108"/>
                <a:gd name="T15" fmla="*/ 39 h 92"/>
                <a:gd name="T16" fmla="*/ 5 w 108"/>
                <a:gd name="T17" fmla="*/ 35 h 92"/>
                <a:gd name="T18" fmla="*/ 4 w 108"/>
                <a:gd name="T19" fmla="*/ 31 h 92"/>
                <a:gd name="T20" fmla="*/ 2 w 108"/>
                <a:gd name="T21" fmla="*/ 26 h 92"/>
                <a:gd name="T22" fmla="*/ 1 w 108"/>
                <a:gd name="T23" fmla="*/ 20 h 92"/>
                <a:gd name="T24" fmla="*/ 0 w 108"/>
                <a:gd name="T25" fmla="*/ 18 h 92"/>
                <a:gd name="T26" fmla="*/ 52 w 108"/>
                <a:gd name="T27" fmla="*/ 0 h 92"/>
                <a:gd name="T28" fmla="*/ 54 w 108"/>
                <a:gd name="T29" fmla="*/ 13 h 92"/>
                <a:gd name="T30" fmla="*/ 54 w 108"/>
                <a:gd name="T31" fmla="*/ 24 h 92"/>
                <a:gd name="T32" fmla="*/ 50 w 108"/>
                <a:gd name="T33" fmla="*/ 35 h 92"/>
                <a:gd name="T34" fmla="*/ 40 w 108"/>
                <a:gd name="T35" fmla="*/ 43 h 9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8"/>
                <a:gd name="T55" fmla="*/ 0 h 92"/>
                <a:gd name="T56" fmla="*/ 108 w 108"/>
                <a:gd name="T57" fmla="*/ 92 h 9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8" h="92">
                  <a:moveTo>
                    <a:pt x="80" y="85"/>
                  </a:moveTo>
                  <a:lnTo>
                    <a:pt x="71" y="90"/>
                  </a:lnTo>
                  <a:lnTo>
                    <a:pt x="62" y="92"/>
                  </a:lnTo>
                  <a:lnTo>
                    <a:pt x="53" y="92"/>
                  </a:lnTo>
                  <a:lnTo>
                    <a:pt x="42" y="91"/>
                  </a:lnTo>
                  <a:lnTo>
                    <a:pt x="33" y="88"/>
                  </a:lnTo>
                  <a:lnTo>
                    <a:pt x="25" y="83"/>
                  </a:lnTo>
                  <a:lnTo>
                    <a:pt x="17" y="77"/>
                  </a:lnTo>
                  <a:lnTo>
                    <a:pt x="10" y="69"/>
                  </a:lnTo>
                  <a:lnTo>
                    <a:pt x="8" y="62"/>
                  </a:lnTo>
                  <a:lnTo>
                    <a:pt x="4" y="51"/>
                  </a:lnTo>
                  <a:lnTo>
                    <a:pt x="1" y="39"/>
                  </a:lnTo>
                  <a:lnTo>
                    <a:pt x="0" y="35"/>
                  </a:lnTo>
                  <a:lnTo>
                    <a:pt x="104" y="0"/>
                  </a:lnTo>
                  <a:lnTo>
                    <a:pt x="108" y="25"/>
                  </a:lnTo>
                  <a:lnTo>
                    <a:pt x="107" y="48"/>
                  </a:lnTo>
                  <a:lnTo>
                    <a:pt x="99" y="69"/>
                  </a:lnTo>
                  <a:lnTo>
                    <a:pt x="80" y="85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212" y="2427"/>
              <a:ext cx="59" cy="46"/>
            </a:xfrm>
            <a:custGeom>
              <a:avLst/>
              <a:gdLst>
                <a:gd name="T0" fmla="*/ 57 w 116"/>
                <a:gd name="T1" fmla="*/ 23 h 92"/>
                <a:gd name="T2" fmla="*/ 57 w 116"/>
                <a:gd name="T3" fmla="*/ 25 h 92"/>
                <a:gd name="T4" fmla="*/ 58 w 116"/>
                <a:gd name="T5" fmla="*/ 27 h 92"/>
                <a:gd name="T6" fmla="*/ 58 w 116"/>
                <a:gd name="T7" fmla="*/ 29 h 92"/>
                <a:gd name="T8" fmla="*/ 59 w 116"/>
                <a:gd name="T9" fmla="*/ 32 h 92"/>
                <a:gd name="T10" fmla="*/ 53 w 116"/>
                <a:gd name="T11" fmla="*/ 32 h 92"/>
                <a:gd name="T12" fmla="*/ 46 w 116"/>
                <a:gd name="T13" fmla="*/ 33 h 92"/>
                <a:gd name="T14" fmla="*/ 39 w 116"/>
                <a:gd name="T15" fmla="*/ 35 h 92"/>
                <a:gd name="T16" fmla="*/ 32 w 116"/>
                <a:gd name="T17" fmla="*/ 37 h 92"/>
                <a:gd name="T18" fmla="*/ 24 w 116"/>
                <a:gd name="T19" fmla="*/ 39 h 92"/>
                <a:gd name="T20" fmla="*/ 17 w 116"/>
                <a:gd name="T21" fmla="*/ 42 h 92"/>
                <a:gd name="T22" fmla="*/ 11 w 116"/>
                <a:gd name="T23" fmla="*/ 44 h 92"/>
                <a:gd name="T24" fmla="*/ 4 w 116"/>
                <a:gd name="T25" fmla="*/ 46 h 92"/>
                <a:gd name="T26" fmla="*/ 4 w 116"/>
                <a:gd name="T27" fmla="*/ 40 h 92"/>
                <a:gd name="T28" fmla="*/ 3 w 116"/>
                <a:gd name="T29" fmla="*/ 33 h 92"/>
                <a:gd name="T30" fmla="*/ 1 w 116"/>
                <a:gd name="T31" fmla="*/ 27 h 92"/>
                <a:gd name="T32" fmla="*/ 0 w 116"/>
                <a:gd name="T33" fmla="*/ 24 h 92"/>
                <a:gd name="T34" fmla="*/ 2 w 116"/>
                <a:gd name="T35" fmla="*/ 20 h 92"/>
                <a:gd name="T36" fmla="*/ 5 w 116"/>
                <a:gd name="T37" fmla="*/ 15 h 92"/>
                <a:gd name="T38" fmla="*/ 8 w 116"/>
                <a:gd name="T39" fmla="*/ 11 h 92"/>
                <a:gd name="T40" fmla="*/ 11 w 116"/>
                <a:gd name="T41" fmla="*/ 7 h 92"/>
                <a:gd name="T42" fmla="*/ 15 w 116"/>
                <a:gd name="T43" fmla="*/ 4 h 92"/>
                <a:gd name="T44" fmla="*/ 20 w 116"/>
                <a:gd name="T45" fmla="*/ 2 h 92"/>
                <a:gd name="T46" fmla="*/ 25 w 116"/>
                <a:gd name="T47" fmla="*/ 1 h 92"/>
                <a:gd name="T48" fmla="*/ 31 w 116"/>
                <a:gd name="T49" fmla="*/ 0 h 92"/>
                <a:gd name="T50" fmla="*/ 36 w 116"/>
                <a:gd name="T51" fmla="*/ 1 h 92"/>
                <a:gd name="T52" fmla="*/ 40 w 116"/>
                <a:gd name="T53" fmla="*/ 2 h 92"/>
                <a:gd name="T54" fmla="*/ 44 w 116"/>
                <a:gd name="T55" fmla="*/ 4 h 92"/>
                <a:gd name="T56" fmla="*/ 47 w 116"/>
                <a:gd name="T57" fmla="*/ 7 h 92"/>
                <a:gd name="T58" fmla="*/ 50 w 116"/>
                <a:gd name="T59" fmla="*/ 10 h 92"/>
                <a:gd name="T60" fmla="*/ 53 w 116"/>
                <a:gd name="T61" fmla="*/ 14 h 92"/>
                <a:gd name="T62" fmla="*/ 55 w 116"/>
                <a:gd name="T63" fmla="*/ 18 h 92"/>
                <a:gd name="T64" fmla="*/ 57 w 116"/>
                <a:gd name="T65" fmla="*/ 23 h 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"/>
                <a:gd name="T100" fmla="*/ 0 h 92"/>
                <a:gd name="T101" fmla="*/ 116 w 116"/>
                <a:gd name="T102" fmla="*/ 92 h 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" h="92">
                  <a:moveTo>
                    <a:pt x="112" y="45"/>
                  </a:moveTo>
                  <a:lnTo>
                    <a:pt x="113" y="49"/>
                  </a:lnTo>
                  <a:lnTo>
                    <a:pt x="114" y="54"/>
                  </a:lnTo>
                  <a:lnTo>
                    <a:pt x="115" y="58"/>
                  </a:lnTo>
                  <a:lnTo>
                    <a:pt x="116" y="63"/>
                  </a:lnTo>
                  <a:lnTo>
                    <a:pt x="104" y="63"/>
                  </a:lnTo>
                  <a:lnTo>
                    <a:pt x="90" y="65"/>
                  </a:lnTo>
                  <a:lnTo>
                    <a:pt x="76" y="69"/>
                  </a:lnTo>
                  <a:lnTo>
                    <a:pt x="62" y="73"/>
                  </a:lnTo>
                  <a:lnTo>
                    <a:pt x="48" y="78"/>
                  </a:lnTo>
                  <a:lnTo>
                    <a:pt x="34" y="83"/>
                  </a:lnTo>
                  <a:lnTo>
                    <a:pt x="21" y="87"/>
                  </a:lnTo>
                  <a:lnTo>
                    <a:pt x="8" y="92"/>
                  </a:lnTo>
                  <a:lnTo>
                    <a:pt x="7" y="80"/>
                  </a:lnTo>
                  <a:lnTo>
                    <a:pt x="5" y="66"/>
                  </a:lnTo>
                  <a:lnTo>
                    <a:pt x="2" y="54"/>
                  </a:lnTo>
                  <a:lnTo>
                    <a:pt x="0" y="48"/>
                  </a:lnTo>
                  <a:lnTo>
                    <a:pt x="3" y="39"/>
                  </a:lnTo>
                  <a:lnTo>
                    <a:pt x="9" y="30"/>
                  </a:lnTo>
                  <a:lnTo>
                    <a:pt x="15" y="22"/>
                  </a:lnTo>
                  <a:lnTo>
                    <a:pt x="22" y="13"/>
                  </a:lnTo>
                  <a:lnTo>
                    <a:pt x="30" y="8"/>
                  </a:lnTo>
                  <a:lnTo>
                    <a:pt x="39" y="3"/>
                  </a:lnTo>
                  <a:lnTo>
                    <a:pt x="49" y="1"/>
                  </a:lnTo>
                  <a:lnTo>
                    <a:pt x="61" y="0"/>
                  </a:lnTo>
                  <a:lnTo>
                    <a:pt x="70" y="1"/>
                  </a:lnTo>
                  <a:lnTo>
                    <a:pt x="78" y="4"/>
                  </a:lnTo>
                  <a:lnTo>
                    <a:pt x="86" y="8"/>
                  </a:lnTo>
                  <a:lnTo>
                    <a:pt x="93" y="13"/>
                  </a:lnTo>
                  <a:lnTo>
                    <a:pt x="99" y="20"/>
                  </a:lnTo>
                  <a:lnTo>
                    <a:pt x="105" y="27"/>
                  </a:lnTo>
                  <a:lnTo>
                    <a:pt x="108" y="35"/>
                  </a:lnTo>
                  <a:lnTo>
                    <a:pt x="112" y="45"/>
                  </a:lnTo>
                  <a:close/>
                </a:path>
              </a:pathLst>
            </a:custGeom>
            <a:solidFill>
              <a:srgbClr val="DBB7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5" y="1879"/>
              <a:ext cx="249" cy="356"/>
            </a:xfrm>
            <a:custGeom>
              <a:avLst/>
              <a:gdLst>
                <a:gd name="T0" fmla="*/ 248 w 498"/>
                <a:gd name="T1" fmla="*/ 205 h 711"/>
                <a:gd name="T2" fmla="*/ 239 w 498"/>
                <a:gd name="T3" fmla="*/ 231 h 711"/>
                <a:gd name="T4" fmla="*/ 230 w 498"/>
                <a:gd name="T5" fmla="*/ 247 h 711"/>
                <a:gd name="T6" fmla="*/ 223 w 498"/>
                <a:gd name="T7" fmla="*/ 257 h 711"/>
                <a:gd name="T8" fmla="*/ 216 w 498"/>
                <a:gd name="T9" fmla="*/ 266 h 711"/>
                <a:gd name="T10" fmla="*/ 208 w 498"/>
                <a:gd name="T11" fmla="*/ 275 h 711"/>
                <a:gd name="T12" fmla="*/ 202 w 498"/>
                <a:gd name="T13" fmla="*/ 281 h 711"/>
                <a:gd name="T14" fmla="*/ 195 w 498"/>
                <a:gd name="T15" fmla="*/ 288 h 711"/>
                <a:gd name="T16" fmla="*/ 183 w 498"/>
                <a:gd name="T17" fmla="*/ 296 h 711"/>
                <a:gd name="T18" fmla="*/ 168 w 498"/>
                <a:gd name="T19" fmla="*/ 307 h 711"/>
                <a:gd name="T20" fmla="*/ 150 w 498"/>
                <a:gd name="T21" fmla="*/ 319 h 711"/>
                <a:gd name="T22" fmla="*/ 133 w 498"/>
                <a:gd name="T23" fmla="*/ 330 h 711"/>
                <a:gd name="T24" fmla="*/ 116 w 498"/>
                <a:gd name="T25" fmla="*/ 341 h 711"/>
                <a:gd name="T26" fmla="*/ 101 w 498"/>
                <a:gd name="T27" fmla="*/ 349 h 711"/>
                <a:gd name="T28" fmla="*/ 92 w 498"/>
                <a:gd name="T29" fmla="*/ 353 h 711"/>
                <a:gd name="T30" fmla="*/ 86 w 498"/>
                <a:gd name="T31" fmla="*/ 355 h 711"/>
                <a:gd name="T32" fmla="*/ 80 w 498"/>
                <a:gd name="T33" fmla="*/ 356 h 711"/>
                <a:gd name="T34" fmla="*/ 74 w 498"/>
                <a:gd name="T35" fmla="*/ 355 h 711"/>
                <a:gd name="T36" fmla="*/ 65 w 498"/>
                <a:gd name="T37" fmla="*/ 352 h 711"/>
                <a:gd name="T38" fmla="*/ 54 w 498"/>
                <a:gd name="T39" fmla="*/ 345 h 711"/>
                <a:gd name="T40" fmla="*/ 44 w 498"/>
                <a:gd name="T41" fmla="*/ 335 h 711"/>
                <a:gd name="T42" fmla="*/ 36 w 498"/>
                <a:gd name="T43" fmla="*/ 324 h 711"/>
                <a:gd name="T44" fmla="*/ 29 w 498"/>
                <a:gd name="T45" fmla="*/ 311 h 711"/>
                <a:gd name="T46" fmla="*/ 22 w 498"/>
                <a:gd name="T47" fmla="*/ 297 h 711"/>
                <a:gd name="T48" fmla="*/ 17 w 498"/>
                <a:gd name="T49" fmla="*/ 283 h 711"/>
                <a:gd name="T50" fmla="*/ 13 w 498"/>
                <a:gd name="T51" fmla="*/ 269 h 711"/>
                <a:gd name="T52" fmla="*/ 8 w 498"/>
                <a:gd name="T53" fmla="*/ 237 h 711"/>
                <a:gd name="T54" fmla="*/ 1 w 498"/>
                <a:gd name="T55" fmla="*/ 190 h 711"/>
                <a:gd name="T56" fmla="*/ 5 w 498"/>
                <a:gd name="T57" fmla="*/ 157 h 711"/>
                <a:gd name="T58" fmla="*/ 16 w 498"/>
                <a:gd name="T59" fmla="*/ 140 h 711"/>
                <a:gd name="T60" fmla="*/ 29 w 498"/>
                <a:gd name="T61" fmla="*/ 125 h 711"/>
                <a:gd name="T62" fmla="*/ 43 w 498"/>
                <a:gd name="T63" fmla="*/ 110 h 711"/>
                <a:gd name="T64" fmla="*/ 55 w 498"/>
                <a:gd name="T65" fmla="*/ 97 h 711"/>
                <a:gd name="T66" fmla="*/ 67 w 498"/>
                <a:gd name="T67" fmla="*/ 86 h 711"/>
                <a:gd name="T68" fmla="*/ 81 w 498"/>
                <a:gd name="T69" fmla="*/ 74 h 711"/>
                <a:gd name="T70" fmla="*/ 97 w 498"/>
                <a:gd name="T71" fmla="*/ 62 h 711"/>
                <a:gd name="T72" fmla="*/ 112 w 498"/>
                <a:gd name="T73" fmla="*/ 51 h 711"/>
                <a:gd name="T74" fmla="*/ 125 w 498"/>
                <a:gd name="T75" fmla="*/ 42 h 711"/>
                <a:gd name="T76" fmla="*/ 136 w 498"/>
                <a:gd name="T77" fmla="*/ 34 h 711"/>
                <a:gd name="T78" fmla="*/ 143 w 498"/>
                <a:gd name="T79" fmla="*/ 29 h 711"/>
                <a:gd name="T80" fmla="*/ 153 w 498"/>
                <a:gd name="T81" fmla="*/ 24 h 711"/>
                <a:gd name="T82" fmla="*/ 172 w 498"/>
                <a:gd name="T83" fmla="*/ 14 h 711"/>
                <a:gd name="T84" fmla="*/ 191 w 498"/>
                <a:gd name="T85" fmla="*/ 6 h 711"/>
                <a:gd name="T86" fmla="*/ 203 w 498"/>
                <a:gd name="T87" fmla="*/ 1 h 711"/>
                <a:gd name="T88" fmla="*/ 215 w 498"/>
                <a:gd name="T89" fmla="*/ 24 h 711"/>
                <a:gd name="T90" fmla="*/ 230 w 498"/>
                <a:gd name="T91" fmla="*/ 70 h 711"/>
                <a:gd name="T92" fmla="*/ 242 w 498"/>
                <a:gd name="T93" fmla="*/ 117 h 711"/>
                <a:gd name="T94" fmla="*/ 248 w 498"/>
                <a:gd name="T95" fmla="*/ 170 h 71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98"/>
                <a:gd name="T145" fmla="*/ 0 h 711"/>
                <a:gd name="T146" fmla="*/ 498 w 498"/>
                <a:gd name="T147" fmla="*/ 711 h 71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98" h="711">
                  <a:moveTo>
                    <a:pt x="498" y="400"/>
                  </a:moveTo>
                  <a:lnTo>
                    <a:pt x="495" y="410"/>
                  </a:lnTo>
                  <a:lnTo>
                    <a:pt x="487" y="433"/>
                  </a:lnTo>
                  <a:lnTo>
                    <a:pt x="478" y="461"/>
                  </a:lnTo>
                  <a:lnTo>
                    <a:pt x="466" y="484"/>
                  </a:lnTo>
                  <a:lnTo>
                    <a:pt x="459" y="494"/>
                  </a:lnTo>
                  <a:lnTo>
                    <a:pt x="452" y="503"/>
                  </a:lnTo>
                  <a:lnTo>
                    <a:pt x="445" y="514"/>
                  </a:lnTo>
                  <a:lnTo>
                    <a:pt x="438" y="523"/>
                  </a:lnTo>
                  <a:lnTo>
                    <a:pt x="432" y="532"/>
                  </a:lnTo>
                  <a:lnTo>
                    <a:pt x="423" y="540"/>
                  </a:lnTo>
                  <a:lnTo>
                    <a:pt x="415" y="549"/>
                  </a:lnTo>
                  <a:lnTo>
                    <a:pt x="407" y="559"/>
                  </a:lnTo>
                  <a:lnTo>
                    <a:pt x="404" y="562"/>
                  </a:lnTo>
                  <a:lnTo>
                    <a:pt x="397" y="568"/>
                  </a:lnTo>
                  <a:lnTo>
                    <a:pt x="389" y="575"/>
                  </a:lnTo>
                  <a:lnTo>
                    <a:pt x="377" y="583"/>
                  </a:lnTo>
                  <a:lnTo>
                    <a:pt x="365" y="592"/>
                  </a:lnTo>
                  <a:lnTo>
                    <a:pt x="350" y="602"/>
                  </a:lnTo>
                  <a:lnTo>
                    <a:pt x="335" y="614"/>
                  </a:lnTo>
                  <a:lnTo>
                    <a:pt x="317" y="625"/>
                  </a:lnTo>
                  <a:lnTo>
                    <a:pt x="300" y="637"/>
                  </a:lnTo>
                  <a:lnTo>
                    <a:pt x="283" y="648"/>
                  </a:lnTo>
                  <a:lnTo>
                    <a:pt x="266" y="660"/>
                  </a:lnTo>
                  <a:lnTo>
                    <a:pt x="248" y="670"/>
                  </a:lnTo>
                  <a:lnTo>
                    <a:pt x="231" y="681"/>
                  </a:lnTo>
                  <a:lnTo>
                    <a:pt x="216" y="690"/>
                  </a:lnTo>
                  <a:lnTo>
                    <a:pt x="201" y="698"/>
                  </a:lnTo>
                  <a:lnTo>
                    <a:pt x="188" y="704"/>
                  </a:lnTo>
                  <a:lnTo>
                    <a:pt x="183" y="706"/>
                  </a:lnTo>
                  <a:lnTo>
                    <a:pt x="177" y="708"/>
                  </a:lnTo>
                  <a:lnTo>
                    <a:pt x="171" y="710"/>
                  </a:lnTo>
                  <a:lnTo>
                    <a:pt x="165" y="710"/>
                  </a:lnTo>
                  <a:lnTo>
                    <a:pt x="160" y="711"/>
                  </a:lnTo>
                  <a:lnTo>
                    <a:pt x="153" y="710"/>
                  </a:lnTo>
                  <a:lnTo>
                    <a:pt x="147" y="710"/>
                  </a:lnTo>
                  <a:lnTo>
                    <a:pt x="141" y="708"/>
                  </a:lnTo>
                  <a:lnTo>
                    <a:pt x="129" y="704"/>
                  </a:lnTo>
                  <a:lnTo>
                    <a:pt x="117" y="698"/>
                  </a:lnTo>
                  <a:lnTo>
                    <a:pt x="107" y="690"/>
                  </a:lnTo>
                  <a:lnTo>
                    <a:pt x="96" y="680"/>
                  </a:lnTo>
                  <a:lnTo>
                    <a:pt x="88" y="669"/>
                  </a:lnTo>
                  <a:lnTo>
                    <a:pt x="80" y="658"/>
                  </a:lnTo>
                  <a:lnTo>
                    <a:pt x="72" y="647"/>
                  </a:lnTo>
                  <a:lnTo>
                    <a:pt x="65" y="636"/>
                  </a:lnTo>
                  <a:lnTo>
                    <a:pt x="57" y="622"/>
                  </a:lnTo>
                  <a:lnTo>
                    <a:pt x="50" y="608"/>
                  </a:lnTo>
                  <a:lnTo>
                    <a:pt x="43" y="594"/>
                  </a:lnTo>
                  <a:lnTo>
                    <a:pt x="39" y="581"/>
                  </a:lnTo>
                  <a:lnTo>
                    <a:pt x="34" y="566"/>
                  </a:lnTo>
                  <a:lnTo>
                    <a:pt x="29" y="552"/>
                  </a:lnTo>
                  <a:lnTo>
                    <a:pt x="25" y="537"/>
                  </a:lnTo>
                  <a:lnTo>
                    <a:pt x="20" y="523"/>
                  </a:lnTo>
                  <a:lnTo>
                    <a:pt x="16" y="474"/>
                  </a:lnTo>
                  <a:lnTo>
                    <a:pt x="8" y="427"/>
                  </a:lnTo>
                  <a:lnTo>
                    <a:pt x="1" y="380"/>
                  </a:lnTo>
                  <a:lnTo>
                    <a:pt x="0" y="332"/>
                  </a:lnTo>
                  <a:lnTo>
                    <a:pt x="9" y="313"/>
                  </a:lnTo>
                  <a:lnTo>
                    <a:pt x="19" y="296"/>
                  </a:lnTo>
                  <a:lnTo>
                    <a:pt x="32" y="280"/>
                  </a:lnTo>
                  <a:lnTo>
                    <a:pt x="44" y="265"/>
                  </a:lnTo>
                  <a:lnTo>
                    <a:pt x="58" y="250"/>
                  </a:lnTo>
                  <a:lnTo>
                    <a:pt x="72" y="235"/>
                  </a:lnTo>
                  <a:lnTo>
                    <a:pt x="86" y="220"/>
                  </a:lnTo>
                  <a:lnTo>
                    <a:pt x="100" y="205"/>
                  </a:lnTo>
                  <a:lnTo>
                    <a:pt x="109" y="194"/>
                  </a:lnTo>
                  <a:lnTo>
                    <a:pt x="120" y="183"/>
                  </a:lnTo>
                  <a:lnTo>
                    <a:pt x="133" y="171"/>
                  </a:lnTo>
                  <a:lnTo>
                    <a:pt x="147" y="160"/>
                  </a:lnTo>
                  <a:lnTo>
                    <a:pt x="162" y="147"/>
                  </a:lnTo>
                  <a:lnTo>
                    <a:pt x="177" y="136"/>
                  </a:lnTo>
                  <a:lnTo>
                    <a:pt x="193" y="124"/>
                  </a:lnTo>
                  <a:lnTo>
                    <a:pt x="208" y="113"/>
                  </a:lnTo>
                  <a:lnTo>
                    <a:pt x="223" y="101"/>
                  </a:lnTo>
                  <a:lnTo>
                    <a:pt x="237" y="92"/>
                  </a:lnTo>
                  <a:lnTo>
                    <a:pt x="249" y="83"/>
                  </a:lnTo>
                  <a:lnTo>
                    <a:pt x="262" y="75"/>
                  </a:lnTo>
                  <a:lnTo>
                    <a:pt x="271" y="68"/>
                  </a:lnTo>
                  <a:lnTo>
                    <a:pt x="279" y="62"/>
                  </a:lnTo>
                  <a:lnTo>
                    <a:pt x="285" y="58"/>
                  </a:lnTo>
                  <a:lnTo>
                    <a:pt x="289" y="56"/>
                  </a:lnTo>
                  <a:lnTo>
                    <a:pt x="305" y="47"/>
                  </a:lnTo>
                  <a:lnTo>
                    <a:pt x="323" y="38"/>
                  </a:lnTo>
                  <a:lnTo>
                    <a:pt x="343" y="28"/>
                  </a:lnTo>
                  <a:lnTo>
                    <a:pt x="362" y="19"/>
                  </a:lnTo>
                  <a:lnTo>
                    <a:pt x="381" y="12"/>
                  </a:lnTo>
                  <a:lnTo>
                    <a:pt x="396" y="5"/>
                  </a:lnTo>
                  <a:lnTo>
                    <a:pt x="406" y="2"/>
                  </a:lnTo>
                  <a:lnTo>
                    <a:pt x="411" y="0"/>
                  </a:lnTo>
                  <a:lnTo>
                    <a:pt x="429" y="47"/>
                  </a:lnTo>
                  <a:lnTo>
                    <a:pt x="445" y="93"/>
                  </a:lnTo>
                  <a:lnTo>
                    <a:pt x="460" y="139"/>
                  </a:lnTo>
                  <a:lnTo>
                    <a:pt x="473" y="185"/>
                  </a:lnTo>
                  <a:lnTo>
                    <a:pt x="483" y="234"/>
                  </a:lnTo>
                  <a:lnTo>
                    <a:pt x="490" y="284"/>
                  </a:lnTo>
                  <a:lnTo>
                    <a:pt x="496" y="340"/>
                  </a:lnTo>
                  <a:lnTo>
                    <a:pt x="498" y="400"/>
                  </a:lnTo>
                  <a:close/>
                </a:path>
              </a:pathLst>
            </a:custGeom>
            <a:solidFill>
              <a:srgbClr val="FFFF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-61" y="1815"/>
              <a:ext cx="283" cy="442"/>
            </a:xfrm>
            <a:custGeom>
              <a:avLst/>
              <a:gdLst>
                <a:gd name="T0" fmla="*/ 46 w 567"/>
                <a:gd name="T1" fmla="*/ 385 h 884"/>
                <a:gd name="T2" fmla="*/ 33 w 567"/>
                <a:gd name="T3" fmla="*/ 337 h 884"/>
                <a:gd name="T4" fmla="*/ 15 w 567"/>
                <a:gd name="T5" fmla="*/ 274 h 884"/>
                <a:gd name="T6" fmla="*/ 2 w 567"/>
                <a:gd name="T7" fmla="*/ 226 h 884"/>
                <a:gd name="T8" fmla="*/ 5 w 567"/>
                <a:gd name="T9" fmla="*/ 199 h 884"/>
                <a:gd name="T10" fmla="*/ 19 w 567"/>
                <a:gd name="T11" fmla="*/ 163 h 884"/>
                <a:gd name="T12" fmla="*/ 37 w 567"/>
                <a:gd name="T13" fmla="*/ 128 h 884"/>
                <a:gd name="T14" fmla="*/ 60 w 567"/>
                <a:gd name="T15" fmla="*/ 96 h 884"/>
                <a:gd name="T16" fmla="*/ 77 w 567"/>
                <a:gd name="T17" fmla="*/ 75 h 884"/>
                <a:gd name="T18" fmla="*/ 91 w 567"/>
                <a:gd name="T19" fmla="*/ 62 h 884"/>
                <a:gd name="T20" fmla="*/ 106 w 567"/>
                <a:gd name="T21" fmla="*/ 49 h 884"/>
                <a:gd name="T22" fmla="*/ 121 w 567"/>
                <a:gd name="T23" fmla="*/ 36 h 884"/>
                <a:gd name="T24" fmla="*/ 136 w 567"/>
                <a:gd name="T25" fmla="*/ 24 h 884"/>
                <a:gd name="T26" fmla="*/ 148 w 567"/>
                <a:gd name="T27" fmla="*/ 13 h 884"/>
                <a:gd name="T28" fmla="*/ 159 w 567"/>
                <a:gd name="T29" fmla="*/ 5 h 884"/>
                <a:gd name="T30" fmla="*/ 164 w 567"/>
                <a:gd name="T31" fmla="*/ 1 h 884"/>
                <a:gd name="T32" fmla="*/ 172 w 567"/>
                <a:gd name="T33" fmla="*/ 2 h 884"/>
                <a:gd name="T34" fmla="*/ 189 w 567"/>
                <a:gd name="T35" fmla="*/ 5 h 884"/>
                <a:gd name="T36" fmla="*/ 206 w 567"/>
                <a:gd name="T37" fmla="*/ 9 h 884"/>
                <a:gd name="T38" fmla="*/ 225 w 567"/>
                <a:gd name="T39" fmla="*/ 13 h 884"/>
                <a:gd name="T40" fmla="*/ 243 w 567"/>
                <a:gd name="T41" fmla="*/ 16 h 884"/>
                <a:gd name="T42" fmla="*/ 259 w 567"/>
                <a:gd name="T43" fmla="*/ 20 h 884"/>
                <a:gd name="T44" fmla="*/ 273 w 567"/>
                <a:gd name="T45" fmla="*/ 21 h 884"/>
                <a:gd name="T46" fmla="*/ 281 w 567"/>
                <a:gd name="T47" fmla="*/ 23 h 884"/>
                <a:gd name="T48" fmla="*/ 277 w 567"/>
                <a:gd name="T49" fmla="*/ 26 h 884"/>
                <a:gd name="T50" fmla="*/ 256 w 567"/>
                <a:gd name="T51" fmla="*/ 38 h 884"/>
                <a:gd name="T52" fmla="*/ 229 w 567"/>
                <a:gd name="T53" fmla="*/ 54 h 884"/>
                <a:gd name="T54" fmla="*/ 205 w 567"/>
                <a:gd name="T55" fmla="*/ 69 h 884"/>
                <a:gd name="T56" fmla="*/ 186 w 567"/>
                <a:gd name="T57" fmla="*/ 82 h 884"/>
                <a:gd name="T58" fmla="*/ 170 w 567"/>
                <a:gd name="T59" fmla="*/ 96 h 884"/>
                <a:gd name="T60" fmla="*/ 153 w 567"/>
                <a:gd name="T61" fmla="*/ 110 h 884"/>
                <a:gd name="T62" fmla="*/ 138 w 567"/>
                <a:gd name="T63" fmla="*/ 125 h 884"/>
                <a:gd name="T64" fmla="*/ 125 w 567"/>
                <a:gd name="T65" fmla="*/ 141 h 884"/>
                <a:gd name="T66" fmla="*/ 113 w 567"/>
                <a:gd name="T67" fmla="*/ 155 h 884"/>
                <a:gd name="T68" fmla="*/ 102 w 567"/>
                <a:gd name="T69" fmla="*/ 170 h 884"/>
                <a:gd name="T70" fmla="*/ 93 w 567"/>
                <a:gd name="T71" fmla="*/ 186 h 884"/>
                <a:gd name="T72" fmla="*/ 89 w 567"/>
                <a:gd name="T73" fmla="*/ 194 h 884"/>
                <a:gd name="T74" fmla="*/ 89 w 567"/>
                <a:gd name="T75" fmla="*/ 194 h 884"/>
                <a:gd name="T76" fmla="*/ 89 w 567"/>
                <a:gd name="T77" fmla="*/ 194 h 884"/>
                <a:gd name="T78" fmla="*/ 89 w 567"/>
                <a:gd name="T79" fmla="*/ 194 h 884"/>
                <a:gd name="T80" fmla="*/ 88 w 567"/>
                <a:gd name="T81" fmla="*/ 194 h 884"/>
                <a:gd name="T82" fmla="*/ 88 w 567"/>
                <a:gd name="T83" fmla="*/ 195 h 884"/>
                <a:gd name="T84" fmla="*/ 85 w 567"/>
                <a:gd name="T85" fmla="*/ 213 h 884"/>
                <a:gd name="T86" fmla="*/ 85 w 567"/>
                <a:gd name="T87" fmla="*/ 250 h 884"/>
                <a:gd name="T88" fmla="*/ 92 w 567"/>
                <a:gd name="T89" fmla="*/ 285 h 884"/>
                <a:gd name="T90" fmla="*/ 102 w 567"/>
                <a:gd name="T91" fmla="*/ 321 h 884"/>
                <a:gd name="T92" fmla="*/ 110 w 567"/>
                <a:gd name="T93" fmla="*/ 352 h 884"/>
                <a:gd name="T94" fmla="*/ 118 w 567"/>
                <a:gd name="T95" fmla="*/ 379 h 884"/>
                <a:gd name="T96" fmla="*/ 126 w 567"/>
                <a:gd name="T97" fmla="*/ 404 h 884"/>
                <a:gd name="T98" fmla="*/ 134 w 567"/>
                <a:gd name="T99" fmla="*/ 429 h 884"/>
                <a:gd name="T100" fmla="*/ 132 w 567"/>
                <a:gd name="T101" fmla="*/ 439 h 884"/>
                <a:gd name="T102" fmla="*/ 109 w 567"/>
                <a:gd name="T103" fmla="*/ 426 h 884"/>
                <a:gd name="T104" fmla="*/ 80 w 567"/>
                <a:gd name="T105" fmla="*/ 410 h 884"/>
                <a:gd name="T106" fmla="*/ 55 w 567"/>
                <a:gd name="T107" fmla="*/ 397 h 88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7"/>
                <a:gd name="T163" fmla="*/ 0 h 884"/>
                <a:gd name="T164" fmla="*/ 567 w 567"/>
                <a:gd name="T165" fmla="*/ 884 h 88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7" h="884">
                  <a:moveTo>
                    <a:pt x="94" y="786"/>
                  </a:moveTo>
                  <a:lnTo>
                    <a:pt x="92" y="769"/>
                  </a:lnTo>
                  <a:lnTo>
                    <a:pt x="82" y="729"/>
                  </a:lnTo>
                  <a:lnTo>
                    <a:pt x="67" y="674"/>
                  </a:lnTo>
                  <a:lnTo>
                    <a:pt x="49" y="610"/>
                  </a:lnTo>
                  <a:lnTo>
                    <a:pt x="31" y="547"/>
                  </a:lnTo>
                  <a:lnTo>
                    <a:pt x="15" y="492"/>
                  </a:lnTo>
                  <a:lnTo>
                    <a:pt x="4" y="451"/>
                  </a:lnTo>
                  <a:lnTo>
                    <a:pt x="0" y="435"/>
                  </a:lnTo>
                  <a:lnTo>
                    <a:pt x="10" y="397"/>
                  </a:lnTo>
                  <a:lnTo>
                    <a:pt x="23" y="360"/>
                  </a:lnTo>
                  <a:lnTo>
                    <a:pt x="38" y="325"/>
                  </a:lnTo>
                  <a:lnTo>
                    <a:pt x="55" y="289"/>
                  </a:lnTo>
                  <a:lnTo>
                    <a:pt x="75" y="255"/>
                  </a:lnTo>
                  <a:lnTo>
                    <a:pt x="95" y="222"/>
                  </a:lnTo>
                  <a:lnTo>
                    <a:pt x="120" y="191"/>
                  </a:lnTo>
                  <a:lnTo>
                    <a:pt x="145" y="161"/>
                  </a:lnTo>
                  <a:lnTo>
                    <a:pt x="155" y="149"/>
                  </a:lnTo>
                  <a:lnTo>
                    <a:pt x="168" y="137"/>
                  </a:lnTo>
                  <a:lnTo>
                    <a:pt x="182" y="124"/>
                  </a:lnTo>
                  <a:lnTo>
                    <a:pt x="196" y="110"/>
                  </a:lnTo>
                  <a:lnTo>
                    <a:pt x="212" y="98"/>
                  </a:lnTo>
                  <a:lnTo>
                    <a:pt x="227" y="84"/>
                  </a:lnTo>
                  <a:lnTo>
                    <a:pt x="242" y="71"/>
                  </a:lnTo>
                  <a:lnTo>
                    <a:pt x="257" y="58"/>
                  </a:lnTo>
                  <a:lnTo>
                    <a:pt x="272" y="47"/>
                  </a:lnTo>
                  <a:lnTo>
                    <a:pt x="285" y="35"/>
                  </a:lnTo>
                  <a:lnTo>
                    <a:pt x="297" y="25"/>
                  </a:lnTo>
                  <a:lnTo>
                    <a:pt x="308" y="17"/>
                  </a:lnTo>
                  <a:lnTo>
                    <a:pt x="318" y="10"/>
                  </a:lnTo>
                  <a:lnTo>
                    <a:pt x="325" y="4"/>
                  </a:lnTo>
                  <a:lnTo>
                    <a:pt x="329" y="1"/>
                  </a:lnTo>
                  <a:lnTo>
                    <a:pt x="330" y="0"/>
                  </a:lnTo>
                  <a:lnTo>
                    <a:pt x="344" y="3"/>
                  </a:lnTo>
                  <a:lnTo>
                    <a:pt x="360" y="7"/>
                  </a:lnTo>
                  <a:lnTo>
                    <a:pt x="378" y="10"/>
                  </a:lnTo>
                  <a:lnTo>
                    <a:pt x="395" y="13"/>
                  </a:lnTo>
                  <a:lnTo>
                    <a:pt x="413" y="18"/>
                  </a:lnTo>
                  <a:lnTo>
                    <a:pt x="433" y="22"/>
                  </a:lnTo>
                  <a:lnTo>
                    <a:pt x="451" y="25"/>
                  </a:lnTo>
                  <a:lnTo>
                    <a:pt x="470" y="28"/>
                  </a:lnTo>
                  <a:lnTo>
                    <a:pt x="487" y="32"/>
                  </a:lnTo>
                  <a:lnTo>
                    <a:pt x="504" y="35"/>
                  </a:lnTo>
                  <a:lnTo>
                    <a:pt x="519" y="39"/>
                  </a:lnTo>
                  <a:lnTo>
                    <a:pt x="533" y="41"/>
                  </a:lnTo>
                  <a:lnTo>
                    <a:pt x="546" y="42"/>
                  </a:lnTo>
                  <a:lnTo>
                    <a:pt x="555" y="43"/>
                  </a:lnTo>
                  <a:lnTo>
                    <a:pt x="562" y="45"/>
                  </a:lnTo>
                  <a:lnTo>
                    <a:pt x="567" y="45"/>
                  </a:lnTo>
                  <a:lnTo>
                    <a:pt x="554" y="51"/>
                  </a:lnTo>
                  <a:lnTo>
                    <a:pt x="535" y="62"/>
                  </a:lnTo>
                  <a:lnTo>
                    <a:pt x="512" y="76"/>
                  </a:lnTo>
                  <a:lnTo>
                    <a:pt x="486" y="91"/>
                  </a:lnTo>
                  <a:lnTo>
                    <a:pt x="458" y="107"/>
                  </a:lnTo>
                  <a:lnTo>
                    <a:pt x="432" y="123"/>
                  </a:lnTo>
                  <a:lnTo>
                    <a:pt x="410" y="137"/>
                  </a:lnTo>
                  <a:lnTo>
                    <a:pt x="391" y="149"/>
                  </a:lnTo>
                  <a:lnTo>
                    <a:pt x="373" y="163"/>
                  </a:lnTo>
                  <a:lnTo>
                    <a:pt x="356" y="177"/>
                  </a:lnTo>
                  <a:lnTo>
                    <a:pt x="340" y="191"/>
                  </a:lnTo>
                  <a:lnTo>
                    <a:pt x="323" y="205"/>
                  </a:lnTo>
                  <a:lnTo>
                    <a:pt x="307" y="220"/>
                  </a:lnTo>
                  <a:lnTo>
                    <a:pt x="292" y="235"/>
                  </a:lnTo>
                  <a:lnTo>
                    <a:pt x="277" y="250"/>
                  </a:lnTo>
                  <a:lnTo>
                    <a:pt x="262" y="267"/>
                  </a:lnTo>
                  <a:lnTo>
                    <a:pt x="251" y="282"/>
                  </a:lnTo>
                  <a:lnTo>
                    <a:pt x="238" y="296"/>
                  </a:lnTo>
                  <a:lnTo>
                    <a:pt x="227" y="310"/>
                  </a:lnTo>
                  <a:lnTo>
                    <a:pt x="215" y="325"/>
                  </a:lnTo>
                  <a:lnTo>
                    <a:pt x="205" y="340"/>
                  </a:lnTo>
                  <a:lnTo>
                    <a:pt x="194" y="355"/>
                  </a:lnTo>
                  <a:lnTo>
                    <a:pt x="186" y="371"/>
                  </a:lnTo>
                  <a:lnTo>
                    <a:pt x="179" y="388"/>
                  </a:lnTo>
                  <a:lnTo>
                    <a:pt x="178" y="388"/>
                  </a:lnTo>
                  <a:lnTo>
                    <a:pt x="177" y="388"/>
                  </a:lnTo>
                  <a:lnTo>
                    <a:pt x="176" y="389"/>
                  </a:lnTo>
                  <a:lnTo>
                    <a:pt x="170" y="426"/>
                  </a:lnTo>
                  <a:lnTo>
                    <a:pt x="169" y="462"/>
                  </a:lnTo>
                  <a:lnTo>
                    <a:pt x="171" y="499"/>
                  </a:lnTo>
                  <a:lnTo>
                    <a:pt x="177" y="534"/>
                  </a:lnTo>
                  <a:lnTo>
                    <a:pt x="185" y="570"/>
                  </a:lnTo>
                  <a:lnTo>
                    <a:pt x="194" y="606"/>
                  </a:lnTo>
                  <a:lnTo>
                    <a:pt x="204" y="642"/>
                  </a:lnTo>
                  <a:lnTo>
                    <a:pt x="214" y="677"/>
                  </a:lnTo>
                  <a:lnTo>
                    <a:pt x="221" y="704"/>
                  </a:lnTo>
                  <a:lnTo>
                    <a:pt x="228" y="730"/>
                  </a:lnTo>
                  <a:lnTo>
                    <a:pt x="236" y="757"/>
                  </a:lnTo>
                  <a:lnTo>
                    <a:pt x="244" y="782"/>
                  </a:lnTo>
                  <a:lnTo>
                    <a:pt x="252" y="807"/>
                  </a:lnTo>
                  <a:lnTo>
                    <a:pt x="260" y="833"/>
                  </a:lnTo>
                  <a:lnTo>
                    <a:pt x="268" y="858"/>
                  </a:lnTo>
                  <a:lnTo>
                    <a:pt x="277" y="884"/>
                  </a:lnTo>
                  <a:lnTo>
                    <a:pt x="265" y="877"/>
                  </a:lnTo>
                  <a:lnTo>
                    <a:pt x="244" y="866"/>
                  </a:lnTo>
                  <a:lnTo>
                    <a:pt x="219" y="851"/>
                  </a:lnTo>
                  <a:lnTo>
                    <a:pt x="190" y="836"/>
                  </a:lnTo>
                  <a:lnTo>
                    <a:pt x="161" y="820"/>
                  </a:lnTo>
                  <a:lnTo>
                    <a:pt x="135" y="805"/>
                  </a:lnTo>
                  <a:lnTo>
                    <a:pt x="111" y="794"/>
                  </a:lnTo>
                  <a:lnTo>
                    <a:pt x="94" y="786"/>
                  </a:lnTo>
                  <a:close/>
                </a:path>
              </a:pathLst>
            </a:custGeom>
            <a:solidFill>
              <a:srgbClr val="93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38" y="1827"/>
              <a:ext cx="393" cy="495"/>
            </a:xfrm>
            <a:custGeom>
              <a:avLst/>
              <a:gdLst>
                <a:gd name="T0" fmla="*/ 270 w 787"/>
                <a:gd name="T1" fmla="*/ 489 h 991"/>
                <a:gd name="T2" fmla="*/ 220 w 787"/>
                <a:gd name="T3" fmla="*/ 477 h 991"/>
                <a:gd name="T4" fmla="*/ 159 w 787"/>
                <a:gd name="T5" fmla="*/ 462 h 991"/>
                <a:gd name="T6" fmla="*/ 103 w 787"/>
                <a:gd name="T7" fmla="*/ 448 h 991"/>
                <a:gd name="T8" fmla="*/ 65 w 787"/>
                <a:gd name="T9" fmla="*/ 439 h 991"/>
                <a:gd name="T10" fmla="*/ 38 w 787"/>
                <a:gd name="T11" fmla="*/ 390 h 991"/>
                <a:gd name="T12" fmla="*/ 7 w 787"/>
                <a:gd name="T13" fmla="*/ 266 h 991"/>
                <a:gd name="T14" fmla="*/ 0 w 787"/>
                <a:gd name="T15" fmla="*/ 193 h 991"/>
                <a:gd name="T16" fmla="*/ 14 w 787"/>
                <a:gd name="T17" fmla="*/ 164 h 991"/>
                <a:gd name="T18" fmla="*/ 38 w 787"/>
                <a:gd name="T19" fmla="*/ 133 h 991"/>
                <a:gd name="T20" fmla="*/ 66 w 787"/>
                <a:gd name="T21" fmla="*/ 105 h 991"/>
                <a:gd name="T22" fmla="*/ 80 w 787"/>
                <a:gd name="T23" fmla="*/ 92 h 991"/>
                <a:gd name="T24" fmla="*/ 95 w 787"/>
                <a:gd name="T25" fmla="*/ 79 h 991"/>
                <a:gd name="T26" fmla="*/ 115 w 787"/>
                <a:gd name="T27" fmla="*/ 65 h 991"/>
                <a:gd name="T28" fmla="*/ 154 w 787"/>
                <a:gd name="T29" fmla="*/ 42 h 991"/>
                <a:gd name="T30" fmla="*/ 189 w 787"/>
                <a:gd name="T31" fmla="*/ 21 h 991"/>
                <a:gd name="T32" fmla="*/ 206 w 787"/>
                <a:gd name="T33" fmla="*/ 11 h 991"/>
                <a:gd name="T34" fmla="*/ 224 w 787"/>
                <a:gd name="T35" fmla="*/ 5 h 991"/>
                <a:gd name="T36" fmla="*/ 243 w 787"/>
                <a:gd name="T37" fmla="*/ 0 h 991"/>
                <a:gd name="T38" fmla="*/ 259 w 787"/>
                <a:gd name="T39" fmla="*/ 10 h 991"/>
                <a:gd name="T40" fmla="*/ 286 w 787"/>
                <a:gd name="T41" fmla="*/ 28 h 991"/>
                <a:gd name="T42" fmla="*/ 283 w 787"/>
                <a:gd name="T43" fmla="*/ 37 h 991"/>
                <a:gd name="T44" fmla="*/ 250 w 787"/>
                <a:gd name="T45" fmla="*/ 49 h 991"/>
                <a:gd name="T46" fmla="*/ 219 w 787"/>
                <a:gd name="T47" fmla="*/ 64 h 991"/>
                <a:gd name="T48" fmla="*/ 198 w 787"/>
                <a:gd name="T49" fmla="*/ 75 h 991"/>
                <a:gd name="T50" fmla="*/ 184 w 787"/>
                <a:gd name="T51" fmla="*/ 84 h 991"/>
                <a:gd name="T52" fmla="*/ 170 w 787"/>
                <a:gd name="T53" fmla="*/ 94 h 991"/>
                <a:gd name="T54" fmla="*/ 145 w 787"/>
                <a:gd name="T55" fmla="*/ 111 h 991"/>
                <a:gd name="T56" fmla="*/ 122 w 787"/>
                <a:gd name="T57" fmla="*/ 130 h 991"/>
                <a:gd name="T58" fmla="*/ 102 w 787"/>
                <a:gd name="T59" fmla="*/ 154 h 991"/>
                <a:gd name="T60" fmla="*/ 79 w 787"/>
                <a:gd name="T61" fmla="*/ 178 h 991"/>
                <a:gd name="T62" fmla="*/ 60 w 787"/>
                <a:gd name="T63" fmla="*/ 204 h 991"/>
                <a:gd name="T64" fmla="*/ 57 w 787"/>
                <a:gd name="T65" fmla="*/ 268 h 991"/>
                <a:gd name="T66" fmla="*/ 69 w 787"/>
                <a:gd name="T67" fmla="*/ 334 h 991"/>
                <a:gd name="T68" fmla="*/ 75 w 787"/>
                <a:gd name="T69" fmla="*/ 353 h 991"/>
                <a:gd name="T70" fmla="*/ 83 w 787"/>
                <a:gd name="T71" fmla="*/ 372 h 991"/>
                <a:gd name="T72" fmla="*/ 96 w 787"/>
                <a:gd name="T73" fmla="*/ 391 h 991"/>
                <a:gd name="T74" fmla="*/ 113 w 787"/>
                <a:gd name="T75" fmla="*/ 409 h 991"/>
                <a:gd name="T76" fmla="*/ 134 w 787"/>
                <a:gd name="T77" fmla="*/ 419 h 991"/>
                <a:gd name="T78" fmla="*/ 145 w 787"/>
                <a:gd name="T79" fmla="*/ 420 h 991"/>
                <a:gd name="T80" fmla="*/ 156 w 787"/>
                <a:gd name="T81" fmla="*/ 418 h 991"/>
                <a:gd name="T82" fmla="*/ 168 w 787"/>
                <a:gd name="T83" fmla="*/ 413 h 991"/>
                <a:gd name="T84" fmla="*/ 187 w 787"/>
                <a:gd name="T85" fmla="*/ 404 h 991"/>
                <a:gd name="T86" fmla="*/ 205 w 787"/>
                <a:gd name="T87" fmla="*/ 393 h 991"/>
                <a:gd name="T88" fmla="*/ 229 w 787"/>
                <a:gd name="T89" fmla="*/ 376 h 991"/>
                <a:gd name="T90" fmla="*/ 256 w 787"/>
                <a:gd name="T91" fmla="*/ 358 h 991"/>
                <a:gd name="T92" fmla="*/ 281 w 787"/>
                <a:gd name="T93" fmla="*/ 337 h 991"/>
                <a:gd name="T94" fmla="*/ 300 w 787"/>
                <a:gd name="T95" fmla="*/ 310 h 991"/>
                <a:gd name="T96" fmla="*/ 319 w 787"/>
                <a:gd name="T97" fmla="*/ 274 h 991"/>
                <a:gd name="T98" fmla="*/ 325 w 787"/>
                <a:gd name="T99" fmla="*/ 261 h 991"/>
                <a:gd name="T100" fmla="*/ 326 w 787"/>
                <a:gd name="T101" fmla="*/ 261 h 991"/>
                <a:gd name="T102" fmla="*/ 326 w 787"/>
                <a:gd name="T103" fmla="*/ 261 h 991"/>
                <a:gd name="T104" fmla="*/ 336 w 787"/>
                <a:gd name="T105" fmla="*/ 268 h 991"/>
                <a:gd name="T106" fmla="*/ 368 w 787"/>
                <a:gd name="T107" fmla="*/ 292 h 991"/>
                <a:gd name="T108" fmla="*/ 393 w 787"/>
                <a:gd name="T109" fmla="*/ 321 h 991"/>
                <a:gd name="T110" fmla="*/ 379 w 787"/>
                <a:gd name="T111" fmla="*/ 344 h 991"/>
                <a:gd name="T112" fmla="*/ 359 w 787"/>
                <a:gd name="T113" fmla="*/ 380 h 991"/>
                <a:gd name="T114" fmla="*/ 336 w 787"/>
                <a:gd name="T115" fmla="*/ 421 h 991"/>
                <a:gd name="T116" fmla="*/ 314 w 787"/>
                <a:gd name="T117" fmla="*/ 459 h 991"/>
                <a:gd name="T118" fmla="*/ 296 w 787"/>
                <a:gd name="T119" fmla="*/ 489 h 991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87"/>
                <a:gd name="T181" fmla="*/ 0 h 991"/>
                <a:gd name="T182" fmla="*/ 787 w 787"/>
                <a:gd name="T183" fmla="*/ 991 h 991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87" h="991">
                  <a:moveTo>
                    <a:pt x="584" y="991"/>
                  </a:moveTo>
                  <a:lnTo>
                    <a:pt x="566" y="986"/>
                  </a:lnTo>
                  <a:lnTo>
                    <a:pt x="541" y="979"/>
                  </a:lnTo>
                  <a:lnTo>
                    <a:pt x="511" y="972"/>
                  </a:lnTo>
                  <a:lnTo>
                    <a:pt x="477" y="963"/>
                  </a:lnTo>
                  <a:lnTo>
                    <a:pt x="440" y="954"/>
                  </a:lnTo>
                  <a:lnTo>
                    <a:pt x="400" y="944"/>
                  </a:lnTo>
                  <a:lnTo>
                    <a:pt x="359" y="934"/>
                  </a:lnTo>
                  <a:lnTo>
                    <a:pt x="319" y="924"/>
                  </a:lnTo>
                  <a:lnTo>
                    <a:pt x="279" y="914"/>
                  </a:lnTo>
                  <a:lnTo>
                    <a:pt x="241" y="904"/>
                  </a:lnTo>
                  <a:lnTo>
                    <a:pt x="206" y="896"/>
                  </a:lnTo>
                  <a:lnTo>
                    <a:pt x="175" y="888"/>
                  </a:lnTo>
                  <a:lnTo>
                    <a:pt x="150" y="883"/>
                  </a:lnTo>
                  <a:lnTo>
                    <a:pt x="130" y="878"/>
                  </a:lnTo>
                  <a:lnTo>
                    <a:pt x="117" y="874"/>
                  </a:lnTo>
                  <a:lnTo>
                    <a:pt x="113" y="873"/>
                  </a:lnTo>
                  <a:lnTo>
                    <a:pt x="76" y="781"/>
                  </a:lnTo>
                  <a:lnTo>
                    <a:pt x="48" y="691"/>
                  </a:lnTo>
                  <a:lnTo>
                    <a:pt x="28" y="607"/>
                  </a:lnTo>
                  <a:lnTo>
                    <a:pt x="14" y="532"/>
                  </a:lnTo>
                  <a:lnTo>
                    <a:pt x="6" y="469"/>
                  </a:lnTo>
                  <a:lnTo>
                    <a:pt x="1" y="419"/>
                  </a:lnTo>
                  <a:lnTo>
                    <a:pt x="0" y="387"/>
                  </a:lnTo>
                  <a:lnTo>
                    <a:pt x="0" y="374"/>
                  </a:lnTo>
                  <a:lnTo>
                    <a:pt x="14" y="351"/>
                  </a:lnTo>
                  <a:lnTo>
                    <a:pt x="29" y="329"/>
                  </a:lnTo>
                  <a:lnTo>
                    <a:pt x="44" y="309"/>
                  </a:lnTo>
                  <a:lnTo>
                    <a:pt x="60" y="288"/>
                  </a:lnTo>
                  <a:lnTo>
                    <a:pt x="76" y="267"/>
                  </a:lnTo>
                  <a:lnTo>
                    <a:pt x="94" y="248"/>
                  </a:lnTo>
                  <a:lnTo>
                    <a:pt x="113" y="229"/>
                  </a:lnTo>
                  <a:lnTo>
                    <a:pt x="132" y="211"/>
                  </a:lnTo>
                  <a:lnTo>
                    <a:pt x="143" y="201"/>
                  </a:lnTo>
                  <a:lnTo>
                    <a:pt x="152" y="193"/>
                  </a:lnTo>
                  <a:lnTo>
                    <a:pt x="161" y="184"/>
                  </a:lnTo>
                  <a:lnTo>
                    <a:pt x="172" y="176"/>
                  </a:lnTo>
                  <a:lnTo>
                    <a:pt x="181" y="167"/>
                  </a:lnTo>
                  <a:lnTo>
                    <a:pt x="191" y="159"/>
                  </a:lnTo>
                  <a:lnTo>
                    <a:pt x="201" y="151"/>
                  </a:lnTo>
                  <a:lnTo>
                    <a:pt x="213" y="143"/>
                  </a:lnTo>
                  <a:lnTo>
                    <a:pt x="231" y="131"/>
                  </a:lnTo>
                  <a:lnTo>
                    <a:pt x="254" y="117"/>
                  </a:lnTo>
                  <a:lnTo>
                    <a:pt x="281" y="101"/>
                  </a:lnTo>
                  <a:lnTo>
                    <a:pt x="309" y="84"/>
                  </a:lnTo>
                  <a:lnTo>
                    <a:pt x="335" y="68"/>
                  </a:lnTo>
                  <a:lnTo>
                    <a:pt x="358" y="54"/>
                  </a:lnTo>
                  <a:lnTo>
                    <a:pt x="378" y="42"/>
                  </a:lnTo>
                  <a:lnTo>
                    <a:pt x="389" y="34"/>
                  </a:lnTo>
                  <a:lnTo>
                    <a:pt x="401" y="27"/>
                  </a:lnTo>
                  <a:lnTo>
                    <a:pt x="412" y="22"/>
                  </a:lnTo>
                  <a:lnTo>
                    <a:pt x="425" y="17"/>
                  </a:lnTo>
                  <a:lnTo>
                    <a:pt x="436" y="14"/>
                  </a:lnTo>
                  <a:lnTo>
                    <a:pt x="449" y="11"/>
                  </a:lnTo>
                  <a:lnTo>
                    <a:pt x="462" y="8"/>
                  </a:lnTo>
                  <a:lnTo>
                    <a:pt x="474" y="4"/>
                  </a:lnTo>
                  <a:lnTo>
                    <a:pt x="487" y="0"/>
                  </a:lnTo>
                  <a:lnTo>
                    <a:pt x="492" y="2"/>
                  </a:lnTo>
                  <a:lnTo>
                    <a:pt x="503" y="10"/>
                  </a:lnTo>
                  <a:lnTo>
                    <a:pt x="519" y="21"/>
                  </a:lnTo>
                  <a:lnTo>
                    <a:pt x="538" y="33"/>
                  </a:lnTo>
                  <a:lnTo>
                    <a:pt x="556" y="45"/>
                  </a:lnTo>
                  <a:lnTo>
                    <a:pt x="572" y="56"/>
                  </a:lnTo>
                  <a:lnTo>
                    <a:pt x="584" y="63"/>
                  </a:lnTo>
                  <a:lnTo>
                    <a:pt x="587" y="67"/>
                  </a:lnTo>
                  <a:lnTo>
                    <a:pt x="566" y="75"/>
                  </a:lnTo>
                  <a:lnTo>
                    <a:pt x="545" y="83"/>
                  </a:lnTo>
                  <a:lnTo>
                    <a:pt x="523" y="91"/>
                  </a:lnTo>
                  <a:lnTo>
                    <a:pt x="501" y="99"/>
                  </a:lnTo>
                  <a:lnTo>
                    <a:pt x="480" y="108"/>
                  </a:lnTo>
                  <a:lnTo>
                    <a:pt x="458" y="117"/>
                  </a:lnTo>
                  <a:lnTo>
                    <a:pt x="438" y="128"/>
                  </a:lnTo>
                  <a:lnTo>
                    <a:pt x="417" y="139"/>
                  </a:lnTo>
                  <a:lnTo>
                    <a:pt x="407" y="145"/>
                  </a:lnTo>
                  <a:lnTo>
                    <a:pt x="397" y="151"/>
                  </a:lnTo>
                  <a:lnTo>
                    <a:pt x="388" y="158"/>
                  </a:lnTo>
                  <a:lnTo>
                    <a:pt x="379" y="163"/>
                  </a:lnTo>
                  <a:lnTo>
                    <a:pt x="369" y="169"/>
                  </a:lnTo>
                  <a:lnTo>
                    <a:pt x="359" y="175"/>
                  </a:lnTo>
                  <a:lnTo>
                    <a:pt x="350" y="182"/>
                  </a:lnTo>
                  <a:lnTo>
                    <a:pt x="340" y="188"/>
                  </a:lnTo>
                  <a:lnTo>
                    <a:pt x="322" y="199"/>
                  </a:lnTo>
                  <a:lnTo>
                    <a:pt x="306" y="211"/>
                  </a:lnTo>
                  <a:lnTo>
                    <a:pt x="290" y="222"/>
                  </a:lnTo>
                  <a:lnTo>
                    <a:pt x="274" y="235"/>
                  </a:lnTo>
                  <a:lnTo>
                    <a:pt x="260" y="248"/>
                  </a:lnTo>
                  <a:lnTo>
                    <a:pt x="245" y="261"/>
                  </a:lnTo>
                  <a:lnTo>
                    <a:pt x="231" y="276"/>
                  </a:lnTo>
                  <a:lnTo>
                    <a:pt x="219" y="291"/>
                  </a:lnTo>
                  <a:lnTo>
                    <a:pt x="204" y="309"/>
                  </a:lnTo>
                  <a:lnTo>
                    <a:pt x="189" y="325"/>
                  </a:lnTo>
                  <a:lnTo>
                    <a:pt x="173" y="341"/>
                  </a:lnTo>
                  <a:lnTo>
                    <a:pt x="158" y="357"/>
                  </a:lnTo>
                  <a:lnTo>
                    <a:pt x="144" y="373"/>
                  </a:lnTo>
                  <a:lnTo>
                    <a:pt x="131" y="390"/>
                  </a:lnTo>
                  <a:lnTo>
                    <a:pt x="121" y="409"/>
                  </a:lnTo>
                  <a:lnTo>
                    <a:pt x="113" y="430"/>
                  </a:lnTo>
                  <a:lnTo>
                    <a:pt x="110" y="470"/>
                  </a:lnTo>
                  <a:lnTo>
                    <a:pt x="114" y="536"/>
                  </a:lnTo>
                  <a:lnTo>
                    <a:pt x="123" y="605"/>
                  </a:lnTo>
                  <a:lnTo>
                    <a:pt x="135" y="657"/>
                  </a:lnTo>
                  <a:lnTo>
                    <a:pt x="139" y="669"/>
                  </a:lnTo>
                  <a:lnTo>
                    <a:pt x="143" y="682"/>
                  </a:lnTo>
                  <a:lnTo>
                    <a:pt x="146" y="695"/>
                  </a:lnTo>
                  <a:lnTo>
                    <a:pt x="151" y="707"/>
                  </a:lnTo>
                  <a:lnTo>
                    <a:pt x="154" y="720"/>
                  </a:lnTo>
                  <a:lnTo>
                    <a:pt x="160" y="732"/>
                  </a:lnTo>
                  <a:lnTo>
                    <a:pt x="166" y="744"/>
                  </a:lnTo>
                  <a:lnTo>
                    <a:pt x="173" y="756"/>
                  </a:lnTo>
                  <a:lnTo>
                    <a:pt x="182" y="770"/>
                  </a:lnTo>
                  <a:lnTo>
                    <a:pt x="192" y="782"/>
                  </a:lnTo>
                  <a:lnTo>
                    <a:pt x="203" y="795"/>
                  </a:lnTo>
                  <a:lnTo>
                    <a:pt x="214" y="808"/>
                  </a:lnTo>
                  <a:lnTo>
                    <a:pt x="226" y="818"/>
                  </a:lnTo>
                  <a:lnTo>
                    <a:pt x="239" y="826"/>
                  </a:lnTo>
                  <a:lnTo>
                    <a:pt x="253" y="834"/>
                  </a:lnTo>
                  <a:lnTo>
                    <a:pt x="269" y="839"/>
                  </a:lnTo>
                  <a:lnTo>
                    <a:pt x="276" y="840"/>
                  </a:lnTo>
                  <a:lnTo>
                    <a:pt x="284" y="841"/>
                  </a:lnTo>
                  <a:lnTo>
                    <a:pt x="291" y="841"/>
                  </a:lnTo>
                  <a:lnTo>
                    <a:pt x="298" y="840"/>
                  </a:lnTo>
                  <a:lnTo>
                    <a:pt x="305" y="839"/>
                  </a:lnTo>
                  <a:lnTo>
                    <a:pt x="312" y="836"/>
                  </a:lnTo>
                  <a:lnTo>
                    <a:pt x="318" y="834"/>
                  </a:lnTo>
                  <a:lnTo>
                    <a:pt x="325" y="832"/>
                  </a:lnTo>
                  <a:lnTo>
                    <a:pt x="337" y="826"/>
                  </a:lnTo>
                  <a:lnTo>
                    <a:pt x="350" y="821"/>
                  </a:lnTo>
                  <a:lnTo>
                    <a:pt x="363" y="815"/>
                  </a:lnTo>
                  <a:lnTo>
                    <a:pt x="375" y="809"/>
                  </a:lnTo>
                  <a:lnTo>
                    <a:pt x="387" y="802"/>
                  </a:lnTo>
                  <a:lnTo>
                    <a:pt x="400" y="795"/>
                  </a:lnTo>
                  <a:lnTo>
                    <a:pt x="411" y="787"/>
                  </a:lnTo>
                  <a:lnTo>
                    <a:pt x="423" y="778"/>
                  </a:lnTo>
                  <a:lnTo>
                    <a:pt x="441" y="765"/>
                  </a:lnTo>
                  <a:lnTo>
                    <a:pt x="458" y="752"/>
                  </a:lnTo>
                  <a:lnTo>
                    <a:pt x="477" y="741"/>
                  </a:lnTo>
                  <a:lnTo>
                    <a:pt x="495" y="728"/>
                  </a:lnTo>
                  <a:lnTo>
                    <a:pt x="513" y="717"/>
                  </a:lnTo>
                  <a:lnTo>
                    <a:pt x="531" y="704"/>
                  </a:lnTo>
                  <a:lnTo>
                    <a:pt x="547" y="690"/>
                  </a:lnTo>
                  <a:lnTo>
                    <a:pt x="563" y="675"/>
                  </a:lnTo>
                  <a:lnTo>
                    <a:pt x="574" y="662"/>
                  </a:lnTo>
                  <a:lnTo>
                    <a:pt x="585" y="643"/>
                  </a:lnTo>
                  <a:lnTo>
                    <a:pt x="600" y="620"/>
                  </a:lnTo>
                  <a:lnTo>
                    <a:pt x="614" y="594"/>
                  </a:lnTo>
                  <a:lnTo>
                    <a:pt x="627" y="570"/>
                  </a:lnTo>
                  <a:lnTo>
                    <a:pt x="638" y="548"/>
                  </a:lnTo>
                  <a:lnTo>
                    <a:pt x="645" y="532"/>
                  </a:lnTo>
                  <a:lnTo>
                    <a:pt x="648" y="523"/>
                  </a:lnTo>
                  <a:lnTo>
                    <a:pt x="650" y="523"/>
                  </a:lnTo>
                  <a:lnTo>
                    <a:pt x="651" y="523"/>
                  </a:lnTo>
                  <a:lnTo>
                    <a:pt x="652" y="523"/>
                  </a:lnTo>
                  <a:lnTo>
                    <a:pt x="653" y="522"/>
                  </a:lnTo>
                  <a:lnTo>
                    <a:pt x="659" y="526"/>
                  </a:lnTo>
                  <a:lnTo>
                    <a:pt x="673" y="537"/>
                  </a:lnTo>
                  <a:lnTo>
                    <a:pt x="691" y="551"/>
                  </a:lnTo>
                  <a:lnTo>
                    <a:pt x="713" y="567"/>
                  </a:lnTo>
                  <a:lnTo>
                    <a:pt x="736" y="585"/>
                  </a:lnTo>
                  <a:lnTo>
                    <a:pt x="757" y="605"/>
                  </a:lnTo>
                  <a:lnTo>
                    <a:pt x="774" y="624"/>
                  </a:lnTo>
                  <a:lnTo>
                    <a:pt x="787" y="642"/>
                  </a:lnTo>
                  <a:lnTo>
                    <a:pt x="779" y="653"/>
                  </a:lnTo>
                  <a:lnTo>
                    <a:pt x="769" y="669"/>
                  </a:lnTo>
                  <a:lnTo>
                    <a:pt x="758" y="689"/>
                  </a:lnTo>
                  <a:lnTo>
                    <a:pt x="745" y="711"/>
                  </a:lnTo>
                  <a:lnTo>
                    <a:pt x="733" y="735"/>
                  </a:lnTo>
                  <a:lnTo>
                    <a:pt x="718" y="760"/>
                  </a:lnTo>
                  <a:lnTo>
                    <a:pt x="703" y="788"/>
                  </a:lnTo>
                  <a:lnTo>
                    <a:pt x="688" y="815"/>
                  </a:lnTo>
                  <a:lnTo>
                    <a:pt x="673" y="842"/>
                  </a:lnTo>
                  <a:lnTo>
                    <a:pt x="657" y="870"/>
                  </a:lnTo>
                  <a:lnTo>
                    <a:pt x="643" y="895"/>
                  </a:lnTo>
                  <a:lnTo>
                    <a:pt x="628" y="919"/>
                  </a:lnTo>
                  <a:lnTo>
                    <a:pt x="615" y="942"/>
                  </a:lnTo>
                  <a:lnTo>
                    <a:pt x="604" y="962"/>
                  </a:lnTo>
                  <a:lnTo>
                    <a:pt x="593" y="978"/>
                  </a:lnTo>
                  <a:lnTo>
                    <a:pt x="584" y="991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370" y="2168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4 h 58"/>
                <a:gd name="T14" fmla="*/ 6 w 47"/>
                <a:gd name="T15" fmla="*/ 1 h 58"/>
                <a:gd name="T16" fmla="*/ 11 w 47"/>
                <a:gd name="T17" fmla="*/ 0 h 58"/>
                <a:gd name="T18" fmla="*/ 16 w 47"/>
                <a:gd name="T19" fmla="*/ 1 h 58"/>
                <a:gd name="T20" fmla="*/ 19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4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2" y="17"/>
                  </a:lnTo>
                  <a:lnTo>
                    <a:pt x="6" y="8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38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48" y="2200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1 w 46"/>
                <a:gd name="T7" fmla="*/ 21 h 58"/>
                <a:gd name="T8" fmla="*/ 0 w 46"/>
                <a:gd name="T9" fmla="*/ 15 h 58"/>
                <a:gd name="T10" fmla="*/ 1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6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2 w 46"/>
                <a:gd name="T27" fmla="*/ 20 h 58"/>
                <a:gd name="T28" fmla="*/ 20 w 46"/>
                <a:gd name="T29" fmla="*/ 25 h 58"/>
                <a:gd name="T30" fmla="*/ 16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8"/>
                  </a:lnTo>
                  <a:lnTo>
                    <a:pt x="13" y="3"/>
                  </a:lnTo>
                  <a:lnTo>
                    <a:pt x="23" y="0"/>
                  </a:lnTo>
                  <a:lnTo>
                    <a:pt x="32" y="3"/>
                  </a:lnTo>
                  <a:lnTo>
                    <a:pt x="39" y="8"/>
                  </a:lnTo>
                  <a:lnTo>
                    <a:pt x="43" y="18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49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294" y="2218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3 w 46"/>
                <a:gd name="T5" fmla="*/ 24 h 58"/>
                <a:gd name="T6" fmla="*/ 1 w 46"/>
                <a:gd name="T7" fmla="*/ 19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7 w 46"/>
                <a:gd name="T15" fmla="*/ 1 h 58"/>
                <a:gd name="T16" fmla="*/ 12 w 46"/>
                <a:gd name="T17" fmla="*/ 0 h 58"/>
                <a:gd name="T18" fmla="*/ 16 w 46"/>
                <a:gd name="T19" fmla="*/ 1 h 58"/>
                <a:gd name="T20" fmla="*/ 20 w 46"/>
                <a:gd name="T21" fmla="*/ 4 h 58"/>
                <a:gd name="T22" fmla="*/ 22 w 46"/>
                <a:gd name="T23" fmla="*/ 8 h 58"/>
                <a:gd name="T24" fmla="*/ 23 w 46"/>
                <a:gd name="T25" fmla="*/ 14 h 58"/>
                <a:gd name="T26" fmla="*/ 22 w 46"/>
                <a:gd name="T27" fmla="*/ 19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3" y="55"/>
                  </a:lnTo>
                  <a:lnTo>
                    <a:pt x="6" y="50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9"/>
                  </a:lnTo>
                  <a:lnTo>
                    <a:pt x="6" y="9"/>
                  </a:lnTo>
                  <a:lnTo>
                    <a:pt x="13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3" y="17"/>
                  </a:lnTo>
                  <a:lnTo>
                    <a:pt x="46" y="29"/>
                  </a:lnTo>
                  <a:lnTo>
                    <a:pt x="43" y="40"/>
                  </a:lnTo>
                  <a:lnTo>
                    <a:pt x="39" y="50"/>
                  </a:lnTo>
                  <a:lnTo>
                    <a:pt x="32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317" y="2190"/>
              <a:ext cx="23" cy="29"/>
            </a:xfrm>
            <a:custGeom>
              <a:avLst/>
              <a:gdLst>
                <a:gd name="T0" fmla="*/ 11 w 47"/>
                <a:gd name="T1" fmla="*/ 29 h 58"/>
                <a:gd name="T2" fmla="*/ 7 w 47"/>
                <a:gd name="T3" fmla="*/ 28 h 58"/>
                <a:gd name="T4" fmla="*/ 3 w 47"/>
                <a:gd name="T5" fmla="*/ 25 h 58"/>
                <a:gd name="T6" fmla="*/ 1 w 47"/>
                <a:gd name="T7" fmla="*/ 20 h 58"/>
                <a:gd name="T8" fmla="*/ 0 w 47"/>
                <a:gd name="T9" fmla="*/ 15 h 58"/>
                <a:gd name="T10" fmla="*/ 1 w 47"/>
                <a:gd name="T11" fmla="*/ 9 h 58"/>
                <a:gd name="T12" fmla="*/ 3 w 47"/>
                <a:gd name="T13" fmla="*/ 5 h 58"/>
                <a:gd name="T14" fmla="*/ 6 w 47"/>
                <a:gd name="T15" fmla="*/ 2 h 58"/>
                <a:gd name="T16" fmla="*/ 11 w 47"/>
                <a:gd name="T17" fmla="*/ 0 h 58"/>
                <a:gd name="T18" fmla="*/ 16 w 47"/>
                <a:gd name="T19" fmla="*/ 1 h 58"/>
                <a:gd name="T20" fmla="*/ 20 w 47"/>
                <a:gd name="T21" fmla="*/ 4 h 58"/>
                <a:gd name="T22" fmla="*/ 22 w 47"/>
                <a:gd name="T23" fmla="*/ 9 h 58"/>
                <a:gd name="T24" fmla="*/ 23 w 47"/>
                <a:gd name="T25" fmla="*/ 15 h 58"/>
                <a:gd name="T26" fmla="*/ 22 w 47"/>
                <a:gd name="T27" fmla="*/ 20 h 58"/>
                <a:gd name="T28" fmla="*/ 20 w 47"/>
                <a:gd name="T29" fmla="*/ 25 h 58"/>
                <a:gd name="T30" fmla="*/ 16 w 47"/>
                <a:gd name="T31" fmla="*/ 28 h 58"/>
                <a:gd name="T32" fmla="*/ 11 w 47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7"/>
                <a:gd name="T52" fmla="*/ 0 h 58"/>
                <a:gd name="T53" fmla="*/ 47 w 47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7" h="58">
                  <a:moveTo>
                    <a:pt x="23" y="58"/>
                  </a:moveTo>
                  <a:lnTo>
                    <a:pt x="14" y="55"/>
                  </a:lnTo>
                  <a:lnTo>
                    <a:pt x="7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2" y="18"/>
                  </a:lnTo>
                  <a:lnTo>
                    <a:pt x="6" y="9"/>
                  </a:lnTo>
                  <a:lnTo>
                    <a:pt x="13" y="3"/>
                  </a:lnTo>
                  <a:lnTo>
                    <a:pt x="22" y="0"/>
                  </a:lnTo>
                  <a:lnTo>
                    <a:pt x="32" y="2"/>
                  </a:lnTo>
                  <a:lnTo>
                    <a:pt x="40" y="8"/>
                  </a:lnTo>
                  <a:lnTo>
                    <a:pt x="44" y="17"/>
                  </a:lnTo>
                  <a:lnTo>
                    <a:pt x="47" y="29"/>
                  </a:lnTo>
                  <a:lnTo>
                    <a:pt x="44" y="40"/>
                  </a:lnTo>
                  <a:lnTo>
                    <a:pt x="40" y="50"/>
                  </a:lnTo>
                  <a:lnTo>
                    <a:pt x="33" y="55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auto">
            <a:xfrm>
              <a:off x="337" y="2162"/>
              <a:ext cx="23" cy="28"/>
            </a:xfrm>
            <a:custGeom>
              <a:avLst/>
              <a:gdLst>
                <a:gd name="T0" fmla="*/ 12 w 46"/>
                <a:gd name="T1" fmla="*/ 28 h 58"/>
                <a:gd name="T2" fmla="*/ 7 w 46"/>
                <a:gd name="T3" fmla="*/ 27 h 58"/>
                <a:gd name="T4" fmla="*/ 4 w 46"/>
                <a:gd name="T5" fmla="*/ 24 h 58"/>
                <a:gd name="T6" fmla="*/ 1 w 46"/>
                <a:gd name="T7" fmla="*/ 20 h 58"/>
                <a:gd name="T8" fmla="*/ 0 w 46"/>
                <a:gd name="T9" fmla="*/ 14 h 58"/>
                <a:gd name="T10" fmla="*/ 1 w 46"/>
                <a:gd name="T11" fmla="*/ 9 h 58"/>
                <a:gd name="T12" fmla="*/ 3 w 46"/>
                <a:gd name="T13" fmla="*/ 4 h 58"/>
                <a:gd name="T14" fmla="*/ 6 w 46"/>
                <a:gd name="T15" fmla="*/ 1 h 58"/>
                <a:gd name="T16" fmla="*/ 11 w 46"/>
                <a:gd name="T17" fmla="*/ 0 h 58"/>
                <a:gd name="T18" fmla="*/ 16 w 46"/>
                <a:gd name="T19" fmla="*/ 1 h 58"/>
                <a:gd name="T20" fmla="*/ 19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4 h 58"/>
                <a:gd name="T30" fmla="*/ 16 w 46"/>
                <a:gd name="T31" fmla="*/ 27 h 58"/>
                <a:gd name="T32" fmla="*/ 12 w 46"/>
                <a:gd name="T33" fmla="*/ 28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2" y="41"/>
                  </a:lnTo>
                  <a:lnTo>
                    <a:pt x="0" y="29"/>
                  </a:lnTo>
                  <a:lnTo>
                    <a:pt x="1" y="18"/>
                  </a:lnTo>
                  <a:lnTo>
                    <a:pt x="6" y="8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31" y="3"/>
                  </a:lnTo>
                  <a:lnTo>
                    <a:pt x="38" y="8"/>
                  </a:lnTo>
                  <a:lnTo>
                    <a:pt x="44" y="18"/>
                  </a:lnTo>
                  <a:lnTo>
                    <a:pt x="46" y="29"/>
                  </a:lnTo>
                  <a:lnTo>
                    <a:pt x="44" y="41"/>
                  </a:lnTo>
                  <a:lnTo>
                    <a:pt x="39" y="50"/>
                  </a:lnTo>
                  <a:lnTo>
                    <a:pt x="32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auto">
            <a:xfrm>
              <a:off x="358" y="2131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7 w 46"/>
                <a:gd name="T3" fmla="*/ 28 h 58"/>
                <a:gd name="T4" fmla="*/ 4 w 46"/>
                <a:gd name="T5" fmla="*/ 25 h 58"/>
                <a:gd name="T6" fmla="*/ 2 w 46"/>
                <a:gd name="T7" fmla="*/ 21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4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2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4 h 58"/>
                <a:gd name="T26" fmla="*/ 22 w 46"/>
                <a:gd name="T27" fmla="*/ 20 h 58"/>
                <a:gd name="T28" fmla="*/ 20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3" y="58"/>
                  </a:moveTo>
                  <a:lnTo>
                    <a:pt x="14" y="56"/>
                  </a:lnTo>
                  <a:lnTo>
                    <a:pt x="7" y="50"/>
                  </a:lnTo>
                  <a:lnTo>
                    <a:pt x="3" y="41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7" y="8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4" y="18"/>
                  </a:lnTo>
                  <a:lnTo>
                    <a:pt x="46" y="28"/>
                  </a:lnTo>
                  <a:lnTo>
                    <a:pt x="44" y="39"/>
                  </a:lnTo>
                  <a:lnTo>
                    <a:pt x="40" y="49"/>
                  </a:lnTo>
                  <a:lnTo>
                    <a:pt x="33" y="56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305" y="2258"/>
              <a:ext cx="23" cy="29"/>
            </a:xfrm>
            <a:custGeom>
              <a:avLst/>
              <a:gdLst>
                <a:gd name="T0" fmla="*/ 12 w 46"/>
                <a:gd name="T1" fmla="*/ 29 h 58"/>
                <a:gd name="T2" fmla="*/ 8 w 46"/>
                <a:gd name="T3" fmla="*/ 28 h 58"/>
                <a:gd name="T4" fmla="*/ 4 w 46"/>
                <a:gd name="T5" fmla="*/ 25 h 58"/>
                <a:gd name="T6" fmla="*/ 2 w 46"/>
                <a:gd name="T7" fmla="*/ 20 h 58"/>
                <a:gd name="T8" fmla="*/ 0 w 46"/>
                <a:gd name="T9" fmla="*/ 15 h 58"/>
                <a:gd name="T10" fmla="*/ 2 w 46"/>
                <a:gd name="T11" fmla="*/ 9 h 58"/>
                <a:gd name="T12" fmla="*/ 4 w 46"/>
                <a:gd name="T13" fmla="*/ 5 h 58"/>
                <a:gd name="T14" fmla="*/ 7 w 46"/>
                <a:gd name="T15" fmla="*/ 2 h 58"/>
                <a:gd name="T16" fmla="*/ 12 w 46"/>
                <a:gd name="T17" fmla="*/ 0 h 58"/>
                <a:gd name="T18" fmla="*/ 17 w 46"/>
                <a:gd name="T19" fmla="*/ 1 h 58"/>
                <a:gd name="T20" fmla="*/ 20 w 46"/>
                <a:gd name="T21" fmla="*/ 4 h 58"/>
                <a:gd name="T22" fmla="*/ 22 w 46"/>
                <a:gd name="T23" fmla="*/ 9 h 58"/>
                <a:gd name="T24" fmla="*/ 23 w 46"/>
                <a:gd name="T25" fmla="*/ 15 h 58"/>
                <a:gd name="T26" fmla="*/ 23 w 46"/>
                <a:gd name="T27" fmla="*/ 20 h 58"/>
                <a:gd name="T28" fmla="*/ 21 w 46"/>
                <a:gd name="T29" fmla="*/ 25 h 58"/>
                <a:gd name="T30" fmla="*/ 17 w 46"/>
                <a:gd name="T31" fmla="*/ 28 h 58"/>
                <a:gd name="T32" fmla="*/ 12 w 46"/>
                <a:gd name="T33" fmla="*/ 29 h 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8"/>
                <a:gd name="T53" fmla="*/ 46 w 46"/>
                <a:gd name="T54" fmla="*/ 58 h 5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8">
                  <a:moveTo>
                    <a:pt x="24" y="58"/>
                  </a:moveTo>
                  <a:lnTo>
                    <a:pt x="15" y="55"/>
                  </a:lnTo>
                  <a:lnTo>
                    <a:pt x="8" y="50"/>
                  </a:lnTo>
                  <a:lnTo>
                    <a:pt x="3" y="40"/>
                  </a:lnTo>
                  <a:lnTo>
                    <a:pt x="0" y="30"/>
                  </a:lnTo>
                  <a:lnTo>
                    <a:pt x="3" y="18"/>
                  </a:lnTo>
                  <a:lnTo>
                    <a:pt x="7" y="9"/>
                  </a:lnTo>
                  <a:lnTo>
                    <a:pt x="14" y="3"/>
                  </a:lnTo>
                  <a:lnTo>
                    <a:pt x="23" y="0"/>
                  </a:lnTo>
                  <a:lnTo>
                    <a:pt x="33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5" y="40"/>
                  </a:lnTo>
                  <a:lnTo>
                    <a:pt x="41" y="50"/>
                  </a:lnTo>
                  <a:lnTo>
                    <a:pt x="34" y="55"/>
                  </a:lnTo>
                  <a:lnTo>
                    <a:pt x="24" y="58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327" y="2230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8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4 h 57"/>
                <a:gd name="T10" fmla="*/ 1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3 w 46"/>
                <a:gd name="T27" fmla="*/ 20 h 57"/>
                <a:gd name="T28" fmla="*/ 20 w 46"/>
                <a:gd name="T29" fmla="*/ 24 h 57"/>
                <a:gd name="T30" fmla="*/ 17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4" y="57"/>
                  </a:moveTo>
                  <a:lnTo>
                    <a:pt x="15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8"/>
                  </a:lnTo>
                  <a:lnTo>
                    <a:pt x="2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5" y="39"/>
                  </a:lnTo>
                  <a:lnTo>
                    <a:pt x="40" y="48"/>
                  </a:lnTo>
                  <a:lnTo>
                    <a:pt x="33" y="55"/>
                  </a:lnTo>
                  <a:lnTo>
                    <a:pt x="24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74" y="2246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1 w 46"/>
                <a:gd name="T7" fmla="*/ 20 h 57"/>
                <a:gd name="T8" fmla="*/ 0 w 46"/>
                <a:gd name="T9" fmla="*/ 15 h 57"/>
                <a:gd name="T10" fmla="*/ 1 w 46"/>
                <a:gd name="T11" fmla="*/ 9 h 57"/>
                <a:gd name="T12" fmla="*/ 4 w 46"/>
                <a:gd name="T13" fmla="*/ 5 h 57"/>
                <a:gd name="T14" fmla="*/ 7 w 46"/>
                <a:gd name="T15" fmla="*/ 1 h 57"/>
                <a:gd name="T16" fmla="*/ 12 w 46"/>
                <a:gd name="T17" fmla="*/ 0 h 57"/>
                <a:gd name="T18" fmla="*/ 16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5 h 57"/>
                <a:gd name="T26" fmla="*/ 22 w 46"/>
                <a:gd name="T27" fmla="*/ 20 h 57"/>
                <a:gd name="T28" fmla="*/ 20 w 46"/>
                <a:gd name="T29" fmla="*/ 25 h 57"/>
                <a:gd name="T30" fmla="*/ 16 w 46"/>
                <a:gd name="T31" fmla="*/ 28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7" y="9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9"/>
                  </a:lnTo>
                  <a:lnTo>
                    <a:pt x="44" y="40"/>
                  </a:lnTo>
                  <a:lnTo>
                    <a:pt x="39" y="49"/>
                  </a:lnTo>
                  <a:lnTo>
                    <a:pt x="32" y="55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388" y="2144"/>
              <a:ext cx="23" cy="29"/>
            </a:xfrm>
            <a:custGeom>
              <a:avLst/>
              <a:gdLst>
                <a:gd name="T0" fmla="*/ 12 w 46"/>
                <a:gd name="T1" fmla="*/ 29 h 57"/>
                <a:gd name="T2" fmla="*/ 7 w 46"/>
                <a:gd name="T3" fmla="*/ 28 h 57"/>
                <a:gd name="T4" fmla="*/ 4 w 46"/>
                <a:gd name="T5" fmla="*/ 25 h 57"/>
                <a:gd name="T6" fmla="*/ 2 w 46"/>
                <a:gd name="T7" fmla="*/ 20 h 57"/>
                <a:gd name="T8" fmla="*/ 0 w 46"/>
                <a:gd name="T9" fmla="*/ 14 h 57"/>
                <a:gd name="T10" fmla="*/ 2 w 46"/>
                <a:gd name="T11" fmla="*/ 9 h 57"/>
                <a:gd name="T12" fmla="*/ 4 w 46"/>
                <a:gd name="T13" fmla="*/ 4 h 57"/>
                <a:gd name="T14" fmla="*/ 7 w 46"/>
                <a:gd name="T15" fmla="*/ 1 h 57"/>
                <a:gd name="T16" fmla="*/ 12 w 46"/>
                <a:gd name="T17" fmla="*/ 0 h 57"/>
                <a:gd name="T18" fmla="*/ 17 w 46"/>
                <a:gd name="T19" fmla="*/ 1 h 57"/>
                <a:gd name="T20" fmla="*/ 20 w 46"/>
                <a:gd name="T21" fmla="*/ 4 h 57"/>
                <a:gd name="T22" fmla="*/ 22 w 46"/>
                <a:gd name="T23" fmla="*/ 9 h 57"/>
                <a:gd name="T24" fmla="*/ 23 w 46"/>
                <a:gd name="T25" fmla="*/ 14 h 57"/>
                <a:gd name="T26" fmla="*/ 22 w 46"/>
                <a:gd name="T27" fmla="*/ 20 h 57"/>
                <a:gd name="T28" fmla="*/ 20 w 46"/>
                <a:gd name="T29" fmla="*/ 24 h 57"/>
                <a:gd name="T30" fmla="*/ 17 w 46"/>
                <a:gd name="T31" fmla="*/ 27 h 57"/>
                <a:gd name="T32" fmla="*/ 12 w 46"/>
                <a:gd name="T33" fmla="*/ 29 h 5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57"/>
                <a:gd name="T53" fmla="*/ 46 w 46"/>
                <a:gd name="T54" fmla="*/ 57 h 5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57">
                  <a:moveTo>
                    <a:pt x="23" y="57"/>
                  </a:moveTo>
                  <a:lnTo>
                    <a:pt x="14" y="55"/>
                  </a:lnTo>
                  <a:lnTo>
                    <a:pt x="7" y="49"/>
                  </a:lnTo>
                  <a:lnTo>
                    <a:pt x="3" y="40"/>
                  </a:lnTo>
                  <a:lnTo>
                    <a:pt x="0" y="28"/>
                  </a:lnTo>
                  <a:lnTo>
                    <a:pt x="3" y="17"/>
                  </a:lnTo>
                  <a:lnTo>
                    <a:pt x="7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3" y="1"/>
                  </a:lnTo>
                  <a:lnTo>
                    <a:pt x="39" y="8"/>
                  </a:lnTo>
                  <a:lnTo>
                    <a:pt x="44" y="17"/>
                  </a:lnTo>
                  <a:lnTo>
                    <a:pt x="46" y="27"/>
                  </a:lnTo>
                  <a:lnTo>
                    <a:pt x="44" y="39"/>
                  </a:lnTo>
                  <a:lnTo>
                    <a:pt x="39" y="48"/>
                  </a:lnTo>
                  <a:lnTo>
                    <a:pt x="33" y="54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6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47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힌트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적합한 </a:t>
            </a:r>
            <a:r>
              <a:rPr lang="ko-KR" altLang="en-US" dirty="0"/>
              <a:t>것은 “</a:t>
            </a:r>
            <a:r>
              <a:rPr lang="en-US" altLang="ko-KR" dirty="0"/>
              <a:t>a+"</a:t>
            </a:r>
            <a:r>
              <a:rPr lang="ko-KR" altLang="en-US" dirty="0"/>
              <a:t>모드이다</a:t>
            </a:r>
            <a:r>
              <a:rPr lang="en-US" altLang="ko-KR" dirty="0"/>
              <a:t>. </a:t>
            </a:r>
            <a:r>
              <a:rPr lang="ko-KR" altLang="en-US" dirty="0" smtClean="0"/>
              <a:t>주로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탐색 할 예정</a:t>
            </a:r>
            <a:endParaRPr lang="en-US" altLang="ko-KR" dirty="0" smtClean="0"/>
          </a:p>
          <a:p>
            <a:r>
              <a:rPr lang="ko-KR" altLang="en-US" dirty="0" smtClean="0"/>
              <a:t>파일에서 </a:t>
            </a:r>
            <a:r>
              <a:rPr lang="ko-KR" altLang="en-US" dirty="0" smtClean="0"/>
              <a:t>읽기 </a:t>
            </a:r>
            <a:r>
              <a:rPr lang="ko-KR" altLang="en-US" dirty="0"/>
              <a:t>전에 무조건 </a:t>
            </a:r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r>
              <a:rPr lang="ko-KR" altLang="en-US" dirty="0"/>
              <a:t>를 해주어야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수정할 </a:t>
            </a:r>
            <a:r>
              <a:rPr lang="ko-KR" altLang="en-US" dirty="0" smtClean="0"/>
              <a:t>때는 차라리 </a:t>
            </a:r>
            <a:r>
              <a:rPr lang="ko-KR" altLang="en-US" dirty="0"/>
              <a:t>새로운 파일을 생성하여서 거기에 전체를 다시 기록하는 것이 낫다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950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예제</a:t>
            </a:r>
            <a:endParaRPr lang="en-US" altLang="ko-KR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3419" y="1772816"/>
            <a:ext cx="7777162" cy="46805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100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person {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연락처를 구조체로 표현한다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name[SIZE];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address[SIZE];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[SIZE];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[SIZE];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 PERSON;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menu();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제</a:t>
            </a:r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204528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select;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추가 모드로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오픈한다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"address.dat"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"a+"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)) == NULL 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입력을 위한 파일을 열 수 없습니다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	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menu();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표시한다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정수값을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정수를 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,&amp;select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(select)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2: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3: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4: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닫는다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4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1556792"/>
            <a:ext cx="7777162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구조체로 반환한다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표준 입력의 버퍼를 비운다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gets(data.name);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주소를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 번호를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특징을 입력 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화면에 출력한다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data.name);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1556792"/>
            <a:ext cx="7777162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화면에 표시하는 함수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menu()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 1.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추가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2.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수정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3.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검색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4.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종료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data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구조체에 저장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SEEK_END);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끝으로 간다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fwrite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파일에 쓴다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 smtClean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1104206" y="692696"/>
            <a:ext cx="7777162" cy="54877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name[SIZE];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SEEK_SET);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처음으로 간다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탐색하고자 하는 사람의 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gets(name);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)){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끝까지 반복한다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fread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(data.name, name) == 0 ){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비교한다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(data);	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smtClean="0">
                <a:solidFill>
                  <a:srgbClr val="0000FF"/>
                </a:solidFill>
                <a:latin typeface="Trebuchet MS" pitchFamily="34" charset="0"/>
              </a:rPr>
              <a:t>break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//...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도전문제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 err="1"/>
              <a:t>search_record</a:t>
            </a:r>
            <a:r>
              <a:rPr lang="en-US" altLang="ko-KR" sz="1800" dirty="0"/>
              <a:t>()</a:t>
            </a:r>
            <a:r>
              <a:rPr lang="ko-KR" altLang="en-US" sz="1800" dirty="0"/>
              <a:t>에서 탐색이 실패했으면 에러 메시지를 출력하도록 코드를 추가하여 보라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 err="1" smtClean="0"/>
              <a:t>update_record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구현하여 보자</a:t>
            </a:r>
            <a:r>
              <a:rPr lang="en-US" altLang="ko-KR" sz="1800" dirty="0"/>
              <a:t>. </a:t>
            </a:r>
            <a:r>
              <a:rPr lang="ko-KR" altLang="en-US" sz="1800" dirty="0"/>
              <a:t>앞에서 언급한 대로 수정된 부분만 파일에 덮어쓰는 것은 상당히 어렵다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수정된 전체 내용을 읽어서 새로운 파일에 쓰도록 해보자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1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 smtClean="0"/>
              <a:t>Q &amp; A</a:t>
            </a:r>
          </a:p>
        </p:txBody>
      </p:sp>
      <p:pic>
        <p:nvPicPr>
          <p:cNvPr id="727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1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플래그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273746"/>
            <a:ext cx="8153400" cy="31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379</TotalTime>
  <Words>1937</Words>
  <Application>Microsoft Office PowerPoint</Application>
  <PresentationFormat>화면 슬라이드 쇼(4:3)</PresentationFormat>
  <Paragraphs>786</Paragraphs>
  <Slides>88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88</vt:i4>
      </vt:variant>
    </vt:vector>
  </HeadingPairs>
  <TitlesOfParts>
    <vt:vector size="110" baseType="lpstr">
      <vt:lpstr>HY얕은샘물M</vt:lpstr>
      <vt:lpstr>HY엽서L</vt:lpstr>
      <vt:lpstr>굴림</vt:lpstr>
      <vt:lpstr>돋움체</vt:lpstr>
      <vt:lpstr>맑은 고딕</vt:lpstr>
      <vt:lpstr>바탕</vt:lpstr>
      <vt:lpstr>휴먼명조</vt:lpstr>
      <vt:lpstr>Arial</vt:lpstr>
      <vt:lpstr>Comic Sans MS</vt:lpstr>
      <vt:lpstr>Symbol</vt:lpstr>
      <vt:lpstr>Times New Roman</vt:lpstr>
      <vt:lpstr>Trebuchet MS</vt:lpstr>
      <vt:lpstr>Tw Cen MT</vt:lpstr>
      <vt:lpstr>Webdings</vt:lpstr>
      <vt:lpstr>Wingdings</vt:lpstr>
      <vt:lpstr>Wingdings 2</vt:lpstr>
      <vt:lpstr>제16장 파일입출력(강의)_수정</vt:lpstr>
      <vt:lpstr>가을</vt:lpstr>
      <vt:lpstr>1_Crayons</vt:lpstr>
      <vt:lpstr>2_Crayons</vt:lpstr>
      <vt:lpstr>3_Crayons</vt:lpstr>
      <vt:lpstr>4_Crayons</vt:lpstr>
      <vt:lpstr>PowerPoint 프레젠테이션</vt:lpstr>
      <vt:lpstr>이번 장에서 학습할 내용</vt:lpstr>
      <vt:lpstr>스트림의 개념</vt:lpstr>
      <vt:lpstr>스트림과 버퍼</vt:lpstr>
      <vt:lpstr>표준 입출력 스트림</vt:lpstr>
      <vt:lpstr>입출력 함수의 분류</vt:lpstr>
      <vt:lpstr>중간 점검</vt:lpstr>
      <vt:lpstr>printf()를 이용한 출력</vt:lpstr>
      <vt:lpstr>플래그</vt:lpstr>
      <vt:lpstr>플래그</vt:lpstr>
      <vt:lpstr>필드폭과 정밀도</vt:lpstr>
      <vt:lpstr>필드폭과 정밀도</vt:lpstr>
      <vt:lpstr>필드폭과 정밀도</vt:lpstr>
      <vt:lpstr>형식 지정자</vt:lpstr>
      <vt:lpstr>중간 점검</vt:lpstr>
      <vt:lpstr>scanf()를 이용한 입력</vt:lpstr>
      <vt:lpstr>예제</vt:lpstr>
      <vt:lpstr>예제</vt:lpstr>
      <vt:lpstr>필드로 지정하여서 읽기</vt:lpstr>
      <vt:lpstr>8진수, 16진수 입력</vt:lpstr>
      <vt:lpstr>문자와 문자열 입력</vt:lpstr>
      <vt:lpstr>문자와 문자열 읽기</vt:lpstr>
      <vt:lpstr>예제</vt:lpstr>
      <vt:lpstr>문자집합으로 읽기</vt:lpstr>
      <vt:lpstr>반환값 이용</vt:lpstr>
      <vt:lpstr>scanf() 사용시 주의점</vt:lpstr>
      <vt:lpstr>scanf() 사용시 주의점</vt:lpstr>
      <vt:lpstr>중간 점검</vt:lpstr>
      <vt:lpstr>파일이 필요한 이유</vt:lpstr>
      <vt:lpstr>파일의 개념</vt:lpstr>
      <vt:lpstr>파일</vt:lpstr>
      <vt:lpstr>텍스트 파일(text file)</vt:lpstr>
      <vt:lpstr>이진 파일(binary file)</vt:lpstr>
      <vt:lpstr>파일 처리의 개요</vt:lpstr>
      <vt:lpstr>파일 열기</vt:lpstr>
      <vt:lpstr>파일 모드</vt:lpstr>
      <vt:lpstr>기본적인 파일 모드</vt:lpstr>
      <vt:lpstr>주의할 점</vt:lpstr>
      <vt:lpstr>예제</vt:lpstr>
      <vt:lpstr>파일 닫기와 삭제</vt:lpstr>
      <vt:lpstr>중간 점검</vt:lpstr>
      <vt:lpstr>파일 입출력 함수</vt:lpstr>
      <vt:lpstr>문자 단위 입출력</vt:lpstr>
      <vt:lpstr>문자 단위 입출력</vt:lpstr>
      <vt:lpstr>문자열 단위 입출력</vt:lpstr>
      <vt:lpstr>문자열 단위 입출력</vt:lpstr>
      <vt:lpstr>문자열 단위 입출력</vt:lpstr>
      <vt:lpstr>lab: 텍스트 파일에서 특정 문자열을 탐색하는 프로그램을 작성하여 보자.</vt:lpstr>
      <vt:lpstr>PowerPoint 프레젠테이션</vt:lpstr>
      <vt:lpstr>PowerPoint 프레젠테이션</vt:lpstr>
      <vt:lpstr>형식화된 입출력</vt:lpstr>
      <vt:lpstr>예제</vt:lpstr>
      <vt:lpstr>예제</vt:lpstr>
      <vt:lpstr>예제</vt:lpstr>
      <vt:lpstr>중간 점검</vt:lpstr>
      <vt:lpstr>이진 파일 쓰기와 읽기</vt:lpstr>
      <vt:lpstr>이진 파일의 예</vt:lpstr>
      <vt:lpstr>이진 파일 쓰기</vt:lpstr>
      <vt:lpstr>이진 파일 모드</vt:lpstr>
      <vt:lpstr>이진 파일 쓰기 </vt:lpstr>
      <vt:lpstr>이진 파일 읽기</vt:lpstr>
      <vt:lpstr>이진 파일 쓰기 </vt:lpstr>
      <vt:lpstr>버퍼링</vt:lpstr>
      <vt:lpstr>버퍼링</vt:lpstr>
      <vt:lpstr>lab: 이진 파일에 학생 정보 저장하기</vt:lpstr>
      <vt:lpstr>예제</vt:lpstr>
      <vt:lpstr>예제</vt:lpstr>
      <vt:lpstr>lab: 이미지 파일 복사하기</vt:lpstr>
      <vt:lpstr>예제</vt:lpstr>
      <vt:lpstr>예제</vt:lpstr>
      <vt:lpstr>임의 접근 파일</vt:lpstr>
      <vt:lpstr>임의 접근 파일의 원리</vt:lpstr>
      <vt:lpstr>fseek()</vt:lpstr>
      <vt:lpstr>fseek()</vt:lpstr>
      <vt:lpstr>ftell()</vt:lpstr>
      <vt:lpstr>예제</vt:lpstr>
      <vt:lpstr>예제</vt:lpstr>
      <vt:lpstr>중간 점검</vt:lpstr>
      <vt:lpstr>mini project: 주소록 만들기</vt:lpstr>
      <vt:lpstr>실행 결과</vt:lpstr>
      <vt:lpstr>힌트</vt:lpstr>
      <vt:lpstr>예제</vt:lpstr>
      <vt:lpstr>제</vt:lpstr>
      <vt:lpstr>PowerPoint 프레젠테이션</vt:lpstr>
      <vt:lpstr>PowerPoint 프레젠테이션</vt:lpstr>
      <vt:lpstr>PowerPoint 프레젠테이션</vt:lpstr>
      <vt:lpstr>도전문제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Windows 사용자</cp:lastModifiedBy>
  <cp:revision>176</cp:revision>
  <dcterms:created xsi:type="dcterms:W3CDTF">2012-02-19T11:13:33Z</dcterms:created>
  <dcterms:modified xsi:type="dcterms:W3CDTF">2018-08-23T02:17:51Z</dcterms:modified>
</cp:coreProperties>
</file>