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</p:sldMasterIdLst>
  <p:notesMasterIdLst>
    <p:notesMasterId r:id="rId46"/>
  </p:notesMasterIdLst>
  <p:handoutMasterIdLst>
    <p:handoutMasterId r:id="rId47"/>
  </p:handoutMasterIdLst>
  <p:sldIdLst>
    <p:sldId id="371" r:id="rId3"/>
    <p:sldId id="372" r:id="rId4"/>
    <p:sldId id="326" r:id="rId5"/>
    <p:sldId id="343" r:id="rId6"/>
    <p:sldId id="327" r:id="rId7"/>
    <p:sldId id="287" r:id="rId8"/>
    <p:sldId id="355" r:id="rId9"/>
    <p:sldId id="282" r:id="rId10"/>
    <p:sldId id="360" r:id="rId11"/>
    <p:sldId id="331" r:id="rId12"/>
    <p:sldId id="332" r:id="rId13"/>
    <p:sldId id="333" r:id="rId14"/>
    <p:sldId id="362" r:id="rId15"/>
    <p:sldId id="363" r:id="rId16"/>
    <p:sldId id="344" r:id="rId17"/>
    <p:sldId id="288" r:id="rId18"/>
    <p:sldId id="359" r:id="rId19"/>
    <p:sldId id="357" r:id="rId20"/>
    <p:sldId id="278" r:id="rId21"/>
    <p:sldId id="292" r:id="rId22"/>
    <p:sldId id="335" r:id="rId23"/>
    <p:sldId id="289" r:id="rId24"/>
    <p:sldId id="351" r:id="rId25"/>
    <p:sldId id="290" r:id="rId26"/>
    <p:sldId id="295" r:id="rId27"/>
    <p:sldId id="296" r:id="rId28"/>
    <p:sldId id="297" r:id="rId29"/>
    <p:sldId id="303" r:id="rId30"/>
    <p:sldId id="304" r:id="rId31"/>
    <p:sldId id="305" r:id="rId32"/>
    <p:sldId id="324" r:id="rId33"/>
    <p:sldId id="306" r:id="rId34"/>
    <p:sldId id="345" r:id="rId35"/>
    <p:sldId id="307" r:id="rId36"/>
    <p:sldId id="308" r:id="rId37"/>
    <p:sldId id="309" r:id="rId38"/>
    <p:sldId id="310" r:id="rId39"/>
    <p:sldId id="370" r:id="rId40"/>
    <p:sldId id="346" r:id="rId41"/>
    <p:sldId id="347" r:id="rId42"/>
    <p:sldId id="313" r:id="rId43"/>
    <p:sldId id="314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FF9999"/>
    <a:srgbClr val="CCCCFF"/>
    <a:srgbClr val="0000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8A317-6EE6-494E-B239-1B7BCCC98709}" v="6" dt="2021-02-23T13:19:3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3514" autoAdjust="0"/>
  </p:normalViewPr>
  <p:slideViewPr>
    <p:cSldViewPr snapToGrid="0">
      <p:cViewPr varScale="1">
        <p:scale>
          <a:sx n="143" d="100"/>
          <a:sy n="143" d="100"/>
        </p:scale>
        <p:origin x="4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esung" userId="676ca21df71fd503" providerId="LiveId" clId="{6A88A317-6EE6-494E-B239-1B7BCCC98709}"/>
    <pc:docChg chg="modSld">
      <pc:chgData name="kim daesung" userId="676ca21df71fd503" providerId="LiveId" clId="{6A88A317-6EE6-494E-B239-1B7BCCC98709}" dt="2021-02-23T13:19:51.808" v="74" actId="6549"/>
      <pc:docMkLst>
        <pc:docMk/>
      </pc:docMkLst>
      <pc:sldChg chg="modSp mod">
        <pc:chgData name="kim daesung" userId="676ca21df71fd503" providerId="LiveId" clId="{6A88A317-6EE6-494E-B239-1B7BCCC98709}" dt="2021-02-23T13:19:00.613" v="47" actId="20577"/>
        <pc:sldMkLst>
          <pc:docMk/>
          <pc:sldMk cId="1787204726" sldId="371"/>
        </pc:sldMkLst>
        <pc:spChg chg="mod">
          <ac:chgData name="kim daesung" userId="676ca21df71fd503" providerId="LiveId" clId="{6A88A317-6EE6-494E-B239-1B7BCCC98709}" dt="2021-02-23T13:18:48.080" v="37" actId="20577"/>
          <ac:spMkLst>
            <pc:docMk/>
            <pc:sldMk cId="1787204726" sldId="371"/>
            <ac:spMk id="5" creationId="{00000000-0000-0000-0000-000000000000}"/>
          </ac:spMkLst>
        </pc:spChg>
        <pc:spChg chg="mod">
          <ac:chgData name="kim daesung" userId="676ca21df71fd503" providerId="LiveId" clId="{6A88A317-6EE6-494E-B239-1B7BCCC98709}" dt="2021-02-23T13:19:00.613" v="47" actId="20577"/>
          <ac:spMkLst>
            <pc:docMk/>
            <pc:sldMk cId="1787204726" sldId="371"/>
            <ac:spMk id="7" creationId="{00000000-0000-0000-0000-000000000000}"/>
          </ac:spMkLst>
        </pc:spChg>
      </pc:sldChg>
      <pc:sldChg chg="modSp mod">
        <pc:chgData name="kim daesung" userId="676ca21df71fd503" providerId="LiveId" clId="{6A88A317-6EE6-494E-B239-1B7BCCC98709}" dt="2021-02-23T13:19:51.808" v="74" actId="6549"/>
        <pc:sldMkLst>
          <pc:docMk/>
          <pc:sldMk cId="1481584052" sldId="372"/>
        </pc:sldMkLst>
        <pc:spChg chg="mod">
          <ac:chgData name="kim daesung" userId="676ca21df71fd503" providerId="LiveId" clId="{6A88A317-6EE6-494E-B239-1B7BCCC98709}" dt="2021-02-23T13:19:51.808" v="74" actId="6549"/>
          <ac:spMkLst>
            <pc:docMk/>
            <pc:sldMk cId="1481584052" sldId="372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E58B3D-AF80-4B88-BC74-82D36DA8D1E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F29E8-5A29-4A5A-BA64-C916EB160DD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507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2BF3-9BC3-4E6F-ABD3-FA23A76701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1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E58B3D-AF80-4B88-BC74-82D36DA8D1E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56B18A6-C5FF-454B-BCFB-7A47292EFFB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0993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0085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47664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3490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31136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3035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22120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770998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653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1E58B3D-AF80-4B88-BC74-82D36DA8D1E2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0CEC61B-8E5B-428C-BF4B-91CC7F06BD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20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187448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20033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58620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9ED880B-10F4-4AC3-97A5-42C2B356871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0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367D72-C954-4DCF-A049-373A9311E5A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8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E58B3D-AF80-4B88-BC74-82D36DA8D1E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B3319A-B826-4118-A067-203EFDC26B9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194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1E58B3D-AF80-4B88-BC74-82D36DA8D1E2}" type="datetimeFigureOut">
              <a:rPr lang="ko-KR" altLang="en-US" smtClean="0"/>
              <a:pPr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DEB8132-3E69-42D4-86FC-16113E9DD66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0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71E074-CA2B-4440-94E7-E49724C4F16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66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8B3D-AF80-4B88-BC74-82D36DA8D1E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BD4B2F-B799-4EE6-82C0-03377699445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9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E58B3D-AF80-4B88-BC74-82D36DA8D1E2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F3F73F5-9AD5-46FD-B405-6BE38291058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9453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daesung772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paperclip.rcs.ac.uk/index.php/File:125.jpg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google.co.kr/url?sa=i&amp;rct=j&amp;q=machine+language&amp;source=images&amp;cd=&amp;cad=rja&amp;docid=ySXmv9CIlABqEM&amp;tbnid=X7cN2uPsxYJ1AM:&amp;ved=0CAUQjRw&amp;url=http://www.uigarden.net/english/the-application-of-model-matching-principle-in-user-interface-design-part-2&amp;ei=nRAjUcKHOui0igLSh4HIBQ&amp;bvm=bv.42661473,d.cGE&amp;psig=AFQjCNHO6MKdocFOCt36g-MzuNTo3rpF7w&amp;ust=136133889951988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227" y="1665963"/>
            <a:ext cx="5653099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교과목명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전자전기프로그래밍기초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담당교수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김대성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락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daesung7723@gmail.com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강의교재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쉽게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풀어쓴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Express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ISBN </a:t>
            </a:r>
            <a:r>
              <a:rPr lang="en-US" altLang="ko-KR" sz="1400" dirty="0"/>
              <a:t>9788970509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천인국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생능출판사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강의진행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 및 실습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 중 수시로 프로그램 작성 후 이러닝에 제출과제 부여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수시과제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이러닝 시스템 과제 섹션에 제출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강의내용을 중심으로 중간고사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기말고사 필기시험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60" y="2455103"/>
            <a:ext cx="2262598" cy="2957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227" y="5990711"/>
            <a:ext cx="787020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중간고사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(30%),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기말고사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(30%),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(20%),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(20%)</a:t>
            </a:r>
          </a:p>
        </p:txBody>
      </p:sp>
    </p:spTree>
    <p:extLst>
      <p:ext uri="{BB962C8B-B14F-4D97-AF65-F5344CB8AC3E}">
        <p14:creationId xmlns:p14="http://schemas.microsoft.com/office/powerpoint/2010/main" val="178720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컴퓨터의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초기 컴퓨터인 </a:t>
            </a:r>
            <a:r>
              <a:rPr lang="en-US" altLang="ko-KR" dirty="0"/>
              <a:t>ENIAC</a:t>
            </a:r>
            <a:r>
              <a:rPr lang="ko-KR" altLang="en-US" dirty="0"/>
              <a:t>의 프로그램은 스위치에 의하여 기억되었고 프로그램을 변경할 때마다 그 많은 스위치들을 처음부터 다시 연결하여야 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_x277810736" descr="EMB00001e3829b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838450"/>
            <a:ext cx="359436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277810816" descr="EMB00001e3829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38450"/>
            <a:ext cx="376815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4"/>
          <p:cNvSpPr/>
          <p:nvPr/>
        </p:nvSpPr>
        <p:spPr bwMode="auto">
          <a:xfrm>
            <a:off x="742949" y="3800474"/>
            <a:ext cx="1800225" cy="1781175"/>
          </a:xfrm>
          <a:prstGeom prst="round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9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폰노이만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프로그램은 </a:t>
            </a:r>
            <a:r>
              <a:rPr lang="ko-KR" altLang="en-US" dirty="0">
                <a:solidFill>
                  <a:srgbClr val="FF0000"/>
                </a:solidFill>
              </a:rPr>
              <a:t>메인 메모리에 저장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메인 메모리에 저장된 프로그램에서 명령어들을 순차적으로 가져와서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01" y="2886352"/>
            <a:ext cx="6124532" cy="320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0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==</a:t>
            </a:r>
            <a:r>
              <a:rPr lang="ko-KR" altLang="en-US" dirty="0"/>
              <a:t>작업지시서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r>
              <a:rPr lang="en-US" altLang="ko-KR" dirty="0"/>
              <a:t>: </a:t>
            </a:r>
            <a:r>
              <a:rPr lang="ko-KR" altLang="en-US" dirty="0"/>
              <a:t>컴퓨터에게 해야 할 작업의 내용을 알려주는 문서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45" y="2800350"/>
            <a:ext cx="5610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3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작업을 지시하는 방법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982370" y="1585481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컴퓨터에게 어떻게 작업을 시킬 수 있을까</a:t>
            </a:r>
            <a:r>
              <a:rPr lang="en-US" altLang="ko-KR" sz="2000" b="1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303045" y="2017281"/>
            <a:ext cx="6750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A) 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상식이나 지능이 없기 때문에 아주 자세하고 구체적으로 일을 지시하여야 한다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45" y="2917054"/>
            <a:ext cx="62198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16" y="480120"/>
            <a:ext cx="6681788" cy="60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5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14378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9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0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1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2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3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4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5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6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7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프로그래밍 개념</a:t>
            </a:r>
            <a:endParaRPr lang="en-US" altLang="ko-KR" dirty="0"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프로그래밍 언어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알고리즘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스크래치</a:t>
            </a:r>
          </a:p>
        </p:txBody>
      </p:sp>
      <p:grpSp>
        <p:nvGrpSpPr>
          <p:cNvPr id="14341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14345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7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/>
              <a:t>프로그램을 작성하기에 앞서서 중요한 개념들을 살펴봅니다</a:t>
            </a:r>
            <a:r>
              <a:rPr lang="en-US" altLang="ko-KR" sz="1400"/>
              <a:t>.. </a:t>
            </a:r>
          </a:p>
        </p:txBody>
      </p:sp>
      <p:sp>
        <p:nvSpPr>
          <p:cNvPr id="14343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14344" name="직선 연결선 103"/>
          <p:cNvCxnSpPr>
            <a:cxnSpLocks noChangeShapeType="1"/>
            <a:endCxn id="14374" idx="4"/>
          </p:cNvCxnSpPr>
          <p:nvPr/>
        </p:nvCxnSpPr>
        <p:spPr bwMode="auto">
          <a:xfrm>
            <a:off x="3276600" y="2771775"/>
            <a:ext cx="2535238" cy="151923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357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 dirty="0"/>
              <a:t>기계어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975726" y="1787555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컴퓨터가 이해할 수 있는 언어는 어떤 것인가</a:t>
            </a:r>
            <a:r>
              <a:rPr lang="en-US" altLang="ko-KR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1296401" y="2219355"/>
            <a:ext cx="6750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컴퓨터가 알아듣는 언어는 한가지이다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즉 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과 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로 구성되어 있는 “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001101110001010...”</a:t>
            </a: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과 같은 기계어이다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1296401" y="3529043"/>
            <a:ext cx="64119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컴퓨터는 모든 것을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과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로 표현하고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과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에 의하여 내부 스위치 회로들이 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ON/OFF 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상태로 변경되면서 작업을 한다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pic>
        <p:nvPicPr>
          <p:cNvPr id="408578" name="Picture 2" descr="125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14" y="4894293"/>
            <a:ext cx="23812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  <p:bldP spid="2027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컴퓨터는 기계어를 바로 이해할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59" y="2136467"/>
            <a:ext cx="5080238" cy="43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6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기계어의 예</a:t>
            </a:r>
          </a:p>
        </p:txBody>
      </p:sp>
      <p:pic>
        <p:nvPicPr>
          <p:cNvPr id="407554" name="Picture 2" descr="http://www.uigarden.net/english/images/164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07" y="2277630"/>
            <a:ext cx="5695796" cy="336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5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/>
              <a:t>이진수</a:t>
            </a:r>
          </a:p>
        </p:txBody>
      </p:sp>
      <p:sp>
        <p:nvSpPr>
          <p:cNvPr id="167952" name="Text Box 16"/>
          <p:cNvSpPr txBox="1">
            <a:spLocks noChangeArrowheads="1"/>
          </p:cNvSpPr>
          <p:nvPr/>
        </p:nvSpPr>
        <p:spPr bwMode="auto">
          <a:xfrm>
            <a:off x="1052466" y="1575601"/>
            <a:ext cx="4425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이진수는 십진수와 무엇이 다른가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1749379" y="2029626"/>
            <a:ext cx="463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이진수는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과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1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로만 구성되어 있다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 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057229" y="2502701"/>
            <a:ext cx="7156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십진수를 이진수로 바꾸려면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1820816" y="2885289"/>
            <a:ext cx="673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십진수를 이진수로 바꾸려면 십진수를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2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로 나누고 나머지를 기록하는 작업을 몫이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0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이 될 때까지 되풀이하면 된다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pic>
        <p:nvPicPr>
          <p:cNvPr id="167957" name="Picture 21" descr="UNI0000057434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66" y="4042576"/>
            <a:ext cx="2867025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3" grpId="0"/>
      <p:bldP spid="167954" grpId="0"/>
      <p:bldP spid="1679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원격강의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227" y="1665963"/>
            <a:ext cx="7669789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강의진행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 시작 시간에 이러닝에 동영상 강의 링크 게시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 영상 시청 중 실습해야 할 부분은 동영상 재생을 멈추고 실습 후 강의 영상 재생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내용에 따라 이러닝 시스템의 학습활동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과제제출 섹션에 지정 기간 내에 제출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 강의까지는 별도의 과제는 부여하지 않은 계획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질의응답은 강의계획서에 표기되어 있는 이메일로 질의 응답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584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/>
              <a:t>프로그래밍 언어의 필요성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764604" y="1620992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그렇다면 인간이 기계어를 사용하면 어떤가</a:t>
            </a:r>
            <a:r>
              <a:rPr lang="en-US" altLang="ko-KR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1085279" y="2052792"/>
            <a:ext cx="67500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기계어를 사용할 수는 있으나 이진수로 프로그램을 작성하여야 하기 때문에 아주 불편하다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. </a:t>
            </a:r>
          </a:p>
          <a:p>
            <a:pPr>
              <a:buFontTx/>
              <a:buChar char="•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프로그래밍 언어는 자연어와 기계어 중간쯤에 위치</a:t>
            </a:r>
          </a:p>
          <a:p>
            <a:pPr>
              <a:buFontTx/>
              <a:buChar char="•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컴파일러가 프로그래밍 언어를 기계어로 통역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12" y="3554675"/>
            <a:ext cx="615315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컴파일러</a:t>
            </a:r>
            <a:r>
              <a:rPr lang="en-US" altLang="ko-KR" dirty="0"/>
              <a:t>(compiler)</a:t>
            </a:r>
            <a:r>
              <a:rPr lang="ko-KR" altLang="en-US" dirty="0"/>
              <a:t>는 인간과 컴퓨터 사이의 통역이라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58" y="2370339"/>
            <a:ext cx="5112961" cy="38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4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50825"/>
            <a:ext cx="7789862" cy="701675"/>
          </a:xfrm>
        </p:spPr>
        <p:txBody>
          <a:bodyPr>
            <a:spAutoFit/>
          </a:bodyPr>
          <a:lstStyle/>
          <a:p>
            <a:r>
              <a:rPr lang="ko-KR" altLang="en-US"/>
              <a:t>프로그램의 역할</a:t>
            </a: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800100" y="1706563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컴퓨터에서 프로그램이 하는 일은 무엇인가</a:t>
            </a:r>
            <a:r>
              <a:rPr lang="en-US" altLang="ko-KR" sz="200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120775" y="2138363"/>
            <a:ext cx="6750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>
                <a:latin typeface="새굴림" pitchFamily="18" charset="-127"/>
                <a:ea typeface="새굴림" pitchFamily="18" charset="-127"/>
              </a:rPr>
              <a:t>프로그램이란 우리가 하고자 하는 작업을 컴퓨터에게 전달하여 주는 역할을 한다</a:t>
            </a:r>
            <a:r>
              <a:rPr lang="en-US" altLang="ko-KR" sz="200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pic>
        <p:nvPicPr>
          <p:cNvPr id="2048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3154363"/>
            <a:ext cx="58674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출석체크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/>
              <a:t>Q) </a:t>
            </a:r>
            <a:r>
              <a:rPr lang="ko-KR" altLang="en-US" dirty="0"/>
              <a:t>컴퓨터가 이해할</a:t>
            </a:r>
            <a:r>
              <a:rPr lang="en-US" altLang="ko-KR" dirty="0"/>
              <a:t> </a:t>
            </a:r>
            <a:r>
              <a:rPr lang="ko-KR" altLang="en-US" dirty="0"/>
              <a:t>수 있는 언어는 기계어 입니다</a:t>
            </a:r>
            <a:r>
              <a:rPr lang="en-US" altLang="ko-KR" dirty="0"/>
              <a:t>. </a:t>
            </a:r>
            <a:r>
              <a:rPr lang="ko-KR" altLang="en-US" dirty="0"/>
              <a:t>기계어는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구성되어 있는데 그 이유에 대해 기술하시오</a:t>
            </a:r>
            <a:r>
              <a:rPr lang="en-US" altLang="ko-KR" dirty="0"/>
              <a:t>.</a:t>
            </a:r>
          </a:p>
          <a:p>
            <a:pPr marL="0" indent="0" eaLnBrk="1" hangingPunct="1">
              <a:buNone/>
            </a:pPr>
            <a:endParaRPr lang="en-US" altLang="ko-KR" dirty="0"/>
          </a:p>
          <a:p>
            <a:pPr marL="0" indent="0" eaLnBrk="1" hangingPunct="1"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이러닝 시스템의 학습활동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ko-KR" altLang="en-US" sz="1600" dirty="0">
                <a:solidFill>
                  <a:srgbClr val="FF0000"/>
                </a:solidFill>
              </a:rPr>
              <a:t>과제제출 섹션에 출석체크를 위한 게시물에 답변을 작성하시오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0724" name="Picture 4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3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언어의 분류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1503363"/>
            <a:ext cx="8212137" cy="12003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</a:pPr>
            <a:r>
              <a:rPr lang="ko-KR" altLang="en-US" sz="2400">
                <a:ea typeface="새굴림" pitchFamily="18" charset="-127"/>
              </a:rPr>
              <a:t>기계어</a:t>
            </a:r>
            <a:r>
              <a:rPr lang="en-US" altLang="ko-KR" sz="2400" dirty="0">
                <a:ea typeface="새굴림" pitchFamily="18" charset="-127"/>
              </a:rPr>
              <a:t>(machine language) </a:t>
            </a:r>
          </a:p>
          <a:p>
            <a:pPr eaLnBrk="0" hangingPunct="0">
              <a:spcBef>
                <a:spcPct val="0"/>
              </a:spcBef>
              <a:buClrTx/>
            </a:pPr>
            <a:r>
              <a:rPr lang="ko-KR" altLang="en-US" sz="2400" dirty="0">
                <a:ea typeface="새굴림" pitchFamily="18" charset="-127"/>
              </a:rPr>
              <a:t>어셈블리어</a:t>
            </a:r>
            <a:r>
              <a:rPr lang="en-US" altLang="ko-KR" sz="2400" dirty="0">
                <a:ea typeface="새굴림" pitchFamily="18" charset="-127"/>
              </a:rPr>
              <a:t>(assembly language) </a:t>
            </a:r>
          </a:p>
          <a:p>
            <a:pPr eaLnBrk="0" hangingPunct="0">
              <a:spcBef>
                <a:spcPct val="0"/>
              </a:spcBef>
              <a:buClrTx/>
            </a:pPr>
            <a:r>
              <a:rPr lang="ko-KR" altLang="en-US" sz="2400" dirty="0">
                <a:ea typeface="새굴림" pitchFamily="18" charset="-127"/>
              </a:rPr>
              <a:t>고급 언어</a:t>
            </a:r>
            <a:r>
              <a:rPr lang="en-US" altLang="ko-KR" sz="2400" dirty="0">
                <a:ea typeface="새굴림" pitchFamily="18" charset="-127"/>
              </a:rPr>
              <a:t>(high-level language) </a:t>
            </a:r>
            <a:endParaRPr lang="ko-KR" altLang="en-US" sz="2400" dirty="0">
              <a:ea typeface="새굴림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90" y="2703692"/>
            <a:ext cx="689610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기계어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특정 컴퓨터의 명령어</a:t>
            </a:r>
            <a:r>
              <a:rPr lang="en-US" altLang="ko-KR"/>
              <a:t>(instruction)</a:t>
            </a:r>
            <a:r>
              <a:rPr lang="ko-KR" altLang="en-US"/>
              <a:t>를 이진수로 표시한 것</a:t>
            </a:r>
          </a:p>
          <a:p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로 구성</a:t>
            </a:r>
          </a:p>
          <a:p>
            <a:r>
              <a:rPr lang="ko-KR" altLang="en-US"/>
              <a:t>하드웨어에 종속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1377349" y="3392334"/>
            <a:ext cx="4572000" cy="1614487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00001111 10111111 01000101 11111000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00001111 10111111 01001101 11111000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00000011 10100001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01100110 10001001 01000101 11111010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어셈블리어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CPU</a:t>
            </a:r>
            <a:r>
              <a:rPr lang="ko-KR" altLang="en-US"/>
              <a:t>의 명령어들을 이진수가 아닌 영어의 약자인 기호로 표기</a:t>
            </a:r>
          </a:p>
          <a:p>
            <a:r>
              <a:rPr lang="ko-KR" altLang="en-US"/>
              <a:t>기계어보다는 더 높은 수준에서 프로그램을 작성하는 것을 가능</a:t>
            </a:r>
          </a:p>
          <a:p>
            <a:r>
              <a:rPr lang="ko-KR" altLang="en-US"/>
              <a:t>기호와 </a:t>
            </a:r>
            <a:r>
              <a:rPr lang="en-US" altLang="ko-KR"/>
              <a:t>CPU</a:t>
            </a:r>
            <a:r>
              <a:rPr lang="ko-KR" altLang="en-US"/>
              <a:t>의 명령어가 일대일 대응</a:t>
            </a:r>
          </a:p>
          <a:p>
            <a:r>
              <a:rPr lang="ko-KR" altLang="en-US"/>
              <a:t>어셈블러</a:t>
            </a:r>
            <a:r>
              <a:rPr lang="en-US" altLang="ko-KR"/>
              <a:t>(assembler): </a:t>
            </a:r>
            <a:r>
              <a:rPr lang="ko-KR" altLang="en-US"/>
              <a:t>기호를 이진수로 변환하는 프로그램</a:t>
            </a: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1943223" y="4481512"/>
            <a:ext cx="4572000" cy="1614488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MOV AX, MIDSCORE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MOV CX, FINALSCORE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ADD AX CX</a:t>
            </a:r>
          </a:p>
          <a:p>
            <a:pPr>
              <a:spcBef>
                <a:spcPct val="50000"/>
              </a:spcBef>
            </a:pPr>
            <a:r>
              <a:rPr lang="en-US" altLang="ko-KR">
                <a:latin typeface="Comic Sans MS" pitchFamily="66" charset="0"/>
                <a:ea typeface="굴림" pitchFamily="50" charset="-127"/>
              </a:rPr>
              <a:t>MOV TOTALSCORE, AX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고급언어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특정한 컴퓨터의 구조나 프로세서에 무관하게</a:t>
            </a:r>
            <a:r>
              <a:rPr lang="en-US" altLang="ko-KR"/>
              <a:t>, </a:t>
            </a:r>
            <a:r>
              <a:rPr lang="ko-KR" altLang="en-US"/>
              <a:t>독립적으로 프로그램을 작성할 수 있는 언어</a:t>
            </a:r>
          </a:p>
          <a:p>
            <a:r>
              <a:rPr lang="en-US" altLang="ko-KR"/>
              <a:t>C, C++, JAVA, FORTRAN, PASCAL</a:t>
            </a:r>
          </a:p>
          <a:p>
            <a:r>
              <a:rPr lang="ko-KR" altLang="en-US"/>
              <a:t>컴파일러</a:t>
            </a:r>
            <a:r>
              <a:rPr lang="en-US" altLang="ko-KR"/>
              <a:t>: </a:t>
            </a:r>
            <a:r>
              <a:rPr lang="ko-KR" altLang="en-US"/>
              <a:t>고급 언어 문장을 기계어로 변환하는 프로그램</a:t>
            </a:r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1745326" y="4015789"/>
            <a:ext cx="4119563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mic Sans MS" pitchFamily="66" charset="0"/>
                <a:ea typeface="굴림" pitchFamily="50" charset="-127"/>
              </a:rPr>
              <a:t>TotalScore = MidScore + FinalScore;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1970</a:t>
            </a:r>
            <a:r>
              <a:rPr lang="ko-KR" altLang="en-US"/>
              <a:t>년대 초 </a:t>
            </a:r>
            <a:r>
              <a:rPr lang="en-US" altLang="ko-KR"/>
              <a:t>AT&amp;T</a:t>
            </a:r>
            <a:r>
              <a:rPr lang="ko-KR" altLang="en-US"/>
              <a:t>의 </a:t>
            </a:r>
            <a:r>
              <a:rPr lang="en-US" altLang="ko-KR"/>
              <a:t>Dennis Ritchie </a:t>
            </a:r>
            <a:r>
              <a:rPr lang="ko-KR" altLang="en-US"/>
              <a:t>에 의하여 개발</a:t>
            </a:r>
          </a:p>
          <a:p>
            <a:r>
              <a:rPr lang="en-US" altLang="ko-KR"/>
              <a:t>B</a:t>
            </a:r>
            <a:r>
              <a:rPr lang="ko-KR" altLang="en-US"/>
              <a:t>언어</a:t>
            </a:r>
            <a:r>
              <a:rPr lang="en-US" altLang="ko-KR"/>
              <a:t>-&gt;C</a:t>
            </a:r>
            <a:r>
              <a:rPr lang="ko-KR" altLang="en-US"/>
              <a:t>언어</a:t>
            </a:r>
          </a:p>
          <a:p>
            <a:r>
              <a:rPr lang="en-US" altLang="ko-KR"/>
              <a:t>UNIX </a:t>
            </a:r>
            <a:r>
              <a:rPr lang="ko-KR" altLang="en-US"/>
              <a:t>운영 체제 개발에 필요해서 만들어짐</a:t>
            </a:r>
          </a:p>
          <a:p>
            <a:r>
              <a:rPr lang="ko-KR" altLang="en-US"/>
              <a:t>처음부터 전문가용 언어로 출발</a:t>
            </a:r>
          </a:p>
          <a:p>
            <a:endParaRPr lang="ko-KR" altLang="en-US"/>
          </a:p>
        </p:txBody>
      </p:sp>
      <p:sp>
        <p:nvSpPr>
          <p:cNvPr id="412684" name="Rectangle 12"/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85" y="3420030"/>
            <a:ext cx="674370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버전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 &amp; R C</a:t>
            </a:r>
          </a:p>
          <a:p>
            <a:pPr lvl="1"/>
            <a:r>
              <a:rPr lang="en-US" altLang="ko-KR" dirty="0"/>
              <a:t>1978</a:t>
            </a:r>
            <a:r>
              <a:rPr lang="ko-KR" altLang="en-US" dirty="0"/>
              <a:t>년 </a:t>
            </a:r>
            <a:r>
              <a:rPr lang="ko-KR" altLang="en-US" dirty="0">
                <a:latin typeface="Arial"/>
              </a:rPr>
              <a:t>“</a:t>
            </a:r>
            <a:r>
              <a:rPr lang="en-US" altLang="ko-KR" dirty="0"/>
              <a:t>C Programming Language</a:t>
            </a:r>
            <a:r>
              <a:rPr lang="en-US" altLang="ko-KR" dirty="0">
                <a:latin typeface="Arial"/>
              </a:rPr>
              <a:t>“</a:t>
            </a:r>
            <a:r>
              <a:rPr lang="en-US" altLang="ko-KR" dirty="0"/>
              <a:t> </a:t>
            </a:r>
            <a:r>
              <a:rPr lang="ko-KR" altLang="en-US" dirty="0"/>
              <a:t>책 출간</a:t>
            </a:r>
          </a:p>
          <a:p>
            <a:pPr lvl="1"/>
            <a:r>
              <a:rPr lang="ko-KR" altLang="en-US" dirty="0"/>
              <a:t>비공식적인 명세서 역할</a:t>
            </a:r>
          </a:p>
          <a:p>
            <a:r>
              <a:rPr lang="en-US" altLang="ko-KR" dirty="0"/>
              <a:t>ANSI C</a:t>
            </a:r>
          </a:p>
          <a:p>
            <a:pPr lvl="1"/>
            <a:r>
              <a:rPr lang="en-US" altLang="ko-KR" dirty="0"/>
              <a:t>1983</a:t>
            </a:r>
            <a:r>
              <a:rPr lang="ko-KR" altLang="en-US" dirty="0"/>
              <a:t>년 </a:t>
            </a:r>
            <a:r>
              <a:rPr lang="en-US" altLang="ko-KR" dirty="0"/>
              <a:t>ANSI(American National Standards Institute)</a:t>
            </a:r>
            <a:r>
              <a:rPr lang="ko-KR" altLang="en-US" dirty="0"/>
              <a:t>는 </a:t>
            </a:r>
            <a:r>
              <a:rPr lang="en-US" altLang="ko-KR" dirty="0"/>
              <a:t>X3J11</a:t>
            </a:r>
            <a:r>
              <a:rPr lang="ko-KR" altLang="en-US" dirty="0"/>
              <a:t>이라는 위원회에 의한 표준 </a:t>
            </a:r>
          </a:p>
          <a:p>
            <a:r>
              <a:rPr lang="en-US" altLang="ko-KR" dirty="0"/>
              <a:t>C99</a:t>
            </a:r>
          </a:p>
          <a:p>
            <a:pPr lvl="1"/>
            <a:r>
              <a:rPr lang="en-US" altLang="ko-KR" dirty="0"/>
              <a:t>1999</a:t>
            </a:r>
            <a:r>
              <a:rPr lang="ko-KR" altLang="en-US" dirty="0"/>
              <a:t>년에 </a:t>
            </a:r>
            <a:r>
              <a:rPr lang="en-US" altLang="ko-KR" dirty="0"/>
              <a:t>ISO</a:t>
            </a:r>
            <a:r>
              <a:rPr lang="ko-KR" altLang="en-US" dirty="0"/>
              <a:t>에 의한 표준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사용되는 특징 추가</a:t>
            </a:r>
          </a:p>
          <a:p>
            <a:pPr lvl="1"/>
            <a:r>
              <a:rPr lang="ko-KR" altLang="en-US" dirty="0"/>
              <a:t>점차 많은 컴파일러에서 지원</a:t>
            </a:r>
            <a:endParaRPr lang="en-US" altLang="ko-KR" dirty="0"/>
          </a:p>
          <a:p>
            <a:r>
              <a:rPr lang="en-US" altLang="ko-KR" dirty="0"/>
              <a:t>C11</a:t>
            </a:r>
          </a:p>
          <a:p>
            <a:pPr lvl="1"/>
            <a:r>
              <a:rPr lang="en-US" altLang="ko-KR" dirty="0"/>
              <a:t>ISO</a:t>
            </a:r>
            <a:r>
              <a:rPr lang="ko-KR" altLang="en-US" dirty="0"/>
              <a:t>에 의하여 </a:t>
            </a: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월에 발표된 </a:t>
            </a:r>
            <a:r>
              <a:rPr lang="en-US" altLang="ko-KR" dirty="0"/>
              <a:t>C</a:t>
            </a:r>
            <a:r>
              <a:rPr lang="ko-KR" altLang="en-US" dirty="0"/>
              <a:t>언어 표준이다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59918" name="AutoShape 142"/>
          <p:cNvSpPr>
            <a:spLocks noChangeArrowheads="1"/>
          </p:cNvSpPr>
          <p:nvPr/>
        </p:nvSpPr>
        <p:spPr bwMode="auto">
          <a:xfrm>
            <a:off x="2982897" y="3246268"/>
            <a:ext cx="6092040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3200" b="1" dirty="0">
                <a:solidFill>
                  <a:schemeClr val="tx2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</a:t>
            </a:r>
            <a:r>
              <a:rPr lang="en-US" altLang="ko-KR" sz="3200" b="1" dirty="0">
                <a:solidFill>
                  <a:schemeClr val="tx2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ko-KR" altLang="en-US" sz="3200" b="1" dirty="0">
                <a:solidFill>
                  <a:schemeClr val="tx2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 프로그래밍의 개념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특징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u="sng">
                <a:solidFill>
                  <a:schemeClr val="tx2"/>
                </a:solidFill>
              </a:rPr>
              <a:t>간결하다</a:t>
            </a:r>
            <a:r>
              <a:rPr lang="en-US" altLang="ko-KR" u="sng">
                <a:solidFill>
                  <a:schemeClr val="tx2"/>
                </a:solidFill>
              </a:rPr>
              <a:t>.</a:t>
            </a:r>
          </a:p>
          <a:p>
            <a:r>
              <a:rPr lang="ko-KR" altLang="en-US" u="sng">
                <a:solidFill>
                  <a:schemeClr val="tx2"/>
                </a:solidFill>
              </a:rPr>
              <a:t>효율적이다</a:t>
            </a:r>
            <a:r>
              <a:rPr lang="en-US" altLang="ko-KR">
                <a:solidFill>
                  <a:schemeClr val="tx2"/>
                </a:solidFill>
              </a:rPr>
              <a:t>.</a:t>
            </a:r>
          </a:p>
          <a:p>
            <a:r>
              <a:rPr lang="en-US" altLang="ko-KR" u="sng">
                <a:solidFill>
                  <a:schemeClr val="tx2"/>
                </a:solidFill>
              </a:rPr>
              <a:t>C </a:t>
            </a:r>
            <a:r>
              <a:rPr lang="ko-KR" altLang="en-US" u="sng">
                <a:solidFill>
                  <a:schemeClr val="tx2"/>
                </a:solidFill>
              </a:rPr>
              <a:t>언어는 하드웨어를 직접 제어하는 하는 저수준의 프로그래밍도 가능하고 고수준의 프로그래밍도 가능하다</a:t>
            </a:r>
            <a:r>
              <a:rPr lang="en-US" altLang="ko-KR" u="sng">
                <a:solidFill>
                  <a:schemeClr val="tx2"/>
                </a:solidFill>
              </a:rPr>
              <a:t>.</a:t>
            </a:r>
            <a:r>
              <a:rPr lang="en-US" altLang="ko-KR">
                <a:solidFill>
                  <a:schemeClr val="tx2"/>
                </a:solidFill>
              </a:rPr>
              <a:t> </a:t>
            </a:r>
          </a:p>
          <a:p>
            <a:r>
              <a:rPr lang="en-US" altLang="ko-KR" u="sng">
                <a:solidFill>
                  <a:schemeClr val="tx2"/>
                </a:solidFill>
                <a:latin typeface="Arial"/>
              </a:rPr>
              <a:t> </a:t>
            </a:r>
            <a:r>
              <a:rPr lang="en-US" altLang="ko-KR" u="sng">
                <a:solidFill>
                  <a:schemeClr val="tx2"/>
                </a:solidFill>
              </a:rPr>
              <a:t>C</a:t>
            </a:r>
            <a:r>
              <a:rPr lang="ko-KR" altLang="en-US" u="sng">
                <a:solidFill>
                  <a:schemeClr val="tx2"/>
                </a:solidFill>
              </a:rPr>
              <a:t>언어는 이식성이 뛰어나다</a:t>
            </a:r>
            <a:r>
              <a:rPr lang="en-US" altLang="ko-KR" u="sng">
                <a:solidFill>
                  <a:schemeClr val="tx2"/>
                </a:solidFill>
              </a:rPr>
              <a:t>.</a:t>
            </a:r>
            <a:r>
              <a:rPr lang="en-US" altLang="ko-KR">
                <a:solidFill>
                  <a:schemeClr val="tx2"/>
                </a:solidFill>
              </a:rPr>
              <a:t> </a:t>
            </a:r>
          </a:p>
          <a:p>
            <a:r>
              <a:rPr lang="ko-KR" altLang="en-US" u="sng">
                <a:solidFill>
                  <a:schemeClr val="tx2"/>
                </a:solidFill>
              </a:rPr>
              <a:t>초보자가 배우기가 어렵다</a:t>
            </a:r>
            <a:r>
              <a:rPr lang="en-US" altLang="ko-KR" u="sng">
                <a:solidFill>
                  <a:schemeClr val="tx2"/>
                </a:solidFill>
              </a:rPr>
              <a:t>.</a:t>
            </a:r>
          </a:p>
          <a:p>
            <a:endParaRPr lang="en-US" altLang="ko-KR" u="sng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특징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16" y="1884516"/>
            <a:ext cx="671512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언어의 미래</a:t>
            </a: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846138" y="1682750"/>
            <a:ext cx="7270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앞으로도 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C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언어는 사용될 것인가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1120775" y="2138363"/>
            <a:ext cx="6750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C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언어는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C++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와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JAVA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의 공통적인 부분이다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</a:t>
            </a:r>
          </a:p>
          <a:p>
            <a:pPr>
              <a:buFontTx/>
              <a:buChar char="•"/>
            </a:pP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엠베디드 시스템에서는 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C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언어가 많이 사용된다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1079500" y="3179763"/>
            <a:ext cx="32607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엠베디드 시스템</a:t>
            </a:r>
            <a:r>
              <a:rPr lang="en-US" altLang="ko-KR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엠베디드 시스템이란 특수 목적의 시스템으로 컴퓨터가 장치 안에 </a:t>
            </a:r>
            <a:r>
              <a:rPr lang="en-US" altLang="ko-KR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MP3 </a:t>
            </a:r>
            <a:r>
              <a:rPr lang="ko-KR" altLang="en-US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플레이어</a:t>
            </a:r>
            <a:r>
              <a:rPr lang="en-US" altLang="ko-KR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, </a:t>
            </a:r>
            <a:r>
              <a:rPr lang="ko-KR" altLang="en-US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핸드폰등이 여기에 속한다</a:t>
            </a:r>
            <a:r>
              <a:rPr lang="en-US" altLang="ko-KR" i="1">
                <a:solidFill>
                  <a:srgbClr val="0000FF"/>
                </a:solidFill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2949384"/>
            <a:ext cx="2676525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 rot="-568598">
            <a:off x="585098" y="1348167"/>
            <a:ext cx="3943350" cy="5443538"/>
            <a:chOff x="811" y="850"/>
            <a:chExt cx="2199" cy="2904"/>
          </a:xfrm>
        </p:grpSpPr>
        <p:sp>
          <p:nvSpPr>
            <p:cNvPr id="24618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9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0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1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2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3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4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5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6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27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0" name="Text Box 14"/>
          <p:cNvSpPr txBox="1">
            <a:spLocks noChangeArrowheads="1"/>
          </p:cNvSpPr>
          <p:nvPr/>
        </p:nvSpPr>
        <p:spPr bwMode="auto">
          <a:xfrm>
            <a:off x="1504823" y="2391155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프로그램의 이해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프로그래밍 언어</a:t>
            </a:r>
          </a:p>
          <a:p>
            <a:pPr>
              <a:buFontTx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굴림" pitchFamily="50" charset="-127"/>
              </a:rPr>
              <a:t>알고리즘</a:t>
            </a:r>
          </a:p>
          <a:p>
            <a:pPr>
              <a:buFontTx/>
              <a:buChar char="•"/>
            </a:pPr>
            <a:r>
              <a:rPr lang="ko-KR" altLang="en-US" dirty="0">
                <a:latin typeface="굴림" pitchFamily="50" charset="-127"/>
              </a:rPr>
              <a:t>스크래치</a:t>
            </a:r>
          </a:p>
        </p:txBody>
      </p:sp>
      <p:grpSp>
        <p:nvGrpSpPr>
          <p:cNvPr id="24581" name="Group 15"/>
          <p:cNvGrpSpPr>
            <a:grpSpLocks/>
          </p:cNvGrpSpPr>
          <p:nvPr/>
        </p:nvGrpSpPr>
        <p:grpSpPr bwMode="auto">
          <a:xfrm>
            <a:off x="5884735" y="4656518"/>
            <a:ext cx="1589088" cy="1616075"/>
            <a:chOff x="3208" y="1586"/>
            <a:chExt cx="1395" cy="1617"/>
          </a:xfrm>
        </p:grpSpPr>
        <p:sp>
          <p:nvSpPr>
            <p:cNvPr id="24585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6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7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8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9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0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1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2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3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4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5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6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8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9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0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1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2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3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4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5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6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7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8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9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0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1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2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3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4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5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6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17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4582" name="AutoShape 49"/>
          <p:cNvSpPr>
            <a:spLocks noChangeArrowheads="1"/>
          </p:cNvSpPr>
          <p:nvPr/>
        </p:nvSpPr>
        <p:spPr bwMode="auto">
          <a:xfrm>
            <a:off x="6286373" y="1705355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프로그램을 작성하기에 앞서서 중요한 개념들을 살펴봅니다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</a:p>
        </p:txBody>
      </p:sp>
      <p:sp>
        <p:nvSpPr>
          <p:cNvPr id="24583" name="Rectangle 50"/>
          <p:cNvSpPr>
            <a:spLocks noChangeArrowheads="1"/>
          </p:cNvSpPr>
          <p:nvPr/>
        </p:nvSpPr>
        <p:spPr bwMode="auto">
          <a:xfrm>
            <a:off x="103060" y="325158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24584" name="직선 연결선 103"/>
          <p:cNvCxnSpPr>
            <a:cxnSpLocks noChangeShapeType="1"/>
            <a:endCxn id="24614" idx="4"/>
          </p:cNvCxnSpPr>
          <p:nvPr/>
        </p:nvCxnSpPr>
        <p:spPr bwMode="auto">
          <a:xfrm>
            <a:off x="2712910" y="3438905"/>
            <a:ext cx="3201988" cy="126206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6407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</a:p>
        </p:txBody>
      </p:sp>
      <p:sp>
        <p:nvSpPr>
          <p:cNvPr id="41677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873125" y="3446463"/>
            <a:ext cx="4027488" cy="2192337"/>
          </a:xfrm>
          <a:noFill/>
          <a:ln/>
        </p:spPr>
        <p:txBody>
          <a:bodyPr>
            <a:normAutofit/>
          </a:bodyPr>
          <a:lstStyle/>
          <a:p>
            <a:r>
              <a:rPr lang="ko-KR" altLang="en-US"/>
              <a:t>프로그램이 요리와 같다면 알고리즘은 요리법에 해당한다</a:t>
            </a:r>
            <a:r>
              <a:rPr lang="en-US" altLang="ko-KR"/>
              <a:t>.</a:t>
            </a:r>
          </a:p>
          <a:p>
            <a:r>
              <a:rPr lang="ko-KR" altLang="en-US">
                <a:solidFill>
                  <a:schemeClr val="tx2"/>
                </a:solidFill>
              </a:rPr>
              <a:t>알고리즘</a:t>
            </a:r>
            <a:r>
              <a:rPr lang="en-US" altLang="ko-KR">
                <a:solidFill>
                  <a:schemeClr val="tx2"/>
                </a:solidFill>
              </a:rPr>
              <a:t>(algorithm</a:t>
            </a:r>
            <a:r>
              <a:rPr lang="en-US" altLang="ko-KR"/>
              <a:t>): </a:t>
            </a:r>
            <a:r>
              <a:rPr lang="ko-KR" altLang="en-US"/>
              <a:t>문제를 해결하는 절차</a:t>
            </a:r>
            <a:r>
              <a:rPr lang="en-US" altLang="ko-KR"/>
              <a:t>(</a:t>
            </a:r>
            <a:r>
              <a:rPr lang="ko-KR" altLang="en-US"/>
              <a:t>방법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846138" y="1682750"/>
            <a:ext cx="43021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오븐의 사용법만 배우고 음식 재료만 있으면 누구나 요리가 가능한가</a:t>
            </a:r>
            <a:r>
              <a:rPr lang="en-US" altLang="ko-KR" sz="2000" b="1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1155700" y="2806700"/>
            <a:ext cx="399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A) </a:t>
            </a:r>
            <a:r>
              <a:rPr lang="ko-KR" altLang="en-US" sz="2000" b="1">
                <a:latin typeface="새굴림" pitchFamily="18" charset="-127"/>
                <a:ea typeface="새굴림" pitchFamily="18" charset="-127"/>
              </a:rPr>
              <a:t>요리법을 알아야 한다</a:t>
            </a:r>
            <a:r>
              <a:rPr lang="en-US" altLang="ko-KR" sz="2000" b="1">
                <a:latin typeface="새굴림" pitchFamily="18" charset="-127"/>
                <a:ea typeface="새굴림" pitchFamily="18" charset="-127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3" y="2597181"/>
            <a:ext cx="329565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빵을 만드는 알고리즘</a:t>
            </a:r>
          </a:p>
        </p:txBody>
      </p: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7809" name="_x73705184"/>
          <p:cNvSpPr>
            <a:spLocks noChangeArrowheads="1"/>
          </p:cNvSpPr>
          <p:nvPr/>
        </p:nvSpPr>
        <p:spPr bwMode="auto">
          <a:xfrm>
            <a:off x="801595" y="1736309"/>
            <a:ext cx="6064250" cy="14192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① 빈 그릇을 준비한다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. </a:t>
            </a:r>
            <a:endParaRPr lang="en-US" altLang="ko-KR" sz="1600">
              <a:ea typeface="굴림" pitchFamily="50" charset="-127"/>
            </a:endParaRPr>
          </a:p>
          <a:p>
            <a:pPr algn="just"/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②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이스트를 밀가루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우유에 넣고 저어준다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. </a:t>
            </a:r>
            <a:endParaRPr lang="en-US" altLang="ko-KR" sz="1600">
              <a:ea typeface="굴림" pitchFamily="50" charset="-127"/>
            </a:endParaRPr>
          </a:p>
          <a:p>
            <a:pPr algn="just"/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③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버터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설탕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,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계란을 추가로 넣고 섞는다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.</a:t>
            </a:r>
            <a:endParaRPr lang="en-US" altLang="ko-KR" sz="1600">
              <a:ea typeface="굴림" pitchFamily="50" charset="-127"/>
            </a:endParaRPr>
          </a:p>
          <a:p>
            <a:pPr algn="just"/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④ 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따뜻한 곳에 놓아두어 발효시킨다</a:t>
            </a:r>
            <a:endParaRPr lang="ko-KR" altLang="en-US" sz="1600">
              <a:ea typeface="굴림" pitchFamily="50" charset="-127"/>
            </a:endParaRPr>
          </a:p>
          <a:p>
            <a:pPr algn="just"/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⑤ </a:t>
            </a:r>
            <a:r>
              <a:rPr lang="en-US" altLang="ko-KR" sz="1600">
                <a:solidFill>
                  <a:srgbClr val="000000"/>
                </a:solidFill>
                <a:ea typeface="굴림" pitchFamily="50" charset="-127"/>
              </a:rPr>
              <a:t>170~180</a:t>
            </a:r>
            <a:r>
              <a:rPr lang="ko-KR" altLang="en-US" sz="1600">
                <a:solidFill>
                  <a:srgbClr val="000000"/>
                </a:solidFill>
                <a:ea typeface="굴림" pitchFamily="50" charset="-127"/>
              </a:rPr>
              <a:t>도의 오븐에서 굽는다 </a:t>
            </a:r>
            <a:endParaRPr lang="ko-KR" altLang="en-US" sz="1600"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3576638"/>
            <a:ext cx="842962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117475"/>
            <a:ext cx="7635875" cy="1295400"/>
          </a:xfrm>
        </p:spPr>
        <p:txBody>
          <a:bodyPr/>
          <a:lstStyle/>
          <a:p>
            <a:r>
              <a:rPr lang="en-US" altLang="ko-KR" sz="3600"/>
              <a:t>1</a:t>
            </a:r>
            <a:r>
              <a:rPr lang="ko-KR" altLang="en-US" sz="3600"/>
              <a:t>부터 </a:t>
            </a:r>
            <a:r>
              <a:rPr lang="en-US" altLang="ko-KR" sz="3600"/>
              <a:t>10</a:t>
            </a:r>
            <a:r>
              <a:rPr lang="ko-KR" altLang="en-US" sz="3600"/>
              <a:t>까지의 합을 구하는 알고리즘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4" y="1931164"/>
            <a:ext cx="8218827" cy="394206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알고리즘의 기술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5931" y="1701830"/>
            <a:ext cx="8212138" cy="4152900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자연어</a:t>
            </a:r>
            <a:r>
              <a:rPr lang="en-US" altLang="ko-KR" dirty="0">
                <a:solidFill>
                  <a:srgbClr val="FF0000"/>
                </a:solidFill>
              </a:rPr>
              <a:t>(natural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language)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순서도</a:t>
            </a:r>
            <a:r>
              <a:rPr lang="en-US" altLang="ko-KR" dirty="0">
                <a:solidFill>
                  <a:srgbClr val="FF0000"/>
                </a:solidFill>
              </a:rPr>
              <a:t>(flowchart)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의사 코드</a:t>
            </a:r>
            <a:r>
              <a:rPr lang="en-US" altLang="ko-KR" dirty="0">
                <a:solidFill>
                  <a:srgbClr val="FF0000"/>
                </a:solidFill>
              </a:rPr>
              <a:t>(pseudo-code)</a:t>
            </a:r>
            <a:endParaRPr lang="en-US" altLang="ko-KR" dirty="0"/>
          </a:p>
        </p:txBody>
      </p:sp>
      <p:sp>
        <p:nvSpPr>
          <p:cNvPr id="420873" name="Rectangle 9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20875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자연어 </a:t>
            </a:r>
            <a:r>
              <a:rPr lang="en-US" altLang="ko-KR" dirty="0">
                <a:solidFill>
                  <a:srgbClr val="FF0000"/>
                </a:solidFill>
              </a:rPr>
              <a:t>(natural language</a:t>
            </a:r>
            <a:r>
              <a:rPr lang="en-US" altLang="ko-KR" dirty="0"/>
              <a:t>)</a:t>
            </a:r>
            <a:r>
              <a:rPr lang="ko-KR" altLang="en-US" dirty="0"/>
              <a:t>는  인간이 사용하는 언어</a:t>
            </a:r>
          </a:p>
          <a:p>
            <a:r>
              <a:rPr lang="ko-KR" altLang="en-US" dirty="0"/>
              <a:t>단어들을 명백하게 정의해야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47691" y="2972519"/>
            <a:ext cx="7219765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i="1" dirty="0">
                <a:ea typeface="굴림" pitchFamily="50" charset="-127"/>
              </a:rPr>
              <a:t>리스트의 첫 번째 숫자가 가장 크다고 가정하자</a:t>
            </a:r>
            <a:r>
              <a:rPr lang="en-US" altLang="ko-KR" i="1" dirty="0">
                <a:ea typeface="굴림" pitchFamily="50" charset="-127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i="1" dirty="0">
                <a:ea typeface="굴림" pitchFamily="50" charset="-127"/>
              </a:rPr>
              <a:t>리스트의 남아있는 숫자들이 하나씩 조사하여 현재의 최대값보다 크면 노트에 적는다</a:t>
            </a:r>
            <a:r>
              <a:rPr lang="en-US" altLang="ko-KR" i="1" dirty="0">
                <a:ea typeface="굴림" pitchFamily="50" charset="-127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i="1" dirty="0">
                <a:ea typeface="굴림" pitchFamily="50" charset="-127"/>
              </a:rPr>
              <a:t>모든 숫자들을 전부 조사된 후에 노트에 가장 나중에 적힌 숫자가 최대값이 된다</a:t>
            </a:r>
            <a:r>
              <a:rPr lang="en-US" altLang="ko-KR" i="1" dirty="0">
                <a:ea typeface="굴림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81822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알고리즘의 기술</a:t>
            </a:r>
          </a:p>
        </p:txBody>
      </p:sp>
      <p:sp>
        <p:nvSpPr>
          <p:cNvPr id="28677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rgbClr val="FF0000"/>
                </a:solidFill>
              </a:rPr>
              <a:t>순서도</a:t>
            </a:r>
            <a:r>
              <a:rPr lang="en-US" altLang="ko-KR" dirty="0">
                <a:solidFill>
                  <a:srgbClr val="FF0000"/>
                </a:solidFill>
              </a:rPr>
              <a:t>(flow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chart): </a:t>
            </a:r>
            <a:r>
              <a:rPr lang="ko-KR" altLang="en-US" dirty="0"/>
              <a:t>프로그램에서의 논리 순서 또는 작업 순서를 그림으로 표현하는 방법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84" y="3009901"/>
            <a:ext cx="3617188" cy="25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4138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9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40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41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42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43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44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45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46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47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개념</a:t>
            </a:r>
          </a:p>
          <a:p>
            <a:pPr>
              <a:buFontTx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</a:t>
            </a:r>
          </a:p>
          <a:p>
            <a:pPr>
              <a:buFontTx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</a:p>
          <a:p>
            <a:pPr>
              <a:buFontTx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스크래치</a:t>
            </a:r>
          </a:p>
        </p:txBody>
      </p:sp>
      <p:grpSp>
        <p:nvGrpSpPr>
          <p:cNvPr id="4101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4105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06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07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08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09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0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1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2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3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4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5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6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7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8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19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0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1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2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3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4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5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6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7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8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29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0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1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2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3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4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5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6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37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02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작성하기에 앞서서 중요한 개념들을 살펴봅니다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</a:p>
        </p:txBody>
      </p:sp>
      <p:sp>
        <p:nvSpPr>
          <p:cNvPr id="4103" name="Rectangle 50"/>
          <p:cNvSpPr>
            <a:spLocks noChangeArrowheads="1"/>
          </p:cNvSpPr>
          <p:nvPr/>
        </p:nvSpPr>
        <p:spPr bwMode="auto">
          <a:xfrm>
            <a:off x="0" y="2656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04" name="직선 연결선 103"/>
          <p:cNvCxnSpPr>
            <a:cxnSpLocks noChangeShapeType="1"/>
            <a:endCxn id="4134" idx="4"/>
          </p:cNvCxnSpPr>
          <p:nvPr/>
        </p:nvCxnSpPr>
        <p:spPr bwMode="auto">
          <a:xfrm>
            <a:off x="3248025" y="2486025"/>
            <a:ext cx="2563813" cy="18049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2389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알고리즘의 예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92" y="1589103"/>
            <a:ext cx="5064526" cy="50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24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의사 코드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의사 코드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Pseudocode</a:t>
            </a:r>
            <a:r>
              <a:rPr lang="en-US" altLang="ko-KR" b="1" dirty="0">
                <a:solidFill>
                  <a:srgbClr val="FF0000"/>
                </a:solidFill>
              </a:rPr>
              <a:t>): </a:t>
            </a:r>
            <a:r>
              <a:rPr lang="ko-KR" altLang="en-US" dirty="0"/>
              <a:t>자연어보다는 더 체계적이고 프로그래밍 언어보다는 덜 엄격한 언어로서 알고리즘의 표현에 주로 사용되는 코드 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1135602" y="3038105"/>
            <a:ext cx="6715125" cy="2847975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ko-KR" altLang="en-US">
                <a:ea typeface="굴림" pitchFamily="50" charset="-127"/>
              </a:rPr>
              <a:t>알고리즘 </a:t>
            </a:r>
            <a:r>
              <a:rPr lang="en-US" altLang="ko-KR">
                <a:ea typeface="굴림" pitchFamily="50" charset="-127"/>
              </a:rPr>
              <a:t>GetLargest </a:t>
            </a:r>
          </a:p>
          <a:p>
            <a:r>
              <a:rPr lang="en-US" altLang="ko-KR">
                <a:ea typeface="굴림" pitchFamily="50" charset="-127"/>
              </a:rPr>
              <a:t>  </a:t>
            </a:r>
            <a:r>
              <a:rPr lang="ko-KR" altLang="en-US">
                <a:ea typeface="굴림" pitchFamily="50" charset="-127"/>
              </a:rPr>
              <a:t>입력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ko-KR" altLang="en-US">
                <a:ea typeface="굴림" pitchFamily="50" charset="-127"/>
              </a:rPr>
              <a:t>숫자들의 리스트 </a:t>
            </a:r>
            <a:r>
              <a:rPr lang="en-US" altLang="ko-KR">
                <a:ea typeface="굴림" pitchFamily="50" charset="-127"/>
              </a:rPr>
              <a:t>L. </a:t>
            </a:r>
          </a:p>
          <a:p>
            <a:r>
              <a:rPr lang="en-US" altLang="ko-KR">
                <a:ea typeface="굴림" pitchFamily="50" charset="-127"/>
              </a:rPr>
              <a:t>  </a:t>
            </a:r>
            <a:r>
              <a:rPr lang="ko-KR" altLang="en-US">
                <a:ea typeface="굴림" pitchFamily="50" charset="-127"/>
              </a:rPr>
              <a:t>출력</a:t>
            </a:r>
            <a:r>
              <a:rPr lang="en-US" altLang="ko-KR">
                <a:ea typeface="굴림" pitchFamily="50" charset="-127"/>
              </a:rPr>
              <a:t>: </a:t>
            </a:r>
            <a:r>
              <a:rPr lang="ko-KR" altLang="en-US">
                <a:ea typeface="굴림" pitchFamily="50" charset="-127"/>
              </a:rPr>
              <a:t>리스트에서 가장 큰 값 </a:t>
            </a:r>
          </a:p>
          <a:p>
            <a:br>
              <a:rPr lang="ko-KR" altLang="en-US">
                <a:ea typeface="굴림" pitchFamily="50" charset="-127"/>
              </a:rPr>
            </a:br>
            <a:endParaRPr lang="ko-KR" altLang="en-US">
              <a:ea typeface="굴림" pitchFamily="50" charset="-127"/>
            </a:endParaRPr>
          </a:p>
          <a:p>
            <a:r>
              <a:rPr lang="ko-KR" altLang="en-US">
                <a:ea typeface="굴림" pitchFamily="50" charset="-127"/>
              </a:rPr>
              <a:t>  </a:t>
            </a:r>
            <a:r>
              <a:rPr lang="en-US" altLang="ko-KR">
                <a:ea typeface="굴림" pitchFamily="50" charset="-127"/>
              </a:rPr>
              <a:t>largest ←L[0]</a:t>
            </a:r>
          </a:p>
          <a:p>
            <a:r>
              <a:rPr lang="en-US" altLang="ko-KR">
                <a:ea typeface="굴림" pitchFamily="50" charset="-127"/>
              </a:rPr>
              <a:t>  for each n in L do </a:t>
            </a:r>
          </a:p>
          <a:p>
            <a:r>
              <a:rPr lang="en-US" altLang="ko-KR">
                <a:ea typeface="굴림" pitchFamily="50" charset="-127"/>
              </a:rPr>
              <a:t>    if n &gt; largest  then </a:t>
            </a:r>
          </a:p>
          <a:p>
            <a:r>
              <a:rPr lang="en-US" altLang="ko-KR">
                <a:ea typeface="굴림" pitchFamily="50" charset="-127"/>
              </a:rPr>
              <a:t>      largest ← n </a:t>
            </a:r>
          </a:p>
          <a:p>
            <a:r>
              <a:rPr lang="en-US" altLang="ko-KR">
                <a:ea typeface="굴림" pitchFamily="50" charset="-127"/>
              </a:rPr>
              <a:t>  return largest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알고리즘을 만드는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eaLnBrk="0" hangingPunct="0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/>
              <a:t>문제를 한 </a:t>
            </a:r>
            <a:r>
              <a:rPr lang="ko-KR" altLang="en-US" dirty="0">
                <a:latin typeface="굴림" pitchFamily="50" charset="-127"/>
              </a:rPr>
              <a:t>번에 해결하려고 하지 말고 더 작은 크기의 문제들로 분해한다</a:t>
            </a:r>
            <a:r>
              <a:rPr lang="en-US" altLang="ko-KR" dirty="0">
                <a:latin typeface="굴림" pitchFamily="50" charset="-127"/>
              </a:rPr>
              <a:t>.</a:t>
            </a:r>
            <a:r>
              <a:rPr lang="en-US" altLang="ko-KR" dirty="0"/>
              <a:t> </a:t>
            </a:r>
          </a:p>
          <a:p>
            <a:pPr marL="457200" indent="-457200" eaLnBrk="0" hangingPunct="0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/>
              <a:t>문제가 충분히 작아질 때까지 계속해서 분해한다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2209800" y="3181350"/>
            <a:ext cx="1895475" cy="3143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781550" y="3195636"/>
            <a:ext cx="2295525" cy="13398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4105275" y="3195637"/>
            <a:ext cx="676275" cy="400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2209799" y="3188791"/>
            <a:ext cx="15392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① 방을 청소한다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② 거실을 청소한다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③ 부엌을 청소한다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04870" y="3188791"/>
            <a:ext cx="17780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① 환기를 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② 물건들을 정리한다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③ 진공 청소기를 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④ 걸레질을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10" y="4606589"/>
            <a:ext cx="6199203" cy="175287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컴퓨터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하드웨어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>
                <a:solidFill>
                  <a:srgbClr val="FF0000"/>
                </a:solidFill>
              </a:rPr>
              <a:t>소프트웨어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프로그램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컴퓨터를 범용적으로 만드는 것은 바로 </a:t>
            </a:r>
            <a:r>
              <a:rPr lang="ko-KR" altLang="en-US" dirty="0">
                <a:solidFill>
                  <a:srgbClr val="FF0000"/>
                </a:solidFill>
              </a:rPr>
              <a:t>프로그램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27" y="2784915"/>
            <a:ext cx="4841286" cy="34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14" y="3179459"/>
            <a:ext cx="4928309" cy="3551063"/>
          </a:xfrm>
          <a:prstGeom prst="rect">
            <a:avLst/>
          </a:prstGeom>
        </p:spPr>
      </p:pic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47719"/>
            <a:ext cx="7789862" cy="707886"/>
          </a:xfrm>
        </p:spPr>
        <p:txBody>
          <a:bodyPr>
            <a:spAutoFit/>
          </a:bodyPr>
          <a:lstStyle/>
          <a:p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974761" y="1625277"/>
            <a:ext cx="72707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Q) </a:t>
            </a:r>
            <a:r>
              <a:rPr lang="ko-KR" altLang="en-US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왜 컴퓨터에서는 가전제품처럼 프로그램 설치 없이 바로 동작되도록 하지 않고 불편하게 사용자가 프로그램을 설치하게 하였을까 </a:t>
            </a:r>
            <a:r>
              <a:rPr lang="en-US" altLang="ko-KR" sz="2000" dirty="0">
                <a:solidFill>
                  <a:srgbClr val="FF3300"/>
                </a:solidFill>
                <a:latin typeface="새굴림" pitchFamily="18" charset="-127"/>
                <a:ea typeface="새굴림" pitchFamily="18" charset="-127"/>
              </a:rPr>
              <a:t>?</a:t>
            </a: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974761" y="2769865"/>
            <a:ext cx="6750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UcParenR"/>
            </a:pP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컴퓨터를 범용적인 기계로 만들기 위해서이다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en-US" sz="2000" dirty="0">
                <a:latin typeface="새굴림" pitchFamily="18" charset="-127"/>
                <a:ea typeface="새굴림" pitchFamily="18" charset="-127"/>
              </a:rPr>
              <a:t>컴퓨터는 프로그램만 바꾸어주면 다양한 작업을 할 수 있다</a:t>
            </a:r>
            <a:r>
              <a:rPr lang="en-US" altLang="ko-KR" sz="2000" dirty="0">
                <a:latin typeface="새굴림" pitchFamily="18" charset="-127"/>
                <a:ea typeface="새굴림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계산기와 컴퓨터의 차이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13" y="2064798"/>
            <a:ext cx="79533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244614"/>
            <a:ext cx="7789862" cy="707886"/>
          </a:xfrm>
        </p:spPr>
        <p:txBody>
          <a:bodyPr>
            <a:spAutoFit/>
          </a:bodyPr>
          <a:lstStyle/>
          <a:p>
            <a:r>
              <a:rPr lang="ko-KR" altLang="en-US" dirty="0"/>
              <a:t>컴퓨터의 정의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새굴림" pitchFamily="18" charset="-127"/>
                <a:ea typeface="새굴림" pitchFamily="18" charset="-127"/>
              </a:rPr>
              <a:t>컴퓨터</a:t>
            </a:r>
            <a:r>
              <a:rPr lang="en-US" altLang="ko-KR" dirty="0">
                <a:latin typeface="새굴림" pitchFamily="18" charset="-127"/>
                <a:ea typeface="새굴림" pitchFamily="18" charset="-127"/>
              </a:rPr>
              <a:t>(computer)</a:t>
            </a:r>
            <a:r>
              <a:rPr lang="ko-KR" altLang="en-US" dirty="0">
                <a:latin typeface="새굴림" pitchFamily="18" charset="-127"/>
                <a:ea typeface="새굴림" pitchFamily="18" charset="-127"/>
              </a:rPr>
              <a:t>는 단순히 </a:t>
            </a:r>
            <a:r>
              <a:rPr lang="ko-KR" altLang="en-US" u="sng" dirty="0">
                <a:solidFill>
                  <a:srgbClr val="FF0000"/>
                </a:solidFill>
                <a:latin typeface="새굴림" pitchFamily="18" charset="-127"/>
                <a:ea typeface="새굴림" pitchFamily="18" charset="-127"/>
              </a:rPr>
              <a:t>계산</a:t>
            </a:r>
            <a:r>
              <a:rPr lang="en-US" altLang="ko-KR" u="sng" dirty="0">
                <a:solidFill>
                  <a:srgbClr val="FF0000"/>
                </a:solidFill>
                <a:latin typeface="새굴림" pitchFamily="18" charset="-127"/>
                <a:ea typeface="새굴림" pitchFamily="18" charset="-127"/>
              </a:rPr>
              <a:t>(compute)</a:t>
            </a:r>
            <a:r>
              <a:rPr lang="ko-KR" altLang="en-US" u="sng" dirty="0" err="1">
                <a:solidFill>
                  <a:srgbClr val="FF0000"/>
                </a:solidFill>
                <a:latin typeface="새굴림" pitchFamily="18" charset="-127"/>
                <a:ea typeface="새굴림" pitchFamily="18" charset="-127"/>
              </a:rPr>
              <a:t>만</a:t>
            </a:r>
            <a:r>
              <a:rPr lang="ko-KR" altLang="en-US" dirty="0" err="1">
                <a:latin typeface="새굴림" pitchFamily="18" charset="-127"/>
                <a:ea typeface="새굴림" pitchFamily="18" charset="-127"/>
              </a:rPr>
              <a:t>하는</a:t>
            </a:r>
            <a:r>
              <a:rPr lang="ko-KR" altLang="en-US" dirty="0">
                <a:latin typeface="새굴림" pitchFamily="18" charset="-127"/>
                <a:ea typeface="새굴림" pitchFamily="18" charset="-127"/>
              </a:rPr>
              <a:t> 기계가 아니다</a:t>
            </a:r>
            <a:r>
              <a:rPr lang="en-US" altLang="ko-KR" dirty="0">
                <a:latin typeface="새굴림" pitchFamily="18" charset="-127"/>
                <a:ea typeface="새굴림" pitchFamily="18" charset="-127"/>
              </a:rPr>
              <a:t>. </a:t>
            </a:r>
          </a:p>
          <a:p>
            <a:r>
              <a:rPr lang="ko-KR" altLang="en-US" dirty="0">
                <a:latin typeface="새굴림" pitchFamily="18" charset="-127"/>
                <a:ea typeface="새굴림" pitchFamily="18" charset="-127"/>
              </a:rPr>
              <a:t>현대적인 의미에서의 컴퓨터는 프로그램</a:t>
            </a:r>
            <a:r>
              <a:rPr lang="en-US" altLang="ko-KR" dirty="0">
                <a:latin typeface="새굴림" pitchFamily="18" charset="-127"/>
                <a:ea typeface="새굴림" pitchFamily="18" charset="-127"/>
              </a:rPr>
              <a:t>(</a:t>
            </a:r>
            <a:r>
              <a:rPr lang="ko-KR" altLang="en-US" dirty="0">
                <a:latin typeface="새굴림" pitchFamily="18" charset="-127"/>
                <a:ea typeface="새굴림" pitchFamily="18" charset="-127"/>
              </a:rPr>
              <a:t>명령어들의 리스트</a:t>
            </a:r>
            <a:r>
              <a:rPr lang="en-US" altLang="ko-KR" dirty="0">
                <a:latin typeface="새굴림" pitchFamily="18" charset="-127"/>
                <a:ea typeface="새굴림" pitchFamily="18" charset="-127"/>
              </a:rPr>
              <a:t>)</a:t>
            </a:r>
            <a:r>
              <a:rPr lang="ko-KR" altLang="en-US" dirty="0">
                <a:latin typeface="새굴림" pitchFamily="18" charset="-127"/>
                <a:ea typeface="새굴림" pitchFamily="18" charset="-127"/>
              </a:rPr>
              <a:t>에 따라 데이터를 처리하는 기계라고 할 수 있다 </a:t>
            </a:r>
            <a:endParaRPr lang="en-US" altLang="ko-KR" dirty="0">
              <a:latin typeface="새굴림" pitchFamily="18" charset="-127"/>
              <a:ea typeface="새굴림" pitchFamily="18" charset="-127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009" y="3189488"/>
            <a:ext cx="57531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로봇에게 가까운 햄버거 가게에 가서 햄버거 사오는 일을 시킨다고 하자</a:t>
            </a:r>
            <a:r>
              <a:rPr lang="en-US" altLang="ko-KR" dirty="0"/>
              <a:t>. </a:t>
            </a:r>
            <a:r>
              <a:rPr lang="ko-KR" altLang="en-US" dirty="0"/>
              <a:t>이 일은 다음과 같은 지시사항들로 이루어 질 수 있다</a:t>
            </a:r>
            <a:r>
              <a:rPr lang="en-US" altLang="ko-KR" dirty="0"/>
              <a:t>. </a:t>
            </a:r>
            <a:r>
              <a:rPr lang="ko-KR" altLang="en-US" dirty="0"/>
              <a:t>이 지시사항들이 바로 명령어이다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93" y="3089430"/>
            <a:ext cx="7073268" cy="23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2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1199</Words>
  <Application>Microsoft Office PowerPoint</Application>
  <PresentationFormat>화면 슬라이드 쇼(4:3)</PresentationFormat>
  <Paragraphs>198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6" baseType="lpstr">
      <vt:lpstr>굴림</vt:lpstr>
      <vt:lpstr>맑은 고딕</vt:lpstr>
      <vt:lpstr>맑은 고딕 Semilight</vt:lpstr>
      <vt:lpstr>새굴림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3_Crayons</vt:lpstr>
      <vt:lpstr>강의개요</vt:lpstr>
      <vt:lpstr>원격강의</vt:lpstr>
      <vt:lpstr>PowerPoint 프레젠테이션</vt:lpstr>
      <vt:lpstr>이번 장에서 학습할 내용</vt:lpstr>
      <vt:lpstr>프로그램이란?</vt:lpstr>
      <vt:lpstr>프로그램</vt:lpstr>
      <vt:lpstr>계산기와 컴퓨터의 차이</vt:lpstr>
      <vt:lpstr>컴퓨터의 정의</vt:lpstr>
      <vt:lpstr>프로그램의 예</vt:lpstr>
      <vt:lpstr>초기 컴퓨터의 프로그래밍</vt:lpstr>
      <vt:lpstr>폰노이만 구조</vt:lpstr>
      <vt:lpstr>프로그램==작업지시서</vt:lpstr>
      <vt:lpstr>작업을 지시하는 방법</vt:lpstr>
      <vt:lpstr>PowerPoint 프레젠테이션</vt:lpstr>
      <vt:lpstr>이번 장에서 학습할 내용</vt:lpstr>
      <vt:lpstr>기계어</vt:lpstr>
      <vt:lpstr>기계어</vt:lpstr>
      <vt:lpstr>기계어</vt:lpstr>
      <vt:lpstr>이진수</vt:lpstr>
      <vt:lpstr>프로그래밍 언어의 필요성</vt:lpstr>
      <vt:lpstr>컴파일러</vt:lpstr>
      <vt:lpstr>프로그램의 역할</vt:lpstr>
      <vt:lpstr>출석체크</vt:lpstr>
      <vt:lpstr>프로그래밍 언어의 분류</vt:lpstr>
      <vt:lpstr>기계어</vt:lpstr>
      <vt:lpstr>어셈블리어</vt:lpstr>
      <vt:lpstr>고급언어</vt:lpstr>
      <vt:lpstr>C</vt:lpstr>
      <vt:lpstr>C언어의 버전</vt:lpstr>
      <vt:lpstr>C언어의 특징</vt:lpstr>
      <vt:lpstr>C언어의 특징</vt:lpstr>
      <vt:lpstr>C언어의 미래</vt:lpstr>
      <vt:lpstr>이번 장에서 학습할 내용</vt:lpstr>
      <vt:lpstr>알고리즘</vt:lpstr>
      <vt:lpstr>빵을 만드는 알고리즘</vt:lpstr>
      <vt:lpstr>1부터 10까지의 합을 구하는 알고리즘</vt:lpstr>
      <vt:lpstr>알고리즘의 기술</vt:lpstr>
      <vt:lpstr>자연어</vt:lpstr>
      <vt:lpstr>알고리즘의 기술</vt:lpstr>
      <vt:lpstr>알고리즘의 예</vt:lpstr>
      <vt:lpstr>의사 코드</vt:lpstr>
      <vt:lpstr>알고리즘을 만드는 방법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kim daesung</cp:lastModifiedBy>
  <cp:revision>181</cp:revision>
  <dcterms:created xsi:type="dcterms:W3CDTF">2007-06-29T06:43:39Z</dcterms:created>
  <dcterms:modified xsi:type="dcterms:W3CDTF">2021-02-23T13:20:06Z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