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77" r:id="rId3"/>
    <p:sldId id="14484227" r:id="rId4"/>
    <p:sldId id="276" r:id="rId5"/>
    <p:sldId id="274" r:id="rId6"/>
    <p:sldId id="279" r:id="rId7"/>
    <p:sldId id="314" r:id="rId8"/>
    <p:sldId id="307" r:id="rId9"/>
    <p:sldId id="267" r:id="rId10"/>
    <p:sldId id="315" r:id="rId11"/>
    <p:sldId id="316" r:id="rId12"/>
    <p:sldId id="317" r:id="rId13"/>
    <p:sldId id="318" r:id="rId14"/>
    <p:sldId id="319" r:id="rId15"/>
    <p:sldId id="281" r:id="rId16"/>
    <p:sldId id="14484153" r:id="rId17"/>
    <p:sldId id="14484228" r:id="rId18"/>
    <p:sldId id="320" r:id="rId19"/>
    <p:sldId id="14484226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DF8"/>
    <a:srgbClr val="00B396"/>
    <a:srgbClr val="7030A0"/>
    <a:srgbClr val="A177BF"/>
    <a:srgbClr val="BA56FF"/>
    <a:srgbClr val="CFEBEA"/>
    <a:srgbClr val="E4D7EC"/>
    <a:srgbClr val="6DA5D9"/>
    <a:srgbClr val="9B44DF"/>
    <a:srgbClr val="04B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8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Xijia" userId="e1cebdc23852c8cc" providerId="LiveId" clId="{11F18CC3-2802-4F07-939D-DCF6C05669E1}"/>
    <pc:docChg chg="undo custSel modSld">
      <pc:chgData name="Che Xijia" userId="e1cebdc23852c8cc" providerId="LiveId" clId="{11F18CC3-2802-4F07-939D-DCF6C05669E1}" dt="2023-02-18T08:47:33.651" v="137" actId="1076"/>
      <pc:docMkLst>
        <pc:docMk/>
      </pc:docMkLst>
      <pc:sldChg chg="modSp mod">
        <pc:chgData name="Che Xijia" userId="e1cebdc23852c8cc" providerId="LiveId" clId="{11F18CC3-2802-4F07-939D-DCF6C05669E1}" dt="2023-02-18T08:39:47.952" v="0" actId="207"/>
        <pc:sldMkLst>
          <pc:docMk/>
          <pc:sldMk cId="1948390882" sldId="257"/>
        </pc:sldMkLst>
        <pc:spChg chg="mod">
          <ac:chgData name="Che Xijia" userId="e1cebdc23852c8cc" providerId="LiveId" clId="{11F18CC3-2802-4F07-939D-DCF6C05669E1}" dt="2023-02-18T08:39:47.952" v="0" actId="207"/>
          <ac:spMkLst>
            <pc:docMk/>
            <pc:sldMk cId="1948390882" sldId="257"/>
            <ac:spMk id="2" creationId="{58AF59D9-F20D-8045-B8AD-C6513098F6BA}"/>
          </ac:spMkLst>
        </pc:spChg>
      </pc:sldChg>
      <pc:sldChg chg="addSp delSp modSp mod">
        <pc:chgData name="Che Xijia" userId="e1cebdc23852c8cc" providerId="LiveId" clId="{11F18CC3-2802-4F07-939D-DCF6C05669E1}" dt="2023-02-18T08:47:33.651" v="137" actId="1076"/>
        <pc:sldMkLst>
          <pc:docMk/>
          <pc:sldMk cId="1292648521" sldId="276"/>
        </pc:sldMkLst>
        <pc:spChg chg="mod">
          <ac:chgData name="Che Xijia" userId="e1cebdc23852c8cc" providerId="LiveId" clId="{11F18CC3-2802-4F07-939D-DCF6C05669E1}" dt="2023-02-18T08:40:10.684" v="3" actId="1076"/>
          <ac:spMkLst>
            <pc:docMk/>
            <pc:sldMk cId="1292648521" sldId="276"/>
            <ac:spMk id="2" creationId="{00000000-0000-0000-0000-000000000000}"/>
          </ac:spMkLst>
        </pc:spChg>
        <pc:spChg chg="mod">
          <ac:chgData name="Che Xijia" userId="e1cebdc23852c8cc" providerId="LiveId" clId="{11F18CC3-2802-4F07-939D-DCF6C05669E1}" dt="2023-02-18T08:42:19.340" v="48" actId="1076"/>
          <ac:spMkLst>
            <pc:docMk/>
            <pc:sldMk cId="1292648521" sldId="276"/>
            <ac:spMk id="4" creationId="{8FED7F2D-C8D6-A80A-2A16-B9B57937CF0F}"/>
          </ac:spMkLst>
        </pc:spChg>
        <pc:spChg chg="mod">
          <ac:chgData name="Che Xijia" userId="e1cebdc23852c8cc" providerId="LiveId" clId="{11F18CC3-2802-4F07-939D-DCF6C05669E1}" dt="2023-02-18T08:42:28.829" v="51" actId="1076"/>
          <ac:spMkLst>
            <pc:docMk/>
            <pc:sldMk cId="1292648521" sldId="276"/>
            <ac:spMk id="6" creationId="{6388B7B2-0848-510B-CCA4-1C70FBF4C895}"/>
          </ac:spMkLst>
        </pc:spChg>
        <pc:spChg chg="mod">
          <ac:chgData name="Che Xijia" userId="e1cebdc23852c8cc" providerId="LiveId" clId="{11F18CC3-2802-4F07-939D-DCF6C05669E1}" dt="2023-02-18T08:47:28.266" v="135" actId="1076"/>
          <ac:spMkLst>
            <pc:docMk/>
            <pc:sldMk cId="1292648521" sldId="276"/>
            <ac:spMk id="9" creationId="{4E8F079B-9CD7-9E40-BA05-56156544D818}"/>
          </ac:spMkLst>
        </pc:spChg>
        <pc:spChg chg="mod">
          <ac:chgData name="Che Xijia" userId="e1cebdc23852c8cc" providerId="LiveId" clId="{11F18CC3-2802-4F07-939D-DCF6C05669E1}" dt="2023-02-18T08:41:25.661" v="28" actId="1076"/>
          <ac:spMkLst>
            <pc:docMk/>
            <pc:sldMk cId="1292648521" sldId="276"/>
            <ac:spMk id="12" creationId="{2654FF7F-DBCA-3D67-F8E0-18B803429B2F}"/>
          </ac:spMkLst>
        </pc:spChg>
        <pc:spChg chg="add del mod">
          <ac:chgData name="Che Xijia" userId="e1cebdc23852c8cc" providerId="LiveId" clId="{11F18CC3-2802-4F07-939D-DCF6C05669E1}" dt="2023-02-18T08:45:32.104" v="77" actId="478"/>
          <ac:spMkLst>
            <pc:docMk/>
            <pc:sldMk cId="1292648521" sldId="276"/>
            <ac:spMk id="14" creationId="{7FB166EA-A8B9-408C-B431-B2F5EF7F374B}"/>
          </ac:spMkLst>
        </pc:spChg>
        <pc:spChg chg="mod">
          <ac:chgData name="Che Xijia" userId="e1cebdc23852c8cc" providerId="LiveId" clId="{11F18CC3-2802-4F07-939D-DCF6C05669E1}" dt="2023-02-18T08:42:27.093" v="50" actId="1076"/>
          <ac:spMkLst>
            <pc:docMk/>
            <pc:sldMk cId="1292648521" sldId="276"/>
            <ac:spMk id="15" creationId="{908E4AF0-77D4-EED5-8985-39E4CE29AC8A}"/>
          </ac:spMkLst>
        </pc:spChg>
        <pc:spChg chg="add mod">
          <ac:chgData name="Che Xijia" userId="e1cebdc23852c8cc" providerId="LiveId" clId="{11F18CC3-2802-4F07-939D-DCF6C05669E1}" dt="2023-02-18T08:47:33.651" v="137" actId="1076"/>
          <ac:spMkLst>
            <pc:docMk/>
            <pc:sldMk cId="1292648521" sldId="276"/>
            <ac:spMk id="17" creationId="{D39142F3-7CD9-45AE-AC2C-53BE5F4D82DD}"/>
          </ac:spMkLst>
        </pc:spChg>
        <pc:spChg chg="add mod">
          <ac:chgData name="Che Xijia" userId="e1cebdc23852c8cc" providerId="LiveId" clId="{11F18CC3-2802-4F07-939D-DCF6C05669E1}" dt="2023-02-18T08:47:06.141" v="131" actId="20577"/>
          <ac:spMkLst>
            <pc:docMk/>
            <pc:sldMk cId="1292648521" sldId="276"/>
            <ac:spMk id="18" creationId="{2788E7E2-6D83-4A08-8C1C-897408F02D94}"/>
          </ac:spMkLst>
        </pc:spChg>
        <pc:spChg chg="mod">
          <ac:chgData name="Che Xijia" userId="e1cebdc23852c8cc" providerId="LiveId" clId="{11F18CC3-2802-4F07-939D-DCF6C05669E1}" dt="2023-02-18T08:47:26.636" v="134" actId="1076"/>
          <ac:spMkLst>
            <pc:docMk/>
            <pc:sldMk cId="1292648521" sldId="276"/>
            <ac:spMk id="21" creationId="{A734D765-15D1-434D-88F8-F7087C774EFA}"/>
          </ac:spMkLst>
        </pc:spChg>
        <pc:picChg chg="mod">
          <ac:chgData name="Che Xijia" userId="e1cebdc23852c8cc" providerId="LiveId" clId="{11F18CC3-2802-4F07-939D-DCF6C05669E1}" dt="2023-02-18T08:41:21.996" v="27" actId="1076"/>
          <ac:picMkLst>
            <pc:docMk/>
            <pc:sldMk cId="1292648521" sldId="276"/>
            <ac:picMk id="5" creationId="{AB726853-848E-85CA-5BF5-55662B15CB74}"/>
          </ac:picMkLst>
        </pc:picChg>
        <pc:picChg chg="add del mod">
          <ac:chgData name="Che Xijia" userId="e1cebdc23852c8cc" providerId="LiveId" clId="{11F18CC3-2802-4F07-939D-DCF6C05669E1}" dt="2023-02-18T08:45:51.103" v="79" actId="478"/>
          <ac:picMkLst>
            <pc:docMk/>
            <pc:sldMk cId="1292648521" sldId="276"/>
            <ac:picMk id="8" creationId="{8C3B5D73-28AE-4FDC-9EE4-B27172FA4C92}"/>
          </ac:picMkLst>
        </pc:picChg>
        <pc:picChg chg="mod">
          <ac:chgData name="Che Xijia" userId="e1cebdc23852c8cc" providerId="LiveId" clId="{11F18CC3-2802-4F07-939D-DCF6C05669E1}" dt="2023-02-18T08:41:25.661" v="28" actId="1076"/>
          <ac:picMkLst>
            <pc:docMk/>
            <pc:sldMk cId="1292648521" sldId="276"/>
            <ac:picMk id="10" creationId="{18272BF1-C183-34EF-E5DC-C512923629AA}"/>
          </ac:picMkLst>
        </pc:picChg>
        <pc:picChg chg="mod">
          <ac:chgData name="Che Xijia" userId="e1cebdc23852c8cc" providerId="LiveId" clId="{11F18CC3-2802-4F07-939D-DCF6C05669E1}" dt="2023-02-18T08:47:24.324" v="133" actId="1076"/>
          <ac:picMkLst>
            <pc:docMk/>
            <pc:sldMk cId="1292648521" sldId="276"/>
            <ac:picMk id="11" creationId="{C5B76D93-3014-A140-B530-49D1CED5C890}"/>
          </ac:picMkLst>
        </pc:picChg>
        <pc:picChg chg="add mod modCrop">
          <ac:chgData name="Che Xijia" userId="e1cebdc23852c8cc" providerId="LiveId" clId="{11F18CC3-2802-4F07-939D-DCF6C05669E1}" dt="2023-02-18T08:47:31.782" v="136" actId="1076"/>
          <ac:picMkLst>
            <pc:docMk/>
            <pc:sldMk cId="1292648521" sldId="276"/>
            <ac:picMk id="13" creationId="{8CC8B67E-656F-4A42-B82F-BD1CD371CD6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89295150075799"/>
          <c:y val="0.34625107665892702"/>
          <c:w val="0.43130649648949798"/>
          <c:h val="0.64344383177384301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B1-4481-BED5-1BECBA9625C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B1-4481-BED5-1BECBA9625CC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4B1-4481-BED5-1BECBA9625CC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B1-4481-BED5-1BECBA9625CC}"/>
              </c:ext>
            </c:extLst>
          </c:dPt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B1-4481-BED5-1BECBA962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89295150075799"/>
          <c:y val="0.34625107665892702"/>
          <c:w val="0.43130649648949798"/>
          <c:h val="0.64344383177384301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C5-4D82-A994-3C84179F54A8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C5-4D82-A994-3C84179F54A8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C5-4D82-A994-3C84179F54A8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C5-4D82-A994-3C84179F54A8}"/>
              </c:ext>
            </c:extLst>
          </c:dPt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C5-4D82-A994-3C84179F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89295150075799"/>
          <c:y val="0.34625107665892702"/>
          <c:w val="0.43130649648949798"/>
          <c:h val="0.64344383177384301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35-43BE-B461-6E97AC45099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35-43BE-B461-6E97AC450999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35-43BE-B461-6E97AC45099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35-43BE-B461-6E97AC450999}"/>
              </c:ext>
            </c:extLst>
          </c:dPt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35-43BE-B461-6E97AC45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60F7E-0967-7340-AA14-076314336A2C}" type="datetimeFigureOut">
              <a:rPr kumimoji="1" lang="zh-CN" altLang="en-US" smtClean="0"/>
              <a:t>2024/2/24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514B-2C92-FD4A-9704-EC4FC61B1E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47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5F7E-8FCD-B247-8658-9B89ABB1145E}" type="slidenum">
              <a:rPr kumimoji="1" lang="zh-CN" altLang="en-US" smtClean="0">
                <a:solidFill>
                  <a:prstClr val="black"/>
                </a:solidFill>
                <a:latin typeface="等线" panose="020F0502020204030204"/>
                <a:ea typeface="等线" charset="-122"/>
              </a:rPr>
              <a:pPr/>
              <a:t>1</a:t>
            </a:fld>
            <a:endParaRPr kumimoji="1" lang="zh-CN" altLang="en-US">
              <a:solidFill>
                <a:prstClr val="black"/>
              </a:solidFill>
              <a:latin typeface="等线" panose="020F0502020204030204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90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05F7E-8FCD-B247-8658-9B89ABB1145E}" type="slidenum">
              <a:rPr kumimoji="1" lang="zh-CN" altLang="en-US" smtClean="0">
                <a:solidFill>
                  <a:prstClr val="black"/>
                </a:solidFill>
                <a:latin typeface="等线" panose="020F0502020204030204"/>
                <a:ea typeface="等线" charset="-122"/>
              </a:rPr>
              <a:pPr/>
              <a:t>16</a:t>
            </a:fld>
            <a:endParaRPr kumimoji="1" lang="zh-CN" altLang="en-US">
              <a:solidFill>
                <a:prstClr val="black"/>
              </a:solidFill>
              <a:latin typeface="等线" panose="020F0502020204030204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1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1376" y="136525"/>
            <a:ext cx="10222424" cy="725407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C1942919-E2AA-9144-9848-EF0AF6C4B994}"/>
              </a:ext>
            </a:extLst>
          </p:cNvPr>
          <p:cNvCxnSpPr>
            <a:cxnSpLocks/>
          </p:cNvCxnSpPr>
          <p:nvPr userDrawn="1"/>
        </p:nvCxnSpPr>
        <p:spPr>
          <a:xfrm>
            <a:off x="923477" y="801349"/>
            <a:ext cx="1091071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FE6FCD0-FA89-B441-A733-B32B5C383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609" y="103943"/>
            <a:ext cx="700867" cy="6974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/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noAutofit/>
          </a:bodyPr>
          <a:lstStyle/>
          <a:p>
            <a:pPr algn="ctr" defTabSz="9137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35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华文细黑" panose="02010600040101010101" pitchFamily="2" charset="-122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04EDDA3-E2AB-904A-BB85-4CC282BF9173}"/>
              </a:ext>
            </a:extLst>
          </p:cNvPr>
          <p:cNvSpPr/>
          <p:nvPr userDrawn="1"/>
        </p:nvSpPr>
        <p:spPr>
          <a:xfrm>
            <a:off x="3503376" y="1836078"/>
            <a:ext cx="8688625" cy="27963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1A0AAD-98DC-B248-9BA5-E40C2E1B5E7E}"/>
              </a:ext>
            </a:extLst>
          </p:cNvPr>
          <p:cNvSpPr/>
          <p:nvPr userDrawn="1"/>
        </p:nvSpPr>
        <p:spPr>
          <a:xfrm>
            <a:off x="4804608" y="1481205"/>
            <a:ext cx="7376296" cy="35487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FD70DE7-28CD-E242-B63B-A52835CB7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31088" y="1488810"/>
            <a:ext cx="4835696" cy="314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87756" y="2486887"/>
            <a:ext cx="692343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8597" y="5194231"/>
            <a:ext cx="6581747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5849-860A-4A62-ABDF-CD8724C9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945"/>
            <a:ext cx="10972800" cy="92211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E0D9E-D379-446F-A17A-F1998C7A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051F50-B5DC-4185-9694-8F758C96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606474-281D-4C91-B51B-C32D26B5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2C85-8C78-45AB-98EA-387C56263BF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5" Type="http://schemas.openxmlformats.org/officeDocument/2006/relationships/image" Target="../media/image22.png"/><Relationship Id="rId10" Type="http://schemas.openxmlformats.org/officeDocument/2006/relationships/image" Target="../media/image17.emf"/><Relationship Id="rId19" Type="http://schemas.openxmlformats.org/officeDocument/2006/relationships/image" Target="../media/image26.png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F59D9-F20D-8045-B8AD-C6513098F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网络空间安全导论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39D1416-53D2-773E-8373-7C5840755185}"/>
              </a:ext>
            </a:extLst>
          </p:cNvPr>
          <p:cNvSpPr txBox="1">
            <a:spLocks/>
          </p:cNvSpPr>
          <p:nvPr/>
        </p:nvSpPr>
        <p:spPr>
          <a:xfrm>
            <a:off x="1889168" y="5247141"/>
            <a:ext cx="2805343" cy="8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09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李</a:t>
            </a:r>
            <a:r>
              <a:rPr kumimoji="1"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琦</a:t>
            </a:r>
            <a:endParaRPr kumimoji="1"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kumimoji="1"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清华大学网研院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93D8DBC8-B094-D8D6-83F8-B57CABF360BC}"/>
              </a:ext>
            </a:extLst>
          </p:cNvPr>
          <p:cNvSpPr/>
          <p:nvPr/>
        </p:nvSpPr>
        <p:spPr>
          <a:xfrm>
            <a:off x="565266" y="16925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网络空间安全导论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6C4C2BA4-0E0A-CA19-8F69-9F7666E5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" y="191706"/>
            <a:ext cx="326031" cy="32442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E8829140-7BCD-1C41-EB6B-50A6A87C713D}"/>
              </a:ext>
            </a:extLst>
          </p:cNvPr>
          <p:cNvSpPr txBox="1">
            <a:spLocks/>
          </p:cNvSpPr>
          <p:nvPr/>
        </p:nvSpPr>
        <p:spPr>
          <a:xfrm>
            <a:off x="7146799" y="5247140"/>
            <a:ext cx="2805343" cy="8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09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姚苏</a:t>
            </a:r>
            <a:endParaRPr kumimoji="1"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kumimoji="1"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清华大学国研中心</a:t>
            </a:r>
          </a:p>
        </p:txBody>
      </p:sp>
    </p:spTree>
    <p:extLst>
      <p:ext uri="{BB962C8B-B14F-4D97-AF65-F5344CB8AC3E}">
        <p14:creationId xmlns:p14="http://schemas.microsoft.com/office/powerpoint/2010/main" val="194839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984788" y="2304707"/>
            <a:ext cx="10222424" cy="400465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 b="1" kern="0" dirty="0">
              <a:solidFill>
                <a:srgbClr val="C80A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网络空间安全之网络安全</a:t>
            </a:r>
          </a:p>
        </p:txBody>
      </p:sp>
      <p:sp>
        <p:nvSpPr>
          <p:cNvPr id="3" name="矩形 2"/>
          <p:cNvSpPr/>
          <p:nvPr/>
        </p:nvSpPr>
        <p:spPr>
          <a:xfrm>
            <a:off x="811336" y="963289"/>
            <a:ext cx="105424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网络是指网络空间环境中连接端系统的中间设备、链路等基础设施以及相关的服务系统和管理系统。网络安全是网络空间安全的重要保障 </a:t>
            </a:r>
            <a:endParaRPr lang="zh-CN" altLang="en-US" sz="2400" b="1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1376" y="2523706"/>
            <a:ext cx="101063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通信基础设施及物理环境安全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(Communication Infrastructure and physical environment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互联网基础设施安全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(Internet Infrastructure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网络安全管理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(Network security management)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网络安全防护与主动防御，包括攻防与对抗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(Network security protection and active defense)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端到端的安全通信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(End to end security Communication)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......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10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网络空间安全之应用安全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984788" y="2895599"/>
            <a:ext cx="10222424" cy="3047999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关键应用系统安全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(Critical application system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物联网与工控安全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(Internet of things and industrial control system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社交网络安全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(Social network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信息内容安全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(Network information content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数据安全与隐私保护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(Data security and privacy protection)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...... </a:t>
            </a:r>
            <a:endParaRPr lang="en-US" altLang="zh-CN" sz="2000" dirty="0">
              <a:solidFill>
                <a:srgbClr val="C00000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36" y="963289"/>
            <a:ext cx="10542464" cy="168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Microsoft YaHei" charset="-122"/>
                <a:ea typeface="Microsoft YaHei" charset="-122"/>
              </a:rPr>
              <a:t>应用是指网络空间中建立在互联网之上的应用或服务系统，如国家重要行业应用、社交网络、区块链等</a:t>
            </a:r>
            <a:endParaRPr lang="en-US" altLang="zh-CN" sz="2400" b="1" dirty="0">
              <a:latin typeface="Microsoft YaHei" charset="-122"/>
              <a:ea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Microsoft YaHei" charset="-122"/>
                <a:ea typeface="Microsoft YaHei" charset="-122"/>
              </a:rPr>
              <a:t>应用安全研究各种安全机制在一个复杂系统中的综合应用 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373452" y="1356360"/>
            <a:ext cx="6218143" cy="4693920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00000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网络空间安全学科特点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471118" y="1508639"/>
            <a:ext cx="61204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网络空间安全渗透于网络空间的各个部分</a:t>
            </a:r>
            <a:endParaRPr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</a:t>
            </a:r>
            <a:r>
              <a:rPr lang="zh-CN" altLang="en-US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互联网安全、系统安全、应用安全、内容安全 </a:t>
            </a:r>
            <a:r>
              <a:rPr lang="en-US" altLang="zh-CN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</a:t>
            </a:r>
            <a:r>
              <a:rPr lang="zh-CN" altLang="en-US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网络空间安全基础、密码学及其应用</a:t>
            </a:r>
            <a:br>
              <a:rPr lang="zh-CN" altLang="en-US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</a:t>
            </a:r>
            <a:r>
              <a:rPr lang="zh-CN" altLang="en-US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典型的交叉学科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solidFill>
                  <a:srgbClr val="B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加强网络空间基础研究和掌握核心技术是解决网络空间安全的关键 </a:t>
            </a:r>
            <a:endParaRPr lang="zh-CN" altLang="en-US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网络空间安全学科建设关键是培养高层次人才 </a:t>
            </a:r>
            <a:endParaRPr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</a:t>
            </a:r>
            <a:r>
              <a:rPr lang="zh-CN" altLang="en-US" sz="2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硕士生、博士生 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坚持国际化学科接轨和学术交流 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820196" y="2206616"/>
            <a:ext cx="5135880" cy="3706504"/>
            <a:chOff x="139928" y="1077788"/>
            <a:chExt cx="8868048" cy="5653325"/>
          </a:xfrm>
        </p:grpSpPr>
        <p:sp>
          <p:nvSpPr>
            <p:cNvPr id="5" name="椭圆 4"/>
            <p:cNvSpPr/>
            <p:nvPr/>
          </p:nvSpPr>
          <p:spPr bwMode="auto">
            <a:xfrm>
              <a:off x="3266775" y="2645812"/>
              <a:ext cx="2341491" cy="2271803"/>
            </a:xfrm>
            <a:prstGeom prst="ellipse">
              <a:avLst/>
            </a:prstGeom>
            <a:solidFill>
              <a:srgbClr val="EB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网络空间</a:t>
              </a:r>
              <a:r>
                <a:rPr kumimoji="1" lang="zh-CN" altLang="en-US" sz="160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安全</a:t>
              </a:r>
              <a:endParaRPr kumimoji="1" lang="en-US" altLang="zh-CN" sz="1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一级</a:t>
              </a:r>
              <a:r>
                <a:rPr kumimoji="1" lang="zh-CN" altLang="en-US" sz="160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学科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096030" y="1077788"/>
              <a:ext cx="2341491" cy="227180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 eaLnBrk="1" latinLnBrk="1" hangingPunct="1">
                <a:spcBef>
                  <a:spcPts val="0"/>
                </a:spcBef>
                <a:buClr>
                  <a:srgbClr val="FF0000"/>
                </a:buClr>
              </a:pPr>
              <a:r>
                <a:rPr kumimoji="1"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计算机科学与</a:t>
              </a:r>
              <a:endParaRPr kumimoji="1"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algn="ctr" eaLnBrk="1" latinLnBrk="1" hangingPunct="1">
                <a:spcBef>
                  <a:spcPts val="0"/>
                </a:spcBef>
                <a:buClr>
                  <a:srgbClr val="FF0000"/>
                </a:buClr>
              </a:pPr>
              <a:r>
                <a:rPr kumimoji="1"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技术一级</a:t>
              </a:r>
              <a:r>
                <a: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学科</a:t>
              </a: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297210" y="3254329"/>
              <a:ext cx="2341491" cy="227180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数学一级</a:t>
              </a:r>
              <a:endParaRPr kumimoji="1"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学科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481105" y="1077788"/>
              <a:ext cx="2341491" cy="227180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信息与通信</a:t>
              </a:r>
              <a:endPara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工程一级学科</a:t>
              </a:r>
            </a:p>
          </p:txBody>
        </p:sp>
        <p:sp>
          <p:nvSpPr>
            <p:cNvPr id="9" name="椭圆形标注 8"/>
            <p:cNvSpPr/>
            <p:nvPr/>
          </p:nvSpPr>
          <p:spPr bwMode="auto">
            <a:xfrm>
              <a:off x="139928" y="1969789"/>
              <a:ext cx="1891210" cy="1243187"/>
            </a:xfrm>
            <a:prstGeom prst="wedgeEllipseCallout">
              <a:avLst>
                <a:gd name="adj1" fmla="val 143016"/>
                <a:gd name="adj2" fmla="val 36260"/>
              </a:avLst>
            </a:prstGeom>
            <a:solidFill>
              <a:srgbClr val="EBFFE5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计算机系统安全</a:t>
              </a:r>
              <a:endParaRPr kumimoji="1" lang="en-US" altLang="zh-CN" sz="12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2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互联网安全</a:t>
              </a:r>
              <a:endParaRPr kumimoji="1" lang="zh-CN" altLang="en-US" sz="12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10" name="椭圆形标注 9"/>
            <p:cNvSpPr/>
            <p:nvPr/>
          </p:nvSpPr>
          <p:spPr bwMode="auto">
            <a:xfrm>
              <a:off x="7273873" y="1700808"/>
              <a:ext cx="1555539" cy="945004"/>
            </a:xfrm>
            <a:prstGeom prst="wedgeEllipseCallout">
              <a:avLst>
                <a:gd name="adj1" fmla="val -180634"/>
                <a:gd name="adj2" fmla="val 95901"/>
              </a:avLst>
            </a:prstGeom>
            <a:solidFill>
              <a:srgbClr val="EBFFE5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通信安全</a:t>
              </a:r>
            </a:p>
          </p:txBody>
        </p:sp>
        <p:sp>
          <p:nvSpPr>
            <p:cNvPr id="11" name="椭圆形标注 10"/>
            <p:cNvSpPr/>
            <p:nvPr/>
          </p:nvSpPr>
          <p:spPr bwMode="auto">
            <a:xfrm>
              <a:off x="443514" y="5301208"/>
              <a:ext cx="1587624" cy="1429905"/>
            </a:xfrm>
            <a:prstGeom prst="wedgeEllipseCallout">
              <a:avLst>
                <a:gd name="adj1" fmla="val 146361"/>
                <a:gd name="adj2" fmla="val -120740"/>
              </a:avLst>
            </a:prstGeom>
            <a:solidFill>
              <a:srgbClr val="EBFFE5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数学理论</a:t>
              </a:r>
              <a:endPara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algn="ctr" fontAlgn="base" latinLnBrk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计算理论</a:t>
              </a:r>
              <a:endPara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algn="ctr" fontAlgn="base" latinLnBrk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形式化推理</a:t>
              </a: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222877" y="3279239"/>
              <a:ext cx="2341491" cy="227180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软件工</a:t>
              </a:r>
              <a:endParaRPr kumimoji="1"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marR="0" indent="0" algn="ctr" defTabSz="914400" rtl="0" eaLnBrk="1" fontAlgn="base" latinLnBrk="1" hangingPunct="1">
                <a:spcBef>
                  <a:spcPts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程一级学科</a:t>
              </a:r>
            </a:p>
          </p:txBody>
        </p:sp>
        <p:sp>
          <p:nvSpPr>
            <p:cNvPr id="13" name="椭圆形标注 12"/>
            <p:cNvSpPr/>
            <p:nvPr/>
          </p:nvSpPr>
          <p:spPr bwMode="auto">
            <a:xfrm>
              <a:off x="5804635" y="5596596"/>
              <a:ext cx="1768231" cy="894803"/>
            </a:xfrm>
            <a:prstGeom prst="wedgeEllipseCallout">
              <a:avLst>
                <a:gd name="adj1" fmla="val -123299"/>
                <a:gd name="adj2" fmla="val -150795"/>
              </a:avLst>
            </a:prstGeom>
            <a:solidFill>
              <a:srgbClr val="EBFFE5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</a:pPr>
              <a:r>
                <a:rPr kumimoji="1" lang="zh-CN" altLang="en-US" sz="12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控制系统安全</a:t>
              </a:r>
              <a:endParaRPr kumimoji="1"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14" name="椭圆形标注 13"/>
            <p:cNvSpPr/>
            <p:nvPr/>
          </p:nvSpPr>
          <p:spPr bwMode="auto">
            <a:xfrm>
              <a:off x="7564368" y="2835309"/>
              <a:ext cx="1443608" cy="1028564"/>
            </a:xfrm>
            <a:prstGeom prst="wedgeEllipseCallout">
              <a:avLst>
                <a:gd name="adj1" fmla="val -197342"/>
                <a:gd name="adj2" fmla="val 61719"/>
              </a:avLst>
            </a:prstGeom>
            <a:solidFill>
              <a:srgbClr val="EBFFE5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kumimoji="1" lang="zh-CN" altLang="en-US" sz="12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软件</a:t>
              </a:r>
              <a:r>
                <a:rPr kumimoji="1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ahoma" pitchFamily="34" charset="0"/>
                </a:rPr>
                <a:t>安全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996016" y="161105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BF0000"/>
                </a:solidFill>
                <a:latin typeface="微软雅黑,Bold" charset="0"/>
              </a:rPr>
              <a:t>网络空间安全与与</a:t>
            </a:r>
            <a:r>
              <a:rPr lang="zh-CN" altLang="en-US" sz="2000" b="1" dirty="0">
                <a:solidFill>
                  <a:srgbClr val="BF0000"/>
                </a:solidFill>
                <a:latin typeface="微软雅黑,Bold" charset="0"/>
              </a:rPr>
              <a:t>相近一级学科的</a:t>
            </a:r>
            <a:r>
              <a:rPr lang="zh-CN" altLang="en-US" sz="2000" b="1">
                <a:solidFill>
                  <a:srgbClr val="BF0000"/>
                </a:solidFill>
                <a:latin typeface="微软雅黑,Bold" charset="0"/>
              </a:rPr>
              <a:t>关系 </a:t>
            </a:r>
            <a:endParaRPr lang="zh-CN" altLang="en-US" sz="1200" b="1" dirty="0"/>
          </a:p>
        </p:txBody>
      </p:sp>
      <p:sp>
        <p:nvSpPr>
          <p:cNvPr id="17" name="幻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2E8A2B8-18BE-41F7-A864-DACA8F0EE802}"/>
              </a:ext>
            </a:extLst>
          </p:cNvPr>
          <p:cNvSpPr/>
          <p:nvPr/>
        </p:nvSpPr>
        <p:spPr bwMode="auto">
          <a:xfrm>
            <a:off x="8631091" y="4470777"/>
            <a:ext cx="1356061" cy="148946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控制科学与</a:t>
            </a:r>
            <a:endParaRPr kumimoji="1"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工程一级学科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网络空间安全学科的理论体系 </a:t>
            </a:r>
            <a:endParaRPr kumimoji="1" lang="zh-CN" altLang="en-US" dirty="0"/>
          </a:p>
        </p:txBody>
      </p:sp>
      <p:grpSp>
        <p:nvGrpSpPr>
          <p:cNvPr id="30" name="组 29"/>
          <p:cNvGrpSpPr/>
          <p:nvPr/>
        </p:nvGrpSpPr>
        <p:grpSpPr>
          <a:xfrm>
            <a:off x="683568" y="1443516"/>
            <a:ext cx="10670232" cy="4717106"/>
            <a:chOff x="683568" y="1943387"/>
            <a:chExt cx="7920880" cy="4211578"/>
          </a:xfrm>
        </p:grpSpPr>
        <p:sp>
          <p:nvSpPr>
            <p:cNvPr id="3" name="Rectangle 4"/>
            <p:cNvSpPr/>
            <p:nvPr/>
          </p:nvSpPr>
          <p:spPr>
            <a:xfrm>
              <a:off x="683568" y="4895715"/>
              <a:ext cx="6048673" cy="1239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683569" y="3311539"/>
              <a:ext cx="6048672" cy="14632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1943387"/>
              <a:ext cx="6048673" cy="12548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3729" y="3417726"/>
              <a:ext cx="2835142" cy="1245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系统安全理论与技术</a:t>
              </a:r>
            </a:p>
          </p:txBody>
        </p:sp>
        <p:sp>
          <p:nvSpPr>
            <p:cNvPr id="7" name="Rectangle 7"/>
            <p:cNvSpPr/>
            <p:nvPr/>
          </p:nvSpPr>
          <p:spPr>
            <a:xfrm>
              <a:off x="827175" y="2051116"/>
              <a:ext cx="5797115" cy="104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各种网络空间安全应用技术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27176" y="3485932"/>
              <a:ext cx="2808721" cy="632023"/>
            </a:xfrm>
            <a:prstGeom prst="rect">
              <a:avLst/>
            </a:prstGeom>
            <a:solidFill>
              <a:srgbClr val="E0EDF8"/>
            </a:solidFill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芯片安全、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可信计算、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、软件安全等</a:t>
              </a:r>
            </a:p>
          </p:txBody>
        </p:sp>
        <p:cxnSp>
          <p:nvCxnSpPr>
            <p:cNvPr id="9" name="直接连接符 6"/>
            <p:cNvCxnSpPr/>
            <p:nvPr/>
          </p:nvCxnSpPr>
          <p:spPr>
            <a:xfrm>
              <a:off x="813729" y="4159973"/>
              <a:ext cx="283514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5"/>
            <p:cNvSpPr/>
            <p:nvPr/>
          </p:nvSpPr>
          <p:spPr>
            <a:xfrm>
              <a:off x="3779912" y="3417726"/>
              <a:ext cx="2835142" cy="1245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网络安全理论与技术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808957" y="3485932"/>
              <a:ext cx="2793122" cy="632023"/>
            </a:xfrm>
            <a:prstGeom prst="rect">
              <a:avLst/>
            </a:prstGeom>
            <a:solidFill>
              <a:srgbClr val="E0EDF8"/>
            </a:solidFill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通信安全、互联网安全、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网络对抗、网络安全管理等</a:t>
              </a:r>
            </a:p>
          </p:txBody>
        </p:sp>
        <p:cxnSp>
          <p:nvCxnSpPr>
            <p:cNvPr id="12" name="直接连接符 55"/>
            <p:cNvCxnSpPr/>
            <p:nvPr/>
          </p:nvCxnSpPr>
          <p:spPr>
            <a:xfrm>
              <a:off x="3779912" y="4159973"/>
              <a:ext cx="283514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56"/>
            <p:cNvCxnSpPr/>
            <p:nvPr/>
          </p:nvCxnSpPr>
          <p:spPr>
            <a:xfrm>
              <a:off x="887048" y="2599100"/>
              <a:ext cx="574195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862965" y="2157760"/>
              <a:ext cx="5764143" cy="357231"/>
            </a:xfrm>
            <a:prstGeom prst="rect">
              <a:avLst/>
            </a:prstGeom>
            <a:solidFill>
              <a:srgbClr val="E0EDF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电子商务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政务安全、物联网安全、信息内容安全等</a:t>
              </a:r>
            </a:p>
          </p:txBody>
        </p:sp>
        <p:sp>
          <p:nvSpPr>
            <p:cNvPr id="15" name="Rectangle 5"/>
            <p:cNvSpPr/>
            <p:nvPr/>
          </p:nvSpPr>
          <p:spPr>
            <a:xfrm>
              <a:off x="813729" y="4991331"/>
              <a:ext cx="5813379" cy="1056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网络空间安全理论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27175" y="5059537"/>
              <a:ext cx="5787879" cy="504218"/>
            </a:xfrm>
            <a:prstGeom prst="rect">
              <a:avLst/>
            </a:prstGeom>
            <a:solidFill>
              <a:srgbClr val="E0EDF8"/>
            </a:solidFill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网络空间安全体系结构、大数据分析、对抗博弈等</a:t>
              </a:r>
            </a:p>
          </p:txBody>
        </p:sp>
        <p:cxnSp>
          <p:nvCxnSpPr>
            <p:cNvPr id="17" name="直接连接符 60"/>
            <p:cNvCxnSpPr/>
            <p:nvPr/>
          </p:nvCxnSpPr>
          <p:spPr>
            <a:xfrm flipV="1">
              <a:off x="813729" y="5519587"/>
              <a:ext cx="5813379" cy="513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62"/>
            <p:cNvCxnSpPr/>
            <p:nvPr/>
          </p:nvCxnSpPr>
          <p:spPr>
            <a:xfrm>
              <a:off x="7956376" y="1943387"/>
              <a:ext cx="0" cy="41918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904901" y="1950641"/>
              <a:ext cx="1036595" cy="4204324"/>
            </a:xfrm>
            <a:prstGeom prst="rect">
              <a:avLst/>
            </a:prstGeom>
            <a:solidFill>
              <a:srgbClr val="E0EDF8"/>
            </a:solidFill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对称加密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密码协议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密码分析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侧信道分析等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87186" y="3258357"/>
              <a:ext cx="419854" cy="1401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密码理论</a:t>
              </a:r>
            </a:p>
          </p:txBody>
        </p:sp>
        <p:sp>
          <p:nvSpPr>
            <p:cNvPr id="21" name="Rectangle 5"/>
            <p:cNvSpPr/>
            <p:nvPr/>
          </p:nvSpPr>
          <p:spPr>
            <a:xfrm>
              <a:off x="6876256" y="1943387"/>
              <a:ext cx="1728192" cy="4191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1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网络空间安全学科知识体系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55576" y="1295400"/>
            <a:ext cx="10598224" cy="4932127"/>
            <a:chOff x="755576" y="1916831"/>
            <a:chExt cx="7632848" cy="4310696"/>
          </a:xfrm>
        </p:grpSpPr>
        <p:sp>
          <p:nvSpPr>
            <p:cNvPr id="4" name="Rectangle 4"/>
            <p:cNvSpPr/>
            <p:nvPr/>
          </p:nvSpPr>
          <p:spPr>
            <a:xfrm>
              <a:off x="755576" y="4968112"/>
              <a:ext cx="5937043" cy="1259415"/>
            </a:xfrm>
            <a:prstGeom prst="rect">
              <a:avLst/>
            </a:prstGeom>
            <a:solidFill>
              <a:srgbClr val="EBEB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5576" y="3239920"/>
              <a:ext cx="2968521" cy="1584176"/>
            </a:xfrm>
            <a:prstGeom prst="rect">
              <a:avLst/>
            </a:prstGeom>
            <a:solidFill>
              <a:srgbClr val="EBFFE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755576" y="1916832"/>
              <a:ext cx="5937043" cy="1184411"/>
            </a:xfrm>
            <a:prstGeom prst="rect">
              <a:avLst/>
            </a:prstGeom>
            <a:solidFill>
              <a:srgbClr val="EB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814885" y="3311928"/>
              <a:ext cx="986922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系统安全</a:t>
              </a:r>
            </a:p>
          </p:txBody>
        </p:sp>
        <p:sp>
          <p:nvSpPr>
            <p:cNvPr id="8" name="Rectangle 5"/>
            <p:cNvSpPr/>
            <p:nvPr/>
          </p:nvSpPr>
          <p:spPr>
            <a:xfrm>
              <a:off x="3263156" y="3329378"/>
              <a:ext cx="458053" cy="14092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系统安全理论与技术</a:t>
              </a:r>
            </a:p>
          </p:txBody>
        </p:sp>
        <p:sp>
          <p:nvSpPr>
            <p:cNvPr id="9" name="Rectangle 4"/>
            <p:cNvSpPr/>
            <p:nvPr/>
          </p:nvSpPr>
          <p:spPr>
            <a:xfrm>
              <a:off x="3843337" y="3239920"/>
              <a:ext cx="2849282" cy="1584176"/>
            </a:xfrm>
            <a:prstGeom prst="rect">
              <a:avLst/>
            </a:prstGeom>
            <a:solidFill>
              <a:srgbClr val="EBFFE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6156176" y="3329378"/>
              <a:ext cx="504057" cy="14092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网络安全理论与技术</a:t>
              </a:r>
            </a:p>
          </p:txBody>
        </p:sp>
        <p:sp>
          <p:nvSpPr>
            <p:cNvPr id="11" name="Rectangle 5"/>
            <p:cNvSpPr/>
            <p:nvPr/>
          </p:nvSpPr>
          <p:spPr>
            <a:xfrm>
              <a:off x="1882256" y="3311928"/>
              <a:ext cx="870736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软件安全</a:t>
              </a:r>
            </a:p>
          </p:txBody>
        </p:sp>
        <p:sp>
          <p:nvSpPr>
            <p:cNvPr id="12" name="Rectangle 5"/>
            <p:cNvSpPr/>
            <p:nvPr/>
          </p:nvSpPr>
          <p:spPr>
            <a:xfrm>
              <a:off x="2817225" y="3311927"/>
              <a:ext cx="445931" cy="1426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</a:t>
              </a:r>
            </a:p>
          </p:txBody>
        </p:sp>
        <p:sp>
          <p:nvSpPr>
            <p:cNvPr id="13" name="Rectangle 5"/>
            <p:cNvSpPr/>
            <p:nvPr/>
          </p:nvSpPr>
          <p:spPr>
            <a:xfrm>
              <a:off x="814885" y="3811482"/>
              <a:ext cx="986922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882256" y="3811482"/>
              <a:ext cx="870736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硬件安全</a:t>
              </a:r>
            </a:p>
          </p:txBody>
        </p:sp>
        <p:sp>
          <p:nvSpPr>
            <p:cNvPr id="15" name="Rectangle 5"/>
            <p:cNvSpPr/>
            <p:nvPr/>
          </p:nvSpPr>
          <p:spPr>
            <a:xfrm>
              <a:off x="814885" y="4311036"/>
              <a:ext cx="986922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虚拟化技术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及安全</a:t>
              </a:r>
            </a:p>
          </p:txBody>
        </p:sp>
        <p:sp>
          <p:nvSpPr>
            <p:cNvPr id="16" name="Rectangle 5"/>
            <p:cNvSpPr/>
            <p:nvPr/>
          </p:nvSpPr>
          <p:spPr>
            <a:xfrm>
              <a:off x="1882256" y="4311036"/>
              <a:ext cx="870736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芯片安全</a:t>
              </a:r>
            </a:p>
          </p:txBody>
        </p:sp>
        <p:sp>
          <p:nvSpPr>
            <p:cNvPr id="17" name="Rectangle 5"/>
            <p:cNvSpPr/>
            <p:nvPr/>
          </p:nvSpPr>
          <p:spPr>
            <a:xfrm>
              <a:off x="3923928" y="3789040"/>
              <a:ext cx="729658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身份认证访问控制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5"/>
            <p:cNvSpPr/>
            <p:nvPr/>
          </p:nvSpPr>
          <p:spPr>
            <a:xfrm>
              <a:off x="4716016" y="4293096"/>
              <a:ext cx="810695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</a:p>
          </p:txBody>
        </p:sp>
        <p:sp>
          <p:nvSpPr>
            <p:cNvPr id="19" name="Rectangle 5"/>
            <p:cNvSpPr/>
            <p:nvPr/>
          </p:nvSpPr>
          <p:spPr>
            <a:xfrm>
              <a:off x="3923928" y="4293096"/>
              <a:ext cx="729658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通信网络安全</a:t>
              </a:r>
            </a:p>
          </p:txBody>
        </p:sp>
        <p:sp>
          <p:nvSpPr>
            <p:cNvPr id="20" name="Rectangle 5"/>
            <p:cNvSpPr/>
            <p:nvPr/>
          </p:nvSpPr>
          <p:spPr>
            <a:xfrm>
              <a:off x="4716016" y="3789040"/>
              <a:ext cx="810695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网络攻防与对抗</a:t>
              </a:r>
            </a:p>
          </p:txBody>
        </p:sp>
        <p:sp>
          <p:nvSpPr>
            <p:cNvPr id="21" name="Rectangle 5"/>
            <p:cNvSpPr/>
            <p:nvPr/>
          </p:nvSpPr>
          <p:spPr>
            <a:xfrm>
              <a:off x="5580112" y="3312294"/>
              <a:ext cx="576064" cy="1440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b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b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  <p:sp>
          <p:nvSpPr>
            <p:cNvPr id="22" name="Rectangle 5"/>
            <p:cNvSpPr/>
            <p:nvPr/>
          </p:nvSpPr>
          <p:spPr>
            <a:xfrm>
              <a:off x="3923928" y="3284984"/>
              <a:ext cx="1602783" cy="44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网络安全管理</a:t>
              </a:r>
            </a:p>
          </p:txBody>
        </p:sp>
        <p:sp>
          <p:nvSpPr>
            <p:cNvPr id="23" name="Rectangle 5"/>
            <p:cNvSpPr/>
            <p:nvPr/>
          </p:nvSpPr>
          <p:spPr>
            <a:xfrm>
              <a:off x="6057288" y="5000817"/>
              <a:ext cx="602946" cy="12013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网络空间安全基础理论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27583" y="5664972"/>
              <a:ext cx="850505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数论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733499" y="5664972"/>
              <a:ext cx="836584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信息论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25494" y="5664972"/>
              <a:ext cx="1095715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算法与计算复杂性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177961" y="5100499"/>
              <a:ext cx="1177453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安全导论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423917" y="5100499"/>
              <a:ext cx="1534870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网络空间安全管理与法律法规</a:t>
              </a:r>
            </a:p>
          </p:txBody>
        </p:sp>
        <p:sp>
          <p:nvSpPr>
            <p:cNvPr id="29" name="Rectangle 4"/>
            <p:cNvSpPr/>
            <p:nvPr/>
          </p:nvSpPr>
          <p:spPr>
            <a:xfrm>
              <a:off x="6784383" y="1916831"/>
              <a:ext cx="1604041" cy="43106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8071076" y="2438235"/>
              <a:ext cx="269404" cy="33223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密码学基础知识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882885" y="4686288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对称密码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882884" y="4182232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882885" y="2532319"/>
              <a:ext cx="1104854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密码协议</a:t>
              </a:r>
            </a:p>
          </p:txBody>
        </p:sp>
        <p:sp>
          <p:nvSpPr>
            <p:cNvPr id="34" name="Rectangle 5"/>
            <p:cNvSpPr/>
            <p:nvPr/>
          </p:nvSpPr>
          <p:spPr>
            <a:xfrm>
              <a:off x="6146797" y="1988840"/>
              <a:ext cx="513435" cy="10418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应用安全技术知识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27584" y="2024936"/>
              <a:ext cx="1152128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141400" y="2024936"/>
              <a:ext cx="1152128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工控系统与</a:t>
              </a:r>
              <a:b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物联网安全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455216" y="2024936"/>
              <a:ext cx="1243129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垃圾信息识别与过滤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03648" y="2564904"/>
              <a:ext cx="1152128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b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备份与恢复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355976" y="2554152"/>
              <a:ext cx="1152128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取证与追踪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860032" y="2024936"/>
              <a:ext cx="1152128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舆情分析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867811" y="2564904"/>
              <a:ext cx="1224136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数字版权保护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882885" y="1988840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密码分析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882885" y="3075798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可证明安全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密码体制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882884" y="3606168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量子密码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882885" y="5733256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计算代数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882884" y="5190344"/>
              <a:ext cx="1120099" cy="398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椭圆曲线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879062" y="5664972"/>
              <a:ext cx="1063948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电子与电路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048214" y="5108994"/>
              <a:ext cx="1061245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博弈理论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776620" y="5664972"/>
              <a:ext cx="1047030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大数据分析方法</a:t>
              </a: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848177" y="5108994"/>
              <a:ext cx="1131535" cy="44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复杂网络理论</a:t>
              </a:r>
            </a:p>
          </p:txBody>
        </p:sp>
      </p:grpSp>
      <p:sp>
        <p:nvSpPr>
          <p:cNvPr id="51" name="幻灯片编号占位符 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4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EE29A1-C89A-8644-9C6C-B4B5595B99BE}"/>
              </a:ext>
            </a:extLst>
          </p:cNvPr>
          <p:cNvSpPr/>
          <p:nvPr/>
        </p:nvSpPr>
        <p:spPr>
          <a:xfrm>
            <a:off x="3792512" y="1995154"/>
            <a:ext cx="8399488" cy="1759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390BD7-9E9C-0D4E-A92D-6F6196C9DABC}"/>
              </a:ext>
            </a:extLst>
          </p:cNvPr>
          <p:cNvSpPr/>
          <p:nvPr/>
        </p:nvSpPr>
        <p:spPr>
          <a:xfrm>
            <a:off x="0" y="1995153"/>
            <a:ext cx="3312826" cy="1759889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9CDFA6-B029-6B4C-B9E4-7CF16FFE8CAE}"/>
              </a:ext>
            </a:extLst>
          </p:cNvPr>
          <p:cNvSpPr/>
          <p:nvPr/>
        </p:nvSpPr>
        <p:spPr>
          <a:xfrm>
            <a:off x="2038665" y="1695353"/>
            <a:ext cx="2353456" cy="2398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E77B9-CAAB-9D47-886F-1F13DC4A4E9F}"/>
              </a:ext>
            </a:extLst>
          </p:cNvPr>
          <p:cNvSpPr/>
          <p:nvPr/>
        </p:nvSpPr>
        <p:spPr>
          <a:xfrm>
            <a:off x="4711535" y="2521154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4000" b="1" kern="1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课程体系及教学安排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E6FCD0-FA89-B441-A733-B32B5C38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67" y="1761264"/>
            <a:ext cx="2277852" cy="22666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067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矩形 1072">
            <a:extLst>
              <a:ext uri="{FF2B5EF4-FFF2-40B4-BE49-F238E27FC236}">
                <a16:creationId xmlns:a16="http://schemas.microsoft.com/office/drawing/2014/main" id="{FF896707-B703-4346-B764-9710125312DE}"/>
              </a:ext>
            </a:extLst>
          </p:cNvPr>
          <p:cNvSpPr/>
          <p:nvPr/>
        </p:nvSpPr>
        <p:spPr>
          <a:xfrm>
            <a:off x="1161834" y="1103830"/>
            <a:ext cx="4848250" cy="5512088"/>
          </a:xfrm>
          <a:prstGeom prst="rect">
            <a:avLst/>
          </a:prstGeom>
          <a:noFill/>
          <a:ln w="25400" cap="flat" cmpd="sng" algn="ctr">
            <a:solidFill>
              <a:srgbClr val="014277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700" b="1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08" name="椭圆 1007"/>
          <p:cNvSpPr/>
          <p:nvPr/>
        </p:nvSpPr>
        <p:spPr>
          <a:xfrm rot="20739292">
            <a:off x="1317359" y="1957816"/>
            <a:ext cx="758054" cy="119038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1006" name="直线连接符 1005"/>
          <p:cNvCxnSpPr>
            <a:stCxn id="1005" idx="0"/>
          </p:cNvCxnSpPr>
          <p:nvPr/>
        </p:nvCxnSpPr>
        <p:spPr>
          <a:xfrm flipH="1" flipV="1">
            <a:off x="1631782" y="2345829"/>
            <a:ext cx="297460" cy="56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网络空间安全研究体系架构</a:t>
            </a:r>
          </a:p>
        </p:txBody>
      </p:sp>
      <p:grpSp>
        <p:nvGrpSpPr>
          <p:cNvPr id="123" name="组 122"/>
          <p:cNvGrpSpPr/>
          <p:nvPr/>
        </p:nvGrpSpPr>
        <p:grpSpPr>
          <a:xfrm>
            <a:off x="1239639" y="5417973"/>
            <a:ext cx="2254201" cy="1042543"/>
            <a:chOff x="1131375" y="4995706"/>
            <a:chExt cx="2791513" cy="1529135"/>
          </a:xfrm>
        </p:grpSpPr>
        <p:sp>
          <p:nvSpPr>
            <p:cNvPr id="3" name="椭圆 2"/>
            <p:cNvSpPr/>
            <p:nvPr/>
          </p:nvSpPr>
          <p:spPr>
            <a:xfrm>
              <a:off x="1131375" y="4995706"/>
              <a:ext cx="2791513" cy="152913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5" name="Picture 27" descr="IntelliSwitch_stack">
              <a:extLst>
                <a:ext uri="{FF2B5EF4-FFF2-40B4-BE49-F238E27FC236}">
                  <a16:creationId xmlns:a16="http://schemas.microsoft.com/office/drawing/2014/main" id="{A1D67AC6-AB05-9C4F-A71A-7F91B729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892" y="5328349"/>
              <a:ext cx="385220" cy="40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1">
              <a:extLst>
                <a:ext uri="{FF2B5EF4-FFF2-40B4-BE49-F238E27FC236}">
                  <a16:creationId xmlns:a16="http://schemas.microsoft.com/office/drawing/2014/main" id="{1362907C-BF7E-6243-966C-6B30ED2C8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312" y="5417233"/>
              <a:ext cx="551260" cy="235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2">
              <a:extLst>
                <a:ext uri="{FF2B5EF4-FFF2-40B4-BE49-F238E27FC236}">
                  <a16:creationId xmlns:a16="http://schemas.microsoft.com/office/drawing/2014/main" id="{AE33C37E-2F2E-374D-B931-EF6D56D6F3E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755" y="5873257"/>
              <a:ext cx="498634" cy="402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4">
              <a:extLst>
                <a:ext uri="{FF2B5EF4-FFF2-40B4-BE49-F238E27FC236}">
                  <a16:creationId xmlns:a16="http://schemas.microsoft.com/office/drawing/2014/main" id="{C8211987-F1C1-0449-868E-3D5E12E2765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537" y="5884109"/>
              <a:ext cx="495539" cy="38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2" descr="File Server_Updated2005">
              <a:extLst>
                <a:ext uri="{FF2B5EF4-FFF2-40B4-BE49-F238E27FC236}">
                  <a16:creationId xmlns:a16="http://schemas.microsoft.com/office/drawing/2014/main" id="{CBB9E638-A0D3-BA49-874A-68FE0CCEF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321" y="5884109"/>
              <a:ext cx="311469" cy="41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2" descr="File Server_Updated2005">
              <a:extLst>
                <a:ext uri="{FF2B5EF4-FFF2-40B4-BE49-F238E27FC236}">
                  <a16:creationId xmlns:a16="http://schemas.microsoft.com/office/drawing/2014/main" id="{CBB9E638-A0D3-BA49-874A-68FE0CCEF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23" y="5916162"/>
              <a:ext cx="311469" cy="41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线连接符 11"/>
            <p:cNvCxnSpPr>
              <a:stCxn id="124" idx="2"/>
              <a:endCxn id="5" idx="0"/>
            </p:cNvCxnSpPr>
            <p:nvPr/>
          </p:nvCxnSpPr>
          <p:spPr>
            <a:xfrm>
              <a:off x="2668101" y="5119283"/>
              <a:ext cx="235402" cy="209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9" idx="0"/>
            </p:cNvCxnSpPr>
            <p:nvPr/>
          </p:nvCxnSpPr>
          <p:spPr>
            <a:xfrm flipH="1" flipV="1">
              <a:off x="2921421" y="5732333"/>
              <a:ext cx="394634" cy="151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endCxn id="7" idx="0"/>
            </p:cNvCxnSpPr>
            <p:nvPr/>
          </p:nvCxnSpPr>
          <p:spPr>
            <a:xfrm flipH="1">
              <a:off x="1776073" y="5651528"/>
              <a:ext cx="197648" cy="221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5" idx="1"/>
              <a:endCxn id="6" idx="3"/>
            </p:cNvCxnSpPr>
            <p:nvPr/>
          </p:nvCxnSpPr>
          <p:spPr>
            <a:xfrm flipH="1">
              <a:off x="2358571" y="5530341"/>
              <a:ext cx="352321" cy="4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>
              <a:endCxn id="8" idx="0"/>
            </p:cNvCxnSpPr>
            <p:nvPr/>
          </p:nvCxnSpPr>
          <p:spPr>
            <a:xfrm>
              <a:off x="2173174" y="5652977"/>
              <a:ext cx="194133" cy="231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173657" y="617031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000000"/>
                </a:solidFill>
              </a:rPr>
              <a:t>计算机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2521" y="39535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</a:rPr>
              <a:t>网络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D8C2D8-7221-4E37-8EF1-1502C482C628}"/>
              </a:ext>
            </a:extLst>
          </p:cNvPr>
          <p:cNvSpPr txBox="1"/>
          <p:nvPr/>
        </p:nvSpPr>
        <p:spPr>
          <a:xfrm>
            <a:off x="305849" y="1623686"/>
            <a:ext cx="7052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应用</a:t>
            </a:r>
          </a:p>
        </p:txBody>
      </p:sp>
      <p:cxnSp>
        <p:nvCxnSpPr>
          <p:cNvPr id="25" name="直接箭头连接符 82">
            <a:extLst>
              <a:ext uri="{FF2B5EF4-FFF2-40B4-BE49-F238E27FC236}">
                <a16:creationId xmlns:a16="http://schemas.microsoft.com/office/drawing/2014/main" id="{3C898249-CA47-4E5A-AB12-958AF048DBED}"/>
              </a:ext>
            </a:extLst>
          </p:cNvPr>
          <p:cNvCxnSpPr>
            <a:cxnSpLocks/>
          </p:cNvCxnSpPr>
          <p:nvPr/>
        </p:nvCxnSpPr>
        <p:spPr>
          <a:xfrm flipV="1">
            <a:off x="615291" y="4464483"/>
            <a:ext cx="14573" cy="1141138"/>
          </a:xfrm>
          <a:prstGeom prst="straightConnector1">
            <a:avLst/>
          </a:prstGeom>
          <a:ln w="19050" cap="rnd">
            <a:solidFill>
              <a:srgbClr val="00B0F0"/>
            </a:solidFill>
            <a:prstDash val="solid"/>
            <a:headEnd type="oval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82">
            <a:extLst>
              <a:ext uri="{FF2B5EF4-FFF2-40B4-BE49-F238E27FC236}">
                <a16:creationId xmlns:a16="http://schemas.microsoft.com/office/drawing/2014/main" id="{3C898249-CA47-4E5A-AB12-958AF048DBED}"/>
              </a:ext>
            </a:extLst>
          </p:cNvPr>
          <p:cNvCxnSpPr>
            <a:cxnSpLocks/>
          </p:cNvCxnSpPr>
          <p:nvPr/>
        </p:nvCxnSpPr>
        <p:spPr>
          <a:xfrm flipH="1" flipV="1">
            <a:off x="636605" y="2110528"/>
            <a:ext cx="12390" cy="1286170"/>
          </a:xfrm>
          <a:prstGeom prst="straightConnector1">
            <a:avLst/>
          </a:prstGeom>
          <a:ln w="19050" cap="rnd">
            <a:solidFill>
              <a:srgbClr val="00B0F0"/>
            </a:solidFill>
            <a:prstDash val="solid"/>
            <a:headEnd type="oval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B2DC5F7-36F9-4B3C-9165-4D9EC9CADDE0}"/>
              </a:ext>
            </a:extLst>
          </p:cNvPr>
          <p:cNvSpPr/>
          <p:nvPr/>
        </p:nvSpPr>
        <p:spPr>
          <a:xfrm>
            <a:off x="11296271" y="1103830"/>
            <a:ext cx="545223" cy="5505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2B77E68-E986-4F9D-A85D-0463C334461C}"/>
              </a:ext>
            </a:extLst>
          </p:cNvPr>
          <p:cNvSpPr/>
          <p:nvPr/>
        </p:nvSpPr>
        <p:spPr>
          <a:xfrm>
            <a:off x="11374382" y="3576713"/>
            <a:ext cx="396460" cy="76129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B77E68-E986-4F9D-A85D-0463C334461C}"/>
              </a:ext>
            </a:extLst>
          </p:cNvPr>
          <p:cNvSpPr/>
          <p:nvPr/>
        </p:nvSpPr>
        <p:spPr>
          <a:xfrm>
            <a:off x="11374382" y="2779489"/>
            <a:ext cx="396460" cy="68237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控制论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C23FC2-93E3-4109-95CF-305417B4FFA7}"/>
              </a:ext>
            </a:extLst>
          </p:cNvPr>
          <p:cNvSpPr/>
          <p:nvPr/>
        </p:nvSpPr>
        <p:spPr>
          <a:xfrm>
            <a:off x="11374382" y="2143012"/>
            <a:ext cx="396460" cy="53805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图论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2B77E68-E986-4F9D-A85D-0463C334461C}"/>
              </a:ext>
            </a:extLst>
          </p:cNvPr>
          <p:cNvSpPr/>
          <p:nvPr/>
        </p:nvSpPr>
        <p:spPr>
          <a:xfrm>
            <a:off x="11373086" y="4424478"/>
            <a:ext cx="385600" cy="125029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最优化理论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B2DC5F7-36F9-4B3C-9165-4D9EC9CADDE0}"/>
              </a:ext>
            </a:extLst>
          </p:cNvPr>
          <p:cNvSpPr/>
          <p:nvPr/>
        </p:nvSpPr>
        <p:spPr>
          <a:xfrm>
            <a:off x="10557481" y="1103830"/>
            <a:ext cx="662764" cy="5512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altLang="zh-CN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47BF139-9A1F-46B7-99AD-300B77375B75}"/>
              </a:ext>
            </a:extLst>
          </p:cNvPr>
          <p:cNvSpPr/>
          <p:nvPr/>
        </p:nvSpPr>
        <p:spPr>
          <a:xfrm>
            <a:off x="11353800" y="1201003"/>
            <a:ext cx="428773" cy="77889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600" b="1" ker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sz="1600" b="1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47BF139-9A1F-46B7-99AD-300B77375B75}"/>
              </a:ext>
            </a:extLst>
          </p:cNvPr>
          <p:cNvSpPr/>
          <p:nvPr/>
        </p:nvSpPr>
        <p:spPr>
          <a:xfrm>
            <a:off x="10683548" y="1201003"/>
            <a:ext cx="428773" cy="77889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2DC5F7-36F9-4B3C-9165-4D9EC9CADDE0}"/>
              </a:ext>
            </a:extLst>
          </p:cNvPr>
          <p:cNvSpPr/>
          <p:nvPr/>
        </p:nvSpPr>
        <p:spPr>
          <a:xfrm>
            <a:off x="9810159" y="1107164"/>
            <a:ext cx="662764" cy="5512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47BF139-9A1F-46B7-99AD-300B77375B75}"/>
              </a:ext>
            </a:extLst>
          </p:cNvPr>
          <p:cNvSpPr/>
          <p:nvPr/>
        </p:nvSpPr>
        <p:spPr>
          <a:xfrm>
            <a:off x="9931494" y="1212093"/>
            <a:ext cx="428773" cy="77889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1C23FC2-93E3-4109-95CF-305417B4FFA7}"/>
              </a:ext>
            </a:extLst>
          </p:cNvPr>
          <p:cNvSpPr/>
          <p:nvPr/>
        </p:nvSpPr>
        <p:spPr>
          <a:xfrm>
            <a:off x="10709532" y="2140677"/>
            <a:ext cx="392724" cy="46607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1C23FC2-93E3-4109-95CF-305417B4FFA7}"/>
              </a:ext>
            </a:extLst>
          </p:cNvPr>
          <p:cNvSpPr/>
          <p:nvPr/>
        </p:nvSpPr>
        <p:spPr>
          <a:xfrm>
            <a:off x="10709532" y="4095940"/>
            <a:ext cx="392724" cy="114187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零信任网络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1C23FC2-93E3-4109-95CF-305417B4FFA7}"/>
              </a:ext>
            </a:extLst>
          </p:cNvPr>
          <p:cNvSpPr/>
          <p:nvPr/>
        </p:nvSpPr>
        <p:spPr>
          <a:xfrm>
            <a:off x="10709532" y="5450023"/>
            <a:ext cx="392724" cy="105336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真实地址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1C23FC2-93E3-4109-95CF-305417B4FFA7}"/>
              </a:ext>
            </a:extLst>
          </p:cNvPr>
          <p:cNvSpPr/>
          <p:nvPr/>
        </p:nvSpPr>
        <p:spPr>
          <a:xfrm>
            <a:off x="9931494" y="2149190"/>
            <a:ext cx="392724" cy="202930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1C23FC2-93E3-4109-95CF-305417B4FFA7}"/>
              </a:ext>
            </a:extLst>
          </p:cNvPr>
          <p:cNvSpPr/>
          <p:nvPr/>
        </p:nvSpPr>
        <p:spPr>
          <a:xfrm>
            <a:off x="9934019" y="4278410"/>
            <a:ext cx="392724" cy="211604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隐私保护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CF4BA0-55A8-4D32-B1BF-3FA147568783}"/>
              </a:ext>
            </a:extLst>
          </p:cNvPr>
          <p:cNvSpPr/>
          <p:nvPr/>
        </p:nvSpPr>
        <p:spPr>
          <a:xfrm>
            <a:off x="6232183" y="4857248"/>
            <a:ext cx="3461073" cy="1758672"/>
          </a:xfrm>
          <a:prstGeom prst="rect">
            <a:avLst/>
          </a:prstGeom>
          <a:solidFill>
            <a:srgbClr val="005C9C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25A1E1-B161-4540-B398-59726F8CBFBD}"/>
              </a:ext>
            </a:extLst>
          </p:cNvPr>
          <p:cNvSpPr/>
          <p:nvPr/>
        </p:nvSpPr>
        <p:spPr>
          <a:xfrm>
            <a:off x="7329946" y="4846311"/>
            <a:ext cx="1483643" cy="44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493367" y="6056692"/>
            <a:ext cx="1291270" cy="1693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设备认证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493367" y="5833898"/>
            <a:ext cx="1291270" cy="18465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输出通道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337767" y="5324945"/>
            <a:ext cx="1560300" cy="120006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493367" y="6263933"/>
            <a:ext cx="1291270" cy="18173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8036838" y="5324945"/>
            <a:ext cx="1525334" cy="119989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493367" y="5605794"/>
            <a:ext cx="1291270" cy="19044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输入通道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89678" y="5330737"/>
            <a:ext cx="442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</a:t>
            </a:r>
            <a:endParaRPr kumimoji="1" lang="en-US" altLang="zh-CN" sz="10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935" name="组 934"/>
          <p:cNvGrpSpPr/>
          <p:nvPr/>
        </p:nvGrpSpPr>
        <p:grpSpPr>
          <a:xfrm>
            <a:off x="8135210" y="5607044"/>
            <a:ext cx="1356757" cy="832751"/>
            <a:chOff x="8052056" y="5607045"/>
            <a:chExt cx="1429168" cy="615828"/>
          </a:xfrm>
          <a:solidFill>
            <a:schemeClr val="bg1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8056059" y="5607045"/>
              <a:ext cx="1425164" cy="18896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8052310" y="6041140"/>
              <a:ext cx="1428914" cy="181733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8052056" y="5833898"/>
              <a:ext cx="1429167" cy="169357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8570457" y="5344184"/>
            <a:ext cx="7605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  <a:endParaRPr kumimoji="1" lang="en-US" altLang="zh-CN" sz="11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CF4BA0-55A8-4D32-B1BF-3FA147568783}"/>
              </a:ext>
            </a:extLst>
          </p:cNvPr>
          <p:cNvSpPr/>
          <p:nvPr/>
        </p:nvSpPr>
        <p:spPr>
          <a:xfrm>
            <a:off x="6232183" y="2941847"/>
            <a:ext cx="3441742" cy="1807476"/>
          </a:xfrm>
          <a:prstGeom prst="rect">
            <a:avLst/>
          </a:prstGeom>
          <a:solidFill>
            <a:srgbClr val="3C98C9"/>
          </a:solidFill>
          <a:ln w="6350" cap="flat" cmpd="sng" algn="ctr">
            <a:noFill/>
            <a:prstDash val="dash"/>
          </a:ln>
          <a:effectLst/>
        </p:spPr>
        <p:txBody>
          <a:bodyPr rtlCol="0" anchor="ctr"/>
          <a:lstStyle/>
          <a:p>
            <a:endParaRPr lang="zh-CN" altLang="en-US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6777262" y="3762727"/>
            <a:ext cx="2590227" cy="864383"/>
            <a:chOff x="4689163" y="4763367"/>
            <a:chExt cx="817281" cy="952850"/>
          </a:xfrm>
          <a:solidFill>
            <a:schemeClr val="bg1"/>
          </a:solid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4689163" y="5512525"/>
              <a:ext cx="817280" cy="2036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链路层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4690510" y="5240996"/>
              <a:ext cx="815933" cy="2257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4690510" y="4994014"/>
              <a:ext cx="815933" cy="207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9A34ED8-60C2-49B4-BC81-A95FD4DE860F}"/>
                </a:ext>
              </a:extLst>
            </p:cNvPr>
            <p:cNvSpPr/>
            <p:nvPr/>
          </p:nvSpPr>
          <p:spPr>
            <a:xfrm>
              <a:off x="4690510" y="4763367"/>
              <a:ext cx="815934" cy="190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777262" y="3400447"/>
            <a:ext cx="2590224" cy="221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337766" y="3729746"/>
            <a:ext cx="3224406" cy="91273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354455" y="3314763"/>
            <a:ext cx="3207717" cy="356591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28940" y="3289616"/>
            <a:ext cx="8402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endParaRPr kumimoji="1" lang="en-US" altLang="zh-CN" sz="105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05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设施</a:t>
            </a:r>
            <a:endParaRPr kumimoji="1" lang="en-US" altLang="zh-CN" sz="105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419103" y="3905530"/>
            <a:ext cx="3730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协议栈</a:t>
            </a:r>
            <a:endParaRPr kumimoji="1" lang="en-US" altLang="zh-CN" sz="105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FD0AF1A-0C82-4803-A362-489144F87E0A}"/>
              </a:ext>
            </a:extLst>
          </p:cNvPr>
          <p:cNvSpPr/>
          <p:nvPr/>
        </p:nvSpPr>
        <p:spPr>
          <a:xfrm>
            <a:off x="6232183" y="1103830"/>
            <a:ext cx="3441742" cy="1772080"/>
          </a:xfrm>
          <a:prstGeom prst="rect">
            <a:avLst/>
          </a:prstGeom>
          <a:solidFill>
            <a:srgbClr val="51C1E3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25A1E1-B161-4540-B398-59726F8CBFBD}"/>
              </a:ext>
            </a:extLst>
          </p:cNvPr>
          <p:cNvSpPr/>
          <p:nvPr/>
        </p:nvSpPr>
        <p:spPr>
          <a:xfrm>
            <a:off x="6837618" y="991100"/>
            <a:ext cx="2328592" cy="66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分布式系统与应用安全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522924" y="1757375"/>
            <a:ext cx="538506" cy="54328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7112093" y="1757375"/>
            <a:ext cx="553193" cy="54328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7717125" y="1757474"/>
            <a:ext cx="366214" cy="5439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8145175" y="1757474"/>
            <a:ext cx="366214" cy="5439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8573226" y="1757474"/>
            <a:ext cx="366214" cy="5439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9001276" y="1757474"/>
            <a:ext cx="366214" cy="5439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36635" y="1787954"/>
            <a:ext cx="52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社交网络</a:t>
            </a:r>
          </a:p>
        </p:txBody>
      </p:sp>
      <p:sp>
        <p:nvSpPr>
          <p:cNvPr id="69" name="矩形 68"/>
          <p:cNvSpPr/>
          <p:nvPr/>
        </p:nvSpPr>
        <p:spPr>
          <a:xfrm>
            <a:off x="8919432" y="1808274"/>
            <a:ext cx="52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25A1E1-B161-4540-B398-59726F8CBFBD}"/>
              </a:ext>
            </a:extLst>
          </p:cNvPr>
          <p:cNvSpPr/>
          <p:nvPr/>
        </p:nvSpPr>
        <p:spPr>
          <a:xfrm>
            <a:off x="6867062" y="2822699"/>
            <a:ext cx="2154800" cy="66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 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337766" y="2395410"/>
            <a:ext cx="3224406" cy="4274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551912" y="2589600"/>
            <a:ext cx="1359545" cy="20892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交互通道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7983660" y="2588406"/>
            <a:ext cx="1435472" cy="2062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分布式算法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A34ED8-60C2-49B4-BC81-A95FD4DE860F}"/>
              </a:ext>
            </a:extLst>
          </p:cNvPr>
          <p:cNvSpPr/>
          <p:nvPr/>
        </p:nvSpPr>
        <p:spPr>
          <a:xfrm>
            <a:off x="6337766" y="1553992"/>
            <a:ext cx="3224406" cy="7954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550761" y="2362864"/>
            <a:ext cx="1032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分布式系统</a:t>
            </a:r>
            <a:endParaRPr kumimoji="1" lang="en-US" altLang="zh-CN" sz="105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548292" y="1526659"/>
            <a:ext cx="1032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网络空间应用</a:t>
            </a:r>
            <a:endParaRPr kumimoji="1" lang="en-US" altLang="zh-CN" sz="105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4" name="Picture 25">
            <a:extLst>
              <a:ext uri="{FF2B5EF4-FFF2-40B4-BE49-F238E27FC236}">
                <a16:creationId xmlns:a16="http://schemas.microsoft.com/office/drawing/2014/main" id="{66797B63-0E2B-FE47-9BFC-AA138B608C0A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2421" y="3207935"/>
            <a:ext cx="4425213" cy="18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4">
            <a:extLst>
              <a:ext uri="{FF2B5EF4-FFF2-40B4-BE49-F238E27FC236}">
                <a16:creationId xmlns:a16="http://schemas.microsoft.com/office/drawing/2014/main" id="{CD49B2F1-0724-8641-9AE1-425180A7A46E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834" y="3291136"/>
            <a:ext cx="1784002" cy="7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4">
            <a:extLst>
              <a:ext uri="{FF2B5EF4-FFF2-40B4-BE49-F238E27FC236}">
                <a16:creationId xmlns:a16="http://schemas.microsoft.com/office/drawing/2014/main" id="{CD49B2F1-0724-8641-9AE1-425180A7A46E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9493" y="3885063"/>
            <a:ext cx="956105" cy="5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4">
            <a:extLst>
              <a:ext uri="{FF2B5EF4-FFF2-40B4-BE49-F238E27FC236}">
                <a16:creationId xmlns:a16="http://schemas.microsoft.com/office/drawing/2014/main" id="{CD49B2F1-0724-8641-9AE1-425180A7A46E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557" y="4095940"/>
            <a:ext cx="1141990" cy="45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3280" y="4000642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1362" y="4317981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3254" y="4044022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589" y="3646962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9674" y="3326108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直线连接符 113"/>
          <p:cNvCxnSpPr>
            <a:stCxn id="113" idx="1"/>
          </p:cNvCxnSpPr>
          <p:nvPr/>
        </p:nvCxnSpPr>
        <p:spPr>
          <a:xfrm flipH="1">
            <a:off x="2870776" y="3457241"/>
            <a:ext cx="448898" cy="18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/>
          <p:cNvCxnSpPr>
            <a:stCxn id="966" idx="1"/>
            <a:endCxn id="112" idx="3"/>
          </p:cNvCxnSpPr>
          <p:nvPr/>
        </p:nvCxnSpPr>
        <p:spPr>
          <a:xfrm flipH="1" flipV="1">
            <a:off x="2917264" y="3778095"/>
            <a:ext cx="948106" cy="5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/>
          <p:cNvCxnSpPr>
            <a:stCxn id="966" idx="0"/>
            <a:endCxn id="113" idx="3"/>
          </p:cNvCxnSpPr>
          <p:nvPr/>
        </p:nvCxnSpPr>
        <p:spPr>
          <a:xfrm flipH="1" flipV="1">
            <a:off x="3721349" y="3457241"/>
            <a:ext cx="344859" cy="24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/>
          <p:cNvCxnSpPr>
            <a:stCxn id="112" idx="1"/>
            <a:endCxn id="108" idx="0"/>
          </p:cNvCxnSpPr>
          <p:nvPr/>
        </p:nvCxnSpPr>
        <p:spPr>
          <a:xfrm flipH="1">
            <a:off x="2284118" y="3778095"/>
            <a:ext cx="231471" cy="22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/>
          <p:cNvCxnSpPr>
            <a:stCxn id="111" idx="0"/>
            <a:endCxn id="966" idx="3"/>
          </p:cNvCxnSpPr>
          <p:nvPr/>
        </p:nvCxnSpPr>
        <p:spPr>
          <a:xfrm flipH="1" flipV="1">
            <a:off x="4267045" y="3829743"/>
            <a:ext cx="317047" cy="21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9970" y="4249242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0483" y="5314752"/>
            <a:ext cx="380184" cy="1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线连接符 135"/>
          <p:cNvCxnSpPr/>
          <p:nvPr/>
        </p:nvCxnSpPr>
        <p:spPr>
          <a:xfrm flipV="1">
            <a:off x="2618757" y="5920195"/>
            <a:ext cx="38058" cy="11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图片 1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775" y="4082483"/>
            <a:ext cx="1127247" cy="506111"/>
          </a:xfrm>
          <a:prstGeom prst="rect">
            <a:avLst/>
          </a:prstGeom>
        </p:spPr>
      </p:pic>
      <p:cxnSp>
        <p:nvCxnSpPr>
          <p:cNvPr id="914" name="直线连接符 913"/>
          <p:cNvCxnSpPr>
            <a:endCxn id="124" idx="0"/>
          </p:cNvCxnSpPr>
          <p:nvPr/>
        </p:nvCxnSpPr>
        <p:spPr>
          <a:xfrm>
            <a:off x="2037599" y="4627415"/>
            <a:ext cx="442976" cy="68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组 916"/>
          <p:cNvGrpSpPr/>
          <p:nvPr/>
        </p:nvGrpSpPr>
        <p:grpSpPr>
          <a:xfrm>
            <a:off x="3622902" y="5437023"/>
            <a:ext cx="2254201" cy="1042543"/>
            <a:chOff x="1131375" y="4995706"/>
            <a:chExt cx="2791513" cy="1529135"/>
          </a:xfrm>
        </p:grpSpPr>
        <p:sp>
          <p:nvSpPr>
            <p:cNvPr id="918" name="椭圆 917"/>
            <p:cNvSpPr/>
            <p:nvPr/>
          </p:nvSpPr>
          <p:spPr>
            <a:xfrm>
              <a:off x="1131375" y="4995706"/>
              <a:ext cx="2791513" cy="152913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919" name="Picture 27" descr="IntelliSwitch_stack">
              <a:extLst>
                <a:ext uri="{FF2B5EF4-FFF2-40B4-BE49-F238E27FC236}">
                  <a16:creationId xmlns:a16="http://schemas.microsoft.com/office/drawing/2014/main" id="{A1D67AC6-AB05-9C4F-A71A-7F91B729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892" y="5328349"/>
              <a:ext cx="385220" cy="40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0" name="Picture 41">
              <a:extLst>
                <a:ext uri="{FF2B5EF4-FFF2-40B4-BE49-F238E27FC236}">
                  <a16:creationId xmlns:a16="http://schemas.microsoft.com/office/drawing/2014/main" id="{1362907C-BF7E-6243-966C-6B30ED2C8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312" y="5417233"/>
              <a:ext cx="551260" cy="235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" name="Picture 22">
              <a:extLst>
                <a:ext uri="{FF2B5EF4-FFF2-40B4-BE49-F238E27FC236}">
                  <a16:creationId xmlns:a16="http://schemas.microsoft.com/office/drawing/2014/main" id="{AE33C37E-2F2E-374D-B931-EF6D56D6F3E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755" y="5873257"/>
              <a:ext cx="498634" cy="402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" name="Picture 34">
              <a:extLst>
                <a:ext uri="{FF2B5EF4-FFF2-40B4-BE49-F238E27FC236}">
                  <a16:creationId xmlns:a16="http://schemas.microsoft.com/office/drawing/2014/main" id="{C8211987-F1C1-0449-868E-3D5E12E2765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537" y="5884109"/>
              <a:ext cx="495539" cy="38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" name="Picture 42" descr="File Server_Updated2005">
              <a:extLst>
                <a:ext uri="{FF2B5EF4-FFF2-40B4-BE49-F238E27FC236}">
                  <a16:creationId xmlns:a16="http://schemas.microsoft.com/office/drawing/2014/main" id="{CBB9E638-A0D3-BA49-874A-68FE0CCEF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321" y="5884109"/>
              <a:ext cx="311469" cy="41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" name="Picture 42" descr="File Server_Updated2005">
              <a:extLst>
                <a:ext uri="{FF2B5EF4-FFF2-40B4-BE49-F238E27FC236}">
                  <a16:creationId xmlns:a16="http://schemas.microsoft.com/office/drawing/2014/main" id="{CBB9E638-A0D3-BA49-874A-68FE0CCEF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23" y="5916162"/>
              <a:ext cx="311469" cy="41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5" name="直线连接符 924"/>
            <p:cNvCxnSpPr>
              <a:endCxn id="920" idx="0"/>
            </p:cNvCxnSpPr>
            <p:nvPr/>
          </p:nvCxnSpPr>
          <p:spPr>
            <a:xfrm>
              <a:off x="2668101" y="5119283"/>
              <a:ext cx="235402" cy="209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线连接符 925"/>
            <p:cNvCxnSpPr>
              <a:stCxn id="924" idx="0"/>
            </p:cNvCxnSpPr>
            <p:nvPr/>
          </p:nvCxnSpPr>
          <p:spPr>
            <a:xfrm flipH="1" flipV="1">
              <a:off x="2921421" y="5732333"/>
              <a:ext cx="394634" cy="151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线连接符 926"/>
            <p:cNvCxnSpPr>
              <a:endCxn id="922" idx="0"/>
            </p:cNvCxnSpPr>
            <p:nvPr/>
          </p:nvCxnSpPr>
          <p:spPr>
            <a:xfrm flipH="1">
              <a:off x="1776073" y="5651528"/>
              <a:ext cx="197648" cy="221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线连接符 927"/>
            <p:cNvCxnSpPr>
              <a:stCxn id="920" idx="1"/>
              <a:endCxn id="921" idx="3"/>
            </p:cNvCxnSpPr>
            <p:nvPr/>
          </p:nvCxnSpPr>
          <p:spPr>
            <a:xfrm flipH="1">
              <a:off x="2358571" y="5530341"/>
              <a:ext cx="352321" cy="4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线连接符 928"/>
            <p:cNvCxnSpPr>
              <a:endCxn id="923" idx="0"/>
            </p:cNvCxnSpPr>
            <p:nvPr/>
          </p:nvCxnSpPr>
          <p:spPr>
            <a:xfrm>
              <a:off x="2173174" y="5652977"/>
              <a:ext cx="194133" cy="231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0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746" y="5333802"/>
            <a:ext cx="380184" cy="1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1" name="直线连接符 930"/>
          <p:cNvCxnSpPr/>
          <p:nvPr/>
        </p:nvCxnSpPr>
        <p:spPr>
          <a:xfrm flipV="1">
            <a:off x="5002020" y="5939245"/>
            <a:ext cx="38058" cy="11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线连接符 931"/>
          <p:cNvCxnSpPr>
            <a:endCxn id="930" idx="0"/>
          </p:cNvCxnSpPr>
          <p:nvPr/>
        </p:nvCxnSpPr>
        <p:spPr>
          <a:xfrm flipH="1">
            <a:off x="4863838" y="4489417"/>
            <a:ext cx="387518" cy="84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7" name="图片 9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5344" y="1965768"/>
            <a:ext cx="1365600" cy="616039"/>
          </a:xfrm>
          <a:prstGeom prst="rect">
            <a:avLst/>
          </a:prstGeom>
        </p:spPr>
      </p:pic>
      <p:pic>
        <p:nvPicPr>
          <p:cNvPr id="938" name="Picture 14" descr="C:\Users\yxia\Desktop\搜狗截图13年10月19日1938_5.jpg">
            <a:extLst>
              <a:ext uri="{FF2B5EF4-FFF2-40B4-BE49-F238E27FC236}">
                <a16:creationId xmlns:a16="http://schemas.microsoft.com/office/drawing/2014/main" id="{223FCABA-FC80-0247-BD91-A531A9531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05" y="1289438"/>
            <a:ext cx="1014088" cy="23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9" name="Picture 16" descr="C:\Users\yxia\Desktop\google_logo_41.png">
            <a:extLst>
              <a:ext uri="{FF2B5EF4-FFF2-40B4-BE49-F238E27FC236}">
                <a16:creationId xmlns:a16="http://schemas.microsoft.com/office/drawing/2014/main" id="{3E43D96D-0415-3F41-A8C9-5375F79D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2192" y="1358528"/>
            <a:ext cx="774167" cy="2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0" name="图片 9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4380" y="1168274"/>
            <a:ext cx="646453" cy="287553"/>
          </a:xfrm>
          <a:prstGeom prst="rect">
            <a:avLst/>
          </a:prstGeom>
        </p:spPr>
      </p:pic>
      <p:pic>
        <p:nvPicPr>
          <p:cNvPr id="941" name="图片 9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42271" y="1220356"/>
            <a:ext cx="601760" cy="183759"/>
          </a:xfrm>
          <a:prstGeom prst="rect">
            <a:avLst/>
          </a:prstGeom>
        </p:spPr>
      </p:pic>
      <p:pic>
        <p:nvPicPr>
          <p:cNvPr id="942" name="图片 9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9572" y="1596613"/>
            <a:ext cx="683313" cy="234889"/>
          </a:xfrm>
          <a:prstGeom prst="rect">
            <a:avLst/>
          </a:prstGeom>
        </p:spPr>
      </p:pic>
      <p:sp>
        <p:nvSpPr>
          <p:cNvPr id="943" name="文本框 942"/>
          <p:cNvSpPr txBox="1"/>
          <p:nvPr/>
        </p:nvSpPr>
        <p:spPr>
          <a:xfrm>
            <a:off x="4267045" y="1419755"/>
            <a:ext cx="8625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大数据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4" name="矩形 943"/>
          <p:cNvSpPr/>
          <p:nvPr/>
        </p:nvSpPr>
        <p:spPr>
          <a:xfrm>
            <a:off x="3403203" y="1559069"/>
            <a:ext cx="7907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物联网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5" name="矩形 944"/>
          <p:cNvSpPr/>
          <p:nvPr/>
        </p:nvSpPr>
        <p:spPr>
          <a:xfrm>
            <a:off x="1284943" y="1492101"/>
            <a:ext cx="723275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云计算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6" name="矩形 945"/>
          <p:cNvSpPr/>
          <p:nvPr/>
        </p:nvSpPr>
        <p:spPr>
          <a:xfrm>
            <a:off x="1967964" y="1513954"/>
            <a:ext cx="902811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人工智能</a:t>
            </a:r>
            <a:endParaRPr kumimoji="1"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66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5370" y="3698610"/>
            <a:ext cx="401675" cy="26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7" name="直线连接符 976"/>
          <p:cNvCxnSpPr>
            <a:stCxn id="1005" idx="2"/>
          </p:cNvCxnSpPr>
          <p:nvPr/>
        </p:nvCxnSpPr>
        <p:spPr>
          <a:xfrm>
            <a:off x="1929242" y="3119916"/>
            <a:ext cx="187075" cy="31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线连接符 980"/>
          <p:cNvCxnSpPr>
            <a:stCxn id="998" idx="0"/>
            <a:endCxn id="937" idx="2"/>
          </p:cNvCxnSpPr>
          <p:nvPr/>
        </p:nvCxnSpPr>
        <p:spPr>
          <a:xfrm flipH="1" flipV="1">
            <a:off x="3108144" y="2581807"/>
            <a:ext cx="12557" cy="19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线连接符 987"/>
          <p:cNvCxnSpPr>
            <a:stCxn id="104" idx="0"/>
            <a:endCxn id="998" idx="0"/>
          </p:cNvCxnSpPr>
          <p:nvPr/>
        </p:nvCxnSpPr>
        <p:spPr>
          <a:xfrm flipH="1" flipV="1">
            <a:off x="3120701" y="2780757"/>
            <a:ext cx="354327" cy="42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9" name="Picture 41">
            <a:extLst>
              <a:ext uri="{FF2B5EF4-FFF2-40B4-BE49-F238E27FC236}">
                <a16:creationId xmlns:a16="http://schemas.microsoft.com/office/drawing/2014/main" id="{1362907C-BF7E-6243-966C-6B30ED2C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7630" y="2519896"/>
            <a:ext cx="372804" cy="15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4" name="Picture 10" descr="C:\Users\ecoffey\AppData\Local\Temp\Rar$DRa0.796\30036_Device_ibm_tower_default_25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4091" y="1937601"/>
            <a:ext cx="352142" cy="3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5" name="Picture 20" descr="C:\Users\ecoffey\AppData\Local\Temp\Rar$DRa0.742\30104_Device_www_server_unknown_6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2605" y="2083602"/>
            <a:ext cx="305458" cy="3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6662" y="2780757"/>
            <a:ext cx="308077" cy="21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203" y="2908147"/>
            <a:ext cx="308077" cy="21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9" name="椭圆 1008"/>
          <p:cNvSpPr/>
          <p:nvPr/>
        </p:nvSpPr>
        <p:spPr>
          <a:xfrm rot="1381284">
            <a:off x="4324049" y="1880541"/>
            <a:ext cx="758054" cy="106299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1010" name="直线连接符 1009"/>
          <p:cNvCxnSpPr>
            <a:stCxn id="1012" idx="0"/>
            <a:endCxn id="994" idx="2"/>
          </p:cNvCxnSpPr>
          <p:nvPr/>
        </p:nvCxnSpPr>
        <p:spPr>
          <a:xfrm flipV="1">
            <a:off x="4554603" y="2289743"/>
            <a:ext cx="205559" cy="44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1" name="Picture 41">
            <a:extLst>
              <a:ext uri="{FF2B5EF4-FFF2-40B4-BE49-F238E27FC236}">
                <a16:creationId xmlns:a16="http://schemas.microsoft.com/office/drawing/2014/main" id="{1362907C-BF7E-6243-966C-6B30ED2C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892" y="2447326"/>
            <a:ext cx="372804" cy="15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" name="Picture 37">
            <a:extLst>
              <a:ext uri="{FF2B5EF4-FFF2-40B4-BE49-F238E27FC236}">
                <a16:creationId xmlns:a16="http://schemas.microsoft.com/office/drawing/2014/main" id="{75C4CFB7-238E-5E43-83A6-DD979319DD4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0564" y="2737291"/>
            <a:ext cx="308077" cy="21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7" name="直线连接符 1026"/>
          <p:cNvCxnSpPr>
            <a:endCxn id="1012" idx="2"/>
          </p:cNvCxnSpPr>
          <p:nvPr/>
        </p:nvCxnSpPr>
        <p:spPr>
          <a:xfrm flipV="1">
            <a:off x="4303113" y="2949060"/>
            <a:ext cx="251490" cy="36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2"/>
          <p:cNvGrpSpPr/>
          <p:nvPr/>
        </p:nvGrpSpPr>
        <p:grpSpPr>
          <a:xfrm>
            <a:off x="358998" y="5736427"/>
            <a:ext cx="546667" cy="401994"/>
            <a:chOff x="5173662" y="745331"/>
            <a:chExt cx="1679575" cy="1066800"/>
          </a:xfrm>
        </p:grpSpPr>
        <p:sp>
          <p:nvSpPr>
            <p:cNvPr id="1050" name="Freeform 16"/>
            <p:cNvSpPr>
              <a:spLocks noEditPoints="1"/>
            </p:cNvSpPr>
            <p:nvPr/>
          </p:nvSpPr>
          <p:spPr bwMode="auto">
            <a:xfrm>
              <a:off x="6450012" y="770731"/>
              <a:ext cx="403225" cy="1041400"/>
            </a:xfrm>
            <a:custGeom>
              <a:avLst/>
              <a:gdLst>
                <a:gd name="T0" fmla="*/ 105 w 150"/>
                <a:gd name="T1" fmla="*/ 0 h 388"/>
                <a:gd name="T2" fmla="*/ 44 w 150"/>
                <a:gd name="T3" fmla="*/ 0 h 388"/>
                <a:gd name="T4" fmla="*/ 0 w 150"/>
                <a:gd name="T5" fmla="*/ 45 h 388"/>
                <a:gd name="T6" fmla="*/ 0 w 150"/>
                <a:gd name="T7" fmla="*/ 343 h 388"/>
                <a:gd name="T8" fmla="*/ 44 w 150"/>
                <a:gd name="T9" fmla="*/ 388 h 388"/>
                <a:gd name="T10" fmla="*/ 105 w 150"/>
                <a:gd name="T11" fmla="*/ 388 h 388"/>
                <a:gd name="T12" fmla="*/ 150 w 150"/>
                <a:gd name="T13" fmla="*/ 343 h 388"/>
                <a:gd name="T14" fmla="*/ 150 w 150"/>
                <a:gd name="T15" fmla="*/ 45 h 388"/>
                <a:gd name="T16" fmla="*/ 105 w 150"/>
                <a:gd name="T17" fmla="*/ 0 h 388"/>
                <a:gd name="T18" fmla="*/ 75 w 150"/>
                <a:gd name="T19" fmla="*/ 223 h 388"/>
                <a:gd name="T20" fmla="*/ 62 w 150"/>
                <a:gd name="T21" fmla="*/ 211 h 388"/>
                <a:gd name="T22" fmla="*/ 75 w 150"/>
                <a:gd name="T23" fmla="*/ 198 h 388"/>
                <a:gd name="T24" fmla="*/ 87 w 150"/>
                <a:gd name="T25" fmla="*/ 211 h 388"/>
                <a:gd name="T26" fmla="*/ 75 w 150"/>
                <a:gd name="T27" fmla="*/ 223 h 388"/>
                <a:gd name="T28" fmla="*/ 69 w 150"/>
                <a:gd name="T29" fmla="*/ 179 h 388"/>
                <a:gd name="T30" fmla="*/ 75 w 150"/>
                <a:gd name="T31" fmla="*/ 174 h 388"/>
                <a:gd name="T32" fmla="*/ 80 w 150"/>
                <a:gd name="T33" fmla="*/ 179 h 388"/>
                <a:gd name="T34" fmla="*/ 75 w 150"/>
                <a:gd name="T35" fmla="*/ 185 h 388"/>
                <a:gd name="T36" fmla="*/ 69 w 150"/>
                <a:gd name="T37" fmla="*/ 179 h 388"/>
                <a:gd name="T38" fmla="*/ 119 w 150"/>
                <a:gd name="T39" fmla="*/ 94 h 388"/>
                <a:gd name="T40" fmla="*/ 30 w 150"/>
                <a:gd name="T41" fmla="*/ 94 h 388"/>
                <a:gd name="T42" fmla="*/ 26 w 150"/>
                <a:gd name="T43" fmla="*/ 90 h 388"/>
                <a:gd name="T44" fmla="*/ 30 w 150"/>
                <a:gd name="T45" fmla="*/ 85 h 388"/>
                <a:gd name="T46" fmla="*/ 119 w 150"/>
                <a:gd name="T47" fmla="*/ 85 h 388"/>
                <a:gd name="T48" fmla="*/ 123 w 150"/>
                <a:gd name="T49" fmla="*/ 90 h 388"/>
                <a:gd name="T50" fmla="*/ 119 w 150"/>
                <a:gd name="T51" fmla="*/ 94 h 388"/>
                <a:gd name="T52" fmla="*/ 119 w 150"/>
                <a:gd name="T53" fmla="*/ 72 h 388"/>
                <a:gd name="T54" fmla="*/ 30 w 150"/>
                <a:gd name="T55" fmla="*/ 72 h 388"/>
                <a:gd name="T56" fmla="*/ 26 w 150"/>
                <a:gd name="T57" fmla="*/ 67 h 388"/>
                <a:gd name="T58" fmla="*/ 30 w 150"/>
                <a:gd name="T59" fmla="*/ 63 h 388"/>
                <a:gd name="T60" fmla="*/ 119 w 150"/>
                <a:gd name="T61" fmla="*/ 63 h 388"/>
                <a:gd name="T62" fmla="*/ 123 w 150"/>
                <a:gd name="T63" fmla="*/ 67 h 388"/>
                <a:gd name="T64" fmla="*/ 119 w 150"/>
                <a:gd name="T65" fmla="*/ 72 h 388"/>
                <a:gd name="T66" fmla="*/ 119 w 150"/>
                <a:gd name="T67" fmla="*/ 49 h 388"/>
                <a:gd name="T68" fmla="*/ 30 w 150"/>
                <a:gd name="T69" fmla="*/ 49 h 388"/>
                <a:gd name="T70" fmla="*/ 26 w 150"/>
                <a:gd name="T71" fmla="*/ 45 h 388"/>
                <a:gd name="T72" fmla="*/ 30 w 150"/>
                <a:gd name="T73" fmla="*/ 40 h 388"/>
                <a:gd name="T74" fmla="*/ 119 w 150"/>
                <a:gd name="T75" fmla="*/ 40 h 388"/>
                <a:gd name="T76" fmla="*/ 123 w 150"/>
                <a:gd name="T77" fmla="*/ 45 h 388"/>
                <a:gd name="T78" fmla="*/ 119 w 150"/>
                <a:gd name="T79" fmla="*/ 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88">
                  <a:moveTo>
                    <a:pt x="10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8"/>
                    <a:pt x="20" y="388"/>
                    <a:pt x="44" y="388"/>
                  </a:cubicBezTo>
                  <a:cubicBezTo>
                    <a:pt x="105" y="388"/>
                    <a:pt x="105" y="388"/>
                    <a:pt x="105" y="388"/>
                  </a:cubicBezTo>
                  <a:cubicBezTo>
                    <a:pt x="130" y="388"/>
                    <a:pt x="150" y="368"/>
                    <a:pt x="150" y="343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20"/>
                    <a:pt x="130" y="0"/>
                    <a:pt x="105" y="0"/>
                  </a:cubicBezTo>
                  <a:close/>
                  <a:moveTo>
                    <a:pt x="75" y="223"/>
                  </a:moveTo>
                  <a:cubicBezTo>
                    <a:pt x="68" y="223"/>
                    <a:pt x="62" y="218"/>
                    <a:pt x="62" y="211"/>
                  </a:cubicBezTo>
                  <a:cubicBezTo>
                    <a:pt x="62" y="204"/>
                    <a:pt x="68" y="198"/>
                    <a:pt x="75" y="198"/>
                  </a:cubicBezTo>
                  <a:cubicBezTo>
                    <a:pt x="82" y="198"/>
                    <a:pt x="87" y="204"/>
                    <a:pt x="87" y="211"/>
                  </a:cubicBezTo>
                  <a:cubicBezTo>
                    <a:pt x="87" y="218"/>
                    <a:pt x="82" y="223"/>
                    <a:pt x="75" y="223"/>
                  </a:cubicBezTo>
                  <a:close/>
                  <a:moveTo>
                    <a:pt x="69" y="179"/>
                  </a:moveTo>
                  <a:cubicBezTo>
                    <a:pt x="69" y="176"/>
                    <a:pt x="72" y="174"/>
                    <a:pt x="75" y="174"/>
                  </a:cubicBezTo>
                  <a:cubicBezTo>
                    <a:pt x="78" y="174"/>
                    <a:pt x="80" y="176"/>
                    <a:pt x="80" y="179"/>
                  </a:cubicBezTo>
                  <a:cubicBezTo>
                    <a:pt x="80" y="182"/>
                    <a:pt x="78" y="185"/>
                    <a:pt x="75" y="185"/>
                  </a:cubicBezTo>
                  <a:cubicBezTo>
                    <a:pt x="72" y="185"/>
                    <a:pt x="69" y="182"/>
                    <a:pt x="69" y="179"/>
                  </a:cubicBezTo>
                  <a:close/>
                  <a:moveTo>
                    <a:pt x="119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28" y="94"/>
                    <a:pt x="26" y="92"/>
                    <a:pt x="26" y="90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7"/>
                    <a:pt x="123" y="90"/>
                  </a:cubicBezTo>
                  <a:cubicBezTo>
                    <a:pt x="123" y="92"/>
                    <a:pt x="121" y="94"/>
                    <a:pt x="119" y="94"/>
                  </a:cubicBezTo>
                  <a:close/>
                  <a:moveTo>
                    <a:pt x="11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28" y="72"/>
                    <a:pt x="26" y="70"/>
                    <a:pt x="26" y="67"/>
                  </a:cubicBezTo>
                  <a:cubicBezTo>
                    <a:pt x="26" y="65"/>
                    <a:pt x="28" y="63"/>
                    <a:pt x="30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3"/>
                    <a:pt x="123" y="65"/>
                    <a:pt x="123" y="67"/>
                  </a:cubicBezTo>
                  <a:cubicBezTo>
                    <a:pt x="123" y="70"/>
                    <a:pt x="121" y="72"/>
                    <a:pt x="119" y="72"/>
                  </a:cubicBezTo>
                  <a:close/>
                  <a:moveTo>
                    <a:pt x="119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8" y="49"/>
                    <a:pt x="26" y="47"/>
                    <a:pt x="26" y="45"/>
                  </a:cubicBezTo>
                  <a:cubicBezTo>
                    <a:pt x="26" y="42"/>
                    <a:pt x="28" y="40"/>
                    <a:pt x="30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40"/>
                    <a:pt x="123" y="42"/>
                    <a:pt x="123" y="45"/>
                  </a:cubicBezTo>
                  <a:cubicBezTo>
                    <a:pt x="123" y="47"/>
                    <a:pt x="121" y="49"/>
                    <a:pt x="119" y="4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1" name="Freeform 17"/>
            <p:cNvSpPr>
              <a:spLocks noEditPoints="1"/>
            </p:cNvSpPr>
            <p:nvPr/>
          </p:nvSpPr>
          <p:spPr bwMode="auto">
            <a:xfrm>
              <a:off x="5173662" y="745331"/>
              <a:ext cx="1244600" cy="869950"/>
            </a:xfrm>
            <a:custGeom>
              <a:avLst/>
              <a:gdLst>
                <a:gd name="T0" fmla="*/ 407 w 464"/>
                <a:gd name="T1" fmla="*/ 0 h 324"/>
                <a:gd name="T2" fmla="*/ 57 w 464"/>
                <a:gd name="T3" fmla="*/ 0 h 324"/>
                <a:gd name="T4" fmla="*/ 0 w 464"/>
                <a:gd name="T5" fmla="*/ 57 h 324"/>
                <a:gd name="T6" fmla="*/ 0 w 464"/>
                <a:gd name="T7" fmla="*/ 267 h 324"/>
                <a:gd name="T8" fmla="*/ 57 w 464"/>
                <a:gd name="T9" fmla="*/ 324 h 324"/>
                <a:gd name="T10" fmla="*/ 407 w 464"/>
                <a:gd name="T11" fmla="*/ 324 h 324"/>
                <a:gd name="T12" fmla="*/ 464 w 464"/>
                <a:gd name="T13" fmla="*/ 267 h 324"/>
                <a:gd name="T14" fmla="*/ 464 w 464"/>
                <a:gd name="T15" fmla="*/ 57 h 324"/>
                <a:gd name="T16" fmla="*/ 407 w 464"/>
                <a:gd name="T17" fmla="*/ 0 h 324"/>
                <a:gd name="T18" fmla="*/ 351 w 464"/>
                <a:gd name="T19" fmla="*/ 312 h 324"/>
                <a:gd name="T20" fmla="*/ 305 w 464"/>
                <a:gd name="T21" fmla="*/ 312 h 324"/>
                <a:gd name="T22" fmla="*/ 300 w 464"/>
                <a:gd name="T23" fmla="*/ 306 h 324"/>
                <a:gd name="T24" fmla="*/ 305 w 464"/>
                <a:gd name="T25" fmla="*/ 301 h 324"/>
                <a:gd name="T26" fmla="*/ 351 w 464"/>
                <a:gd name="T27" fmla="*/ 301 h 324"/>
                <a:gd name="T28" fmla="*/ 357 w 464"/>
                <a:gd name="T29" fmla="*/ 306 h 324"/>
                <a:gd name="T30" fmla="*/ 351 w 464"/>
                <a:gd name="T31" fmla="*/ 312 h 324"/>
                <a:gd name="T32" fmla="*/ 371 w 464"/>
                <a:gd name="T33" fmla="*/ 312 h 324"/>
                <a:gd name="T34" fmla="*/ 365 w 464"/>
                <a:gd name="T35" fmla="*/ 306 h 324"/>
                <a:gd name="T36" fmla="*/ 371 w 464"/>
                <a:gd name="T37" fmla="*/ 300 h 324"/>
                <a:gd name="T38" fmla="*/ 377 w 464"/>
                <a:gd name="T39" fmla="*/ 306 h 324"/>
                <a:gd name="T40" fmla="*/ 371 w 464"/>
                <a:gd name="T41" fmla="*/ 312 h 324"/>
                <a:gd name="T42" fmla="*/ 431 w 464"/>
                <a:gd name="T43" fmla="*/ 267 h 324"/>
                <a:gd name="T44" fmla="*/ 407 w 464"/>
                <a:gd name="T45" fmla="*/ 291 h 324"/>
                <a:gd name="T46" fmla="*/ 57 w 464"/>
                <a:gd name="T47" fmla="*/ 291 h 324"/>
                <a:gd name="T48" fmla="*/ 33 w 464"/>
                <a:gd name="T49" fmla="*/ 267 h 324"/>
                <a:gd name="T50" fmla="*/ 33 w 464"/>
                <a:gd name="T51" fmla="*/ 57 h 324"/>
                <a:gd name="T52" fmla="*/ 57 w 464"/>
                <a:gd name="T53" fmla="*/ 33 h 324"/>
                <a:gd name="T54" fmla="*/ 407 w 464"/>
                <a:gd name="T55" fmla="*/ 33 h 324"/>
                <a:gd name="T56" fmla="*/ 431 w 464"/>
                <a:gd name="T57" fmla="*/ 57 h 324"/>
                <a:gd name="T58" fmla="*/ 431 w 464"/>
                <a:gd name="T59" fmla="*/ 26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24">
                  <a:moveTo>
                    <a:pt x="40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98"/>
                    <a:pt x="25" y="324"/>
                    <a:pt x="57" y="32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39" y="324"/>
                    <a:pt x="464" y="298"/>
                    <a:pt x="464" y="267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464" y="26"/>
                    <a:pt x="439" y="0"/>
                    <a:pt x="407" y="0"/>
                  </a:cubicBezTo>
                  <a:close/>
                  <a:moveTo>
                    <a:pt x="351" y="312"/>
                  </a:moveTo>
                  <a:cubicBezTo>
                    <a:pt x="305" y="312"/>
                    <a:pt x="305" y="312"/>
                    <a:pt x="305" y="312"/>
                  </a:cubicBezTo>
                  <a:cubicBezTo>
                    <a:pt x="302" y="312"/>
                    <a:pt x="300" y="310"/>
                    <a:pt x="300" y="306"/>
                  </a:cubicBezTo>
                  <a:cubicBezTo>
                    <a:pt x="300" y="303"/>
                    <a:pt x="302" y="301"/>
                    <a:pt x="305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5" y="301"/>
                    <a:pt x="357" y="303"/>
                    <a:pt x="357" y="306"/>
                  </a:cubicBezTo>
                  <a:cubicBezTo>
                    <a:pt x="357" y="310"/>
                    <a:pt x="355" y="312"/>
                    <a:pt x="351" y="312"/>
                  </a:cubicBezTo>
                  <a:close/>
                  <a:moveTo>
                    <a:pt x="371" y="312"/>
                  </a:moveTo>
                  <a:cubicBezTo>
                    <a:pt x="368" y="312"/>
                    <a:pt x="365" y="310"/>
                    <a:pt x="365" y="306"/>
                  </a:cubicBezTo>
                  <a:cubicBezTo>
                    <a:pt x="365" y="303"/>
                    <a:pt x="368" y="300"/>
                    <a:pt x="371" y="300"/>
                  </a:cubicBezTo>
                  <a:cubicBezTo>
                    <a:pt x="374" y="300"/>
                    <a:pt x="377" y="303"/>
                    <a:pt x="377" y="306"/>
                  </a:cubicBezTo>
                  <a:cubicBezTo>
                    <a:pt x="377" y="310"/>
                    <a:pt x="374" y="312"/>
                    <a:pt x="371" y="312"/>
                  </a:cubicBezTo>
                  <a:close/>
                  <a:moveTo>
                    <a:pt x="431" y="267"/>
                  </a:moveTo>
                  <a:cubicBezTo>
                    <a:pt x="431" y="280"/>
                    <a:pt x="420" y="291"/>
                    <a:pt x="407" y="291"/>
                  </a:cubicBezTo>
                  <a:cubicBezTo>
                    <a:pt x="57" y="291"/>
                    <a:pt x="57" y="291"/>
                    <a:pt x="57" y="291"/>
                  </a:cubicBezTo>
                  <a:cubicBezTo>
                    <a:pt x="44" y="291"/>
                    <a:pt x="33" y="280"/>
                    <a:pt x="33" y="26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4"/>
                    <a:pt x="44" y="33"/>
                    <a:pt x="5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20" y="33"/>
                    <a:pt x="431" y="44"/>
                    <a:pt x="431" y="57"/>
                  </a:cubicBezTo>
                  <a:lnTo>
                    <a:pt x="431" y="267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2" name="Freeform 18"/>
            <p:cNvSpPr/>
            <p:nvPr/>
          </p:nvSpPr>
          <p:spPr bwMode="auto">
            <a:xfrm>
              <a:off x="5465762" y="1567656"/>
              <a:ext cx="660400" cy="244475"/>
            </a:xfrm>
            <a:custGeom>
              <a:avLst/>
              <a:gdLst>
                <a:gd name="T0" fmla="*/ 242 w 246"/>
                <a:gd name="T1" fmla="*/ 79 h 91"/>
                <a:gd name="T2" fmla="*/ 230 w 246"/>
                <a:gd name="T3" fmla="*/ 78 h 91"/>
                <a:gd name="T4" fmla="*/ 174 w 246"/>
                <a:gd name="T5" fmla="*/ 57 h 91"/>
                <a:gd name="T6" fmla="*/ 167 w 246"/>
                <a:gd name="T7" fmla="*/ 48 h 91"/>
                <a:gd name="T8" fmla="*/ 167 w 246"/>
                <a:gd name="T9" fmla="*/ 0 h 91"/>
                <a:gd name="T10" fmla="*/ 78 w 246"/>
                <a:gd name="T11" fmla="*/ 0 h 91"/>
                <a:gd name="T12" fmla="*/ 78 w 246"/>
                <a:gd name="T13" fmla="*/ 48 h 91"/>
                <a:gd name="T14" fmla="*/ 75 w 246"/>
                <a:gd name="T15" fmla="*/ 60 h 91"/>
                <a:gd name="T16" fmla="*/ 32 w 246"/>
                <a:gd name="T17" fmla="*/ 76 h 91"/>
                <a:gd name="T18" fmla="*/ 17 w 246"/>
                <a:gd name="T19" fmla="*/ 79 h 91"/>
                <a:gd name="T20" fmla="*/ 8 w 246"/>
                <a:gd name="T21" fmla="*/ 79 h 91"/>
                <a:gd name="T22" fmla="*/ 0 w 246"/>
                <a:gd name="T23" fmla="*/ 85 h 91"/>
                <a:gd name="T24" fmla="*/ 0 w 246"/>
                <a:gd name="T25" fmla="*/ 85 h 91"/>
                <a:gd name="T26" fmla="*/ 8 w 246"/>
                <a:gd name="T27" fmla="*/ 91 h 91"/>
                <a:gd name="T28" fmla="*/ 238 w 246"/>
                <a:gd name="T29" fmla="*/ 91 h 91"/>
                <a:gd name="T30" fmla="*/ 246 w 246"/>
                <a:gd name="T31" fmla="*/ 85 h 91"/>
                <a:gd name="T32" fmla="*/ 246 w 246"/>
                <a:gd name="T33" fmla="*/ 85 h 91"/>
                <a:gd name="T34" fmla="*/ 242 w 246"/>
                <a:gd name="T35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91">
                  <a:moveTo>
                    <a:pt x="242" y="79"/>
                  </a:moveTo>
                  <a:cubicBezTo>
                    <a:pt x="240" y="79"/>
                    <a:pt x="234" y="78"/>
                    <a:pt x="230" y="78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6"/>
                    <a:pt x="167" y="52"/>
                    <a:pt x="167" y="48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2"/>
                    <a:pt x="77" y="57"/>
                    <a:pt x="75" y="6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29" y="77"/>
                    <a:pt x="22" y="79"/>
                    <a:pt x="17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82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8" y="91"/>
                  </a:cubicBezTo>
                  <a:cubicBezTo>
                    <a:pt x="238" y="91"/>
                    <a:pt x="238" y="91"/>
                    <a:pt x="238" y="91"/>
                  </a:cubicBezTo>
                  <a:cubicBezTo>
                    <a:pt x="242" y="91"/>
                    <a:pt x="246" y="88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6" y="82"/>
                    <a:pt x="244" y="79"/>
                    <a:pt x="242" y="7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3" name="Freeform 19"/>
            <p:cNvSpPr/>
            <p:nvPr/>
          </p:nvSpPr>
          <p:spPr bwMode="auto">
            <a:xfrm>
              <a:off x="5302250" y="861219"/>
              <a:ext cx="987425" cy="638175"/>
            </a:xfrm>
            <a:custGeom>
              <a:avLst/>
              <a:gdLst>
                <a:gd name="T0" fmla="*/ 368 w 368"/>
                <a:gd name="T1" fmla="*/ 216 h 238"/>
                <a:gd name="T2" fmla="*/ 346 w 368"/>
                <a:gd name="T3" fmla="*/ 238 h 238"/>
                <a:gd name="T4" fmla="*/ 22 w 368"/>
                <a:gd name="T5" fmla="*/ 238 h 238"/>
                <a:gd name="T6" fmla="*/ 0 w 368"/>
                <a:gd name="T7" fmla="*/ 216 h 238"/>
                <a:gd name="T8" fmla="*/ 0 w 368"/>
                <a:gd name="T9" fmla="*/ 23 h 238"/>
                <a:gd name="T10" fmla="*/ 22 w 368"/>
                <a:gd name="T11" fmla="*/ 0 h 238"/>
                <a:gd name="T12" fmla="*/ 346 w 368"/>
                <a:gd name="T13" fmla="*/ 0 h 238"/>
                <a:gd name="T14" fmla="*/ 368 w 368"/>
                <a:gd name="T15" fmla="*/ 23 h 238"/>
                <a:gd name="T16" fmla="*/ 368 w 368"/>
                <a:gd name="T17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238">
                  <a:moveTo>
                    <a:pt x="368" y="216"/>
                  </a:moveTo>
                  <a:cubicBezTo>
                    <a:pt x="368" y="228"/>
                    <a:pt x="358" y="238"/>
                    <a:pt x="346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10" y="238"/>
                    <a:pt x="0" y="228"/>
                    <a:pt x="0" y="2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3"/>
                  </a:cubicBezTo>
                  <a:lnTo>
                    <a:pt x="368" y="216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054" name="组合 361"/>
          <p:cNvGrpSpPr/>
          <p:nvPr/>
        </p:nvGrpSpPr>
        <p:grpSpPr>
          <a:xfrm>
            <a:off x="358999" y="3509604"/>
            <a:ext cx="575700" cy="363011"/>
            <a:chOff x="5262563" y="628650"/>
            <a:chExt cx="1714501" cy="1081088"/>
          </a:xfrm>
        </p:grpSpPr>
        <p:sp>
          <p:nvSpPr>
            <p:cNvPr id="1055" name="Freeform 30"/>
            <p:cNvSpPr/>
            <p:nvPr/>
          </p:nvSpPr>
          <p:spPr bwMode="auto">
            <a:xfrm>
              <a:off x="5538788" y="1468438"/>
              <a:ext cx="1155700" cy="65088"/>
            </a:xfrm>
            <a:custGeom>
              <a:avLst/>
              <a:gdLst>
                <a:gd name="T0" fmla="*/ 0 w 728"/>
                <a:gd name="T1" fmla="*/ 41 h 41"/>
                <a:gd name="T2" fmla="*/ 0 w 728"/>
                <a:gd name="T3" fmla="*/ 0 h 41"/>
                <a:gd name="T4" fmla="*/ 728 w 728"/>
                <a:gd name="T5" fmla="*/ 0 h 41"/>
                <a:gd name="T6" fmla="*/ 728 w 728"/>
                <a:gd name="T7" fmla="*/ 41 h 41"/>
                <a:gd name="T8" fmla="*/ 0 w 728"/>
                <a:gd name="T9" fmla="*/ 41 h 41"/>
                <a:gd name="T10" fmla="*/ 0 w 728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8" h="41">
                  <a:moveTo>
                    <a:pt x="0" y="41"/>
                  </a:moveTo>
                  <a:lnTo>
                    <a:pt x="0" y="0"/>
                  </a:lnTo>
                  <a:lnTo>
                    <a:pt x="728" y="0"/>
                  </a:lnTo>
                  <a:lnTo>
                    <a:pt x="728" y="41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6" name="Freeform 31"/>
            <p:cNvSpPr/>
            <p:nvPr/>
          </p:nvSpPr>
          <p:spPr bwMode="auto">
            <a:xfrm>
              <a:off x="6088063" y="901700"/>
              <a:ext cx="65088" cy="587375"/>
            </a:xfrm>
            <a:custGeom>
              <a:avLst/>
              <a:gdLst>
                <a:gd name="T0" fmla="*/ 0 w 41"/>
                <a:gd name="T1" fmla="*/ 370 h 370"/>
                <a:gd name="T2" fmla="*/ 0 w 41"/>
                <a:gd name="T3" fmla="*/ 0 h 370"/>
                <a:gd name="T4" fmla="*/ 41 w 41"/>
                <a:gd name="T5" fmla="*/ 0 h 370"/>
                <a:gd name="T6" fmla="*/ 41 w 41"/>
                <a:gd name="T7" fmla="*/ 370 h 370"/>
                <a:gd name="T8" fmla="*/ 0 w 41"/>
                <a:gd name="T9" fmla="*/ 370 h 370"/>
                <a:gd name="T10" fmla="*/ 0 w 41"/>
                <a:gd name="T1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70">
                  <a:moveTo>
                    <a:pt x="0" y="370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0"/>
                  </a:lnTo>
                  <a:lnTo>
                    <a:pt x="0" y="370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7" name="Freeform 32"/>
            <p:cNvSpPr/>
            <p:nvPr/>
          </p:nvSpPr>
          <p:spPr bwMode="auto">
            <a:xfrm>
              <a:off x="5262563" y="1292225"/>
              <a:ext cx="431800" cy="417513"/>
            </a:xfrm>
            <a:custGeom>
              <a:avLst/>
              <a:gdLst>
                <a:gd name="T0" fmla="*/ 147 w 147"/>
                <a:gd name="T1" fmla="*/ 120 h 142"/>
                <a:gd name="T2" fmla="*/ 124 w 147"/>
                <a:gd name="T3" fmla="*/ 142 h 142"/>
                <a:gd name="T4" fmla="*/ 23 w 147"/>
                <a:gd name="T5" fmla="*/ 142 h 142"/>
                <a:gd name="T6" fmla="*/ 0 w 147"/>
                <a:gd name="T7" fmla="*/ 120 h 142"/>
                <a:gd name="T8" fmla="*/ 0 w 147"/>
                <a:gd name="T9" fmla="*/ 22 h 142"/>
                <a:gd name="T10" fmla="*/ 23 w 147"/>
                <a:gd name="T11" fmla="*/ 0 h 142"/>
                <a:gd name="T12" fmla="*/ 124 w 147"/>
                <a:gd name="T13" fmla="*/ 0 h 142"/>
                <a:gd name="T14" fmla="*/ 147 w 147"/>
                <a:gd name="T15" fmla="*/ 22 h 142"/>
                <a:gd name="T16" fmla="*/ 147 w 147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2">
                  <a:moveTo>
                    <a:pt x="147" y="120"/>
                  </a:moveTo>
                  <a:cubicBezTo>
                    <a:pt x="147" y="132"/>
                    <a:pt x="137" y="142"/>
                    <a:pt x="124" y="142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7" y="0"/>
                    <a:pt x="147" y="10"/>
                    <a:pt x="147" y="22"/>
                  </a:cubicBezTo>
                  <a:lnTo>
                    <a:pt x="147" y="12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8" name="Freeform 33"/>
            <p:cNvSpPr/>
            <p:nvPr/>
          </p:nvSpPr>
          <p:spPr bwMode="auto">
            <a:xfrm>
              <a:off x="5907088" y="1292225"/>
              <a:ext cx="428625" cy="417513"/>
            </a:xfrm>
            <a:custGeom>
              <a:avLst/>
              <a:gdLst>
                <a:gd name="T0" fmla="*/ 146 w 146"/>
                <a:gd name="T1" fmla="*/ 120 h 142"/>
                <a:gd name="T2" fmla="*/ 123 w 146"/>
                <a:gd name="T3" fmla="*/ 142 h 142"/>
                <a:gd name="T4" fmla="*/ 22 w 146"/>
                <a:gd name="T5" fmla="*/ 142 h 142"/>
                <a:gd name="T6" fmla="*/ 0 w 146"/>
                <a:gd name="T7" fmla="*/ 120 h 142"/>
                <a:gd name="T8" fmla="*/ 0 w 146"/>
                <a:gd name="T9" fmla="*/ 22 h 142"/>
                <a:gd name="T10" fmla="*/ 22 w 146"/>
                <a:gd name="T11" fmla="*/ 0 h 142"/>
                <a:gd name="T12" fmla="*/ 123 w 146"/>
                <a:gd name="T13" fmla="*/ 0 h 142"/>
                <a:gd name="T14" fmla="*/ 146 w 146"/>
                <a:gd name="T15" fmla="*/ 22 h 142"/>
                <a:gd name="T16" fmla="*/ 146 w 146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2">
                  <a:moveTo>
                    <a:pt x="146" y="120"/>
                  </a:moveTo>
                  <a:cubicBezTo>
                    <a:pt x="146" y="132"/>
                    <a:pt x="136" y="142"/>
                    <a:pt x="123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6" y="0"/>
                    <a:pt x="146" y="10"/>
                    <a:pt x="146" y="22"/>
                  </a:cubicBezTo>
                  <a:lnTo>
                    <a:pt x="146" y="12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59" name="Freeform 34"/>
            <p:cNvSpPr/>
            <p:nvPr/>
          </p:nvSpPr>
          <p:spPr bwMode="auto">
            <a:xfrm>
              <a:off x="6546851" y="1292225"/>
              <a:ext cx="430213" cy="417513"/>
            </a:xfrm>
            <a:custGeom>
              <a:avLst/>
              <a:gdLst>
                <a:gd name="T0" fmla="*/ 146 w 146"/>
                <a:gd name="T1" fmla="*/ 120 h 142"/>
                <a:gd name="T2" fmla="*/ 124 w 146"/>
                <a:gd name="T3" fmla="*/ 142 h 142"/>
                <a:gd name="T4" fmla="*/ 22 w 146"/>
                <a:gd name="T5" fmla="*/ 142 h 142"/>
                <a:gd name="T6" fmla="*/ 0 w 146"/>
                <a:gd name="T7" fmla="*/ 120 h 142"/>
                <a:gd name="T8" fmla="*/ 0 w 146"/>
                <a:gd name="T9" fmla="*/ 22 h 142"/>
                <a:gd name="T10" fmla="*/ 22 w 146"/>
                <a:gd name="T11" fmla="*/ 0 h 142"/>
                <a:gd name="T12" fmla="*/ 124 w 146"/>
                <a:gd name="T13" fmla="*/ 0 h 142"/>
                <a:gd name="T14" fmla="*/ 146 w 146"/>
                <a:gd name="T15" fmla="*/ 22 h 142"/>
                <a:gd name="T16" fmla="*/ 146 w 146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2">
                  <a:moveTo>
                    <a:pt x="146" y="120"/>
                  </a:moveTo>
                  <a:cubicBezTo>
                    <a:pt x="146" y="132"/>
                    <a:pt x="136" y="142"/>
                    <a:pt x="124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6" y="0"/>
                    <a:pt x="146" y="10"/>
                    <a:pt x="146" y="22"/>
                  </a:cubicBezTo>
                  <a:lnTo>
                    <a:pt x="146" y="12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60" name="Freeform 35"/>
            <p:cNvSpPr/>
            <p:nvPr/>
          </p:nvSpPr>
          <p:spPr bwMode="auto">
            <a:xfrm>
              <a:off x="5611813" y="628650"/>
              <a:ext cx="1014413" cy="417513"/>
            </a:xfrm>
            <a:custGeom>
              <a:avLst/>
              <a:gdLst>
                <a:gd name="T0" fmla="*/ 345 w 345"/>
                <a:gd name="T1" fmla="*/ 120 h 142"/>
                <a:gd name="T2" fmla="*/ 323 w 345"/>
                <a:gd name="T3" fmla="*/ 142 h 142"/>
                <a:gd name="T4" fmla="*/ 22 w 345"/>
                <a:gd name="T5" fmla="*/ 142 h 142"/>
                <a:gd name="T6" fmla="*/ 0 w 345"/>
                <a:gd name="T7" fmla="*/ 120 h 142"/>
                <a:gd name="T8" fmla="*/ 0 w 345"/>
                <a:gd name="T9" fmla="*/ 22 h 142"/>
                <a:gd name="T10" fmla="*/ 22 w 345"/>
                <a:gd name="T11" fmla="*/ 0 h 142"/>
                <a:gd name="T12" fmla="*/ 323 w 345"/>
                <a:gd name="T13" fmla="*/ 0 h 142"/>
                <a:gd name="T14" fmla="*/ 345 w 345"/>
                <a:gd name="T15" fmla="*/ 22 h 142"/>
                <a:gd name="T16" fmla="*/ 345 w 345"/>
                <a:gd name="T17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142">
                  <a:moveTo>
                    <a:pt x="345" y="120"/>
                  </a:moveTo>
                  <a:cubicBezTo>
                    <a:pt x="345" y="132"/>
                    <a:pt x="335" y="142"/>
                    <a:pt x="323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0" y="142"/>
                    <a:pt x="0" y="132"/>
                    <a:pt x="0" y="1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35" y="0"/>
                    <a:pt x="345" y="10"/>
                    <a:pt x="345" y="22"/>
                  </a:cubicBezTo>
                  <a:lnTo>
                    <a:pt x="345" y="120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068" name="组合 30"/>
          <p:cNvGrpSpPr/>
          <p:nvPr/>
        </p:nvGrpSpPr>
        <p:grpSpPr>
          <a:xfrm>
            <a:off x="421927" y="1138962"/>
            <a:ext cx="447712" cy="439131"/>
            <a:chOff x="6902450" y="1241425"/>
            <a:chExt cx="1633537" cy="1535113"/>
          </a:xfrm>
        </p:grpSpPr>
        <p:sp>
          <p:nvSpPr>
            <p:cNvPr id="1069" name="Freeform 5"/>
            <p:cNvSpPr>
              <a:spLocks noEditPoints="1"/>
            </p:cNvSpPr>
            <p:nvPr/>
          </p:nvSpPr>
          <p:spPr bwMode="auto">
            <a:xfrm>
              <a:off x="6902450" y="1241425"/>
              <a:ext cx="1504950" cy="1316038"/>
            </a:xfrm>
            <a:custGeom>
              <a:avLst/>
              <a:gdLst>
                <a:gd name="T0" fmla="*/ 719 w 948"/>
                <a:gd name="T1" fmla="*/ 235 h 829"/>
                <a:gd name="T2" fmla="*/ 694 w 948"/>
                <a:gd name="T3" fmla="*/ 273 h 829"/>
                <a:gd name="T4" fmla="*/ 948 w 948"/>
                <a:gd name="T5" fmla="*/ 365 h 829"/>
                <a:gd name="T6" fmla="*/ 375 w 948"/>
                <a:gd name="T7" fmla="*/ 254 h 829"/>
                <a:gd name="T8" fmla="*/ 496 w 948"/>
                <a:gd name="T9" fmla="*/ 238 h 829"/>
                <a:gd name="T10" fmla="*/ 617 w 948"/>
                <a:gd name="T11" fmla="*/ 183 h 829"/>
                <a:gd name="T12" fmla="*/ 513 w 948"/>
                <a:gd name="T13" fmla="*/ 6 h 829"/>
                <a:gd name="T14" fmla="*/ 419 w 948"/>
                <a:gd name="T15" fmla="*/ 150 h 829"/>
                <a:gd name="T16" fmla="*/ 375 w 948"/>
                <a:gd name="T17" fmla="*/ 254 h 829"/>
                <a:gd name="T18" fmla="*/ 673 w 948"/>
                <a:gd name="T19" fmla="*/ 283 h 829"/>
                <a:gd name="T20" fmla="*/ 632 w 948"/>
                <a:gd name="T21" fmla="*/ 277 h 829"/>
                <a:gd name="T22" fmla="*/ 602 w 948"/>
                <a:gd name="T23" fmla="*/ 242 h 829"/>
                <a:gd name="T24" fmla="*/ 407 w 948"/>
                <a:gd name="T25" fmla="*/ 304 h 829"/>
                <a:gd name="T26" fmla="*/ 382 w 948"/>
                <a:gd name="T27" fmla="*/ 352 h 829"/>
                <a:gd name="T28" fmla="*/ 346 w 948"/>
                <a:gd name="T29" fmla="*/ 360 h 829"/>
                <a:gd name="T30" fmla="*/ 346 w 948"/>
                <a:gd name="T31" fmla="*/ 590 h 829"/>
                <a:gd name="T32" fmla="*/ 388 w 948"/>
                <a:gd name="T33" fmla="*/ 633 h 829"/>
                <a:gd name="T34" fmla="*/ 509 w 948"/>
                <a:gd name="T35" fmla="*/ 683 h 829"/>
                <a:gd name="T36" fmla="*/ 669 w 948"/>
                <a:gd name="T37" fmla="*/ 661 h 829"/>
                <a:gd name="T38" fmla="*/ 357 w 948"/>
                <a:gd name="T39" fmla="*/ 696 h 829"/>
                <a:gd name="T40" fmla="*/ 477 w 948"/>
                <a:gd name="T41" fmla="*/ 811 h 829"/>
                <a:gd name="T42" fmla="*/ 627 w 948"/>
                <a:gd name="T43" fmla="*/ 715 h 829"/>
                <a:gd name="T44" fmla="*/ 421 w 948"/>
                <a:gd name="T45" fmla="*/ 690 h 829"/>
                <a:gd name="T46" fmla="*/ 307 w 948"/>
                <a:gd name="T47" fmla="*/ 342 h 829"/>
                <a:gd name="T48" fmla="*/ 144 w 948"/>
                <a:gd name="T49" fmla="*/ 465 h 829"/>
                <a:gd name="T50" fmla="*/ 155 w 948"/>
                <a:gd name="T51" fmla="*/ 515 h 829"/>
                <a:gd name="T52" fmla="*/ 284 w 948"/>
                <a:gd name="T53" fmla="*/ 611 h 829"/>
                <a:gd name="T54" fmla="*/ 313 w 948"/>
                <a:gd name="T55" fmla="*/ 590 h 829"/>
                <a:gd name="T56" fmla="*/ 315 w 948"/>
                <a:gd name="T57" fmla="*/ 350 h 829"/>
                <a:gd name="T58" fmla="*/ 48 w 948"/>
                <a:gd name="T59" fmla="*/ 471 h 829"/>
                <a:gd name="T60" fmla="*/ 2 w 948"/>
                <a:gd name="T61" fmla="*/ 506 h 829"/>
                <a:gd name="T62" fmla="*/ 52 w 948"/>
                <a:gd name="T63" fmla="*/ 533 h 829"/>
                <a:gd name="T64" fmla="*/ 661 w 948"/>
                <a:gd name="T65" fmla="*/ 165 h 829"/>
                <a:gd name="T66" fmla="*/ 705 w 948"/>
                <a:gd name="T67" fmla="*/ 185 h 829"/>
                <a:gd name="T68" fmla="*/ 807 w 948"/>
                <a:gd name="T69" fmla="*/ 219 h 829"/>
                <a:gd name="T70" fmla="*/ 819 w 948"/>
                <a:gd name="T71" fmla="*/ 138 h 829"/>
                <a:gd name="T72" fmla="*/ 642 w 948"/>
                <a:gd name="T73" fmla="*/ 27 h 829"/>
                <a:gd name="T74" fmla="*/ 571 w 948"/>
                <a:gd name="T75" fmla="*/ 42 h 829"/>
                <a:gd name="T76" fmla="*/ 661 w 948"/>
                <a:gd name="T77" fmla="*/ 165 h 829"/>
                <a:gd name="T78" fmla="*/ 290 w 948"/>
                <a:gd name="T79" fmla="*/ 686 h 829"/>
                <a:gd name="T80" fmla="*/ 275 w 948"/>
                <a:gd name="T81" fmla="*/ 633 h 829"/>
                <a:gd name="T82" fmla="*/ 134 w 948"/>
                <a:gd name="T83" fmla="*/ 546 h 829"/>
                <a:gd name="T84" fmla="*/ 84 w 948"/>
                <a:gd name="T85" fmla="*/ 554 h 829"/>
                <a:gd name="T86" fmla="*/ 36 w 948"/>
                <a:gd name="T87" fmla="*/ 658 h 829"/>
                <a:gd name="T88" fmla="*/ 167 w 948"/>
                <a:gd name="T89" fmla="*/ 798 h 829"/>
                <a:gd name="T90" fmla="*/ 342 w 948"/>
                <a:gd name="T91" fmla="*/ 829 h 829"/>
                <a:gd name="T92" fmla="*/ 332 w 948"/>
                <a:gd name="T93" fmla="*/ 702 h 829"/>
                <a:gd name="T94" fmla="*/ 127 w 948"/>
                <a:gd name="T95" fmla="*/ 448 h 829"/>
                <a:gd name="T96" fmla="*/ 292 w 948"/>
                <a:gd name="T97" fmla="*/ 313 h 829"/>
                <a:gd name="T98" fmla="*/ 309 w 948"/>
                <a:gd name="T99" fmla="*/ 263 h 829"/>
                <a:gd name="T100" fmla="*/ 352 w 948"/>
                <a:gd name="T101" fmla="*/ 248 h 829"/>
                <a:gd name="T102" fmla="*/ 396 w 948"/>
                <a:gd name="T103" fmla="*/ 144 h 829"/>
                <a:gd name="T104" fmla="*/ 490 w 948"/>
                <a:gd name="T105" fmla="*/ 0 h 829"/>
                <a:gd name="T106" fmla="*/ 273 w 948"/>
                <a:gd name="T107" fmla="*/ 48 h 829"/>
                <a:gd name="T108" fmla="*/ 102 w 948"/>
                <a:gd name="T109" fmla="*/ 185 h 829"/>
                <a:gd name="T110" fmla="*/ 17 w 948"/>
                <a:gd name="T111" fmla="*/ 356 h 829"/>
                <a:gd name="T112" fmla="*/ 71 w 948"/>
                <a:gd name="T113" fmla="*/ 448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8" h="829">
                  <a:moveTo>
                    <a:pt x="909" y="263"/>
                  </a:moveTo>
                  <a:lnTo>
                    <a:pt x="909" y="263"/>
                  </a:lnTo>
                  <a:lnTo>
                    <a:pt x="863" y="252"/>
                  </a:lnTo>
                  <a:lnTo>
                    <a:pt x="815" y="244"/>
                  </a:lnTo>
                  <a:lnTo>
                    <a:pt x="767" y="238"/>
                  </a:lnTo>
                  <a:lnTo>
                    <a:pt x="719" y="235"/>
                  </a:lnTo>
                  <a:lnTo>
                    <a:pt x="719" y="235"/>
                  </a:lnTo>
                  <a:lnTo>
                    <a:pt x="715" y="246"/>
                  </a:lnTo>
                  <a:lnTo>
                    <a:pt x="711" y="256"/>
                  </a:lnTo>
                  <a:lnTo>
                    <a:pt x="702" y="267"/>
                  </a:lnTo>
                  <a:lnTo>
                    <a:pt x="694" y="273"/>
                  </a:lnTo>
                  <a:lnTo>
                    <a:pt x="694" y="273"/>
                  </a:lnTo>
                  <a:lnTo>
                    <a:pt x="705" y="310"/>
                  </a:lnTo>
                  <a:lnTo>
                    <a:pt x="715" y="348"/>
                  </a:lnTo>
                  <a:lnTo>
                    <a:pt x="723" y="385"/>
                  </a:lnTo>
                  <a:lnTo>
                    <a:pt x="730" y="425"/>
                  </a:lnTo>
                  <a:lnTo>
                    <a:pt x="948" y="365"/>
                  </a:lnTo>
                  <a:lnTo>
                    <a:pt x="948" y="365"/>
                  </a:lnTo>
                  <a:lnTo>
                    <a:pt x="940" y="338"/>
                  </a:lnTo>
                  <a:lnTo>
                    <a:pt x="932" y="313"/>
                  </a:lnTo>
                  <a:lnTo>
                    <a:pt x="921" y="288"/>
                  </a:lnTo>
                  <a:lnTo>
                    <a:pt x="909" y="263"/>
                  </a:lnTo>
                  <a:lnTo>
                    <a:pt x="909" y="263"/>
                  </a:lnTo>
                  <a:close/>
                  <a:moveTo>
                    <a:pt x="375" y="254"/>
                  </a:moveTo>
                  <a:lnTo>
                    <a:pt x="375" y="254"/>
                  </a:lnTo>
                  <a:lnTo>
                    <a:pt x="388" y="260"/>
                  </a:lnTo>
                  <a:lnTo>
                    <a:pt x="396" y="271"/>
                  </a:lnTo>
                  <a:lnTo>
                    <a:pt x="396" y="271"/>
                  </a:lnTo>
                  <a:lnTo>
                    <a:pt x="446" y="254"/>
                  </a:lnTo>
                  <a:lnTo>
                    <a:pt x="496" y="238"/>
                  </a:lnTo>
                  <a:lnTo>
                    <a:pt x="548" y="227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5" y="206"/>
                  </a:lnTo>
                  <a:lnTo>
                    <a:pt x="609" y="194"/>
                  </a:lnTo>
                  <a:lnTo>
                    <a:pt x="617" y="183"/>
                  </a:lnTo>
                  <a:lnTo>
                    <a:pt x="627" y="175"/>
                  </a:lnTo>
                  <a:lnTo>
                    <a:pt x="627" y="175"/>
                  </a:lnTo>
                  <a:lnTo>
                    <a:pt x="602" y="131"/>
                  </a:lnTo>
                  <a:lnTo>
                    <a:pt x="575" y="88"/>
                  </a:lnTo>
                  <a:lnTo>
                    <a:pt x="546" y="46"/>
                  </a:lnTo>
                  <a:lnTo>
                    <a:pt x="513" y="6"/>
                  </a:lnTo>
                  <a:lnTo>
                    <a:pt x="513" y="6"/>
                  </a:lnTo>
                  <a:lnTo>
                    <a:pt x="492" y="33"/>
                  </a:lnTo>
                  <a:lnTo>
                    <a:pt x="471" y="63"/>
                  </a:lnTo>
                  <a:lnTo>
                    <a:pt x="452" y="90"/>
                  </a:lnTo>
                  <a:lnTo>
                    <a:pt x="436" y="121"/>
                  </a:lnTo>
                  <a:lnTo>
                    <a:pt x="419" y="150"/>
                  </a:lnTo>
                  <a:lnTo>
                    <a:pt x="405" y="181"/>
                  </a:lnTo>
                  <a:lnTo>
                    <a:pt x="390" y="215"/>
                  </a:lnTo>
                  <a:lnTo>
                    <a:pt x="377" y="246"/>
                  </a:lnTo>
                  <a:lnTo>
                    <a:pt x="377" y="246"/>
                  </a:lnTo>
                  <a:lnTo>
                    <a:pt x="375" y="254"/>
                  </a:lnTo>
                  <a:lnTo>
                    <a:pt x="375" y="254"/>
                  </a:lnTo>
                  <a:close/>
                  <a:moveTo>
                    <a:pt x="707" y="429"/>
                  </a:moveTo>
                  <a:lnTo>
                    <a:pt x="707" y="429"/>
                  </a:lnTo>
                  <a:lnTo>
                    <a:pt x="700" y="394"/>
                  </a:lnTo>
                  <a:lnTo>
                    <a:pt x="694" y="356"/>
                  </a:lnTo>
                  <a:lnTo>
                    <a:pt x="684" y="319"/>
                  </a:lnTo>
                  <a:lnTo>
                    <a:pt x="673" y="283"/>
                  </a:lnTo>
                  <a:lnTo>
                    <a:pt x="673" y="283"/>
                  </a:lnTo>
                  <a:lnTo>
                    <a:pt x="661" y="285"/>
                  </a:lnTo>
                  <a:lnTo>
                    <a:pt x="661" y="285"/>
                  </a:lnTo>
                  <a:lnTo>
                    <a:pt x="650" y="283"/>
                  </a:lnTo>
                  <a:lnTo>
                    <a:pt x="640" y="281"/>
                  </a:lnTo>
                  <a:lnTo>
                    <a:pt x="632" y="277"/>
                  </a:lnTo>
                  <a:lnTo>
                    <a:pt x="623" y="273"/>
                  </a:lnTo>
                  <a:lnTo>
                    <a:pt x="617" y="267"/>
                  </a:lnTo>
                  <a:lnTo>
                    <a:pt x="611" y="258"/>
                  </a:lnTo>
                  <a:lnTo>
                    <a:pt x="607" y="250"/>
                  </a:lnTo>
                  <a:lnTo>
                    <a:pt x="602" y="242"/>
                  </a:lnTo>
                  <a:lnTo>
                    <a:pt x="602" y="242"/>
                  </a:lnTo>
                  <a:lnTo>
                    <a:pt x="552" y="250"/>
                  </a:lnTo>
                  <a:lnTo>
                    <a:pt x="502" y="260"/>
                  </a:lnTo>
                  <a:lnTo>
                    <a:pt x="455" y="275"/>
                  </a:lnTo>
                  <a:lnTo>
                    <a:pt x="407" y="294"/>
                  </a:lnTo>
                  <a:lnTo>
                    <a:pt x="407" y="294"/>
                  </a:lnTo>
                  <a:lnTo>
                    <a:pt x="407" y="304"/>
                  </a:lnTo>
                  <a:lnTo>
                    <a:pt x="407" y="304"/>
                  </a:lnTo>
                  <a:lnTo>
                    <a:pt x="407" y="317"/>
                  </a:lnTo>
                  <a:lnTo>
                    <a:pt x="402" y="327"/>
                  </a:lnTo>
                  <a:lnTo>
                    <a:pt x="396" y="335"/>
                  </a:lnTo>
                  <a:lnTo>
                    <a:pt x="390" y="344"/>
                  </a:lnTo>
                  <a:lnTo>
                    <a:pt x="382" y="352"/>
                  </a:lnTo>
                  <a:lnTo>
                    <a:pt x="371" y="356"/>
                  </a:lnTo>
                  <a:lnTo>
                    <a:pt x="361" y="360"/>
                  </a:lnTo>
                  <a:lnTo>
                    <a:pt x="350" y="363"/>
                  </a:lnTo>
                  <a:lnTo>
                    <a:pt x="350" y="363"/>
                  </a:lnTo>
                  <a:lnTo>
                    <a:pt x="346" y="360"/>
                  </a:lnTo>
                  <a:lnTo>
                    <a:pt x="346" y="360"/>
                  </a:lnTo>
                  <a:lnTo>
                    <a:pt x="338" y="417"/>
                  </a:lnTo>
                  <a:lnTo>
                    <a:pt x="334" y="473"/>
                  </a:lnTo>
                  <a:lnTo>
                    <a:pt x="332" y="531"/>
                  </a:lnTo>
                  <a:lnTo>
                    <a:pt x="336" y="588"/>
                  </a:lnTo>
                  <a:lnTo>
                    <a:pt x="336" y="588"/>
                  </a:lnTo>
                  <a:lnTo>
                    <a:pt x="346" y="590"/>
                  </a:lnTo>
                  <a:lnTo>
                    <a:pt x="357" y="592"/>
                  </a:lnTo>
                  <a:lnTo>
                    <a:pt x="365" y="598"/>
                  </a:lnTo>
                  <a:lnTo>
                    <a:pt x="373" y="604"/>
                  </a:lnTo>
                  <a:lnTo>
                    <a:pt x="380" y="613"/>
                  </a:lnTo>
                  <a:lnTo>
                    <a:pt x="384" y="623"/>
                  </a:lnTo>
                  <a:lnTo>
                    <a:pt x="388" y="633"/>
                  </a:lnTo>
                  <a:lnTo>
                    <a:pt x="388" y="644"/>
                  </a:lnTo>
                  <a:lnTo>
                    <a:pt x="388" y="644"/>
                  </a:lnTo>
                  <a:lnTo>
                    <a:pt x="388" y="654"/>
                  </a:lnTo>
                  <a:lnTo>
                    <a:pt x="388" y="654"/>
                  </a:lnTo>
                  <a:lnTo>
                    <a:pt x="448" y="671"/>
                  </a:lnTo>
                  <a:lnTo>
                    <a:pt x="509" y="683"/>
                  </a:lnTo>
                  <a:lnTo>
                    <a:pt x="571" y="690"/>
                  </a:lnTo>
                  <a:lnTo>
                    <a:pt x="634" y="694"/>
                  </a:lnTo>
                  <a:lnTo>
                    <a:pt x="634" y="694"/>
                  </a:lnTo>
                  <a:lnTo>
                    <a:pt x="646" y="692"/>
                  </a:lnTo>
                  <a:lnTo>
                    <a:pt x="646" y="692"/>
                  </a:lnTo>
                  <a:lnTo>
                    <a:pt x="669" y="661"/>
                  </a:lnTo>
                  <a:lnTo>
                    <a:pt x="688" y="629"/>
                  </a:lnTo>
                  <a:lnTo>
                    <a:pt x="700" y="600"/>
                  </a:lnTo>
                  <a:lnTo>
                    <a:pt x="711" y="575"/>
                  </a:lnTo>
                  <a:lnTo>
                    <a:pt x="523" y="481"/>
                  </a:lnTo>
                  <a:lnTo>
                    <a:pt x="707" y="429"/>
                  </a:lnTo>
                  <a:close/>
                  <a:moveTo>
                    <a:pt x="357" y="696"/>
                  </a:moveTo>
                  <a:lnTo>
                    <a:pt x="357" y="696"/>
                  </a:lnTo>
                  <a:lnTo>
                    <a:pt x="382" y="767"/>
                  </a:lnTo>
                  <a:lnTo>
                    <a:pt x="405" y="827"/>
                  </a:lnTo>
                  <a:lnTo>
                    <a:pt x="405" y="827"/>
                  </a:lnTo>
                  <a:lnTo>
                    <a:pt x="442" y="821"/>
                  </a:lnTo>
                  <a:lnTo>
                    <a:pt x="477" y="811"/>
                  </a:lnTo>
                  <a:lnTo>
                    <a:pt x="509" y="800"/>
                  </a:lnTo>
                  <a:lnTo>
                    <a:pt x="538" y="786"/>
                  </a:lnTo>
                  <a:lnTo>
                    <a:pt x="563" y="771"/>
                  </a:lnTo>
                  <a:lnTo>
                    <a:pt x="588" y="752"/>
                  </a:lnTo>
                  <a:lnTo>
                    <a:pt x="609" y="733"/>
                  </a:lnTo>
                  <a:lnTo>
                    <a:pt x="627" y="715"/>
                  </a:lnTo>
                  <a:lnTo>
                    <a:pt x="627" y="715"/>
                  </a:lnTo>
                  <a:lnTo>
                    <a:pt x="586" y="713"/>
                  </a:lnTo>
                  <a:lnTo>
                    <a:pt x="546" y="711"/>
                  </a:lnTo>
                  <a:lnTo>
                    <a:pt x="511" y="706"/>
                  </a:lnTo>
                  <a:lnTo>
                    <a:pt x="477" y="700"/>
                  </a:lnTo>
                  <a:lnTo>
                    <a:pt x="421" y="690"/>
                  </a:lnTo>
                  <a:lnTo>
                    <a:pt x="380" y="677"/>
                  </a:lnTo>
                  <a:lnTo>
                    <a:pt x="380" y="677"/>
                  </a:lnTo>
                  <a:lnTo>
                    <a:pt x="369" y="688"/>
                  </a:lnTo>
                  <a:lnTo>
                    <a:pt x="357" y="696"/>
                  </a:lnTo>
                  <a:lnTo>
                    <a:pt x="357" y="696"/>
                  </a:lnTo>
                  <a:close/>
                  <a:moveTo>
                    <a:pt x="307" y="342"/>
                  </a:moveTo>
                  <a:lnTo>
                    <a:pt x="307" y="342"/>
                  </a:lnTo>
                  <a:lnTo>
                    <a:pt x="263" y="369"/>
                  </a:lnTo>
                  <a:lnTo>
                    <a:pt x="221" y="398"/>
                  </a:lnTo>
                  <a:lnTo>
                    <a:pt x="182" y="429"/>
                  </a:lnTo>
                  <a:lnTo>
                    <a:pt x="144" y="465"/>
                  </a:lnTo>
                  <a:lnTo>
                    <a:pt x="144" y="465"/>
                  </a:lnTo>
                  <a:lnTo>
                    <a:pt x="150" y="471"/>
                  </a:lnTo>
                  <a:lnTo>
                    <a:pt x="155" y="479"/>
                  </a:lnTo>
                  <a:lnTo>
                    <a:pt x="157" y="490"/>
                  </a:lnTo>
                  <a:lnTo>
                    <a:pt x="157" y="498"/>
                  </a:lnTo>
                  <a:lnTo>
                    <a:pt x="157" y="498"/>
                  </a:lnTo>
                  <a:lnTo>
                    <a:pt x="155" y="515"/>
                  </a:lnTo>
                  <a:lnTo>
                    <a:pt x="148" y="527"/>
                  </a:lnTo>
                  <a:lnTo>
                    <a:pt x="148" y="527"/>
                  </a:lnTo>
                  <a:lnTo>
                    <a:pt x="182" y="550"/>
                  </a:lnTo>
                  <a:lnTo>
                    <a:pt x="215" y="573"/>
                  </a:lnTo>
                  <a:lnTo>
                    <a:pt x="248" y="594"/>
                  </a:lnTo>
                  <a:lnTo>
                    <a:pt x="284" y="611"/>
                  </a:lnTo>
                  <a:lnTo>
                    <a:pt x="284" y="611"/>
                  </a:lnTo>
                  <a:lnTo>
                    <a:pt x="290" y="604"/>
                  </a:lnTo>
                  <a:lnTo>
                    <a:pt x="296" y="598"/>
                  </a:lnTo>
                  <a:lnTo>
                    <a:pt x="305" y="594"/>
                  </a:lnTo>
                  <a:lnTo>
                    <a:pt x="313" y="590"/>
                  </a:lnTo>
                  <a:lnTo>
                    <a:pt x="313" y="590"/>
                  </a:lnTo>
                  <a:lnTo>
                    <a:pt x="309" y="531"/>
                  </a:lnTo>
                  <a:lnTo>
                    <a:pt x="311" y="473"/>
                  </a:lnTo>
                  <a:lnTo>
                    <a:pt x="315" y="415"/>
                  </a:lnTo>
                  <a:lnTo>
                    <a:pt x="323" y="356"/>
                  </a:lnTo>
                  <a:lnTo>
                    <a:pt x="323" y="356"/>
                  </a:lnTo>
                  <a:lnTo>
                    <a:pt x="315" y="350"/>
                  </a:lnTo>
                  <a:lnTo>
                    <a:pt x="307" y="342"/>
                  </a:lnTo>
                  <a:lnTo>
                    <a:pt x="307" y="342"/>
                  </a:lnTo>
                  <a:close/>
                  <a:moveTo>
                    <a:pt x="42" y="498"/>
                  </a:moveTo>
                  <a:lnTo>
                    <a:pt x="42" y="498"/>
                  </a:lnTo>
                  <a:lnTo>
                    <a:pt x="44" y="483"/>
                  </a:lnTo>
                  <a:lnTo>
                    <a:pt x="48" y="471"/>
                  </a:lnTo>
                  <a:lnTo>
                    <a:pt x="48" y="471"/>
                  </a:lnTo>
                  <a:lnTo>
                    <a:pt x="27" y="448"/>
                  </a:lnTo>
                  <a:lnTo>
                    <a:pt x="5" y="423"/>
                  </a:lnTo>
                  <a:lnTo>
                    <a:pt x="5" y="423"/>
                  </a:lnTo>
                  <a:lnTo>
                    <a:pt x="0" y="465"/>
                  </a:lnTo>
                  <a:lnTo>
                    <a:pt x="2" y="506"/>
                  </a:lnTo>
                  <a:lnTo>
                    <a:pt x="7" y="548"/>
                  </a:lnTo>
                  <a:lnTo>
                    <a:pt x="13" y="590"/>
                  </a:lnTo>
                  <a:lnTo>
                    <a:pt x="13" y="590"/>
                  </a:lnTo>
                  <a:lnTo>
                    <a:pt x="34" y="561"/>
                  </a:lnTo>
                  <a:lnTo>
                    <a:pt x="52" y="533"/>
                  </a:lnTo>
                  <a:lnTo>
                    <a:pt x="52" y="533"/>
                  </a:lnTo>
                  <a:lnTo>
                    <a:pt x="48" y="525"/>
                  </a:lnTo>
                  <a:lnTo>
                    <a:pt x="44" y="517"/>
                  </a:lnTo>
                  <a:lnTo>
                    <a:pt x="42" y="508"/>
                  </a:lnTo>
                  <a:lnTo>
                    <a:pt x="42" y="498"/>
                  </a:lnTo>
                  <a:lnTo>
                    <a:pt x="42" y="498"/>
                  </a:lnTo>
                  <a:close/>
                  <a:moveTo>
                    <a:pt x="661" y="165"/>
                  </a:moveTo>
                  <a:lnTo>
                    <a:pt x="661" y="165"/>
                  </a:lnTo>
                  <a:lnTo>
                    <a:pt x="671" y="167"/>
                  </a:lnTo>
                  <a:lnTo>
                    <a:pt x="680" y="169"/>
                  </a:lnTo>
                  <a:lnTo>
                    <a:pt x="690" y="173"/>
                  </a:lnTo>
                  <a:lnTo>
                    <a:pt x="698" y="179"/>
                  </a:lnTo>
                  <a:lnTo>
                    <a:pt x="705" y="185"/>
                  </a:lnTo>
                  <a:lnTo>
                    <a:pt x="711" y="194"/>
                  </a:lnTo>
                  <a:lnTo>
                    <a:pt x="715" y="202"/>
                  </a:lnTo>
                  <a:lnTo>
                    <a:pt x="717" y="213"/>
                  </a:lnTo>
                  <a:lnTo>
                    <a:pt x="717" y="213"/>
                  </a:lnTo>
                  <a:lnTo>
                    <a:pt x="763" y="215"/>
                  </a:lnTo>
                  <a:lnTo>
                    <a:pt x="807" y="219"/>
                  </a:lnTo>
                  <a:lnTo>
                    <a:pt x="850" y="225"/>
                  </a:lnTo>
                  <a:lnTo>
                    <a:pt x="894" y="235"/>
                  </a:lnTo>
                  <a:lnTo>
                    <a:pt x="894" y="235"/>
                  </a:lnTo>
                  <a:lnTo>
                    <a:pt x="871" y="200"/>
                  </a:lnTo>
                  <a:lnTo>
                    <a:pt x="846" y="169"/>
                  </a:lnTo>
                  <a:lnTo>
                    <a:pt x="819" y="138"/>
                  </a:lnTo>
                  <a:lnTo>
                    <a:pt x="788" y="110"/>
                  </a:lnTo>
                  <a:lnTo>
                    <a:pt x="757" y="85"/>
                  </a:lnTo>
                  <a:lnTo>
                    <a:pt x="721" y="63"/>
                  </a:lnTo>
                  <a:lnTo>
                    <a:pt x="682" y="44"/>
                  </a:lnTo>
                  <a:lnTo>
                    <a:pt x="642" y="27"/>
                  </a:lnTo>
                  <a:lnTo>
                    <a:pt x="642" y="27"/>
                  </a:lnTo>
                  <a:lnTo>
                    <a:pt x="617" y="19"/>
                  </a:lnTo>
                  <a:lnTo>
                    <a:pt x="592" y="13"/>
                  </a:lnTo>
                  <a:lnTo>
                    <a:pt x="567" y="8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71" y="42"/>
                  </a:lnTo>
                  <a:lnTo>
                    <a:pt x="600" y="83"/>
                  </a:lnTo>
                  <a:lnTo>
                    <a:pt x="625" y="123"/>
                  </a:lnTo>
                  <a:lnTo>
                    <a:pt x="648" y="167"/>
                  </a:lnTo>
                  <a:lnTo>
                    <a:pt x="648" y="167"/>
                  </a:lnTo>
                  <a:lnTo>
                    <a:pt x="661" y="165"/>
                  </a:lnTo>
                  <a:lnTo>
                    <a:pt x="661" y="165"/>
                  </a:lnTo>
                  <a:close/>
                  <a:moveTo>
                    <a:pt x="332" y="702"/>
                  </a:moveTo>
                  <a:lnTo>
                    <a:pt x="332" y="702"/>
                  </a:lnTo>
                  <a:lnTo>
                    <a:pt x="319" y="700"/>
                  </a:lnTo>
                  <a:lnTo>
                    <a:pt x="309" y="698"/>
                  </a:lnTo>
                  <a:lnTo>
                    <a:pt x="298" y="692"/>
                  </a:lnTo>
                  <a:lnTo>
                    <a:pt x="290" y="686"/>
                  </a:lnTo>
                  <a:lnTo>
                    <a:pt x="284" y="677"/>
                  </a:lnTo>
                  <a:lnTo>
                    <a:pt x="277" y="667"/>
                  </a:lnTo>
                  <a:lnTo>
                    <a:pt x="275" y="656"/>
                  </a:lnTo>
                  <a:lnTo>
                    <a:pt x="273" y="644"/>
                  </a:lnTo>
                  <a:lnTo>
                    <a:pt x="273" y="644"/>
                  </a:lnTo>
                  <a:lnTo>
                    <a:pt x="275" y="633"/>
                  </a:lnTo>
                  <a:lnTo>
                    <a:pt x="275" y="633"/>
                  </a:lnTo>
                  <a:lnTo>
                    <a:pt x="238" y="615"/>
                  </a:lnTo>
                  <a:lnTo>
                    <a:pt x="202" y="594"/>
                  </a:lnTo>
                  <a:lnTo>
                    <a:pt x="167" y="571"/>
                  </a:lnTo>
                  <a:lnTo>
                    <a:pt x="134" y="546"/>
                  </a:lnTo>
                  <a:lnTo>
                    <a:pt x="134" y="546"/>
                  </a:lnTo>
                  <a:lnTo>
                    <a:pt x="125" y="550"/>
                  </a:lnTo>
                  <a:lnTo>
                    <a:pt x="117" y="552"/>
                  </a:lnTo>
                  <a:lnTo>
                    <a:pt x="109" y="556"/>
                  </a:lnTo>
                  <a:lnTo>
                    <a:pt x="98" y="556"/>
                  </a:lnTo>
                  <a:lnTo>
                    <a:pt x="98" y="556"/>
                  </a:lnTo>
                  <a:lnTo>
                    <a:pt x="84" y="554"/>
                  </a:lnTo>
                  <a:lnTo>
                    <a:pt x="71" y="548"/>
                  </a:lnTo>
                  <a:lnTo>
                    <a:pt x="71" y="548"/>
                  </a:lnTo>
                  <a:lnTo>
                    <a:pt x="44" y="583"/>
                  </a:lnTo>
                  <a:lnTo>
                    <a:pt x="21" y="619"/>
                  </a:lnTo>
                  <a:lnTo>
                    <a:pt x="21" y="619"/>
                  </a:lnTo>
                  <a:lnTo>
                    <a:pt x="36" y="658"/>
                  </a:lnTo>
                  <a:lnTo>
                    <a:pt x="52" y="696"/>
                  </a:lnTo>
                  <a:lnTo>
                    <a:pt x="71" y="731"/>
                  </a:lnTo>
                  <a:lnTo>
                    <a:pt x="94" y="767"/>
                  </a:lnTo>
                  <a:lnTo>
                    <a:pt x="94" y="767"/>
                  </a:lnTo>
                  <a:lnTo>
                    <a:pt x="132" y="783"/>
                  </a:lnTo>
                  <a:lnTo>
                    <a:pt x="167" y="798"/>
                  </a:lnTo>
                  <a:lnTo>
                    <a:pt x="202" y="808"/>
                  </a:lnTo>
                  <a:lnTo>
                    <a:pt x="236" y="817"/>
                  </a:lnTo>
                  <a:lnTo>
                    <a:pt x="267" y="823"/>
                  </a:lnTo>
                  <a:lnTo>
                    <a:pt x="296" y="827"/>
                  </a:lnTo>
                  <a:lnTo>
                    <a:pt x="342" y="829"/>
                  </a:lnTo>
                  <a:lnTo>
                    <a:pt x="342" y="829"/>
                  </a:lnTo>
                  <a:lnTo>
                    <a:pt x="382" y="829"/>
                  </a:lnTo>
                  <a:lnTo>
                    <a:pt x="382" y="829"/>
                  </a:lnTo>
                  <a:lnTo>
                    <a:pt x="355" y="763"/>
                  </a:lnTo>
                  <a:lnTo>
                    <a:pt x="334" y="702"/>
                  </a:lnTo>
                  <a:lnTo>
                    <a:pt x="334" y="702"/>
                  </a:lnTo>
                  <a:lnTo>
                    <a:pt x="332" y="702"/>
                  </a:lnTo>
                  <a:lnTo>
                    <a:pt x="332" y="702"/>
                  </a:lnTo>
                  <a:close/>
                  <a:moveTo>
                    <a:pt x="98" y="442"/>
                  </a:moveTo>
                  <a:lnTo>
                    <a:pt x="98" y="442"/>
                  </a:lnTo>
                  <a:lnTo>
                    <a:pt x="113" y="444"/>
                  </a:lnTo>
                  <a:lnTo>
                    <a:pt x="127" y="448"/>
                  </a:lnTo>
                  <a:lnTo>
                    <a:pt x="127" y="448"/>
                  </a:lnTo>
                  <a:lnTo>
                    <a:pt x="165" y="413"/>
                  </a:lnTo>
                  <a:lnTo>
                    <a:pt x="207" y="379"/>
                  </a:lnTo>
                  <a:lnTo>
                    <a:pt x="250" y="348"/>
                  </a:lnTo>
                  <a:lnTo>
                    <a:pt x="294" y="321"/>
                  </a:lnTo>
                  <a:lnTo>
                    <a:pt x="294" y="321"/>
                  </a:lnTo>
                  <a:lnTo>
                    <a:pt x="292" y="313"/>
                  </a:lnTo>
                  <a:lnTo>
                    <a:pt x="292" y="304"/>
                  </a:lnTo>
                  <a:lnTo>
                    <a:pt x="292" y="304"/>
                  </a:lnTo>
                  <a:lnTo>
                    <a:pt x="294" y="292"/>
                  </a:lnTo>
                  <a:lnTo>
                    <a:pt x="296" y="281"/>
                  </a:lnTo>
                  <a:lnTo>
                    <a:pt x="302" y="273"/>
                  </a:lnTo>
                  <a:lnTo>
                    <a:pt x="309" y="263"/>
                  </a:lnTo>
                  <a:lnTo>
                    <a:pt x="317" y="256"/>
                  </a:lnTo>
                  <a:lnTo>
                    <a:pt x="327" y="252"/>
                  </a:lnTo>
                  <a:lnTo>
                    <a:pt x="338" y="248"/>
                  </a:lnTo>
                  <a:lnTo>
                    <a:pt x="350" y="246"/>
                  </a:lnTo>
                  <a:lnTo>
                    <a:pt x="350" y="246"/>
                  </a:lnTo>
                  <a:lnTo>
                    <a:pt x="352" y="248"/>
                  </a:lnTo>
                  <a:lnTo>
                    <a:pt x="352" y="248"/>
                  </a:lnTo>
                  <a:lnTo>
                    <a:pt x="357" y="240"/>
                  </a:lnTo>
                  <a:lnTo>
                    <a:pt x="357" y="240"/>
                  </a:lnTo>
                  <a:lnTo>
                    <a:pt x="369" y="206"/>
                  </a:lnTo>
                  <a:lnTo>
                    <a:pt x="382" y="175"/>
                  </a:lnTo>
                  <a:lnTo>
                    <a:pt x="396" y="144"/>
                  </a:lnTo>
                  <a:lnTo>
                    <a:pt x="413" y="115"/>
                  </a:lnTo>
                  <a:lnTo>
                    <a:pt x="430" y="83"/>
                  </a:lnTo>
                  <a:lnTo>
                    <a:pt x="448" y="56"/>
                  </a:lnTo>
                  <a:lnTo>
                    <a:pt x="469" y="27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52" y="0"/>
                  </a:lnTo>
                  <a:lnTo>
                    <a:pt x="415" y="4"/>
                  </a:lnTo>
                  <a:lnTo>
                    <a:pt x="377" y="10"/>
                  </a:lnTo>
                  <a:lnTo>
                    <a:pt x="342" y="21"/>
                  </a:lnTo>
                  <a:lnTo>
                    <a:pt x="307" y="33"/>
                  </a:lnTo>
                  <a:lnTo>
                    <a:pt x="273" y="48"/>
                  </a:lnTo>
                  <a:lnTo>
                    <a:pt x="242" y="65"/>
                  </a:lnTo>
                  <a:lnTo>
                    <a:pt x="211" y="83"/>
                  </a:lnTo>
                  <a:lnTo>
                    <a:pt x="180" y="106"/>
                  </a:lnTo>
                  <a:lnTo>
                    <a:pt x="152" y="129"/>
                  </a:lnTo>
                  <a:lnTo>
                    <a:pt x="125" y="156"/>
                  </a:lnTo>
                  <a:lnTo>
                    <a:pt x="102" y="185"/>
                  </a:lnTo>
                  <a:lnTo>
                    <a:pt x="80" y="217"/>
                  </a:lnTo>
                  <a:lnTo>
                    <a:pt x="61" y="248"/>
                  </a:lnTo>
                  <a:lnTo>
                    <a:pt x="42" y="283"/>
                  </a:lnTo>
                  <a:lnTo>
                    <a:pt x="27" y="321"/>
                  </a:lnTo>
                  <a:lnTo>
                    <a:pt x="27" y="321"/>
                  </a:lnTo>
                  <a:lnTo>
                    <a:pt x="17" y="356"/>
                  </a:lnTo>
                  <a:lnTo>
                    <a:pt x="9" y="392"/>
                  </a:lnTo>
                  <a:lnTo>
                    <a:pt x="9" y="392"/>
                  </a:lnTo>
                  <a:lnTo>
                    <a:pt x="36" y="423"/>
                  </a:lnTo>
                  <a:lnTo>
                    <a:pt x="65" y="454"/>
                  </a:lnTo>
                  <a:lnTo>
                    <a:pt x="65" y="454"/>
                  </a:lnTo>
                  <a:lnTo>
                    <a:pt x="71" y="448"/>
                  </a:lnTo>
                  <a:lnTo>
                    <a:pt x="80" y="444"/>
                  </a:lnTo>
                  <a:lnTo>
                    <a:pt x="90" y="442"/>
                  </a:lnTo>
                  <a:lnTo>
                    <a:pt x="98" y="442"/>
                  </a:lnTo>
                  <a:lnTo>
                    <a:pt x="98" y="442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070" name="Freeform 6"/>
            <p:cNvSpPr/>
            <p:nvPr/>
          </p:nvSpPr>
          <p:spPr bwMode="auto">
            <a:xfrm>
              <a:off x="7131050" y="1906588"/>
              <a:ext cx="1404937" cy="869950"/>
            </a:xfrm>
            <a:custGeom>
              <a:avLst/>
              <a:gdLst>
                <a:gd name="T0" fmla="*/ 0 w 885"/>
                <a:gd name="T1" fmla="*/ 427 h 548"/>
                <a:gd name="T2" fmla="*/ 73 w 885"/>
                <a:gd name="T3" fmla="*/ 475 h 548"/>
                <a:gd name="T4" fmla="*/ 144 w 885"/>
                <a:gd name="T5" fmla="*/ 510 h 548"/>
                <a:gd name="T6" fmla="*/ 215 w 885"/>
                <a:gd name="T7" fmla="*/ 533 h 548"/>
                <a:gd name="T8" fmla="*/ 281 w 885"/>
                <a:gd name="T9" fmla="*/ 546 h 548"/>
                <a:gd name="T10" fmla="*/ 346 w 885"/>
                <a:gd name="T11" fmla="*/ 548 h 548"/>
                <a:gd name="T12" fmla="*/ 406 w 885"/>
                <a:gd name="T13" fmla="*/ 542 h 548"/>
                <a:gd name="T14" fmla="*/ 465 w 885"/>
                <a:gd name="T15" fmla="*/ 529 h 548"/>
                <a:gd name="T16" fmla="*/ 517 w 885"/>
                <a:gd name="T17" fmla="*/ 506 h 548"/>
                <a:gd name="T18" fmla="*/ 567 w 885"/>
                <a:gd name="T19" fmla="*/ 481 h 548"/>
                <a:gd name="T20" fmla="*/ 613 w 885"/>
                <a:gd name="T21" fmla="*/ 448 h 548"/>
                <a:gd name="T22" fmla="*/ 654 w 885"/>
                <a:gd name="T23" fmla="*/ 412 h 548"/>
                <a:gd name="T24" fmla="*/ 690 w 885"/>
                <a:gd name="T25" fmla="*/ 375 h 548"/>
                <a:gd name="T26" fmla="*/ 721 w 885"/>
                <a:gd name="T27" fmla="*/ 335 h 548"/>
                <a:gd name="T28" fmla="*/ 746 w 885"/>
                <a:gd name="T29" fmla="*/ 294 h 548"/>
                <a:gd name="T30" fmla="*/ 767 w 885"/>
                <a:gd name="T31" fmla="*/ 252 h 548"/>
                <a:gd name="T32" fmla="*/ 779 w 885"/>
                <a:gd name="T33" fmla="*/ 210 h 548"/>
                <a:gd name="T34" fmla="*/ 885 w 885"/>
                <a:gd name="T35" fmla="*/ 264 h 548"/>
                <a:gd name="T36" fmla="*/ 508 w 885"/>
                <a:gd name="T37" fmla="*/ 75 h 548"/>
                <a:gd name="T38" fmla="*/ 623 w 885"/>
                <a:gd name="T39" fmla="*/ 131 h 548"/>
                <a:gd name="T40" fmla="*/ 610 w 885"/>
                <a:gd name="T41" fmla="*/ 173 h 548"/>
                <a:gd name="T42" fmla="*/ 586 w 885"/>
                <a:gd name="T43" fmla="*/ 231 h 548"/>
                <a:gd name="T44" fmla="*/ 542 w 885"/>
                <a:gd name="T45" fmla="*/ 300 h 548"/>
                <a:gd name="T46" fmla="*/ 513 w 885"/>
                <a:gd name="T47" fmla="*/ 335 h 548"/>
                <a:gd name="T48" fmla="*/ 475 w 885"/>
                <a:gd name="T49" fmla="*/ 369 h 548"/>
                <a:gd name="T50" fmla="*/ 431 w 885"/>
                <a:gd name="T51" fmla="*/ 400 h 548"/>
                <a:gd name="T52" fmla="*/ 381 w 885"/>
                <a:gd name="T53" fmla="*/ 425 h 548"/>
                <a:gd name="T54" fmla="*/ 323 w 885"/>
                <a:gd name="T55" fmla="*/ 444 h 548"/>
                <a:gd name="T56" fmla="*/ 256 w 885"/>
                <a:gd name="T57" fmla="*/ 456 h 548"/>
                <a:gd name="T58" fmla="*/ 181 w 885"/>
                <a:gd name="T59" fmla="*/ 458 h 548"/>
                <a:gd name="T60" fmla="*/ 96 w 885"/>
                <a:gd name="T61" fmla="*/ 450 h 548"/>
                <a:gd name="T62" fmla="*/ 0 w 885"/>
                <a:gd name="T63" fmla="*/ 427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5" h="548">
                  <a:moveTo>
                    <a:pt x="0" y="427"/>
                  </a:moveTo>
                  <a:lnTo>
                    <a:pt x="0" y="427"/>
                  </a:lnTo>
                  <a:lnTo>
                    <a:pt x="38" y="454"/>
                  </a:lnTo>
                  <a:lnTo>
                    <a:pt x="73" y="475"/>
                  </a:lnTo>
                  <a:lnTo>
                    <a:pt x="108" y="494"/>
                  </a:lnTo>
                  <a:lnTo>
                    <a:pt x="144" y="510"/>
                  </a:lnTo>
                  <a:lnTo>
                    <a:pt x="179" y="523"/>
                  </a:lnTo>
                  <a:lnTo>
                    <a:pt x="215" y="533"/>
                  </a:lnTo>
                  <a:lnTo>
                    <a:pt x="248" y="542"/>
                  </a:lnTo>
                  <a:lnTo>
                    <a:pt x="281" y="546"/>
                  </a:lnTo>
                  <a:lnTo>
                    <a:pt x="313" y="548"/>
                  </a:lnTo>
                  <a:lnTo>
                    <a:pt x="346" y="548"/>
                  </a:lnTo>
                  <a:lnTo>
                    <a:pt x="375" y="546"/>
                  </a:lnTo>
                  <a:lnTo>
                    <a:pt x="406" y="542"/>
                  </a:lnTo>
                  <a:lnTo>
                    <a:pt x="436" y="535"/>
                  </a:lnTo>
                  <a:lnTo>
                    <a:pt x="465" y="529"/>
                  </a:lnTo>
                  <a:lnTo>
                    <a:pt x="492" y="519"/>
                  </a:lnTo>
                  <a:lnTo>
                    <a:pt x="517" y="506"/>
                  </a:lnTo>
                  <a:lnTo>
                    <a:pt x="544" y="494"/>
                  </a:lnTo>
                  <a:lnTo>
                    <a:pt x="567" y="481"/>
                  </a:lnTo>
                  <a:lnTo>
                    <a:pt x="592" y="464"/>
                  </a:lnTo>
                  <a:lnTo>
                    <a:pt x="613" y="448"/>
                  </a:lnTo>
                  <a:lnTo>
                    <a:pt x="635" y="431"/>
                  </a:lnTo>
                  <a:lnTo>
                    <a:pt x="654" y="412"/>
                  </a:lnTo>
                  <a:lnTo>
                    <a:pt x="673" y="394"/>
                  </a:lnTo>
                  <a:lnTo>
                    <a:pt x="690" y="375"/>
                  </a:lnTo>
                  <a:lnTo>
                    <a:pt x="706" y="354"/>
                  </a:lnTo>
                  <a:lnTo>
                    <a:pt x="721" y="335"/>
                  </a:lnTo>
                  <a:lnTo>
                    <a:pt x="735" y="314"/>
                  </a:lnTo>
                  <a:lnTo>
                    <a:pt x="746" y="294"/>
                  </a:lnTo>
                  <a:lnTo>
                    <a:pt x="756" y="273"/>
                  </a:lnTo>
                  <a:lnTo>
                    <a:pt x="767" y="252"/>
                  </a:lnTo>
                  <a:lnTo>
                    <a:pt x="773" y="231"/>
                  </a:lnTo>
                  <a:lnTo>
                    <a:pt x="779" y="210"/>
                  </a:lnTo>
                  <a:lnTo>
                    <a:pt x="779" y="210"/>
                  </a:lnTo>
                  <a:lnTo>
                    <a:pt x="885" y="264"/>
                  </a:lnTo>
                  <a:lnTo>
                    <a:pt x="777" y="0"/>
                  </a:lnTo>
                  <a:lnTo>
                    <a:pt x="508" y="75"/>
                  </a:lnTo>
                  <a:lnTo>
                    <a:pt x="623" y="131"/>
                  </a:lnTo>
                  <a:lnTo>
                    <a:pt x="623" y="131"/>
                  </a:lnTo>
                  <a:lnTo>
                    <a:pt x="619" y="152"/>
                  </a:lnTo>
                  <a:lnTo>
                    <a:pt x="610" y="173"/>
                  </a:lnTo>
                  <a:lnTo>
                    <a:pt x="600" y="200"/>
                  </a:lnTo>
                  <a:lnTo>
                    <a:pt x="586" y="231"/>
                  </a:lnTo>
                  <a:lnTo>
                    <a:pt x="567" y="264"/>
                  </a:lnTo>
                  <a:lnTo>
                    <a:pt x="542" y="300"/>
                  </a:lnTo>
                  <a:lnTo>
                    <a:pt x="527" y="319"/>
                  </a:lnTo>
                  <a:lnTo>
                    <a:pt x="513" y="335"/>
                  </a:lnTo>
                  <a:lnTo>
                    <a:pt x="494" y="352"/>
                  </a:lnTo>
                  <a:lnTo>
                    <a:pt x="475" y="369"/>
                  </a:lnTo>
                  <a:lnTo>
                    <a:pt x="454" y="385"/>
                  </a:lnTo>
                  <a:lnTo>
                    <a:pt x="431" y="400"/>
                  </a:lnTo>
                  <a:lnTo>
                    <a:pt x="408" y="412"/>
                  </a:lnTo>
                  <a:lnTo>
                    <a:pt x="381" y="425"/>
                  </a:lnTo>
                  <a:lnTo>
                    <a:pt x="354" y="435"/>
                  </a:lnTo>
                  <a:lnTo>
                    <a:pt x="323" y="444"/>
                  </a:lnTo>
                  <a:lnTo>
                    <a:pt x="290" y="452"/>
                  </a:lnTo>
                  <a:lnTo>
                    <a:pt x="256" y="456"/>
                  </a:lnTo>
                  <a:lnTo>
                    <a:pt x="219" y="458"/>
                  </a:lnTo>
                  <a:lnTo>
                    <a:pt x="181" y="458"/>
                  </a:lnTo>
                  <a:lnTo>
                    <a:pt x="140" y="454"/>
                  </a:lnTo>
                  <a:lnTo>
                    <a:pt x="96" y="450"/>
                  </a:lnTo>
                  <a:lnTo>
                    <a:pt x="50" y="439"/>
                  </a:lnTo>
                  <a:lnTo>
                    <a:pt x="0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427B9FF-24B4-1C42-84DC-2B962061FF91}"/>
              </a:ext>
            </a:extLst>
          </p:cNvPr>
          <p:cNvSpPr/>
          <p:nvPr/>
        </p:nvSpPr>
        <p:spPr>
          <a:xfrm>
            <a:off x="11366150" y="5747899"/>
            <a:ext cx="396460" cy="76129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BC5FAFA-2E04-B142-AD83-86DF7690BFD4}"/>
              </a:ext>
            </a:extLst>
          </p:cNvPr>
          <p:cNvSpPr/>
          <p:nvPr/>
        </p:nvSpPr>
        <p:spPr>
          <a:xfrm>
            <a:off x="10709532" y="2640935"/>
            <a:ext cx="392724" cy="93577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入侵容忍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AAE106-528C-2647-B6C1-D4A4B0AA2C45}"/>
              </a:ext>
            </a:extLst>
          </p:cNvPr>
          <p:cNvSpPr txBox="1"/>
          <p:nvPr/>
        </p:nvSpPr>
        <p:spPr>
          <a:xfrm>
            <a:off x="10752063" y="3658354"/>
            <a:ext cx="353943" cy="374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/>
                </a:solidFill>
              </a:rPr>
              <a:t>……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课程安排</a:t>
            </a:r>
          </a:p>
        </p:txBody>
      </p:sp>
      <p:sp>
        <p:nvSpPr>
          <p:cNvPr id="30" name="幻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3607B6-18BB-1F4D-A884-98F15AD96C60}"/>
              </a:ext>
            </a:extLst>
          </p:cNvPr>
          <p:cNvSpPr/>
          <p:nvPr/>
        </p:nvSpPr>
        <p:spPr bwMode="auto">
          <a:xfrm>
            <a:off x="3440993" y="5783173"/>
            <a:ext cx="3997569" cy="6996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F4781A-8DFC-1F4B-B650-CD5B1D5C3E26}"/>
              </a:ext>
            </a:extLst>
          </p:cNvPr>
          <p:cNvSpPr/>
          <p:nvPr/>
        </p:nvSpPr>
        <p:spPr bwMode="auto">
          <a:xfrm>
            <a:off x="9616269" y="3242382"/>
            <a:ext cx="2285252" cy="2223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C8458B-E61B-6D46-9E28-54A00E00E5F3}"/>
              </a:ext>
            </a:extLst>
          </p:cNvPr>
          <p:cNvSpPr/>
          <p:nvPr/>
        </p:nvSpPr>
        <p:spPr bwMode="auto">
          <a:xfrm>
            <a:off x="850490" y="2101866"/>
            <a:ext cx="1250984" cy="2518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C9AD96-8D65-B446-AAEA-0DA6B0A58120}"/>
              </a:ext>
            </a:extLst>
          </p:cNvPr>
          <p:cNvSpPr/>
          <p:nvPr/>
        </p:nvSpPr>
        <p:spPr bwMode="auto">
          <a:xfrm>
            <a:off x="2369541" y="1413760"/>
            <a:ext cx="5195781" cy="1562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55105D-F377-F64A-B4E9-2CD99CD10C1B}"/>
              </a:ext>
            </a:extLst>
          </p:cNvPr>
          <p:cNvSpPr/>
          <p:nvPr/>
        </p:nvSpPr>
        <p:spPr bwMode="auto">
          <a:xfrm>
            <a:off x="7727076" y="1420649"/>
            <a:ext cx="4225471" cy="1562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97C5087-D398-E140-B196-8773A91B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42382"/>
            <a:ext cx="7039534" cy="236813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D5E5BB8-3FB9-1D44-A397-30837D26ACDE}"/>
              </a:ext>
            </a:extLst>
          </p:cNvPr>
          <p:cNvSpPr txBox="1"/>
          <p:nvPr/>
        </p:nvSpPr>
        <p:spPr>
          <a:xfrm>
            <a:off x="150473" y="4766742"/>
            <a:ext cx="1844792" cy="6669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2</a:t>
            </a:r>
            <a:r>
              <a:rPr kumimoji="1" lang="zh-CN" altLang="en-US" sz="1867" b="1" dirty="0">
                <a:latin typeface="+mn-ea"/>
              </a:rPr>
              <a:t>讲 网络空间安全基本机制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6AEBC1-707F-5C41-BD93-5FC7E0D8832B}"/>
              </a:ext>
            </a:extLst>
          </p:cNvPr>
          <p:cNvSpPr txBox="1"/>
          <p:nvPr/>
        </p:nvSpPr>
        <p:spPr>
          <a:xfrm>
            <a:off x="9799306" y="3542214"/>
            <a:ext cx="2000729" cy="379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4</a:t>
            </a:r>
            <a:r>
              <a:rPr kumimoji="1" lang="zh-CN" altLang="en-US" sz="1867" b="1" dirty="0">
                <a:latin typeface="+mn-ea"/>
              </a:rPr>
              <a:t>讲 隐私保护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97D370-7ABC-984F-B51B-EA24959A1FD2}"/>
              </a:ext>
            </a:extLst>
          </p:cNvPr>
          <p:cNvSpPr txBox="1"/>
          <p:nvPr/>
        </p:nvSpPr>
        <p:spPr>
          <a:xfrm>
            <a:off x="9820035" y="4284479"/>
            <a:ext cx="2000729" cy="95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3</a:t>
            </a:r>
            <a:r>
              <a:rPr kumimoji="1" lang="zh-CN" altLang="en-US" sz="1867" b="1" dirty="0">
                <a:latin typeface="+mn-ea"/>
              </a:rPr>
              <a:t>讲 数据加密与公钥基础设施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en-US" altLang="zh-CN" sz="1867" b="1" dirty="0">
                <a:latin typeface="+mn-ea"/>
              </a:rPr>
              <a:t>(</a:t>
            </a:r>
            <a:r>
              <a:rPr kumimoji="1" lang="zh-CN" altLang="en-US" sz="1867" b="1" dirty="0">
                <a:latin typeface="+mn-ea"/>
              </a:rPr>
              <a:t>及课程实验介绍</a:t>
            </a:r>
            <a:r>
              <a:rPr kumimoji="1" lang="en-US" altLang="zh-CN" sz="1867" b="1" dirty="0">
                <a:latin typeface="+mn-ea"/>
              </a:rPr>
              <a:t>)</a:t>
            </a:r>
            <a:endParaRPr kumimoji="1" lang="zh-CN" altLang="en-US" sz="1867" b="1" dirty="0"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0314F8-DD75-F34E-BC1B-0391FE09DB8B}"/>
              </a:ext>
            </a:extLst>
          </p:cNvPr>
          <p:cNvSpPr txBox="1"/>
          <p:nvPr/>
        </p:nvSpPr>
        <p:spPr>
          <a:xfrm>
            <a:off x="977426" y="3524984"/>
            <a:ext cx="997112" cy="95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5</a:t>
            </a:r>
            <a:r>
              <a:rPr kumimoji="1" lang="zh-CN" altLang="en-US" sz="1867" b="1" dirty="0">
                <a:latin typeface="+mn-ea"/>
              </a:rPr>
              <a:t>讲 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硬件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安全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D6275A-DDCE-BD45-8DE2-D6C02789564C}"/>
              </a:ext>
            </a:extLst>
          </p:cNvPr>
          <p:cNvSpPr txBox="1"/>
          <p:nvPr/>
        </p:nvSpPr>
        <p:spPr>
          <a:xfrm>
            <a:off x="978475" y="2343229"/>
            <a:ext cx="996064" cy="95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6</a:t>
            </a:r>
            <a:r>
              <a:rPr kumimoji="1" lang="zh-CN" altLang="en-US" sz="1867" b="1" dirty="0">
                <a:latin typeface="+mn-ea"/>
              </a:rPr>
              <a:t>讲 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操作系统安全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8F5F56-16B6-FD4E-9B23-53EC9C627F9A}"/>
              </a:ext>
            </a:extLst>
          </p:cNvPr>
          <p:cNvSpPr txBox="1"/>
          <p:nvPr/>
        </p:nvSpPr>
        <p:spPr>
          <a:xfrm>
            <a:off x="2426477" y="1610158"/>
            <a:ext cx="1232676" cy="95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7</a:t>
            </a:r>
            <a:r>
              <a:rPr kumimoji="1" lang="zh-CN" altLang="en-US" sz="1867" b="1" dirty="0">
                <a:latin typeface="+mn-ea"/>
              </a:rPr>
              <a:t>讲</a:t>
            </a:r>
            <a:r>
              <a:rPr kumimoji="1" lang="en-US" altLang="zh-CN" sz="1867" b="1" dirty="0">
                <a:latin typeface="+mn-ea"/>
              </a:rPr>
              <a:t>TCP/IP</a:t>
            </a:r>
            <a:r>
              <a:rPr kumimoji="1" lang="zh-CN" altLang="en-US" sz="1867" b="1" dirty="0">
                <a:latin typeface="+mn-ea"/>
              </a:rPr>
              <a:t>协议栈安全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E641F8D-4B2A-6446-BEFF-C1BA8AF817F4}"/>
              </a:ext>
            </a:extLst>
          </p:cNvPr>
          <p:cNvSpPr txBox="1"/>
          <p:nvPr/>
        </p:nvSpPr>
        <p:spPr>
          <a:xfrm>
            <a:off x="4987091" y="1602101"/>
            <a:ext cx="1299703" cy="1241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9</a:t>
            </a:r>
            <a:r>
              <a:rPr kumimoji="1" lang="zh-CN" altLang="en-US" sz="1867" b="1" dirty="0">
                <a:latin typeface="+mn-ea"/>
              </a:rPr>
              <a:t>讲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真实源地址验证与</a:t>
            </a:r>
          </a:p>
          <a:p>
            <a:pPr algn="ctr"/>
            <a:r>
              <a:rPr kumimoji="1" lang="en-US" altLang="zh-CN" sz="1867" b="1" dirty="0">
                <a:latin typeface="+mn-ea"/>
              </a:rPr>
              <a:t>DNS</a:t>
            </a:r>
            <a:r>
              <a:rPr kumimoji="1" lang="zh-CN" altLang="en-US" sz="1867" b="1" dirty="0">
                <a:latin typeface="+mn-ea"/>
              </a:rPr>
              <a:t>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C8DE72A-317D-BD4B-B977-A797F8C07715}"/>
              </a:ext>
            </a:extLst>
          </p:cNvPr>
          <p:cNvSpPr txBox="1"/>
          <p:nvPr/>
        </p:nvSpPr>
        <p:spPr>
          <a:xfrm>
            <a:off x="3695475" y="1602101"/>
            <a:ext cx="1247328" cy="95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8</a:t>
            </a:r>
            <a:r>
              <a:rPr kumimoji="1" lang="zh-CN" altLang="en-US" sz="1867" b="1" dirty="0">
                <a:latin typeface="+mn-ea"/>
              </a:rPr>
              <a:t>讲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互联网路由安全 </a:t>
            </a:r>
            <a:endParaRPr kumimoji="1" lang="en-US" altLang="zh-CN" sz="1867" b="1" dirty="0">
              <a:latin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B207FD-7A83-1549-BB70-3572DB9BA42D}"/>
              </a:ext>
            </a:extLst>
          </p:cNvPr>
          <p:cNvSpPr txBox="1"/>
          <p:nvPr/>
        </p:nvSpPr>
        <p:spPr>
          <a:xfrm>
            <a:off x="7783763" y="1602101"/>
            <a:ext cx="1002688" cy="124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11</a:t>
            </a:r>
            <a:r>
              <a:rPr kumimoji="1" lang="zh-CN" altLang="en-US" sz="1867" b="1" dirty="0">
                <a:latin typeface="+mn-ea"/>
              </a:rPr>
              <a:t>讲 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分布式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系统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安全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F2BA7F-8002-A142-ACA5-F6B059A26A33}"/>
              </a:ext>
            </a:extLst>
          </p:cNvPr>
          <p:cNvSpPr txBox="1"/>
          <p:nvPr/>
        </p:nvSpPr>
        <p:spPr>
          <a:xfrm>
            <a:off x="8855627" y="1593804"/>
            <a:ext cx="931307" cy="1241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12</a:t>
            </a:r>
            <a:r>
              <a:rPr kumimoji="1" lang="zh-CN" altLang="en-US" sz="1867" b="1" dirty="0">
                <a:latin typeface="+mn-ea"/>
              </a:rPr>
              <a:t>讲 应用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安全</a:t>
            </a:r>
            <a:endParaRPr kumimoji="1" lang="en-US" altLang="zh-CN" sz="1867" b="1" dirty="0">
              <a:latin typeface="+mn-ea"/>
            </a:endParaRPr>
          </a:p>
          <a:p>
            <a:pPr algn="ctr"/>
            <a:endParaRPr kumimoji="1" lang="zh-CN" altLang="en-US" sz="1867" b="1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CB7F2A5-7BD8-F54D-8AB6-6104C5CFF70D}"/>
              </a:ext>
            </a:extLst>
          </p:cNvPr>
          <p:cNvSpPr txBox="1"/>
          <p:nvPr/>
        </p:nvSpPr>
        <p:spPr>
          <a:xfrm>
            <a:off x="9845825" y="1589892"/>
            <a:ext cx="1002687" cy="1241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13</a:t>
            </a:r>
            <a:r>
              <a:rPr kumimoji="1" lang="zh-CN" altLang="en-US" sz="1867" b="1" dirty="0">
                <a:latin typeface="+mn-ea"/>
              </a:rPr>
              <a:t>讲 人工智能算法安全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9445F2-268D-D749-B223-6AA57F2BACB4}"/>
              </a:ext>
            </a:extLst>
          </p:cNvPr>
          <p:cNvSpPr txBox="1"/>
          <p:nvPr/>
        </p:nvSpPr>
        <p:spPr>
          <a:xfrm>
            <a:off x="3574664" y="5931788"/>
            <a:ext cx="3730225" cy="379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1</a:t>
            </a:r>
            <a:r>
              <a:rPr kumimoji="1" lang="zh-CN" altLang="en-US" sz="1867" b="1" dirty="0">
                <a:latin typeface="+mn-ea"/>
              </a:rPr>
              <a:t>讲 从互联网到网络空间</a:t>
            </a: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0CBE8A42-7EF4-904D-95EF-7B6C83730FAB}"/>
              </a:ext>
            </a:extLst>
          </p:cNvPr>
          <p:cNvCxnSpPr>
            <a:cxnSpLocks/>
          </p:cNvCxnSpPr>
          <p:nvPr/>
        </p:nvCxnSpPr>
        <p:spPr bwMode="auto">
          <a:xfrm>
            <a:off x="5378303" y="5438409"/>
            <a:ext cx="0" cy="344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FF3D622-40D8-0E4B-B252-C5935C1B9F90}"/>
              </a:ext>
            </a:extLst>
          </p:cNvPr>
          <p:cNvCxnSpPr/>
          <p:nvPr/>
        </p:nvCxnSpPr>
        <p:spPr bwMode="auto">
          <a:xfrm>
            <a:off x="9220509" y="4851621"/>
            <a:ext cx="381892" cy="7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9E0AEE8-D35F-3440-B312-B6E211189A19}"/>
              </a:ext>
            </a:extLst>
          </p:cNvPr>
          <p:cNvCxnSpPr>
            <a:cxnSpLocks/>
            <a:endCxn id="38" idx="3"/>
          </p:cNvCxnSpPr>
          <p:nvPr/>
        </p:nvCxnSpPr>
        <p:spPr bwMode="auto">
          <a:xfrm flipH="1">
            <a:off x="1995265" y="5100231"/>
            <a:ext cx="40693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6178B9E-7449-864B-92F3-E1C218D7E73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02931" y="2976609"/>
            <a:ext cx="0" cy="36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63EA3EC5-76B2-4345-9648-B986191F8F78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6200" y="2983496"/>
            <a:ext cx="0" cy="364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000F52D-7005-5A47-A6EE-1792887B9D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1474" y="3443554"/>
            <a:ext cx="40693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43">
            <a:extLst>
              <a:ext uri="{FF2B5EF4-FFF2-40B4-BE49-F238E27FC236}">
                <a16:creationId xmlns:a16="http://schemas.microsoft.com/office/drawing/2014/main" id="{EA9DDD0C-737B-E4E5-13CA-F8F5F95823A0}"/>
              </a:ext>
            </a:extLst>
          </p:cNvPr>
          <p:cNvSpPr txBox="1"/>
          <p:nvPr/>
        </p:nvSpPr>
        <p:spPr>
          <a:xfrm>
            <a:off x="6347411" y="1602101"/>
            <a:ext cx="1168924" cy="95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 dirty="0">
                <a:latin typeface="+mn-ea"/>
              </a:rPr>
              <a:t>10</a:t>
            </a:r>
            <a:r>
              <a:rPr kumimoji="1" lang="zh-CN" altLang="en-US" sz="1867" b="1" dirty="0">
                <a:latin typeface="+mn-ea"/>
              </a:rPr>
              <a:t>讲 </a:t>
            </a:r>
            <a:endParaRPr kumimoji="1" lang="en-US" altLang="zh-CN" sz="1867" b="1" dirty="0">
              <a:latin typeface="+mn-ea"/>
            </a:endParaRPr>
          </a:p>
          <a:p>
            <a:pPr algn="ctr"/>
            <a:r>
              <a:rPr kumimoji="1" lang="zh-CN" altLang="en-US" sz="1867" b="1" dirty="0">
                <a:latin typeface="+mn-ea"/>
              </a:rPr>
              <a:t>流量检测与分类</a:t>
            </a:r>
          </a:p>
        </p:txBody>
      </p:sp>
      <p:sp>
        <p:nvSpPr>
          <p:cNvPr id="4" name="文本框 48">
            <a:extLst>
              <a:ext uri="{FF2B5EF4-FFF2-40B4-BE49-F238E27FC236}">
                <a16:creationId xmlns:a16="http://schemas.microsoft.com/office/drawing/2014/main" id="{C591AE68-C678-B7F0-1FF5-BDADDA7031C0}"/>
              </a:ext>
            </a:extLst>
          </p:cNvPr>
          <p:cNvSpPr txBox="1"/>
          <p:nvPr/>
        </p:nvSpPr>
        <p:spPr>
          <a:xfrm>
            <a:off x="10886728" y="1597580"/>
            <a:ext cx="1016828" cy="1241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b="1" dirty="0">
                <a:latin typeface="+mn-ea"/>
              </a:rPr>
              <a:t>第</a:t>
            </a:r>
            <a:r>
              <a:rPr kumimoji="1" lang="en-US" altLang="zh-CN" sz="1867" b="1">
                <a:latin typeface="+mn-ea"/>
              </a:rPr>
              <a:t>14</a:t>
            </a:r>
            <a:r>
              <a:rPr kumimoji="1" lang="zh-CN" altLang="en-US" sz="1867" b="1">
                <a:latin typeface="+mn-ea"/>
              </a:rPr>
              <a:t>讲 </a:t>
            </a:r>
            <a:r>
              <a:rPr kumimoji="1" lang="zh-CN" altLang="en-US" sz="1867" b="1" dirty="0">
                <a:latin typeface="+mn-ea"/>
              </a:rPr>
              <a:t>大模型安全 </a:t>
            </a:r>
            <a:r>
              <a:rPr kumimoji="1" lang="en-US" altLang="zh-CN" sz="1867" b="1" dirty="0">
                <a:latin typeface="+mn-ea"/>
              </a:rPr>
              <a:t>(</a:t>
            </a:r>
            <a:r>
              <a:rPr kumimoji="1" lang="zh-CN" altLang="en-US" sz="1867" b="1" dirty="0">
                <a:latin typeface="+mn-ea"/>
              </a:rPr>
              <a:t>及复习</a:t>
            </a:r>
            <a:r>
              <a:rPr kumimoji="1" lang="en-US" altLang="zh-CN" sz="1867" b="1" dirty="0">
                <a:latin typeface="+mn-ea"/>
              </a:rPr>
              <a:t>)</a:t>
            </a:r>
            <a:endParaRPr kumimoji="1" lang="zh-CN" altLang="en-US" sz="1867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27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878A6F-0494-1248-A956-8584CE5F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03" y="899659"/>
            <a:ext cx="4568453" cy="45684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E26989-A2E2-C244-BE60-22AD4D8BCEF6}"/>
              </a:ext>
            </a:extLst>
          </p:cNvPr>
          <p:cNvSpPr/>
          <p:nvPr/>
        </p:nvSpPr>
        <p:spPr>
          <a:xfrm>
            <a:off x="472724" y="5419343"/>
            <a:ext cx="6257260" cy="1219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00000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课程教材</a:t>
            </a:r>
          </a:p>
        </p:txBody>
      </p:sp>
      <p:sp>
        <p:nvSpPr>
          <p:cNvPr id="30" name="幻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D220E-506C-874C-9CB4-BD4FEC93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5708" y="973128"/>
            <a:ext cx="4512365" cy="572059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F7FD3F-3D5B-4548-975A-89D4525B252C}"/>
              </a:ext>
            </a:extLst>
          </p:cNvPr>
          <p:cNvSpPr txBox="1"/>
          <p:nvPr/>
        </p:nvSpPr>
        <p:spPr>
          <a:xfrm>
            <a:off x="679114" y="5541264"/>
            <a:ext cx="5846024" cy="1012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在线题库</a:t>
            </a:r>
            <a:b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www.qingline.net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book-detail?book_id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=478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0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考核要求</a:t>
            </a:r>
          </a:p>
        </p:txBody>
      </p:sp>
      <p:sp>
        <p:nvSpPr>
          <p:cNvPr id="36" name="文本框 10"/>
          <p:cNvSpPr txBox="1">
            <a:spLocks noChangeArrowheads="1"/>
          </p:cNvSpPr>
          <p:nvPr/>
        </p:nvSpPr>
        <p:spPr bwMode="auto">
          <a:xfrm>
            <a:off x="396181" y="4374900"/>
            <a:ext cx="11305573" cy="196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两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次作业：</a:t>
            </a:r>
            <a:r>
              <a:rPr lang="en-US" altLang="zh-CN" sz="24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分*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  <a:p>
            <a:pPr marL="0" marR="0" lvl="0" indent="0" algn="ctr" defTabSz="1083041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三次实验：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★</a:t>
            </a:r>
            <a:r>
              <a:rPr lang="en-US" altLang="zh-CN" sz="2400" b="1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分，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★★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分，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★★★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15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</a:endParaRPr>
          </a:p>
          <a:p>
            <a:pPr marL="0" marR="0" lvl="0" indent="0" algn="ctr" defTabSz="1083041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u="sng" dirty="0">
                <a:solidFill>
                  <a:srgbClr val="C00000"/>
                </a:solidFill>
                <a:latin typeface="Microsoft YaHei" charset="-122"/>
                <a:ea typeface="Microsoft YaHei" charset="-122"/>
              </a:rPr>
              <a:t>（必须选择</a:t>
            </a:r>
            <a:r>
              <a:rPr lang="en-US" altLang="zh-CN" sz="2400" b="1" u="sng" dirty="0">
                <a:solidFill>
                  <a:srgbClr val="C00000"/>
                </a:solidFill>
                <a:latin typeface="Microsoft YaHei" charset="-122"/>
                <a:ea typeface="Microsoft YaHei" charset="-122"/>
              </a:rPr>
              <a:t>2</a:t>
            </a:r>
            <a:r>
              <a:rPr lang="zh-CN" altLang="en-US" sz="2400" b="1" u="sng" dirty="0">
                <a:solidFill>
                  <a:srgbClr val="C00000"/>
                </a:solidFill>
                <a:latin typeface="Microsoft YaHei" charset="-122"/>
                <a:ea typeface="Microsoft YaHei" charset="-122"/>
              </a:rPr>
              <a:t>个</a:t>
            </a: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★★★ 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实验，另外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10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分可选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1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个</a:t>
            </a: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★★ 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实验或者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2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个</a:t>
            </a: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★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实验</a:t>
            </a:r>
            <a:r>
              <a:rPr lang="zh-CN" altLang="en-US" sz="2400" b="1" u="sng" dirty="0">
                <a:solidFill>
                  <a:srgbClr val="C00000"/>
                </a:solidFill>
                <a:latin typeface="Microsoft YaHei" charset="-122"/>
                <a:ea typeface="Microsoft YaHei" charset="-122"/>
              </a:rPr>
              <a:t>）</a:t>
            </a:r>
            <a:endParaRPr kumimoji="0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</a:endParaRPr>
          </a:p>
          <a:p>
            <a:pPr marL="0" marR="0" lvl="0" indent="0" algn="ctr" defTabSz="1083041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期末考试：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40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TextBox 26"/>
          <p:cNvSpPr txBox="1">
            <a:spLocks noChangeArrowheads="1"/>
          </p:cNvSpPr>
          <p:nvPr/>
        </p:nvSpPr>
        <p:spPr bwMode="auto">
          <a:xfrm>
            <a:off x="1769302" y="3094890"/>
            <a:ext cx="799319" cy="46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  <p:sp>
        <p:nvSpPr>
          <p:cNvPr id="38" name="TextBox 27"/>
          <p:cNvSpPr txBox="1">
            <a:spLocks noChangeArrowheads="1"/>
          </p:cNvSpPr>
          <p:nvPr/>
        </p:nvSpPr>
        <p:spPr bwMode="auto">
          <a:xfrm>
            <a:off x="5437167" y="3100333"/>
            <a:ext cx="799319" cy="46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</a:p>
        </p:txBody>
      </p: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8085405" y="3094890"/>
            <a:ext cx="2645978" cy="46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期末考试（开卷）</a:t>
            </a:r>
          </a:p>
        </p:txBody>
      </p:sp>
      <p:grpSp>
        <p:nvGrpSpPr>
          <p:cNvPr id="41" name="组合 44"/>
          <p:cNvGrpSpPr>
            <a:grpSpLocks/>
          </p:cNvGrpSpPr>
          <p:nvPr/>
        </p:nvGrpSpPr>
        <p:grpSpPr bwMode="auto">
          <a:xfrm>
            <a:off x="698792" y="3768240"/>
            <a:ext cx="10866090" cy="489750"/>
            <a:chOff x="698575" y="5027815"/>
            <a:chExt cx="10873208" cy="494764"/>
          </a:xfrm>
        </p:grpSpPr>
        <p:cxnSp>
          <p:nvCxnSpPr>
            <p:cNvPr id="42" name="直接连接符 39"/>
            <p:cNvCxnSpPr>
              <a:cxnSpLocks noChangeShapeType="1"/>
            </p:cNvCxnSpPr>
            <p:nvPr/>
          </p:nvCxnSpPr>
          <p:spPr bwMode="auto">
            <a:xfrm>
              <a:off x="698575" y="5302002"/>
              <a:ext cx="10873208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sp>
          <p:nvSpPr>
            <p:cNvPr id="43" name="矩形 43"/>
            <p:cNvSpPr>
              <a:spLocks noChangeArrowheads="1"/>
            </p:cNvSpPr>
            <p:nvPr/>
          </p:nvSpPr>
          <p:spPr bwMode="auto">
            <a:xfrm>
              <a:off x="2906138" y="5027815"/>
              <a:ext cx="6222919" cy="4947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994" tIns="45497" rIns="90994" bIns="45497" anchor="ctr"/>
            <a:lstStyle/>
            <a:p>
              <a:pPr algn="ctr" defTabSz="108304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zh-CN" altLang="en-US" sz="2800" b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作业：实验：期末考试</a:t>
              </a:r>
              <a:r>
                <a:rPr kumimoji="0" lang="en-US" altLang="zh-CN" sz="2800" b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=1:2:2</a:t>
              </a:r>
              <a:endPara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1" name="Freeform 9"/>
          <p:cNvSpPr>
            <a:spLocks noEditPoints="1"/>
          </p:cNvSpPr>
          <p:nvPr/>
        </p:nvSpPr>
        <p:spPr bwMode="auto">
          <a:xfrm>
            <a:off x="1574962" y="1509116"/>
            <a:ext cx="1188000" cy="1188000"/>
          </a:xfrm>
          <a:custGeom>
            <a:avLst/>
            <a:gdLst>
              <a:gd name="T0" fmla="*/ 106210215 w 295"/>
              <a:gd name="T1" fmla="*/ 0 h 295"/>
              <a:gd name="T2" fmla="*/ 0 w 295"/>
              <a:gd name="T3" fmla="*/ 100026869 h 295"/>
              <a:gd name="T4" fmla="*/ 106210215 w 295"/>
              <a:gd name="T5" fmla="*/ 199377675 h 295"/>
              <a:gd name="T6" fmla="*/ 211702652 w 295"/>
              <a:gd name="T7" fmla="*/ 100026869 h 295"/>
              <a:gd name="T8" fmla="*/ 106210215 w 295"/>
              <a:gd name="T9" fmla="*/ 0 h 295"/>
              <a:gd name="T10" fmla="*/ 106210215 w 295"/>
              <a:gd name="T11" fmla="*/ 149364296 h 295"/>
              <a:gd name="T12" fmla="*/ 53105144 w 295"/>
              <a:gd name="T13" fmla="*/ 100026869 h 295"/>
              <a:gd name="T14" fmla="*/ 106210215 w 295"/>
              <a:gd name="T15" fmla="*/ 50013361 h 295"/>
              <a:gd name="T16" fmla="*/ 158597637 w 295"/>
              <a:gd name="T17" fmla="*/ 100026869 h 295"/>
              <a:gd name="T18" fmla="*/ 106210215 w 295"/>
              <a:gd name="T19" fmla="*/ 149364296 h 2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5"/>
              <a:gd name="T31" fmla="*/ 0 h 295"/>
              <a:gd name="T32" fmla="*/ 295 w 295"/>
              <a:gd name="T33" fmla="*/ 295 h 2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5" h="295"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8" y="295"/>
                </a:cubicBezTo>
                <a:cubicBezTo>
                  <a:pt x="229" y="295"/>
                  <a:pt x="295" y="229"/>
                  <a:pt x="295" y="148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21"/>
                </a:moveTo>
                <a:cubicBezTo>
                  <a:pt x="107" y="221"/>
                  <a:pt x="74" y="188"/>
                  <a:pt x="74" y="148"/>
                </a:cubicBezTo>
                <a:cubicBezTo>
                  <a:pt x="74" y="107"/>
                  <a:pt x="107" y="74"/>
                  <a:pt x="148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8" y="22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12124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8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graphicFrame>
        <p:nvGraphicFramePr>
          <p:cNvPr id="78" name="图表 77"/>
          <p:cNvGraphicFramePr/>
          <p:nvPr>
            <p:extLst>
              <p:ext uri="{D42A27DB-BD31-4B8C-83A1-F6EECF244321}">
                <p14:modId xmlns:p14="http://schemas.microsoft.com/office/powerpoint/2010/main" val="3967030258"/>
              </p:ext>
            </p:extLst>
          </p:nvPr>
        </p:nvGraphicFramePr>
        <p:xfrm>
          <a:off x="71746" y="169542"/>
          <a:ext cx="4194430" cy="2877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" name="Freeform 9"/>
          <p:cNvSpPr>
            <a:spLocks noEditPoints="1"/>
          </p:cNvSpPr>
          <p:nvPr/>
        </p:nvSpPr>
        <p:spPr bwMode="auto">
          <a:xfrm>
            <a:off x="5175393" y="1509116"/>
            <a:ext cx="1188000" cy="1188000"/>
          </a:xfrm>
          <a:custGeom>
            <a:avLst/>
            <a:gdLst>
              <a:gd name="T0" fmla="*/ 106210215 w 295"/>
              <a:gd name="T1" fmla="*/ 0 h 295"/>
              <a:gd name="T2" fmla="*/ 0 w 295"/>
              <a:gd name="T3" fmla="*/ 100026869 h 295"/>
              <a:gd name="T4" fmla="*/ 106210215 w 295"/>
              <a:gd name="T5" fmla="*/ 199377675 h 295"/>
              <a:gd name="T6" fmla="*/ 211702652 w 295"/>
              <a:gd name="T7" fmla="*/ 100026869 h 295"/>
              <a:gd name="T8" fmla="*/ 106210215 w 295"/>
              <a:gd name="T9" fmla="*/ 0 h 295"/>
              <a:gd name="T10" fmla="*/ 106210215 w 295"/>
              <a:gd name="T11" fmla="*/ 149364296 h 295"/>
              <a:gd name="T12" fmla="*/ 53105144 w 295"/>
              <a:gd name="T13" fmla="*/ 100026869 h 295"/>
              <a:gd name="T14" fmla="*/ 106210215 w 295"/>
              <a:gd name="T15" fmla="*/ 50013361 h 295"/>
              <a:gd name="T16" fmla="*/ 158597637 w 295"/>
              <a:gd name="T17" fmla="*/ 100026869 h 295"/>
              <a:gd name="T18" fmla="*/ 106210215 w 295"/>
              <a:gd name="T19" fmla="*/ 149364296 h 2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5"/>
              <a:gd name="T31" fmla="*/ 0 h 295"/>
              <a:gd name="T32" fmla="*/ 295 w 295"/>
              <a:gd name="T33" fmla="*/ 295 h 2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5" h="295"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8" y="295"/>
                </a:cubicBezTo>
                <a:cubicBezTo>
                  <a:pt x="229" y="295"/>
                  <a:pt x="295" y="229"/>
                  <a:pt x="295" y="148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21"/>
                </a:moveTo>
                <a:cubicBezTo>
                  <a:pt x="107" y="221"/>
                  <a:pt x="74" y="188"/>
                  <a:pt x="74" y="148"/>
                </a:cubicBezTo>
                <a:cubicBezTo>
                  <a:pt x="74" y="107"/>
                  <a:pt x="107" y="74"/>
                  <a:pt x="148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8" y="22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12124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8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graphicFrame>
        <p:nvGraphicFramePr>
          <p:cNvPr id="88" name="图表 87"/>
          <p:cNvGraphicFramePr/>
          <p:nvPr>
            <p:extLst>
              <p:ext uri="{D42A27DB-BD31-4B8C-83A1-F6EECF244321}">
                <p14:modId xmlns:p14="http://schemas.microsoft.com/office/powerpoint/2010/main" val="1443857872"/>
              </p:ext>
            </p:extLst>
          </p:nvPr>
        </p:nvGraphicFramePr>
        <p:xfrm>
          <a:off x="3672177" y="169542"/>
          <a:ext cx="4194430" cy="2877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Freeform 9"/>
          <p:cNvSpPr>
            <a:spLocks noEditPoints="1"/>
          </p:cNvSpPr>
          <p:nvPr/>
        </p:nvSpPr>
        <p:spPr bwMode="auto">
          <a:xfrm>
            <a:off x="9010541" y="1509116"/>
            <a:ext cx="1188000" cy="1188000"/>
          </a:xfrm>
          <a:custGeom>
            <a:avLst/>
            <a:gdLst>
              <a:gd name="T0" fmla="*/ 106210215 w 295"/>
              <a:gd name="T1" fmla="*/ 0 h 295"/>
              <a:gd name="T2" fmla="*/ 0 w 295"/>
              <a:gd name="T3" fmla="*/ 100026869 h 295"/>
              <a:gd name="T4" fmla="*/ 106210215 w 295"/>
              <a:gd name="T5" fmla="*/ 199377675 h 295"/>
              <a:gd name="T6" fmla="*/ 211702652 w 295"/>
              <a:gd name="T7" fmla="*/ 100026869 h 295"/>
              <a:gd name="T8" fmla="*/ 106210215 w 295"/>
              <a:gd name="T9" fmla="*/ 0 h 295"/>
              <a:gd name="T10" fmla="*/ 106210215 w 295"/>
              <a:gd name="T11" fmla="*/ 149364296 h 295"/>
              <a:gd name="T12" fmla="*/ 53105144 w 295"/>
              <a:gd name="T13" fmla="*/ 100026869 h 295"/>
              <a:gd name="T14" fmla="*/ 106210215 w 295"/>
              <a:gd name="T15" fmla="*/ 50013361 h 295"/>
              <a:gd name="T16" fmla="*/ 158597637 w 295"/>
              <a:gd name="T17" fmla="*/ 100026869 h 295"/>
              <a:gd name="T18" fmla="*/ 106210215 w 295"/>
              <a:gd name="T19" fmla="*/ 149364296 h 2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5"/>
              <a:gd name="T31" fmla="*/ 0 h 295"/>
              <a:gd name="T32" fmla="*/ 295 w 295"/>
              <a:gd name="T33" fmla="*/ 295 h 2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5" h="295"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8" y="295"/>
                </a:cubicBezTo>
                <a:cubicBezTo>
                  <a:pt x="229" y="295"/>
                  <a:pt x="295" y="229"/>
                  <a:pt x="295" y="148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21"/>
                </a:moveTo>
                <a:cubicBezTo>
                  <a:pt x="107" y="221"/>
                  <a:pt x="74" y="188"/>
                  <a:pt x="74" y="148"/>
                </a:cubicBezTo>
                <a:cubicBezTo>
                  <a:pt x="74" y="107"/>
                  <a:pt x="107" y="74"/>
                  <a:pt x="148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8" y="22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12124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8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graphicFrame>
        <p:nvGraphicFramePr>
          <p:cNvPr id="93" name="图表 92"/>
          <p:cNvGraphicFramePr/>
          <p:nvPr>
            <p:extLst>
              <p:ext uri="{D42A27DB-BD31-4B8C-83A1-F6EECF244321}">
                <p14:modId xmlns:p14="http://schemas.microsoft.com/office/powerpoint/2010/main" val="217551025"/>
              </p:ext>
            </p:extLst>
          </p:nvPr>
        </p:nvGraphicFramePr>
        <p:xfrm>
          <a:off x="7507325" y="169542"/>
          <a:ext cx="4194430" cy="2877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CE2E0-6DDF-4FAE-9DBA-F1C48BF5C1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23" name="TextBox 58"/>
          <p:cNvSpPr txBox="1">
            <a:spLocks noChangeArrowheads="1"/>
          </p:cNvSpPr>
          <p:nvPr/>
        </p:nvSpPr>
        <p:spPr bwMode="auto">
          <a:xfrm>
            <a:off x="1812582" y="1840613"/>
            <a:ext cx="712756" cy="45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83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mpact" pitchFamily="34" charset="0"/>
                <a:ea typeface="微软雅黑 Light"/>
                <a:cs typeface="+mn-cs"/>
              </a:rPr>
              <a:t>20%</a:t>
            </a:r>
            <a:endParaRPr kumimoji="0" lang="zh-CN" altLang="en-US" sz="2383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mpact" pitchFamily="34" charset="0"/>
              <a:ea typeface="微软雅黑 Light"/>
              <a:cs typeface="+mn-cs"/>
            </a:endParaRPr>
          </a:p>
        </p:txBody>
      </p:sp>
      <p:sp>
        <p:nvSpPr>
          <p:cNvPr id="90" name="TextBox 58"/>
          <p:cNvSpPr txBox="1">
            <a:spLocks noChangeArrowheads="1"/>
          </p:cNvSpPr>
          <p:nvPr/>
        </p:nvSpPr>
        <p:spPr bwMode="auto">
          <a:xfrm>
            <a:off x="5413815" y="1873823"/>
            <a:ext cx="711154" cy="45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83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mpact" pitchFamily="34" charset="0"/>
                <a:ea typeface="微软雅黑 Light"/>
                <a:cs typeface="+mn-cs"/>
              </a:rPr>
              <a:t>40%</a:t>
            </a:r>
            <a:endParaRPr kumimoji="0" lang="zh-CN" altLang="en-US" sz="2383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mpact" pitchFamily="34" charset="0"/>
              <a:ea typeface="微软雅黑 Light"/>
              <a:cs typeface="+mn-cs"/>
            </a:endParaRPr>
          </a:p>
        </p:txBody>
      </p:sp>
      <p:sp>
        <p:nvSpPr>
          <p:cNvPr id="95" name="TextBox 58"/>
          <p:cNvSpPr txBox="1">
            <a:spLocks noChangeArrowheads="1"/>
          </p:cNvSpPr>
          <p:nvPr/>
        </p:nvSpPr>
        <p:spPr bwMode="auto">
          <a:xfrm>
            <a:off x="9248963" y="1873823"/>
            <a:ext cx="711154" cy="45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94" tIns="45497" rIns="90994" bIns="45497">
            <a:spAutoFit/>
          </a:bodyPr>
          <a:lstStyle/>
          <a:p>
            <a:pPr marL="0" marR="0" lvl="0" indent="0" algn="ctr" defTabSz="10830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83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mpact" pitchFamily="34" charset="0"/>
                <a:ea typeface="微软雅黑 Light"/>
                <a:cs typeface="+mn-cs"/>
              </a:rPr>
              <a:t>40%</a:t>
            </a:r>
            <a:endParaRPr kumimoji="0" lang="zh-CN" altLang="en-US" sz="2383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mpact" pitchFamily="34" charset="0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1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任课教师简介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李琦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6" y="1560643"/>
            <a:ext cx="2178458" cy="2683519"/>
          </a:xfrm>
          <a:prstGeom prst="roundRect">
            <a:avLst>
              <a:gd name="adj" fmla="val 10727"/>
            </a:avLst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3568070" y="1529122"/>
            <a:ext cx="7725770" cy="73527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b="1" dirty="0">
                <a:solidFill>
                  <a:schemeClr val="accent1"/>
                </a:solidFill>
              </a:rPr>
              <a:t>清华大学网研院长聘副教授，博士生导师</a:t>
            </a:r>
          </a:p>
        </p:txBody>
      </p:sp>
      <p:sp>
        <p:nvSpPr>
          <p:cNvPr id="5" name="矩形 4"/>
          <p:cNvSpPr/>
          <p:nvPr/>
        </p:nvSpPr>
        <p:spPr>
          <a:xfrm>
            <a:off x="3568070" y="2411414"/>
            <a:ext cx="7725770" cy="1832748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8070" y="2483582"/>
            <a:ext cx="6096000" cy="16884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研究领域：   互联网和云安全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                     人工智能和大数据安全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                     移动和物联网安全</a:t>
            </a: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9371" y="4667535"/>
            <a:ext cx="10334469" cy="1337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bg1"/>
                </a:solidFill>
              </a:rPr>
              <a:t>办公地点：</a:t>
            </a:r>
            <a:r>
              <a:rPr kumimoji="1" lang="is-IS" altLang="zh-CN" sz="2000" b="1" dirty="0">
                <a:solidFill>
                  <a:schemeClr val="bg1"/>
                </a:solidFill>
              </a:rPr>
              <a:t>FIT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楼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区</a:t>
            </a:r>
            <a:r>
              <a:rPr kumimoji="1" lang="is-IS" altLang="zh-CN" sz="2000" b="1" dirty="0">
                <a:solidFill>
                  <a:schemeClr val="bg1"/>
                </a:solidFill>
              </a:rPr>
              <a:t>213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        办公电话：</a:t>
            </a:r>
            <a:r>
              <a:rPr kumimoji="1" lang="is-IS" altLang="zh-CN" sz="2000" b="1" dirty="0">
                <a:solidFill>
                  <a:schemeClr val="bg1"/>
                </a:solidFill>
              </a:rPr>
              <a:t>62603080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      电子邮件：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qli01@tsinghua.edu.cn</a:t>
            </a:r>
            <a:endParaRPr kumimoji="1" lang="zh-CN" altLang="en-US" sz="2000" b="1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bg1"/>
                </a:solidFill>
              </a:rPr>
              <a:t>个人主页：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https://</a:t>
            </a:r>
            <a:r>
              <a:rPr kumimoji="1" lang="en-US" altLang="zh-CN" sz="2000" b="1" dirty="0" err="1">
                <a:solidFill>
                  <a:schemeClr val="bg1"/>
                </a:solidFill>
              </a:rPr>
              <a:t>sites.google.com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/site/qili2012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5906" y="2467837"/>
            <a:ext cx="6923430" cy="1470025"/>
          </a:xfrm>
        </p:spPr>
        <p:txBody>
          <a:bodyPr/>
          <a:lstStyle/>
          <a:p>
            <a:r>
              <a:rPr kumimoji="1" lang="en-US" altLang="zh-CN" dirty="0"/>
              <a:t>Q and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04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2">
            <a:extLst>
              <a:ext uri="{FF2B5EF4-FFF2-40B4-BE49-F238E27FC236}">
                <a16:creationId xmlns:a16="http://schemas.microsoft.com/office/drawing/2014/main" id="{9E09FC62-58B1-CE94-EB74-CBCAFF372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5" y="1529122"/>
            <a:ext cx="2186279" cy="2715040"/>
          </a:xfrm>
          <a:prstGeom prst="round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任课教师简介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姚苏</a:t>
            </a:r>
          </a:p>
        </p:txBody>
      </p:sp>
      <p:sp>
        <p:nvSpPr>
          <p:cNvPr id="4" name="矩形 3"/>
          <p:cNvSpPr/>
          <p:nvPr/>
        </p:nvSpPr>
        <p:spPr>
          <a:xfrm>
            <a:off x="3568070" y="1529122"/>
            <a:ext cx="7725770" cy="73527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b="1" dirty="0">
                <a:solidFill>
                  <a:schemeClr val="accent1"/>
                </a:solidFill>
              </a:rPr>
              <a:t>清华大学信息国家研究中心，助理研究员</a:t>
            </a:r>
          </a:p>
        </p:txBody>
      </p:sp>
      <p:sp>
        <p:nvSpPr>
          <p:cNvPr id="5" name="矩形 4"/>
          <p:cNvSpPr/>
          <p:nvPr/>
        </p:nvSpPr>
        <p:spPr>
          <a:xfrm>
            <a:off x="3568070" y="2411414"/>
            <a:ext cx="7725770" cy="1832748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8070" y="2483582"/>
            <a:ext cx="6096000" cy="16884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研究领域：</a:t>
            </a:r>
            <a:r>
              <a:rPr kumimoji="1" lang="zh-CN" altLang="en-US" sz="2400" b="1" kern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网络空间安全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</a:t>
            </a:r>
            <a:r>
              <a:rPr kumimoji="1" lang="zh-CN" altLang="en-US" sz="2400" b="1" kern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区块链系统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</a:t>
            </a: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智能网络体系结构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9371" y="4667535"/>
            <a:ext cx="10334469" cy="1337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办公地点：</a:t>
            </a:r>
            <a:r>
              <a:rPr kumimoji="1" lang="is-I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FIT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楼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104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电子邮件：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yaosu@tsinghua.edu.cn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个人主页：https://www.bnrist.tsinghua.edu.cn/info/1091/2839.htm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认识助教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F079B-9CD7-9E40-BA05-56156544D818}"/>
              </a:ext>
            </a:extLst>
          </p:cNvPr>
          <p:cNvSpPr txBox="1"/>
          <p:nvPr/>
        </p:nvSpPr>
        <p:spPr>
          <a:xfrm>
            <a:off x="6070135" y="4705874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 wangye22</a:t>
            </a:r>
            <a:r>
              <a:rPr lang="en" altLang="zh-CN" sz="1400" dirty="0">
                <a:latin typeface="+mj-lt"/>
              </a:rPr>
              <a:t>@mails.tsinghua.edu.cn</a:t>
            </a:r>
            <a:endParaRPr lang="zh-CN" altLang="en-US" sz="1400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B76D93-3014-A140-B530-49D1CED5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3" r="7783"/>
          <a:stretch/>
        </p:blipFill>
        <p:spPr>
          <a:xfrm>
            <a:off x="6464754" y="1942446"/>
            <a:ext cx="1990313" cy="1996289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734D765-15D1-434D-88F8-F7087C77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321" y="4141747"/>
            <a:ext cx="1401932" cy="3045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王叶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25">
            <a:extLst>
              <a:ext uri="{FF2B5EF4-FFF2-40B4-BE49-F238E27FC236}">
                <a16:creationId xmlns:a16="http://schemas.microsoft.com/office/drawing/2014/main" id="{8FED7F2D-C8D6-A80A-2A16-B9B57937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98" y="4186299"/>
            <a:ext cx="1211635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/>
          <a:p>
            <a:pPr algn="ctr" defTabSz="650230" eaLnBrk="1" hangingPunct="1"/>
            <a:r>
              <a:rPr lang="zh-CN" altLang="en-US" sz="20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庆语其</a:t>
            </a:r>
            <a:endParaRPr lang="en-US" altLang="zh-CN" sz="2000" b="1" cap="all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37">
            <a:extLst>
              <a:ext uri="{FF2B5EF4-FFF2-40B4-BE49-F238E27FC236}">
                <a16:creationId xmlns:a16="http://schemas.microsoft.com/office/drawing/2014/main" id="{AB726853-848E-85CA-5BF5-55662B15C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0"/>
          <a:stretch/>
        </p:blipFill>
        <p:spPr>
          <a:xfrm>
            <a:off x="687762" y="1944245"/>
            <a:ext cx="1996573" cy="1996573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矩形 38">
            <a:extLst>
              <a:ext uri="{FF2B5EF4-FFF2-40B4-BE49-F238E27FC236}">
                <a16:creationId xmlns:a16="http://schemas.microsoft.com/office/drawing/2014/main" id="{6388B7B2-0848-510B-CCA4-1C70FBF4C895}"/>
              </a:ext>
            </a:extLst>
          </p:cNvPr>
          <p:cNvSpPr/>
          <p:nvPr/>
        </p:nvSpPr>
        <p:spPr>
          <a:xfrm>
            <a:off x="430709" y="4705875"/>
            <a:ext cx="2146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lt"/>
              </a:rPr>
              <a:t>qyq21</a:t>
            </a:r>
            <a:r>
              <a:rPr lang="zh-CN" altLang="en-US" sz="1400" dirty="0">
                <a:latin typeface="+mj-lt"/>
              </a:rPr>
              <a:t>@mails.tsinghua.edu.cn</a:t>
            </a:r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18272BF1-C183-34EF-E5DC-C512923629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4" r="-2324"/>
          <a:stretch/>
        </p:blipFill>
        <p:spPr>
          <a:xfrm>
            <a:off x="3536800" y="1944834"/>
            <a:ext cx="2001268" cy="199598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矩形 4">
            <a:extLst>
              <a:ext uri="{FF2B5EF4-FFF2-40B4-BE49-F238E27FC236}">
                <a16:creationId xmlns:a16="http://schemas.microsoft.com/office/drawing/2014/main" id="{2654FF7F-DBCA-3D67-F8E0-18B803429B2F}"/>
              </a:ext>
            </a:extLst>
          </p:cNvPr>
          <p:cNvSpPr/>
          <p:nvPr/>
        </p:nvSpPr>
        <p:spPr>
          <a:xfrm>
            <a:off x="3248207" y="4705876"/>
            <a:ext cx="2220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y-xu22</a:t>
            </a:r>
            <a:r>
              <a:rPr lang="zh-CN" altLang="en-US" sz="1400" dirty="0">
                <a:latin typeface="+mj-lt"/>
              </a:rPr>
              <a:t>@mails.tsinghua.edu.cn</a:t>
            </a: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908E4AF0-77D4-EED5-8985-39E4CE29AC8A}"/>
              </a:ext>
            </a:extLst>
          </p:cNvPr>
          <p:cNvSpPr/>
          <p:nvPr/>
        </p:nvSpPr>
        <p:spPr>
          <a:xfrm>
            <a:off x="4181610" y="4141747"/>
            <a:ext cx="642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徐 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9142F3-7CD9-45AE-AC2C-53BE5F4D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181" y="4171687"/>
            <a:ext cx="140193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张翼翔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88E7E2-6D83-4A08-8C1C-897408F02D94}"/>
              </a:ext>
            </a:extLst>
          </p:cNvPr>
          <p:cNvSpPr txBox="1"/>
          <p:nvPr/>
        </p:nvSpPr>
        <p:spPr>
          <a:xfrm>
            <a:off x="9088265" y="4705874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 zhangyix19@mails.tsinghua.edu.cn </a:t>
            </a:r>
            <a:endParaRPr lang="zh-CN" alt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3B3D1-1C25-2FDE-2813-5BF4657276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297" r="-7429" b="5168"/>
          <a:stretch/>
        </p:blipFill>
        <p:spPr>
          <a:xfrm>
            <a:off x="9448800" y="1906542"/>
            <a:ext cx="1990313" cy="1987199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264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课程简介与课程目标</a:t>
            </a:r>
          </a:p>
        </p:txBody>
      </p:sp>
      <p:sp>
        <p:nvSpPr>
          <p:cNvPr id="32" name="等腰三角形 52"/>
          <p:cNvSpPr/>
          <p:nvPr/>
        </p:nvSpPr>
        <p:spPr>
          <a:xfrm>
            <a:off x="5402082" y="4740236"/>
            <a:ext cx="2447637" cy="289297"/>
          </a:xfrm>
          <a:prstGeom prst="triangl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33" name="等腰三角形 55"/>
          <p:cNvSpPr/>
          <p:nvPr/>
        </p:nvSpPr>
        <p:spPr>
          <a:xfrm>
            <a:off x="5402081" y="2744715"/>
            <a:ext cx="2447637" cy="289297"/>
          </a:xfrm>
          <a:prstGeom prst="triangle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b="1">
              <a:solidFill>
                <a:schemeClr val="bg1"/>
              </a:solidFill>
            </a:endParaRPr>
          </a:p>
        </p:txBody>
      </p:sp>
      <p:grpSp>
        <p:nvGrpSpPr>
          <p:cNvPr id="34" name="组 25"/>
          <p:cNvGrpSpPr/>
          <p:nvPr/>
        </p:nvGrpSpPr>
        <p:grpSpPr>
          <a:xfrm>
            <a:off x="765820" y="1086542"/>
            <a:ext cx="10739501" cy="1440000"/>
            <a:chOff x="765820" y="946793"/>
            <a:chExt cx="10739501" cy="1440000"/>
          </a:xfrm>
        </p:grpSpPr>
        <p:sp>
          <p:nvSpPr>
            <p:cNvPr id="51" name="圆角矩形 4"/>
            <p:cNvSpPr/>
            <p:nvPr/>
          </p:nvSpPr>
          <p:spPr>
            <a:xfrm>
              <a:off x="1197868" y="946793"/>
              <a:ext cx="10307453" cy="1440000"/>
            </a:xfrm>
            <a:prstGeom prst="roundRect">
              <a:avLst>
                <a:gd name="adj" fmla="val 8270"/>
              </a:avLst>
            </a:prstGeom>
            <a:solidFill>
              <a:srgbClr val="7030A0"/>
            </a:solidFill>
            <a:ln w="1016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52" name="椭圆 6"/>
            <p:cNvSpPr/>
            <p:nvPr/>
          </p:nvSpPr>
          <p:spPr>
            <a:xfrm>
              <a:off x="765820" y="946793"/>
              <a:ext cx="1440000" cy="1440000"/>
            </a:xfrm>
            <a:prstGeom prst="ellipse">
              <a:avLst/>
            </a:prstGeom>
            <a:solidFill>
              <a:srgbClr val="7030A0"/>
            </a:solidFill>
            <a:ln w="762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53" name="Shape 4042"/>
            <p:cNvSpPr/>
            <p:nvPr/>
          </p:nvSpPr>
          <p:spPr>
            <a:xfrm>
              <a:off x="1358372" y="1128220"/>
              <a:ext cx="352792" cy="347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70" y="40088"/>
                  </a:moveTo>
                  <a:lnTo>
                    <a:pt x="29870" y="40088"/>
                  </a:lnTo>
                  <a:lnTo>
                    <a:pt x="32207" y="40088"/>
                  </a:lnTo>
                  <a:cubicBezTo>
                    <a:pt x="36883" y="35044"/>
                    <a:pt x="41558" y="30530"/>
                    <a:pt x="48311" y="25752"/>
                  </a:cubicBezTo>
                  <a:lnTo>
                    <a:pt x="48311" y="23362"/>
                  </a:lnTo>
                  <a:cubicBezTo>
                    <a:pt x="48311" y="20973"/>
                    <a:pt x="48311" y="20973"/>
                    <a:pt x="48311" y="18584"/>
                  </a:cubicBezTo>
                  <a:cubicBezTo>
                    <a:pt x="41558" y="14070"/>
                    <a:pt x="34545" y="11681"/>
                    <a:pt x="27792" y="6902"/>
                  </a:cubicBezTo>
                  <a:cubicBezTo>
                    <a:pt x="23116" y="11681"/>
                    <a:pt x="16103" y="16460"/>
                    <a:pt x="11428" y="23362"/>
                  </a:cubicBezTo>
                  <a:cubicBezTo>
                    <a:pt x="16103" y="30530"/>
                    <a:pt x="18441" y="35044"/>
                    <a:pt x="23116" y="40088"/>
                  </a:cubicBezTo>
                  <a:cubicBezTo>
                    <a:pt x="25454" y="40088"/>
                    <a:pt x="27792" y="40088"/>
                    <a:pt x="29870" y="40088"/>
                  </a:cubicBezTo>
                  <a:close/>
                  <a:moveTo>
                    <a:pt x="16103" y="51769"/>
                  </a:moveTo>
                  <a:lnTo>
                    <a:pt x="16103" y="51769"/>
                  </a:lnTo>
                  <a:cubicBezTo>
                    <a:pt x="16103" y="49380"/>
                    <a:pt x="16103" y="49380"/>
                    <a:pt x="18441" y="46991"/>
                  </a:cubicBezTo>
                  <a:cubicBezTo>
                    <a:pt x="14025" y="42477"/>
                    <a:pt x="9090" y="37433"/>
                    <a:pt x="6753" y="32920"/>
                  </a:cubicBezTo>
                  <a:cubicBezTo>
                    <a:pt x="2337" y="40088"/>
                    <a:pt x="0" y="49380"/>
                    <a:pt x="0" y="58672"/>
                  </a:cubicBezTo>
                  <a:cubicBezTo>
                    <a:pt x="0" y="70619"/>
                    <a:pt x="2337" y="82300"/>
                    <a:pt x="9090" y="89203"/>
                  </a:cubicBezTo>
                  <a:cubicBezTo>
                    <a:pt x="11428" y="79911"/>
                    <a:pt x="14025" y="68230"/>
                    <a:pt x="18441" y="58672"/>
                  </a:cubicBezTo>
                  <a:cubicBezTo>
                    <a:pt x="18441" y="58672"/>
                    <a:pt x="16103" y="54159"/>
                    <a:pt x="16103" y="51769"/>
                  </a:cubicBezTo>
                  <a:close/>
                  <a:moveTo>
                    <a:pt x="59740" y="9292"/>
                  </a:moveTo>
                  <a:lnTo>
                    <a:pt x="59740" y="9292"/>
                  </a:lnTo>
                  <a:cubicBezTo>
                    <a:pt x="62077" y="9292"/>
                    <a:pt x="66753" y="11681"/>
                    <a:pt x="69090" y="14070"/>
                  </a:cubicBezTo>
                  <a:cubicBezTo>
                    <a:pt x="75844" y="9292"/>
                    <a:pt x="82857" y="9292"/>
                    <a:pt x="89870" y="6902"/>
                  </a:cubicBezTo>
                  <a:cubicBezTo>
                    <a:pt x="80519" y="2123"/>
                    <a:pt x="71428" y="0"/>
                    <a:pt x="59740" y="0"/>
                  </a:cubicBezTo>
                  <a:cubicBezTo>
                    <a:pt x="52987" y="0"/>
                    <a:pt x="45974" y="0"/>
                    <a:pt x="39220" y="2123"/>
                  </a:cubicBezTo>
                  <a:cubicBezTo>
                    <a:pt x="43636" y="4513"/>
                    <a:pt x="48311" y="9292"/>
                    <a:pt x="52987" y="11681"/>
                  </a:cubicBezTo>
                  <a:cubicBezTo>
                    <a:pt x="55324" y="11681"/>
                    <a:pt x="57402" y="9292"/>
                    <a:pt x="59740" y="9292"/>
                  </a:cubicBezTo>
                  <a:close/>
                  <a:moveTo>
                    <a:pt x="78181" y="70619"/>
                  </a:moveTo>
                  <a:lnTo>
                    <a:pt x="78181" y="70619"/>
                  </a:lnTo>
                  <a:cubicBezTo>
                    <a:pt x="80519" y="68230"/>
                    <a:pt x="80519" y="68230"/>
                    <a:pt x="82857" y="65840"/>
                  </a:cubicBezTo>
                  <a:cubicBezTo>
                    <a:pt x="78181" y="54159"/>
                    <a:pt x="71428" y="44601"/>
                    <a:pt x="64415" y="35044"/>
                  </a:cubicBezTo>
                  <a:cubicBezTo>
                    <a:pt x="64415" y="35044"/>
                    <a:pt x="62077" y="35044"/>
                    <a:pt x="59740" y="35044"/>
                  </a:cubicBezTo>
                  <a:cubicBezTo>
                    <a:pt x="57402" y="35044"/>
                    <a:pt x="55324" y="35044"/>
                    <a:pt x="52987" y="32920"/>
                  </a:cubicBezTo>
                  <a:cubicBezTo>
                    <a:pt x="48311" y="37433"/>
                    <a:pt x="43636" y="40088"/>
                    <a:pt x="39220" y="44601"/>
                  </a:cubicBezTo>
                  <a:cubicBezTo>
                    <a:pt x="41558" y="46991"/>
                    <a:pt x="41558" y="49380"/>
                    <a:pt x="41558" y="51769"/>
                  </a:cubicBezTo>
                  <a:cubicBezTo>
                    <a:pt x="41558" y="54159"/>
                    <a:pt x="41558" y="54159"/>
                    <a:pt x="41558" y="56548"/>
                  </a:cubicBezTo>
                  <a:cubicBezTo>
                    <a:pt x="52987" y="63451"/>
                    <a:pt x="64415" y="68230"/>
                    <a:pt x="78181" y="70619"/>
                  </a:cubicBezTo>
                  <a:close/>
                  <a:moveTo>
                    <a:pt x="94285" y="86814"/>
                  </a:moveTo>
                  <a:lnTo>
                    <a:pt x="94285" y="86814"/>
                  </a:lnTo>
                  <a:cubicBezTo>
                    <a:pt x="94285" y="89203"/>
                    <a:pt x="94285" y="93982"/>
                    <a:pt x="94285" y="96371"/>
                  </a:cubicBezTo>
                  <a:cubicBezTo>
                    <a:pt x="94285" y="98761"/>
                    <a:pt x="94285" y="103274"/>
                    <a:pt x="94285" y="108053"/>
                  </a:cubicBezTo>
                  <a:cubicBezTo>
                    <a:pt x="103636" y="100884"/>
                    <a:pt x="112727" y="89203"/>
                    <a:pt x="115064" y="77522"/>
                  </a:cubicBezTo>
                  <a:cubicBezTo>
                    <a:pt x="110649" y="79911"/>
                    <a:pt x="105974" y="79911"/>
                    <a:pt x="101298" y="79911"/>
                  </a:cubicBezTo>
                  <a:cubicBezTo>
                    <a:pt x="101298" y="84690"/>
                    <a:pt x="98961" y="86814"/>
                    <a:pt x="94285" y="86814"/>
                  </a:cubicBezTo>
                  <a:close/>
                  <a:moveTo>
                    <a:pt x="75844" y="79911"/>
                  </a:moveTo>
                  <a:lnTo>
                    <a:pt x="75844" y="79911"/>
                  </a:lnTo>
                  <a:cubicBezTo>
                    <a:pt x="62077" y="77522"/>
                    <a:pt x="48311" y="70619"/>
                    <a:pt x="36883" y="63451"/>
                  </a:cubicBezTo>
                  <a:cubicBezTo>
                    <a:pt x="34545" y="63451"/>
                    <a:pt x="32207" y="65840"/>
                    <a:pt x="29870" y="65840"/>
                  </a:cubicBezTo>
                  <a:cubicBezTo>
                    <a:pt x="27792" y="65840"/>
                    <a:pt x="27792" y="65840"/>
                    <a:pt x="27792" y="63451"/>
                  </a:cubicBezTo>
                  <a:cubicBezTo>
                    <a:pt x="20519" y="75132"/>
                    <a:pt x="18441" y="86814"/>
                    <a:pt x="16103" y="100884"/>
                  </a:cubicBezTo>
                  <a:cubicBezTo>
                    <a:pt x="23116" y="105663"/>
                    <a:pt x="29870" y="112831"/>
                    <a:pt x="36883" y="115221"/>
                  </a:cubicBezTo>
                  <a:cubicBezTo>
                    <a:pt x="45974" y="100884"/>
                    <a:pt x="59740" y="86814"/>
                    <a:pt x="75844" y="79911"/>
                  </a:cubicBezTo>
                  <a:close/>
                  <a:moveTo>
                    <a:pt x="98961" y="14070"/>
                  </a:moveTo>
                  <a:lnTo>
                    <a:pt x="98961" y="14070"/>
                  </a:lnTo>
                  <a:cubicBezTo>
                    <a:pt x="89870" y="16460"/>
                    <a:pt x="80519" y="18584"/>
                    <a:pt x="71428" y="20973"/>
                  </a:cubicBezTo>
                  <a:lnTo>
                    <a:pt x="73506" y="23362"/>
                  </a:lnTo>
                  <a:cubicBezTo>
                    <a:pt x="73506" y="25752"/>
                    <a:pt x="71428" y="25752"/>
                    <a:pt x="71428" y="28141"/>
                  </a:cubicBezTo>
                  <a:cubicBezTo>
                    <a:pt x="80519" y="37433"/>
                    <a:pt x="85194" y="49380"/>
                    <a:pt x="89870" y="63451"/>
                  </a:cubicBezTo>
                  <a:cubicBezTo>
                    <a:pt x="94285" y="63451"/>
                    <a:pt x="98961" y="65840"/>
                    <a:pt x="101298" y="70619"/>
                  </a:cubicBezTo>
                  <a:cubicBezTo>
                    <a:pt x="108311" y="70619"/>
                    <a:pt x="112727" y="70619"/>
                    <a:pt x="117402" y="68230"/>
                  </a:cubicBezTo>
                  <a:cubicBezTo>
                    <a:pt x="119740" y="65840"/>
                    <a:pt x="119740" y="61061"/>
                    <a:pt x="119740" y="58672"/>
                  </a:cubicBezTo>
                  <a:cubicBezTo>
                    <a:pt x="119740" y="42477"/>
                    <a:pt x="110649" y="25752"/>
                    <a:pt x="98961" y="14070"/>
                  </a:cubicBezTo>
                  <a:close/>
                  <a:moveTo>
                    <a:pt x="82857" y="86814"/>
                  </a:moveTo>
                  <a:lnTo>
                    <a:pt x="82857" y="86814"/>
                  </a:lnTo>
                  <a:cubicBezTo>
                    <a:pt x="66753" y="93982"/>
                    <a:pt x="55324" y="103274"/>
                    <a:pt x="45974" y="117610"/>
                  </a:cubicBezTo>
                  <a:cubicBezTo>
                    <a:pt x="50649" y="119734"/>
                    <a:pt x="55324" y="119734"/>
                    <a:pt x="59740" y="119734"/>
                  </a:cubicBezTo>
                  <a:cubicBezTo>
                    <a:pt x="69090" y="119734"/>
                    <a:pt x="75844" y="117610"/>
                    <a:pt x="85194" y="115221"/>
                  </a:cubicBezTo>
                  <a:cubicBezTo>
                    <a:pt x="85194" y="108053"/>
                    <a:pt x="87532" y="100884"/>
                    <a:pt x="87532" y="96371"/>
                  </a:cubicBezTo>
                  <a:cubicBezTo>
                    <a:pt x="87532" y="93982"/>
                    <a:pt x="87532" y="91592"/>
                    <a:pt x="85194" y="89203"/>
                  </a:cubicBezTo>
                  <a:cubicBezTo>
                    <a:pt x="85194" y="86814"/>
                    <a:pt x="82857" y="86814"/>
                    <a:pt x="82857" y="8681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  <a:sym typeface="Lato"/>
              </a:endParaRPr>
            </a:p>
          </p:txBody>
        </p:sp>
        <p:sp>
          <p:nvSpPr>
            <p:cNvPr id="54" name="文本框 3"/>
            <p:cNvSpPr txBox="1"/>
            <p:nvPr/>
          </p:nvSpPr>
          <p:spPr>
            <a:xfrm>
              <a:off x="1114243" y="1947610"/>
              <a:ext cx="766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kern="0" dirty="0">
                  <a:solidFill>
                    <a:srgbClr val="FFFFFF"/>
                  </a:solidFill>
                  <a:latin typeface="微软雅黑"/>
                  <a:ea typeface="微软雅黑"/>
                  <a:cs typeface="DengXian" charset="-122"/>
                </a:rPr>
                <a:t>practice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DengXian" charset="-122"/>
              </a:endParaRPr>
            </a:p>
          </p:txBody>
        </p:sp>
        <p:sp>
          <p:nvSpPr>
            <p:cNvPr id="55" name="文本框 9"/>
            <p:cNvSpPr txBox="1"/>
            <p:nvPr/>
          </p:nvSpPr>
          <p:spPr>
            <a:xfrm>
              <a:off x="909059" y="150052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DengXian" charset="-122"/>
                </a:rPr>
                <a:t>应用实践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DengXian" charset="-122"/>
              </a:endParaRPr>
            </a:p>
          </p:txBody>
        </p:sp>
        <p:sp>
          <p:nvSpPr>
            <p:cNvPr id="56" name="文本框 14"/>
            <p:cNvSpPr txBox="1"/>
            <p:nvPr/>
          </p:nvSpPr>
          <p:spPr>
            <a:xfrm>
              <a:off x="2420494" y="1239614"/>
              <a:ext cx="8899248" cy="79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1" lang="zh-CN" altLang="en-US" sz="2000" kern="0" dirty="0">
                  <a:solidFill>
                    <a:schemeClr val="bg1"/>
                  </a:solidFill>
                  <a:latin typeface="微软雅黑"/>
                  <a:ea typeface="微软雅黑"/>
                  <a:cs typeface="DengXian" charset="-122"/>
                </a:rPr>
                <a:t>精心设计实验验证环节，让同学们在动手实践、边学边练中不断加深对网络空间安全问题的理解和领悟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765820" y="5190998"/>
            <a:ext cx="10739501" cy="1440000"/>
            <a:chOff x="765820" y="5157192"/>
            <a:chExt cx="10739501" cy="1440000"/>
          </a:xfrm>
        </p:grpSpPr>
        <p:grpSp>
          <p:nvGrpSpPr>
            <p:cNvPr id="44" name="组 31"/>
            <p:cNvGrpSpPr/>
            <p:nvPr/>
          </p:nvGrpSpPr>
          <p:grpSpPr>
            <a:xfrm>
              <a:off x="765820" y="5157192"/>
              <a:ext cx="10739501" cy="1440000"/>
              <a:chOff x="765820" y="946793"/>
              <a:chExt cx="10739501" cy="1440000"/>
            </a:xfrm>
          </p:grpSpPr>
          <p:sp>
            <p:nvSpPr>
              <p:cNvPr id="46" name="圆角矩形 32"/>
              <p:cNvSpPr/>
              <p:nvPr/>
            </p:nvSpPr>
            <p:spPr>
              <a:xfrm>
                <a:off x="1197868" y="946793"/>
                <a:ext cx="10307453" cy="1440000"/>
              </a:xfrm>
              <a:prstGeom prst="roundRect">
                <a:avLst>
                  <a:gd name="adj" fmla="val 8270"/>
                </a:avLst>
              </a:prstGeom>
              <a:solidFill>
                <a:srgbClr val="E4D7EC"/>
              </a:solidFill>
              <a:ln w="1016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ngXian" charset="-122"/>
                  <a:ea typeface="DengXian" charset="-122"/>
                  <a:cs typeface="DengXian" charset="-122"/>
                </a:endParaRPr>
              </a:p>
            </p:txBody>
          </p:sp>
          <p:sp>
            <p:nvSpPr>
              <p:cNvPr id="47" name="椭圆 33"/>
              <p:cNvSpPr/>
              <p:nvPr/>
            </p:nvSpPr>
            <p:spPr>
              <a:xfrm>
                <a:off x="765820" y="946793"/>
                <a:ext cx="1440000" cy="1440000"/>
              </a:xfrm>
              <a:prstGeom prst="ellipse">
                <a:avLst/>
              </a:prstGeom>
              <a:solidFill>
                <a:srgbClr val="E4D7EC"/>
              </a:solidFill>
              <a:ln w="762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ngXian" charset="-122"/>
                  <a:ea typeface="DengXian" charset="-122"/>
                  <a:cs typeface="DengXian" charset="-122"/>
                </a:endParaRPr>
              </a:p>
            </p:txBody>
          </p:sp>
          <p:sp>
            <p:nvSpPr>
              <p:cNvPr id="48" name="文本框 35"/>
              <p:cNvSpPr txBox="1"/>
              <p:nvPr/>
            </p:nvSpPr>
            <p:spPr>
              <a:xfrm>
                <a:off x="870657" y="1865182"/>
                <a:ext cx="1222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1218895"/>
                <a:r>
                  <a:rPr kumimoji="1" lang="en-US" altLang="zh-CN" sz="1200" kern="0">
                    <a:solidFill>
                      <a:srgbClr val="0A1312"/>
                    </a:solidFill>
                    <a:latin typeface="微软雅黑"/>
                    <a:ea typeface="微软雅黑"/>
                    <a:cs typeface="DengXian" charset="-122"/>
                  </a:rPr>
                  <a:t>Basic theory</a:t>
                </a:r>
                <a:endPara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A1312"/>
                  </a:solidFill>
                  <a:effectLst/>
                  <a:uLnTx/>
                  <a:uFillTx/>
                  <a:latin typeface="微软雅黑"/>
                  <a:ea typeface="微软雅黑"/>
                  <a:cs typeface="DengXian" charset="-122"/>
                </a:endParaRPr>
              </a:p>
            </p:txBody>
          </p:sp>
          <p:sp>
            <p:nvSpPr>
              <p:cNvPr id="49" name="文本框 36"/>
              <p:cNvSpPr txBox="1"/>
              <p:nvPr/>
            </p:nvSpPr>
            <p:spPr>
              <a:xfrm>
                <a:off x="798452" y="1497460"/>
                <a:ext cx="14726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A131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DengXian" charset="-122"/>
                  </a:rPr>
                  <a:t>基础理论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A1312"/>
                  </a:solidFill>
                  <a:effectLst/>
                  <a:uLnTx/>
                  <a:uFillTx/>
                  <a:latin typeface="微软雅黑"/>
                  <a:ea typeface="微软雅黑"/>
                  <a:cs typeface="DengXian" charset="-122"/>
                </a:endParaRPr>
              </a:p>
            </p:txBody>
          </p:sp>
          <p:sp>
            <p:nvSpPr>
              <p:cNvPr id="50" name="文本框 37"/>
              <p:cNvSpPr txBox="1"/>
              <p:nvPr/>
            </p:nvSpPr>
            <p:spPr>
              <a:xfrm>
                <a:off x="2420494" y="1112996"/>
                <a:ext cx="8899248" cy="1169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A131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DengXian" charset="-122"/>
                  </a:rPr>
                  <a:t>介绍网络空间安全学科基础框架和基础理论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A1312"/>
                  </a:solidFill>
                  <a:effectLst/>
                  <a:uLnTx/>
                  <a:uFillTx/>
                  <a:latin typeface="微软雅黑"/>
                  <a:ea typeface="微软雅黑"/>
                  <a:cs typeface="DengXian" charset="-122"/>
                </a:endParaRPr>
              </a:p>
              <a:p>
                <a:pPr marL="342900" marR="0" lvl="0" indent="-34290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A131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DengXian" charset="-122"/>
                  </a:rPr>
                  <a:t>全面勾勒网络空间安全</a:t>
                </a:r>
                <a:r>
                  <a:rPr kumimoji="1" lang="zh-CN" altLang="en-US" sz="2000" kern="0" dirty="0">
                    <a:solidFill>
                      <a:srgbClr val="0A1312"/>
                    </a:solidFill>
                    <a:latin typeface="微软雅黑"/>
                    <a:ea typeface="微软雅黑"/>
                    <a:cs typeface="DengXian" charset="-122"/>
                  </a:rPr>
                  <a:t>全景知识体系</a:t>
                </a:r>
                <a:endParaRPr kumimoji="1" lang="en-US" altLang="zh-CN" sz="2000" kern="0" dirty="0">
                  <a:solidFill>
                    <a:srgbClr val="0A1312"/>
                  </a:solidFill>
                  <a:latin typeface="微软雅黑"/>
                  <a:ea typeface="微软雅黑"/>
                  <a:cs typeface="DengXian" charset="-122"/>
                </a:endParaRPr>
              </a:p>
              <a:p>
                <a:pPr marL="342900" marR="0" lvl="0" indent="-34290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A131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DengXian" charset="-122"/>
                  </a:rPr>
                  <a:t>认识网络空间安全隐患，提高网络空间安全意识</a:t>
                </a:r>
              </a:p>
            </p:txBody>
          </p:sp>
        </p:grpSp>
        <p:sp>
          <p:nvSpPr>
            <p:cNvPr id="45" name="Shape 4064"/>
            <p:cNvSpPr/>
            <p:nvPr/>
          </p:nvSpPr>
          <p:spPr>
            <a:xfrm>
              <a:off x="1327546" y="5291978"/>
              <a:ext cx="342068" cy="336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57" y="78068"/>
                  </a:moveTo>
                  <a:lnTo>
                    <a:pt x="116957" y="78068"/>
                  </a:lnTo>
                  <a:cubicBezTo>
                    <a:pt x="110873" y="88000"/>
                    <a:pt x="86873" y="95172"/>
                    <a:pt x="60169" y="95172"/>
                  </a:cubicBezTo>
                  <a:cubicBezTo>
                    <a:pt x="32788" y="95172"/>
                    <a:pt x="12169" y="88000"/>
                    <a:pt x="3042" y="78068"/>
                  </a:cubicBezTo>
                  <a:cubicBezTo>
                    <a:pt x="3042" y="75862"/>
                    <a:pt x="0" y="78068"/>
                    <a:pt x="0" y="78068"/>
                  </a:cubicBezTo>
                  <a:cubicBezTo>
                    <a:pt x="0" y="80551"/>
                    <a:pt x="0" y="92689"/>
                    <a:pt x="0" y="92689"/>
                  </a:cubicBezTo>
                  <a:cubicBezTo>
                    <a:pt x="0" y="105103"/>
                    <a:pt x="27042" y="119724"/>
                    <a:pt x="60169" y="119724"/>
                  </a:cubicBezTo>
                  <a:cubicBezTo>
                    <a:pt x="92957" y="119724"/>
                    <a:pt x="119661" y="105103"/>
                    <a:pt x="119661" y="92689"/>
                  </a:cubicBezTo>
                  <a:cubicBezTo>
                    <a:pt x="119661" y="92689"/>
                    <a:pt x="119661" y="80551"/>
                    <a:pt x="119661" y="78068"/>
                  </a:cubicBezTo>
                  <a:cubicBezTo>
                    <a:pt x="119661" y="78068"/>
                    <a:pt x="116957" y="75862"/>
                    <a:pt x="116957" y="78068"/>
                  </a:cubicBezTo>
                  <a:close/>
                  <a:moveTo>
                    <a:pt x="116957" y="44137"/>
                  </a:moveTo>
                  <a:lnTo>
                    <a:pt x="116957" y="44137"/>
                  </a:lnTo>
                  <a:cubicBezTo>
                    <a:pt x="110873" y="51310"/>
                    <a:pt x="86873" y="58758"/>
                    <a:pt x="60169" y="58758"/>
                  </a:cubicBezTo>
                  <a:cubicBezTo>
                    <a:pt x="32788" y="58758"/>
                    <a:pt x="12169" y="51310"/>
                    <a:pt x="3042" y="44137"/>
                  </a:cubicBezTo>
                  <a:cubicBezTo>
                    <a:pt x="3042" y="41655"/>
                    <a:pt x="0" y="44137"/>
                    <a:pt x="0" y="44137"/>
                  </a:cubicBezTo>
                  <a:lnTo>
                    <a:pt x="0" y="61241"/>
                  </a:lnTo>
                  <a:cubicBezTo>
                    <a:pt x="0" y="70896"/>
                    <a:pt x="27042" y="80551"/>
                    <a:pt x="60169" y="80551"/>
                  </a:cubicBezTo>
                  <a:cubicBezTo>
                    <a:pt x="92957" y="80551"/>
                    <a:pt x="119661" y="70896"/>
                    <a:pt x="119661" y="61241"/>
                  </a:cubicBezTo>
                  <a:lnTo>
                    <a:pt x="119661" y="44137"/>
                  </a:lnTo>
                  <a:cubicBezTo>
                    <a:pt x="119661" y="44137"/>
                    <a:pt x="116957" y="41655"/>
                    <a:pt x="116957" y="44137"/>
                  </a:cubicBezTo>
                  <a:close/>
                  <a:moveTo>
                    <a:pt x="60169" y="0"/>
                  </a:moveTo>
                  <a:lnTo>
                    <a:pt x="60169" y="0"/>
                  </a:lnTo>
                  <a:cubicBezTo>
                    <a:pt x="27042" y="0"/>
                    <a:pt x="0" y="7172"/>
                    <a:pt x="0" y="17103"/>
                  </a:cubicBezTo>
                  <a:cubicBezTo>
                    <a:pt x="0" y="26758"/>
                    <a:pt x="0" y="26758"/>
                    <a:pt x="0" y="26758"/>
                  </a:cubicBezTo>
                  <a:cubicBezTo>
                    <a:pt x="0" y="36689"/>
                    <a:pt x="27042" y="44137"/>
                    <a:pt x="60169" y="44137"/>
                  </a:cubicBezTo>
                  <a:cubicBezTo>
                    <a:pt x="92957" y="44137"/>
                    <a:pt x="119661" y="36689"/>
                    <a:pt x="119661" y="26758"/>
                  </a:cubicBezTo>
                  <a:cubicBezTo>
                    <a:pt x="119661" y="17103"/>
                    <a:pt x="119661" y="17103"/>
                    <a:pt x="119661" y="17103"/>
                  </a:cubicBezTo>
                  <a:cubicBezTo>
                    <a:pt x="119661" y="7172"/>
                    <a:pt x="92957" y="0"/>
                    <a:pt x="60169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9" name="圆角矩形 24"/>
          <p:cNvSpPr/>
          <p:nvPr/>
        </p:nvSpPr>
        <p:spPr>
          <a:xfrm>
            <a:off x="1197868" y="3138771"/>
            <a:ext cx="10307453" cy="1440000"/>
          </a:xfrm>
          <a:prstGeom prst="roundRect">
            <a:avLst>
              <a:gd name="adj" fmla="val 8270"/>
            </a:avLst>
          </a:prstGeom>
          <a:solidFill>
            <a:srgbClr val="A177BF"/>
          </a:solidFill>
          <a:ln w="1016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0" name="椭圆 26"/>
          <p:cNvSpPr/>
          <p:nvPr/>
        </p:nvSpPr>
        <p:spPr>
          <a:xfrm>
            <a:off x="765820" y="3138771"/>
            <a:ext cx="1440000" cy="1440000"/>
          </a:xfrm>
          <a:prstGeom prst="ellipse">
            <a:avLst/>
          </a:prstGeom>
          <a:solidFill>
            <a:srgbClr val="A177BF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1" name="文本框 28"/>
          <p:cNvSpPr txBox="1"/>
          <p:nvPr/>
        </p:nvSpPr>
        <p:spPr>
          <a:xfrm>
            <a:off x="909059" y="4111027"/>
            <a:ext cx="1176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1218895"/>
            <a:r>
              <a:rPr kumimoji="1" lang="en-US" altLang="zh-CN" sz="1200" kern="0" dirty="0">
                <a:solidFill>
                  <a:schemeClr val="bg1"/>
                </a:solidFill>
                <a:latin typeface="微软雅黑"/>
                <a:ea typeface="微软雅黑"/>
                <a:cs typeface="DengXian" charset="-122"/>
              </a:rPr>
              <a:t>Typical cases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DengXian" charset="-122"/>
            </a:endParaRPr>
          </a:p>
        </p:txBody>
      </p:sp>
      <p:sp>
        <p:nvSpPr>
          <p:cNvPr id="42" name="文本框 29"/>
          <p:cNvSpPr txBox="1"/>
          <p:nvPr/>
        </p:nvSpPr>
        <p:spPr>
          <a:xfrm>
            <a:off x="882694" y="366451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DengXian" charset="-122"/>
              </a:rPr>
              <a:t>典型用例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DengXian" charset="-122"/>
            </a:endParaRPr>
          </a:p>
        </p:txBody>
      </p:sp>
      <p:sp>
        <p:nvSpPr>
          <p:cNvPr id="43" name="文本框 30"/>
          <p:cNvSpPr txBox="1"/>
          <p:nvPr/>
        </p:nvSpPr>
        <p:spPr>
          <a:xfrm>
            <a:off x="2420494" y="3418459"/>
            <a:ext cx="893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kern="0" dirty="0">
                <a:solidFill>
                  <a:schemeClr val="bg1"/>
                </a:solidFill>
                <a:latin typeface="微软雅黑"/>
                <a:ea typeface="微软雅黑"/>
                <a:cs typeface="DengXian" charset="-122"/>
              </a:rPr>
              <a:t>通过典型安全事件和实例分析，提高同学们的应用思维能力</a:t>
            </a:r>
            <a:endParaRPr kumimoji="1" lang="en-US" altLang="zh-CN" sz="2000" kern="0" dirty="0">
              <a:solidFill>
                <a:schemeClr val="bg1"/>
              </a:solidFill>
              <a:latin typeface="微软雅黑"/>
              <a:ea typeface="微软雅黑"/>
              <a:cs typeface="DengXian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kern="0" dirty="0">
                <a:solidFill>
                  <a:schemeClr val="bg1"/>
                </a:solidFill>
                <a:latin typeface="微软雅黑"/>
                <a:ea typeface="微软雅黑"/>
                <a:cs typeface="DengXian" charset="-122"/>
              </a:rPr>
              <a:t>启发同学们进行思考，初步掌握网络空间安全问题分析和防范的方法</a:t>
            </a:r>
            <a:endParaRPr kumimoji="1" lang="en-US" altLang="zh-CN" sz="2000" kern="0" dirty="0">
              <a:solidFill>
                <a:schemeClr val="bg1"/>
              </a:solidFill>
              <a:latin typeface="微软雅黑"/>
              <a:ea typeface="微软雅黑"/>
              <a:cs typeface="DengXian" charset="-122"/>
            </a:endParaRPr>
          </a:p>
        </p:txBody>
      </p:sp>
      <p:sp>
        <p:nvSpPr>
          <p:cNvPr id="38" name="Shape 4055"/>
          <p:cNvSpPr/>
          <p:nvPr/>
        </p:nvSpPr>
        <p:spPr>
          <a:xfrm>
            <a:off x="1327546" y="3279069"/>
            <a:ext cx="342068" cy="3390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EE29A1-C89A-8644-9C6C-B4B5595B99BE}"/>
              </a:ext>
            </a:extLst>
          </p:cNvPr>
          <p:cNvSpPr/>
          <p:nvPr/>
        </p:nvSpPr>
        <p:spPr>
          <a:xfrm>
            <a:off x="3792512" y="1995154"/>
            <a:ext cx="8399488" cy="1759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390BD7-9E9C-0D4E-A92D-6F6196C9DABC}"/>
              </a:ext>
            </a:extLst>
          </p:cNvPr>
          <p:cNvSpPr/>
          <p:nvPr/>
        </p:nvSpPr>
        <p:spPr>
          <a:xfrm>
            <a:off x="0" y="1995153"/>
            <a:ext cx="3312826" cy="1759889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9CDFA6-B029-6B4C-B9E4-7CF16FFE8CAE}"/>
              </a:ext>
            </a:extLst>
          </p:cNvPr>
          <p:cNvSpPr/>
          <p:nvPr/>
        </p:nvSpPr>
        <p:spPr>
          <a:xfrm>
            <a:off x="2038665" y="1695353"/>
            <a:ext cx="2353456" cy="2398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E77B9-CAAB-9D47-886F-1F13DC4A4E9F}"/>
              </a:ext>
            </a:extLst>
          </p:cNvPr>
          <p:cNvSpPr/>
          <p:nvPr/>
        </p:nvSpPr>
        <p:spPr>
          <a:xfrm>
            <a:off x="4871807" y="2540623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4000" b="1" kern="1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网络空间安全学科发展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E6FCD0-FA89-B441-A733-B32B5C38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67" y="1761264"/>
            <a:ext cx="2277852" cy="22666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596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321557" y="1212360"/>
            <a:ext cx="6285007" cy="2391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 b="1" kern="0" dirty="0">
              <a:solidFill>
                <a:srgbClr val="C80A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国家批准增设：网络空间安全一级学科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4452" y="1212361"/>
            <a:ext cx="4139348" cy="52009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组合 11"/>
          <p:cNvGrpSpPr/>
          <p:nvPr/>
        </p:nvGrpSpPr>
        <p:grpSpPr>
          <a:xfrm>
            <a:off x="321558" y="3983064"/>
            <a:ext cx="6285006" cy="2306226"/>
            <a:chOff x="2051720" y="2060848"/>
            <a:chExt cx="5563165" cy="2232248"/>
          </a:xfrm>
        </p:grpSpPr>
        <p:sp>
          <p:nvSpPr>
            <p:cNvPr id="6" name="Rectangle 4"/>
            <p:cNvSpPr/>
            <p:nvPr/>
          </p:nvSpPr>
          <p:spPr>
            <a:xfrm>
              <a:off x="2051720" y="3645024"/>
              <a:ext cx="3816424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网络空间安全基础</a:t>
              </a:r>
              <a:endPara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2051720" y="2770311"/>
              <a:ext cx="1862479" cy="79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006185" y="2770312"/>
              <a:ext cx="1852619" cy="7928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7"/>
            <p:cNvSpPr/>
            <p:nvPr/>
          </p:nvSpPr>
          <p:spPr>
            <a:xfrm>
              <a:off x="2051720" y="2060848"/>
              <a:ext cx="3816424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应用安全</a:t>
              </a:r>
              <a:endPara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8"/>
            <p:cNvSpPr/>
            <p:nvPr/>
          </p:nvSpPr>
          <p:spPr>
            <a:xfrm>
              <a:off x="5960131" y="2060848"/>
              <a:ext cx="165475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密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码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学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及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应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用</a:t>
              </a:r>
              <a:endPara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10564" y="1212361"/>
            <a:ext cx="6096000" cy="2243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安全是一种依附和伴生技术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先有这种技术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才有这种技术安全。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先有网络空间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才有网络空间安全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网络空间安全体系来源于网络空间技术体系。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655320" y="3825693"/>
            <a:ext cx="7605106" cy="2544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 b="1" kern="0" dirty="0">
              <a:solidFill>
                <a:srgbClr val="C80A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4386848" y="1063090"/>
            <a:ext cx="7441986" cy="2529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 b="1" kern="0" dirty="0">
              <a:solidFill>
                <a:srgbClr val="C80A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网络空间安全理论支撑</a:t>
            </a:r>
          </a:p>
        </p:txBody>
      </p:sp>
      <p:grpSp>
        <p:nvGrpSpPr>
          <p:cNvPr id="8" name="Group 41"/>
          <p:cNvGrpSpPr/>
          <p:nvPr/>
        </p:nvGrpSpPr>
        <p:grpSpPr bwMode="auto">
          <a:xfrm>
            <a:off x="655320" y="1063089"/>
            <a:ext cx="3731838" cy="2546915"/>
            <a:chOff x="3189432" y="1419609"/>
            <a:chExt cx="4204043" cy="213145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Rectangle 12"/>
            <p:cNvSpPr/>
            <p:nvPr/>
          </p:nvSpPr>
          <p:spPr>
            <a:xfrm>
              <a:off x="3189432" y="1419609"/>
              <a:ext cx="4204043" cy="21314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198">
                <a:lnSpc>
                  <a:spcPct val="150000"/>
                </a:lnSpc>
                <a:defRPr/>
              </a:pPr>
              <a:endParaRPr lang="en-US" sz="170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3475500" y="2049105"/>
              <a:ext cx="3631559" cy="1286101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just" defTabSz="1375198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支撑网络空间安全一级学科的基础，为网络空间安全其他研究方向提供理论基础、技术架构和方法学指导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3938655" y="1571675"/>
              <a:ext cx="3135919" cy="309086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网络空间安全基础</a:t>
              </a:r>
              <a:endPara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Isosceles Triangle 11"/>
          <p:cNvSpPr/>
          <p:nvPr/>
        </p:nvSpPr>
        <p:spPr bwMode="auto">
          <a:xfrm rot="5400000">
            <a:off x="4230009" y="2217454"/>
            <a:ext cx="551863" cy="2381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198">
              <a:lnSpc>
                <a:spcPct val="150000"/>
              </a:lnSpc>
              <a:defRPr/>
            </a:pPr>
            <a:endParaRPr lang="en-US" sz="170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Group 41"/>
          <p:cNvGrpSpPr/>
          <p:nvPr/>
        </p:nvGrpSpPr>
        <p:grpSpPr>
          <a:xfrm>
            <a:off x="8241792" y="3815637"/>
            <a:ext cx="3797868" cy="2554757"/>
            <a:chOff x="3364523" y="1419609"/>
            <a:chExt cx="4277579" cy="2138577"/>
          </a:xfrm>
          <a:solidFill>
            <a:schemeClr val="accent2"/>
          </a:solidFill>
        </p:grpSpPr>
        <p:sp>
          <p:nvSpPr>
            <p:cNvPr id="16" name="Rectangle 34"/>
            <p:cNvSpPr/>
            <p:nvPr/>
          </p:nvSpPr>
          <p:spPr>
            <a:xfrm>
              <a:off x="3364523" y="1419609"/>
              <a:ext cx="4028952" cy="21385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198">
                <a:lnSpc>
                  <a:spcPct val="150000"/>
                </a:lnSpc>
                <a:defRPr/>
              </a:pPr>
              <a:endParaRPr lang="en-US" sz="170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529750" y="2082683"/>
              <a:ext cx="3621768" cy="1236665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just" defTabSz="1375198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在有敌手的环境下，研究计算、通信和网络的信息编码和分析，为系统、网络、应用安全提供密码机制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Box 36"/>
            <p:cNvSpPr txBox="1"/>
            <p:nvPr/>
          </p:nvSpPr>
          <p:spPr>
            <a:xfrm>
              <a:off x="4343184" y="1596563"/>
              <a:ext cx="3298918" cy="309166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1" dirty="0">
                  <a:solidFill>
                    <a:srgbClr val="FFFF00"/>
                  </a:solidFill>
                  <a:sym typeface="Arial" panose="020B0604020202020204" pitchFamily="34" charset="0"/>
                </a:rPr>
                <a:t>密码学及其应用</a:t>
              </a:r>
              <a:endParaRPr lang="en-US" altLang="zh-CN" sz="2400" b="1" dirty="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5" name="Isosceles Triangle 33"/>
          <p:cNvSpPr/>
          <p:nvPr/>
        </p:nvSpPr>
        <p:spPr>
          <a:xfrm rot="16200000">
            <a:off x="7852538" y="4969805"/>
            <a:ext cx="550541" cy="23792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198">
              <a:lnSpc>
                <a:spcPct val="150000"/>
              </a:lnSpc>
              <a:defRPr/>
            </a:pPr>
            <a:endParaRPr lang="en-US" sz="170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52702" y="1135287"/>
            <a:ext cx="6849600" cy="250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网络空间安全数学理论（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Mathematical theory)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网络空间安全体系结构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 Cyber security architecture)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网络空间安全博弈理论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(Game theory)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网络空间安全治理与策略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(Governance and policies)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网络空间安全标准与评测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(Standard and evaluating)</a:t>
            </a: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网络空间中人的安全行为与管理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(Human security behavior and management)</a:t>
            </a:r>
          </a:p>
          <a:p>
            <a:r>
              <a:rPr kumimoji="1"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8866" y="3946709"/>
            <a:ext cx="7607341" cy="220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对称密码设计与分析 （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Design and analysis of symmetric cryptographic)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公钥密码设计与分析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(Design and analysis of public key cryptography) 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安全协议设计与分析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(Security protocol)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侧信道分析与防护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(Channel measurement analysis and protection)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量子密码和新型密码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(Quantum and new cryptography)</a:t>
            </a:r>
          </a:p>
          <a:p>
            <a:pPr>
              <a:lnSpc>
                <a:spcPct val="110000"/>
              </a:lnSpc>
            </a:pPr>
            <a:r>
              <a:rPr kumimoji="1"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网络空间安全之系统安全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075062-49E3-6B49-9769-F03C13CC036D}"/>
              </a:ext>
            </a:extLst>
          </p:cNvPr>
          <p:cNvSpPr/>
          <p:nvPr/>
        </p:nvSpPr>
        <p:spPr>
          <a:xfrm>
            <a:off x="984788" y="2481235"/>
            <a:ext cx="10222424" cy="3828123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outerShdw blurRad="254000" dist="127000" dir="5400000" sx="90000" sy="90000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 b="1" kern="0" dirty="0">
              <a:solidFill>
                <a:srgbClr val="C80A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4748" y="1104377"/>
            <a:ext cx="9988012" cy="113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Microsoft YaHei" charset="-122"/>
                <a:ea typeface="Microsoft YaHei" charset="-122"/>
              </a:rPr>
              <a:t>研究网络空间环境下计算单元（端系统）的安全</a:t>
            </a:r>
          </a:p>
          <a:p>
            <a:pPr marL="2857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Microsoft YaHei" charset="-122"/>
                <a:ea typeface="Microsoft YaHei" charset="-122"/>
              </a:rPr>
              <a:t>计算系统安全是网络空间安全的基础单元</a:t>
            </a:r>
            <a:endParaRPr lang="en-US" altLang="zh-CN" sz="2400" b="1" dirty="0">
              <a:latin typeface="Microsoft YaHei" charset="-122"/>
              <a:ea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1376" y="2684434"/>
            <a:ext cx="102529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芯片安全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(Chip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系统硬件及物理环境安全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(System hardware and physical environment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系统软件安全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(System software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恶意代码分析与防护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(Malicious code analysis and  protection)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可信计算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(Trust computing)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先进计算安全</a:t>
            </a: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(Advanced computing security)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–  ...... </a:t>
            </a:r>
          </a:p>
          <a:p>
            <a:pPr lvl="1" indent="-342900">
              <a:lnSpc>
                <a:spcPct val="150000"/>
              </a:lnSpc>
              <a:buFont typeface="Arial" charset="0"/>
              <a:buChar char="•"/>
            </a:pPr>
            <a:endParaRPr kumimoji="1" lang="zh-CN" altLang="en-US" sz="32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863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FEBA01"/>
      </a:accent2>
      <a:accent3>
        <a:srgbClr val="0070C0"/>
      </a:accent3>
      <a:accent4>
        <a:srgbClr val="C00000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1587</Words>
  <Application>Microsoft Macintosh PowerPoint</Application>
  <PresentationFormat>Widescreen</PresentationFormat>
  <Paragraphs>323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等线</vt:lpstr>
      <vt:lpstr>等线</vt:lpstr>
      <vt:lpstr>Microsoft YaHei</vt:lpstr>
      <vt:lpstr>Microsoft YaHei</vt:lpstr>
      <vt:lpstr>华文细黑</vt:lpstr>
      <vt:lpstr>微软雅黑 Light</vt:lpstr>
      <vt:lpstr>微软雅黑,Bold</vt:lpstr>
      <vt:lpstr>Arial</vt:lpstr>
      <vt:lpstr>Impact</vt:lpstr>
      <vt:lpstr>Lato</vt:lpstr>
      <vt:lpstr>Wingdings</vt:lpstr>
      <vt:lpstr>1_Office 主题</vt:lpstr>
      <vt:lpstr>网络空间安全导论</vt:lpstr>
      <vt:lpstr>任课教师简介—李琦</vt:lpstr>
      <vt:lpstr>任课教师简介—姚苏</vt:lpstr>
      <vt:lpstr>认识助教</vt:lpstr>
      <vt:lpstr>课程简介与课程目标</vt:lpstr>
      <vt:lpstr>PowerPoint Presentation</vt:lpstr>
      <vt:lpstr>国家批准增设：网络空间安全一级学科</vt:lpstr>
      <vt:lpstr>网络空间安全理论支撑</vt:lpstr>
      <vt:lpstr>网络空间安全之系统安全</vt:lpstr>
      <vt:lpstr>网络空间安全之网络安全</vt:lpstr>
      <vt:lpstr>网络空间安全之应用安全</vt:lpstr>
      <vt:lpstr>网络空间安全学科特点</vt:lpstr>
      <vt:lpstr>网络空间安全学科的理论体系 </vt:lpstr>
      <vt:lpstr>网络空间安全学科知识体系</vt:lpstr>
      <vt:lpstr>PowerPoint Presentation</vt:lpstr>
      <vt:lpstr>网络空间安全研究体系架构</vt:lpstr>
      <vt:lpstr>课程安排</vt:lpstr>
      <vt:lpstr>课程教材</vt:lpstr>
      <vt:lpstr>考核要求</vt:lpstr>
      <vt:lpstr>Q and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网络空间安全原理与实践</dc:title>
  <dc:creator>Microsoft Office 用户</dc:creator>
  <cp:lastModifiedBy>Qi Li</cp:lastModifiedBy>
  <cp:revision>188</cp:revision>
  <dcterms:created xsi:type="dcterms:W3CDTF">2021-01-24T02:12:59Z</dcterms:created>
  <dcterms:modified xsi:type="dcterms:W3CDTF">2024-02-24T08:07:08Z</dcterms:modified>
</cp:coreProperties>
</file>