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26" r:id="rId12"/>
    <p:sldId id="308" r:id="rId13"/>
    <p:sldId id="311" r:id="rId14"/>
    <p:sldId id="319" r:id="rId15"/>
    <p:sldId id="327" r:id="rId16"/>
    <p:sldId id="328" r:id="rId17"/>
    <p:sldId id="329" r:id="rId18"/>
    <p:sldId id="310" r:id="rId19"/>
    <p:sldId id="314" r:id="rId20"/>
    <p:sldId id="322" r:id="rId21"/>
    <p:sldId id="324" r:id="rId22"/>
    <p:sldId id="305" r:id="rId23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Yoon 윤고딕 520_TT" panose="02090603020101020101" pitchFamily="18" charset="-127"/>
      <p:regular r:id="rId26"/>
    </p:embeddedFont>
    <p:embeddedFont>
      <p:font typeface="Verdana Pro" panose="020B0604030504040204" pitchFamily="34" charset="0"/>
      <p:regular r:id="rId27"/>
      <p:bold r:id="rId28"/>
      <p:italic r:id="rId29"/>
      <p:boldItalic r:id="rId30"/>
    </p:embeddedFont>
    <p:embeddedFont>
      <p:font typeface="Verdana Pro Black" panose="020F0502020204030204" pitchFamily="34" charset="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4"/>
    <a:srgbClr val="1C365E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9" autoAdjust="0"/>
    <p:restoredTop sz="95250" autoAdjust="0"/>
  </p:normalViewPr>
  <p:slideViewPr>
    <p:cSldViewPr>
      <p:cViewPr varScale="1">
        <p:scale>
          <a:sx n="127" d="100"/>
          <a:sy n="127" d="100"/>
        </p:scale>
        <p:origin x="15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기능적 요구사항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(Functional requirements)</a:t>
            </a: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580-3F9C-4F4A-A52E-81C6A76341DE}"/>
              </a:ext>
            </a:extLst>
          </p:cNvPr>
          <p:cNvSpPr txBox="1"/>
          <p:nvPr/>
        </p:nvSpPr>
        <p:spPr>
          <a:xfrm>
            <a:off x="1187624" y="877188"/>
            <a:ext cx="7538907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FR1 Date, Person, Location</a:t>
            </a:r>
            <a:r>
              <a:rPr lang="ko-KR" altLang="en-US" sz="1900" dirty="0"/>
              <a:t>을 이용한 데이터 </a:t>
            </a:r>
            <a:endParaRPr lang="en-US" altLang="ko-KR" sz="1900" dirty="0"/>
          </a:p>
          <a:p>
            <a:r>
              <a:rPr lang="ko-KR" altLang="en-US" sz="1900" dirty="0"/>
              <a:t>검색기능 구현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FR2 </a:t>
            </a:r>
            <a:r>
              <a:rPr lang="ko-KR" altLang="en-US" sz="1900" dirty="0"/>
              <a:t>회원 가입</a:t>
            </a:r>
            <a:r>
              <a:rPr lang="en-US" altLang="ko-KR" sz="1900" dirty="0"/>
              <a:t> </a:t>
            </a:r>
            <a:r>
              <a:rPr lang="ko-KR" altLang="en-US" sz="1900" dirty="0"/>
              <a:t>기능을 구현한다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FR3 </a:t>
            </a:r>
            <a:r>
              <a:rPr lang="ko-KR" altLang="en-US" sz="1900" dirty="0"/>
              <a:t>회원 가입된 정보에 한해서 </a:t>
            </a:r>
            <a:r>
              <a:rPr lang="ko-KR" altLang="en-US" sz="1900" dirty="0" err="1"/>
              <a:t>로그인을</a:t>
            </a:r>
            <a:r>
              <a:rPr lang="ko-KR" altLang="en-US" sz="1900" dirty="0"/>
              <a:t> 허용한다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FR4 </a:t>
            </a:r>
            <a:r>
              <a:rPr lang="ko-KR" altLang="en-US" sz="1900" dirty="0"/>
              <a:t>등록된 회원정보를 수정 가능하게 한다</a:t>
            </a:r>
            <a:endParaRPr lang="en-US" altLang="ko-KR" sz="1900" dirty="0"/>
          </a:p>
          <a:p>
            <a:r>
              <a:rPr lang="en-US" altLang="ko-KR" sz="1900" dirty="0"/>
              <a:t>	FR4-1 id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식별키이므로</a:t>
            </a:r>
            <a:r>
              <a:rPr lang="ko-KR" altLang="en-US" sz="1900" dirty="0"/>
              <a:t> 수정이 불가하다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FR5 </a:t>
            </a:r>
            <a:r>
              <a:rPr lang="ko-KR" altLang="en-US" sz="1900" dirty="0"/>
              <a:t>예약을 완료한 사용자들 간에 </a:t>
            </a:r>
            <a:r>
              <a:rPr lang="ko-KR" altLang="en-US" sz="1900" dirty="0" err="1"/>
              <a:t>별점을</a:t>
            </a:r>
            <a:r>
              <a:rPr lang="ko-KR" altLang="en-US" sz="1900" dirty="0"/>
              <a:t> 부과 </a:t>
            </a:r>
            <a:r>
              <a:rPr lang="ko-KR" altLang="en-US" sz="1900" dirty="0" err="1"/>
              <a:t>가능하게한다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FR5-1</a:t>
            </a:r>
            <a:r>
              <a:rPr lang="ko-KR" altLang="en-US" sz="1900" dirty="0"/>
              <a:t> 한 사용자에 의한 중복 </a:t>
            </a:r>
            <a:r>
              <a:rPr lang="ko-KR" altLang="en-US" sz="1900" dirty="0" err="1"/>
              <a:t>별점</a:t>
            </a:r>
            <a:r>
              <a:rPr lang="ko-KR" altLang="en-US" sz="1900" dirty="0"/>
              <a:t> 누적을 방지한다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FR6 </a:t>
            </a:r>
            <a:r>
              <a:rPr lang="ko-KR" altLang="en-US" sz="1900" dirty="0"/>
              <a:t>예약을 완료한 사용자들 간에 신고 기능을 부여한다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FR6 </a:t>
            </a:r>
            <a:r>
              <a:rPr lang="ko-KR" altLang="en-US" sz="1900" dirty="0"/>
              <a:t>수요자는 예약을 등록할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FR6-1 </a:t>
            </a:r>
            <a:r>
              <a:rPr lang="ko-KR" altLang="en-US" sz="1900" dirty="0"/>
              <a:t>공급자는 수요자의 예약을 승인할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 6-2 </a:t>
            </a:r>
            <a:r>
              <a:rPr lang="ko-KR" altLang="en-US" sz="1900" dirty="0"/>
              <a:t>공급자는 수요자의 예약을 거절할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FR7 </a:t>
            </a:r>
            <a:r>
              <a:rPr lang="ko-KR" altLang="en-US" sz="1900" dirty="0"/>
              <a:t>수요자와 공급자는 예약 기록을 조회할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B051D15F-B61E-4CE2-A829-885669CAFA57}"/>
              </a:ext>
            </a:extLst>
          </p:cNvPr>
          <p:cNvSpPr/>
          <p:nvPr/>
        </p:nvSpPr>
        <p:spPr>
          <a:xfrm>
            <a:off x="-15041" y="13722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9">
            <a:extLst>
              <a:ext uri="{FF2B5EF4-FFF2-40B4-BE49-F238E27FC236}">
                <a16:creationId xmlns:a16="http://schemas.microsoft.com/office/drawing/2014/main" id="{2C3941B6-B523-4AF5-A836-32877EB0CE20}"/>
              </a:ext>
            </a:extLst>
          </p:cNvPr>
          <p:cNvSpPr/>
          <p:nvPr/>
        </p:nvSpPr>
        <p:spPr>
          <a:xfrm rot="5400000">
            <a:off x="696997" y="1702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1E159-712F-46E1-B900-977C39A2743A}"/>
              </a:ext>
            </a:extLst>
          </p:cNvPr>
          <p:cNvSpPr txBox="1"/>
          <p:nvPr/>
        </p:nvSpPr>
        <p:spPr>
          <a:xfrm>
            <a:off x="1151614" y="597726"/>
            <a:ext cx="759684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</a:t>
            </a:r>
            <a:r>
              <a:rPr lang="ko-KR" altLang="en-US" sz="1900" dirty="0"/>
              <a:t> </a:t>
            </a:r>
            <a:r>
              <a:rPr lang="en-US" altLang="ko-KR" sz="1900" dirty="0"/>
              <a:t>Secure requirements</a:t>
            </a:r>
          </a:p>
          <a:p>
            <a:pPr lvl="1"/>
            <a:r>
              <a:rPr lang="en-US" altLang="ko-KR" sz="1900" dirty="0"/>
              <a:t>SR1 </a:t>
            </a:r>
            <a:r>
              <a:rPr lang="ko-KR" altLang="en-US" sz="1900" dirty="0"/>
              <a:t>장기간 미사용 시 자동으로 세션에서 </a:t>
            </a:r>
            <a:r>
              <a:rPr lang="ko-KR" altLang="en-US" sz="1900" dirty="0" err="1"/>
              <a:t>로그아웃시킨다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SR2 </a:t>
            </a:r>
            <a:r>
              <a:rPr lang="ko-KR" altLang="en-US" sz="1900" dirty="0"/>
              <a:t>회원 가입시 비밀번호 규칙을 제한하고 확인한다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	SR2-1 </a:t>
            </a:r>
            <a:r>
              <a:rPr lang="ko-KR" altLang="en-US" sz="1900" dirty="0"/>
              <a:t>비밀번호의 길이는 </a:t>
            </a:r>
            <a:r>
              <a:rPr lang="en-US" altLang="ko-KR" sz="1900" dirty="0"/>
              <a:t>8</a:t>
            </a:r>
            <a:r>
              <a:rPr lang="ko-KR" altLang="en-US" sz="1900" dirty="0"/>
              <a:t>자에서 </a:t>
            </a:r>
            <a:r>
              <a:rPr lang="en-US" altLang="ko-KR" sz="1900" dirty="0"/>
              <a:t>15</a:t>
            </a:r>
            <a:r>
              <a:rPr lang="ko-KR" altLang="en-US" sz="1900" dirty="0"/>
              <a:t>자 사이로 </a:t>
            </a:r>
            <a:r>
              <a:rPr lang="en-US" altLang="ko-KR" sz="1900" dirty="0"/>
              <a:t>	</a:t>
            </a:r>
            <a:r>
              <a:rPr lang="ko-KR" altLang="en-US" sz="1900" dirty="0"/>
              <a:t>제한된다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SR2-2</a:t>
            </a:r>
            <a:r>
              <a:rPr lang="ko-KR" altLang="en-US" sz="1900" dirty="0"/>
              <a:t> 비밀번호는 하나 이상의 숫자가 포함한</a:t>
            </a:r>
            <a:r>
              <a:rPr lang="en-US" altLang="ko-KR" sz="1900" dirty="0"/>
              <a:t>	</a:t>
            </a:r>
            <a:r>
              <a:rPr lang="ko-KR" altLang="en-US" sz="1900" dirty="0"/>
              <a:t>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SR2-3</a:t>
            </a:r>
            <a:r>
              <a:rPr lang="ko-KR" altLang="en-US" sz="1900" dirty="0"/>
              <a:t> 비밀번호는 하나 이상의 특수문자</a:t>
            </a:r>
            <a:r>
              <a:rPr lang="en-US" altLang="ko-KR" sz="1900" dirty="0"/>
              <a:t>(?</a:t>
            </a:r>
            <a:r>
              <a:rPr lang="ko-KR" altLang="en-US" sz="1900" dirty="0"/>
              <a:t> </a:t>
            </a:r>
            <a:r>
              <a:rPr lang="en-US" altLang="ko-KR" sz="1900" dirty="0"/>
              <a:t>!</a:t>
            </a:r>
            <a:r>
              <a:rPr lang="ko-KR" altLang="en-US" sz="1900" dirty="0"/>
              <a:t> </a:t>
            </a:r>
            <a:r>
              <a:rPr lang="en-US" altLang="ko-KR" sz="1900" dirty="0"/>
              <a:t>@)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포함</a:t>
            </a:r>
            <a:r>
              <a:rPr lang="en-US" altLang="ko-KR" sz="1900" dirty="0"/>
              <a:t>	</a:t>
            </a:r>
            <a:r>
              <a:rPr lang="ko-KR" altLang="en-US" sz="1900" dirty="0"/>
              <a:t>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2.</a:t>
            </a:r>
            <a:r>
              <a:rPr lang="ko-KR" altLang="en-US" sz="1900" dirty="0"/>
              <a:t> </a:t>
            </a:r>
            <a:r>
              <a:rPr lang="en-US" altLang="ko-KR" sz="1900" dirty="0"/>
              <a:t>Portability</a:t>
            </a:r>
            <a:r>
              <a:rPr lang="ko-KR" altLang="en-US" sz="1900" dirty="0"/>
              <a:t> </a:t>
            </a:r>
            <a:r>
              <a:rPr lang="en-US" altLang="ko-KR" sz="1900" dirty="0"/>
              <a:t>requirements</a:t>
            </a:r>
          </a:p>
          <a:p>
            <a:pPr lvl="1"/>
            <a:r>
              <a:rPr lang="en-US" altLang="ko-KR" sz="1900" dirty="0"/>
              <a:t>PR1 </a:t>
            </a:r>
            <a:r>
              <a:rPr lang="ko-KR" altLang="en-US" sz="1900" dirty="0"/>
              <a:t>세가지 이상의 </a:t>
            </a:r>
            <a:r>
              <a:rPr lang="en-US" altLang="ko-KR" sz="1900" dirty="0"/>
              <a:t>Web browser</a:t>
            </a:r>
            <a:r>
              <a:rPr lang="ko-KR" altLang="en-US" sz="1900" dirty="0"/>
              <a:t>에서 동작</a:t>
            </a:r>
            <a:endParaRPr lang="en-US" altLang="ko-KR" sz="1900" dirty="0"/>
          </a:p>
          <a:p>
            <a:pPr lvl="1"/>
            <a:endParaRPr lang="ko-KR" altLang="en-US" sz="1900" dirty="0"/>
          </a:p>
          <a:p>
            <a:r>
              <a:rPr lang="en-US" altLang="ko-KR" sz="1900" dirty="0"/>
              <a:t>3.</a:t>
            </a:r>
            <a:r>
              <a:rPr lang="ko-KR" altLang="en-US" sz="1900" dirty="0"/>
              <a:t> </a:t>
            </a:r>
            <a:r>
              <a:rPr lang="en-US" altLang="ko-KR" sz="1900" dirty="0"/>
              <a:t>Implements requirements</a:t>
            </a:r>
          </a:p>
          <a:p>
            <a:pPr lvl="1"/>
            <a:r>
              <a:rPr lang="en-US" altLang="ko-KR" sz="1900" dirty="0"/>
              <a:t>IR1 JSP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</a:t>
            </a:r>
            <a:r>
              <a:rPr lang="ko-KR" altLang="en-US" sz="1900" dirty="0" err="1"/>
              <a:t>기반으로한</a:t>
            </a:r>
            <a:r>
              <a:rPr lang="ko-KR" altLang="en-US" sz="1900" dirty="0"/>
              <a:t> </a:t>
            </a:r>
            <a:r>
              <a:rPr lang="en-US" altLang="ko-KR" sz="1900" dirty="0"/>
              <a:t>Web Application</a:t>
            </a:r>
            <a:r>
              <a:rPr lang="ko-KR" altLang="en-US" sz="1900" dirty="0"/>
              <a:t>을 제작한다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IR2 DB</a:t>
            </a:r>
            <a:r>
              <a:rPr lang="ko-KR" altLang="en-US" sz="1900" dirty="0"/>
              <a:t>시스템을 통해서 데이터를 관리한다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	IR2-1 DB</a:t>
            </a:r>
            <a:r>
              <a:rPr lang="ko-KR" altLang="en-US" sz="1900" dirty="0"/>
              <a:t>는 </a:t>
            </a:r>
            <a:r>
              <a:rPr lang="en-US" altLang="ko-KR" sz="1900" dirty="0" err="1"/>
              <a:t>mysql</a:t>
            </a:r>
            <a:r>
              <a:rPr lang="ko-KR" altLang="en-US" sz="1900" dirty="0"/>
              <a:t>을 사용한다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IR3 Prototype </a:t>
            </a:r>
            <a:r>
              <a:rPr lang="ko-KR" altLang="en-US" sz="1900" dirty="0"/>
              <a:t>방식을 사용하여 기한 내에 완성되는 최종 모델을 제출한다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4.</a:t>
            </a:r>
            <a:r>
              <a:rPr lang="ko-KR" altLang="en-US" sz="1900" dirty="0"/>
              <a:t> </a:t>
            </a:r>
            <a:r>
              <a:rPr lang="en-US" altLang="ko-KR" sz="1900" dirty="0"/>
              <a:t>Safety requirements </a:t>
            </a:r>
          </a:p>
          <a:p>
            <a:pPr lvl="1"/>
            <a:r>
              <a:rPr lang="ko-KR" altLang="en-US" sz="1900" dirty="0"/>
              <a:t>해당사항 없음</a:t>
            </a:r>
            <a:endParaRPr lang="en-US" altLang="ko-KR" sz="1900" dirty="0"/>
          </a:p>
          <a:p>
            <a:pPr lvl="1"/>
            <a:endParaRPr lang="en-US" altLang="ko-KR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7BC6B-225C-4ADC-92EA-1B6DDDB767BF}"/>
              </a:ext>
            </a:extLst>
          </p:cNvPr>
          <p:cNvSpPr txBox="1"/>
          <p:nvPr/>
        </p:nvSpPr>
        <p:spPr>
          <a:xfrm>
            <a:off x="1043607" y="138482"/>
            <a:ext cx="52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비기능적 요구사항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(non-Functional requirements)</a:t>
            </a:r>
          </a:p>
        </p:txBody>
      </p:sp>
    </p:spTree>
    <p:extLst>
      <p:ext uri="{BB962C8B-B14F-4D97-AF65-F5344CB8AC3E}">
        <p14:creationId xmlns:p14="http://schemas.microsoft.com/office/powerpoint/2010/main" val="3381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6633-1BAE-4A9B-A5DB-AEE53D248CD9}"/>
              </a:ext>
            </a:extLst>
          </p:cNvPr>
          <p:cNvSpPr/>
          <p:nvPr/>
        </p:nvSpPr>
        <p:spPr>
          <a:xfrm>
            <a:off x="1979713" y="1582677"/>
            <a:ext cx="5400592" cy="4582611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4FD4AB-97BB-462E-A040-DE4456142D03}"/>
              </a:ext>
            </a:extLst>
          </p:cNvPr>
          <p:cNvSpPr/>
          <p:nvPr/>
        </p:nvSpPr>
        <p:spPr>
          <a:xfrm>
            <a:off x="3887924" y="174095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79147-2FCC-46AA-BF1D-9105A5B3EBBD}"/>
              </a:ext>
            </a:extLst>
          </p:cNvPr>
          <p:cNvSpPr/>
          <p:nvPr/>
        </p:nvSpPr>
        <p:spPr>
          <a:xfrm>
            <a:off x="3877630" y="2314089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593E85-FD2C-4595-96DC-A582BFBB53BF}"/>
              </a:ext>
            </a:extLst>
          </p:cNvPr>
          <p:cNvSpPr/>
          <p:nvPr/>
        </p:nvSpPr>
        <p:spPr>
          <a:xfrm>
            <a:off x="3387721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92179F-B86B-4B88-BCDE-E7AEA69B092B}"/>
              </a:ext>
            </a:extLst>
          </p:cNvPr>
          <p:cNvSpPr/>
          <p:nvPr/>
        </p:nvSpPr>
        <p:spPr>
          <a:xfrm>
            <a:off x="2049105" y="3225600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예약하기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F6A724-34CB-4FF2-86F3-A9DF3128FC4C}"/>
              </a:ext>
            </a:extLst>
          </p:cNvPr>
          <p:cNvSpPr/>
          <p:nvPr/>
        </p:nvSpPr>
        <p:spPr>
          <a:xfrm>
            <a:off x="6051110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 등록하기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FC00BB-13F9-44EF-844A-FE4F76274E0F}"/>
              </a:ext>
            </a:extLst>
          </p:cNvPr>
          <p:cNvSpPr/>
          <p:nvPr/>
        </p:nvSpPr>
        <p:spPr>
          <a:xfrm>
            <a:off x="4683865" y="3212976"/>
            <a:ext cx="1179472" cy="79208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/>
              <a:t>허가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ADEA8-FAAE-4171-89E8-270FE9E67BB8}"/>
              </a:ext>
            </a:extLst>
          </p:cNvPr>
          <p:cNvSpPr/>
          <p:nvPr/>
        </p:nvSpPr>
        <p:spPr>
          <a:xfrm>
            <a:off x="3540238" y="1335821"/>
            <a:ext cx="1967866" cy="324246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 공유 시스템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1F619D-7737-42B2-996D-24F5BDD9484E}"/>
              </a:ext>
            </a:extLst>
          </p:cNvPr>
          <p:cNvSpPr/>
          <p:nvPr/>
        </p:nvSpPr>
        <p:spPr>
          <a:xfrm>
            <a:off x="3916860" y="5008402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신고하기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26AF5-3D41-4807-B95E-FFDDD8792DD1}"/>
              </a:ext>
            </a:extLst>
          </p:cNvPr>
          <p:cNvSpPr/>
          <p:nvPr/>
        </p:nvSpPr>
        <p:spPr>
          <a:xfrm>
            <a:off x="3916860" y="445292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별점주기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F8EAFD-D809-48E6-9AE3-B7396068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13" y="2953483"/>
            <a:ext cx="914400" cy="914400"/>
          </a:xfrm>
          <a:prstGeom prst="rect">
            <a:avLst/>
          </a:prstGeom>
        </p:spPr>
      </p:pic>
      <p:pic>
        <p:nvPicPr>
          <p:cNvPr id="24" name="그래픽 23" descr="남자">
            <a:extLst>
              <a:ext uri="{FF2B5EF4-FFF2-40B4-BE49-F238E27FC236}">
                <a16:creationId xmlns:a16="http://schemas.microsoft.com/office/drawing/2014/main" id="{A07339D3-EC53-4028-BECA-7E101912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34" y="28963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92D6B-6579-4A40-BC8A-9DC9A7F26732}"/>
              </a:ext>
            </a:extLst>
          </p:cNvPr>
          <p:cNvSpPr txBox="1"/>
          <p:nvPr/>
        </p:nvSpPr>
        <p:spPr>
          <a:xfrm>
            <a:off x="7461534" y="3858322"/>
            <a:ext cx="9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6D131-60B7-4F11-9CF8-51C633F1643F}"/>
              </a:ext>
            </a:extLst>
          </p:cNvPr>
          <p:cNvSpPr txBox="1"/>
          <p:nvPr/>
        </p:nvSpPr>
        <p:spPr>
          <a:xfrm>
            <a:off x="1136013" y="3905311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수요자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EA773E-0725-413A-9F80-B275E3945468}"/>
              </a:ext>
            </a:extLst>
          </p:cNvPr>
          <p:cNvCxnSpPr>
            <a:stCxn id="9" idx="0"/>
            <a:endCxn id="3" idx="2"/>
          </p:cNvCxnSpPr>
          <p:nvPr/>
        </p:nvCxnSpPr>
        <p:spPr>
          <a:xfrm rot="5400000" flipH="1" flipV="1">
            <a:off x="2242317" y="1307877"/>
            <a:ext cx="996503" cy="2294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1B4F58-0F95-47D7-92EE-CC08926756CA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2523736" y="1599590"/>
            <a:ext cx="423370" cy="22844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193B1A-B463-4FB5-A4A3-64A4A0AE7D8F}"/>
              </a:ext>
            </a:extLst>
          </p:cNvPr>
          <p:cNvCxnSpPr>
            <a:stCxn id="24" idx="0"/>
            <a:endCxn id="3" idx="6"/>
          </p:cNvCxnSpPr>
          <p:nvPr/>
        </p:nvCxnSpPr>
        <p:spPr>
          <a:xfrm rot="16200000" flipV="1">
            <a:off x="6117737" y="1095320"/>
            <a:ext cx="939337" cy="26626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DD46FCB-07A6-4F9B-8B45-782538E3B27E}"/>
              </a:ext>
            </a:extLst>
          </p:cNvPr>
          <p:cNvCxnSpPr>
            <a:stCxn id="24" idx="0"/>
            <a:endCxn id="12" idx="6"/>
          </p:cNvCxnSpPr>
          <p:nvPr/>
        </p:nvCxnSpPr>
        <p:spPr>
          <a:xfrm rot="16200000" flipV="1">
            <a:off x="6399156" y="1376739"/>
            <a:ext cx="366204" cy="2672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4975769-6AEB-49C1-B837-B000979DE45B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037925" y="2685670"/>
            <a:ext cx="463314" cy="58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A589E54-CDF4-4733-9AA4-3467DD9122A2}"/>
              </a:ext>
            </a:extLst>
          </p:cNvPr>
          <p:cNvCxnSpPr>
            <a:endCxn id="16" idx="0"/>
          </p:cNvCxnSpPr>
          <p:nvPr/>
        </p:nvCxnSpPr>
        <p:spPr>
          <a:xfrm>
            <a:off x="4576809" y="2777404"/>
            <a:ext cx="696792" cy="435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94DEDB-E49F-4A01-95A8-E464B73F8B6E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38841" y="2780928"/>
            <a:ext cx="1943454" cy="444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99147E5-6BBF-49AE-A333-013F3154A338}"/>
              </a:ext>
            </a:extLst>
          </p:cNvPr>
          <p:cNvCxnSpPr>
            <a:endCxn id="15" idx="0"/>
          </p:cNvCxnSpPr>
          <p:nvPr/>
        </p:nvCxnSpPr>
        <p:spPr>
          <a:xfrm>
            <a:off x="4582295" y="2802230"/>
            <a:ext cx="2058551" cy="407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9601256-5D89-479E-9327-15ECEB17BC39}"/>
              </a:ext>
            </a:extLst>
          </p:cNvPr>
          <p:cNvCxnSpPr>
            <a:stCxn id="16" idx="4"/>
            <a:endCxn id="21" idx="6"/>
          </p:cNvCxnSpPr>
          <p:nvPr/>
        </p:nvCxnSpPr>
        <p:spPr>
          <a:xfrm rot="16200000" flipH="1">
            <a:off x="4947363" y="4331301"/>
            <a:ext cx="663886" cy="11411"/>
          </a:xfrm>
          <a:prstGeom prst="bentConnector4">
            <a:avLst>
              <a:gd name="adj1" fmla="val 33730"/>
              <a:gd name="adj2" fmla="val 7171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FC00CEE-CD0A-44D9-8490-B22F36419B1D}"/>
              </a:ext>
            </a:extLst>
          </p:cNvPr>
          <p:cNvCxnSpPr>
            <a:endCxn id="19" idx="6"/>
          </p:cNvCxnSpPr>
          <p:nvPr/>
        </p:nvCxnSpPr>
        <p:spPr>
          <a:xfrm rot="16200000" flipH="1">
            <a:off x="4669625" y="4609038"/>
            <a:ext cx="1219363" cy="11412"/>
          </a:xfrm>
          <a:prstGeom prst="bentConnector4">
            <a:avLst>
              <a:gd name="adj1" fmla="val 41142"/>
              <a:gd name="adj2" fmla="val 21031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7665A1-766B-4A2B-ACCD-0EF760F08E93}"/>
              </a:ext>
            </a:extLst>
          </p:cNvPr>
          <p:cNvCxnSpPr>
            <a:stCxn id="14" idx="4"/>
            <a:endCxn id="21" idx="2"/>
          </p:cNvCxnSpPr>
          <p:nvPr/>
        </p:nvCxnSpPr>
        <p:spPr>
          <a:xfrm rot="16200000" flipH="1">
            <a:off x="2772199" y="3524289"/>
            <a:ext cx="1011302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06DA976-5FC8-4045-BBF7-BD3319710240}"/>
              </a:ext>
            </a:extLst>
          </p:cNvPr>
          <p:cNvCxnSpPr>
            <a:stCxn id="14" idx="4"/>
            <a:endCxn id="19" idx="2"/>
          </p:cNvCxnSpPr>
          <p:nvPr/>
        </p:nvCxnSpPr>
        <p:spPr>
          <a:xfrm rot="16200000" flipH="1">
            <a:off x="2494461" y="3802027"/>
            <a:ext cx="1566778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DB structure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-</a:t>
              </a:r>
              <a:r>
                <a:rPr lang="en-US" altLang="ko-KR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mysql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4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Database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401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Web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구조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4C849-F4E6-BD46-A87C-4D14730BE1A8}"/>
              </a:ext>
            </a:extLst>
          </p:cNvPr>
          <p:cNvSpPr/>
          <p:nvPr/>
        </p:nvSpPr>
        <p:spPr>
          <a:xfrm>
            <a:off x="4132290" y="980729"/>
            <a:ext cx="1512168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FDFF6-523F-1641-B006-BD9DCA0716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88538" y="1844825"/>
            <a:ext cx="1199836" cy="47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6F01FD9-4D10-6F43-9AF8-97480CCC9908}"/>
              </a:ext>
            </a:extLst>
          </p:cNvPr>
          <p:cNvSpPr/>
          <p:nvPr/>
        </p:nvSpPr>
        <p:spPr>
          <a:xfrm>
            <a:off x="3520225" y="2333622"/>
            <a:ext cx="2736297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소비자 </a:t>
            </a:r>
            <a:r>
              <a:rPr lang="en-US" altLang="ko-KR" dirty="0"/>
              <a:t>/</a:t>
            </a:r>
            <a:r>
              <a:rPr lang="ko-KR" altLang="en-US" dirty="0"/>
              <a:t> 공급자</a:t>
            </a:r>
            <a:r>
              <a:rPr lang="en-US" altLang="ko-KR" dirty="0"/>
              <a:t>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0C4FE2-32A3-8140-B51C-19B156122FB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88374" y="1844825"/>
            <a:ext cx="1264333" cy="47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0E794CB-2B60-1C4D-8EC6-86C7D6FEF6FD}"/>
              </a:ext>
            </a:extLst>
          </p:cNvPr>
          <p:cNvSpPr/>
          <p:nvPr/>
        </p:nvSpPr>
        <p:spPr>
          <a:xfrm>
            <a:off x="1133564" y="4384282"/>
            <a:ext cx="1594149" cy="927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365271-9D6B-AB49-B8D5-086E68E400FA}"/>
              </a:ext>
            </a:extLst>
          </p:cNvPr>
          <p:cNvSpPr/>
          <p:nvPr/>
        </p:nvSpPr>
        <p:spPr>
          <a:xfrm>
            <a:off x="3010768" y="4373516"/>
            <a:ext cx="1710247" cy="927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현황 확인 </a:t>
            </a:r>
            <a:r>
              <a:rPr lang="en-US" altLang="ko-KR" dirty="0"/>
              <a:t>/</a:t>
            </a:r>
            <a:r>
              <a:rPr lang="ko-KR" altLang="en-US" dirty="0"/>
              <a:t> 새로운 글쓰기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38C551-CA99-8C45-B0BA-C95100842EFE}"/>
              </a:ext>
            </a:extLst>
          </p:cNvPr>
          <p:cNvSpPr/>
          <p:nvPr/>
        </p:nvSpPr>
        <p:spPr>
          <a:xfrm>
            <a:off x="5171010" y="4373516"/>
            <a:ext cx="1561229" cy="927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목록 </a:t>
            </a:r>
            <a:endParaRPr lang="en-US" altLang="ko-KR" dirty="0"/>
          </a:p>
          <a:p>
            <a:pPr algn="ctr"/>
            <a:r>
              <a:rPr lang="ko-KR" altLang="en-US" dirty="0"/>
              <a:t>열람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A73D9E-E14A-5649-B355-66C770EDC93D}"/>
              </a:ext>
            </a:extLst>
          </p:cNvPr>
          <p:cNvSpPr/>
          <p:nvPr/>
        </p:nvSpPr>
        <p:spPr>
          <a:xfrm>
            <a:off x="7115227" y="4373516"/>
            <a:ext cx="1561229" cy="927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BFE773-EAC3-0042-8BC8-1E9EC77E46F3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1930639" y="3197718"/>
            <a:ext cx="2957735" cy="118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8F842A-7450-4B44-A00C-D9F53BCB2D0B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865892" y="3197718"/>
            <a:ext cx="1022482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C6441F-6979-064C-84AB-99128C66BFC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4888374" y="3197718"/>
            <a:ext cx="1063251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CC1550-93E7-F849-BA12-A00A6D9AB07E}"/>
              </a:ext>
            </a:extLst>
          </p:cNvPr>
          <p:cNvCxnSpPr>
            <a:cxnSpLocks/>
            <a:stCxn id="55" idx="0"/>
            <a:endCxn id="46" idx="2"/>
          </p:cNvCxnSpPr>
          <p:nvPr/>
        </p:nvCxnSpPr>
        <p:spPr>
          <a:xfrm flipH="1" flipV="1">
            <a:off x="4888374" y="3197718"/>
            <a:ext cx="3007468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	  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7" y="2051578"/>
            <a:ext cx="6552727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management, Web function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(apache + tomcat +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jsp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2" y="201263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1866731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95936" y="1880379"/>
            <a:ext cx="0" cy="309610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484784"/>
            <a:ext cx="390450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및 완료 현황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단계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22899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및 개발 단계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Prototyping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 분석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/>
              <a:t>web </a:t>
            </a:r>
            <a:r>
              <a:rPr lang="ko-KR" altLang="en-US" sz="2400" dirty="0"/>
              <a:t>기반의 인터페이스 구성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DB </a:t>
            </a:r>
            <a:r>
              <a:rPr lang="ko-KR" altLang="en-US" sz="2400" dirty="0"/>
              <a:t>모델 설계 및 구현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400" dirty="0"/>
              <a:t>Web</a:t>
            </a:r>
            <a:r>
              <a:rPr lang="ko-KR" altLang="en-US" sz="2400" dirty="0"/>
              <a:t>프로그램의 기능 구현 및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별점</a:t>
            </a:r>
            <a:r>
              <a:rPr lang="en-US" altLang="ko-KR" sz="2400" dirty="0"/>
              <a:t>, </a:t>
            </a:r>
            <a:r>
              <a:rPr lang="ko-KR" altLang="en-US" sz="2400" dirty="0"/>
              <a:t>후기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신고하기</a:t>
            </a:r>
            <a:endParaRPr lang="en-US" altLang="ko-KR" sz="2400" dirty="0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376420" y="1628800"/>
            <a:ext cx="6552718" cy="2016221"/>
            <a:chOff x="1331650" y="1196758"/>
            <a:chExt cx="6552718" cy="8064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8064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design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80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Web design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Additional functions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8239-37D8-4F9D-B343-B54364C71F3D}"/>
              </a:ext>
            </a:extLst>
          </p:cNvPr>
          <p:cNvGrpSpPr/>
          <p:nvPr/>
        </p:nvGrpSpPr>
        <p:grpSpPr>
          <a:xfrm>
            <a:off x="1412046" y="4077072"/>
            <a:ext cx="6552718" cy="2016221"/>
            <a:chOff x="1412046" y="4077072"/>
            <a:chExt cx="6552718" cy="20162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DDEFF2-49ED-46A6-A15B-37345DD30E09}"/>
                </a:ext>
              </a:extLst>
            </p:cNvPr>
            <p:cNvSpPr/>
            <p:nvPr/>
          </p:nvSpPr>
          <p:spPr>
            <a:xfrm>
              <a:off x="1412046" y="4077072"/>
              <a:ext cx="2664296" cy="2016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688DCC-CF5B-4BAD-BF3E-A1BDAAE1BECE}"/>
                </a:ext>
              </a:extLst>
            </p:cNvPr>
            <p:cNvSpPr/>
            <p:nvPr/>
          </p:nvSpPr>
          <p:spPr>
            <a:xfrm>
              <a:off x="5300477" y="4077072"/>
              <a:ext cx="2664287" cy="20162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7755 L -4.16667E-6 0.172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91680" y="2978385"/>
            <a:ext cx="5472607" cy="901229"/>
            <a:chOff x="3720990" y="3152001"/>
            <a:chExt cx="2260660" cy="9012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26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완료현황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936" y="3683898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6" y="1051663"/>
            <a:ext cx="76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CLI</a:t>
            </a:r>
            <a:r>
              <a:rPr lang="ko-KR" altLang="en-US" sz="2400" dirty="0"/>
              <a:t>방식에서 </a:t>
            </a:r>
            <a:r>
              <a:rPr lang="en-US" altLang="ko-KR" sz="2400" dirty="0"/>
              <a:t>Dynamic web</a:t>
            </a:r>
            <a:r>
              <a:rPr lang="ko-KR" altLang="en-US" sz="2400" dirty="0"/>
              <a:t>기반의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웹프로그램으로 변경완료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실시간 연동 </a:t>
            </a: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DB</a:t>
            </a:r>
            <a:r>
              <a:rPr lang="ko-KR" altLang="en-US" sz="2400" dirty="0"/>
              <a:t>를 이용한 검색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r>
              <a:rPr lang="en-US" altLang="ko-KR" sz="2400" dirty="0"/>
              <a:t>, </a:t>
            </a:r>
            <a:r>
              <a:rPr lang="ko-KR" altLang="en-US" sz="2400" dirty="0"/>
              <a:t>대여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신고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별점</a:t>
            </a:r>
            <a:r>
              <a:rPr lang="ko-KR" altLang="en-US" sz="2400" dirty="0"/>
              <a:t> 기능 완성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1924" y="2690336"/>
            <a:ext cx="5940152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프로젝트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Requirements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Project requirements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382</Words>
  <Application>Microsoft Macintosh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Verdana Pro</vt:lpstr>
      <vt:lpstr>맑은 고딕</vt:lpstr>
      <vt:lpstr>Courier New</vt:lpstr>
      <vt:lpstr>Yoon 윤고딕 520_TT</vt:lpstr>
      <vt:lpstr>Verdana Pro Black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윤다은</cp:lastModifiedBy>
  <cp:revision>178</cp:revision>
  <dcterms:created xsi:type="dcterms:W3CDTF">2013-09-05T09:43:46Z</dcterms:created>
  <dcterms:modified xsi:type="dcterms:W3CDTF">2019-06-20T07:06:00Z</dcterms:modified>
</cp:coreProperties>
</file>