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72" r:id="rId2"/>
    <p:sldId id="262" r:id="rId3"/>
    <p:sldId id="257" r:id="rId4"/>
    <p:sldId id="276" r:id="rId5"/>
    <p:sldId id="278" r:id="rId6"/>
    <p:sldId id="280" r:id="rId7"/>
    <p:sldId id="281" r:id="rId8"/>
    <p:sldId id="282" r:id="rId9"/>
    <p:sldId id="283" r:id="rId10"/>
    <p:sldId id="279" r:id="rId11"/>
    <p:sldId id="285" r:id="rId12"/>
    <p:sldId id="309" r:id="rId13"/>
    <p:sldId id="275" r:id="rId14"/>
    <p:sldId id="277" r:id="rId15"/>
    <p:sldId id="286" r:id="rId16"/>
    <p:sldId id="287" r:id="rId17"/>
    <p:sldId id="289" r:id="rId18"/>
    <p:sldId id="290" r:id="rId19"/>
    <p:sldId id="265" r:id="rId20"/>
    <p:sldId id="310" r:id="rId21"/>
    <p:sldId id="291" r:id="rId22"/>
    <p:sldId id="292" r:id="rId23"/>
    <p:sldId id="308" r:id="rId24"/>
    <p:sldId id="266" r:id="rId25"/>
    <p:sldId id="293" r:id="rId26"/>
    <p:sldId id="302" r:id="rId27"/>
    <p:sldId id="301" r:id="rId28"/>
    <p:sldId id="267" r:id="rId29"/>
    <p:sldId id="314" r:id="rId30"/>
    <p:sldId id="313" r:id="rId31"/>
    <p:sldId id="298" r:id="rId32"/>
    <p:sldId id="312" r:id="rId33"/>
    <p:sldId id="268" r:id="rId34"/>
    <p:sldId id="303" r:id="rId35"/>
    <p:sldId id="305" r:id="rId36"/>
    <p:sldId id="269" r:id="rId37"/>
    <p:sldId id="304" r:id="rId38"/>
    <p:sldId id="307" r:id="rId39"/>
    <p:sldId id="306" r:id="rId40"/>
    <p:sldId id="311" r:id="rId41"/>
    <p:sldId id="27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C96C6F-A4F9-4666-8C4C-C0B775BDCF89}" type="doc">
      <dgm:prSet loTypeId="urn:microsoft.com/office/officeart/2005/8/layout/default" loCatId="list" qsTypeId="urn:microsoft.com/office/officeart/2005/8/quickstyle/simple5" qsCatId="simple" csTypeId="urn:microsoft.com/office/officeart/2005/8/colors/colorful5" csCatId="colorful"/>
      <dgm:spPr/>
      <dgm:t>
        <a:bodyPr/>
        <a:lstStyle/>
        <a:p>
          <a:endParaRPr lang="en-US"/>
        </a:p>
      </dgm:t>
    </dgm:pt>
    <dgm:pt modelId="{4F03D0E7-6D31-4706-83C8-26297BE04E10}">
      <dgm:prSet/>
      <dgm:spPr/>
      <dgm:t>
        <a:bodyPr/>
        <a:lstStyle/>
        <a:p>
          <a:r>
            <a:rPr lang="en-US" dirty="0"/>
            <a:t>The Django framework contains many features and functions but due to this ends up being an overkill for smaller projects.</a:t>
          </a:r>
        </a:p>
      </dgm:t>
    </dgm:pt>
    <dgm:pt modelId="{879C4F16-338F-4486-8066-BD8AFDAB80E1}" type="parTrans" cxnId="{EE1FAB4A-D4E9-449D-AA77-5ACAD35F21A7}">
      <dgm:prSet/>
      <dgm:spPr/>
      <dgm:t>
        <a:bodyPr/>
        <a:lstStyle/>
        <a:p>
          <a:endParaRPr lang="en-US"/>
        </a:p>
      </dgm:t>
    </dgm:pt>
    <dgm:pt modelId="{B2A7DF74-69C7-4157-BD5C-1EE0FE941CCE}" type="sibTrans" cxnId="{EE1FAB4A-D4E9-449D-AA77-5ACAD35F21A7}">
      <dgm:prSet/>
      <dgm:spPr/>
      <dgm:t>
        <a:bodyPr/>
        <a:lstStyle/>
        <a:p>
          <a:endParaRPr lang="en-US"/>
        </a:p>
      </dgm:t>
    </dgm:pt>
    <dgm:pt modelId="{05C519DF-C044-4115-86CB-06DDCD345768}">
      <dgm:prSet/>
      <dgm:spPr/>
      <dgm:t>
        <a:bodyPr/>
        <a:lstStyle/>
        <a:p>
          <a:r>
            <a:rPr lang="en-US" dirty="0"/>
            <a:t>The sheer size and nature of the framework tends to bogs down the performance of smaller applications.</a:t>
          </a:r>
        </a:p>
      </dgm:t>
    </dgm:pt>
    <dgm:pt modelId="{54DF59A3-98E0-4CEB-AECE-927F7291A057}" type="parTrans" cxnId="{026FF835-BEC5-4CA9-B215-FE2F55FC3E26}">
      <dgm:prSet/>
      <dgm:spPr/>
      <dgm:t>
        <a:bodyPr/>
        <a:lstStyle/>
        <a:p>
          <a:endParaRPr lang="en-US"/>
        </a:p>
      </dgm:t>
    </dgm:pt>
    <dgm:pt modelId="{4E903CE2-DB72-44A8-A0CD-5C051C141540}" type="sibTrans" cxnId="{026FF835-BEC5-4CA9-B215-FE2F55FC3E26}">
      <dgm:prSet/>
      <dgm:spPr/>
      <dgm:t>
        <a:bodyPr/>
        <a:lstStyle/>
        <a:p>
          <a:endParaRPr lang="en-US"/>
        </a:p>
      </dgm:t>
    </dgm:pt>
    <dgm:pt modelId="{3197DC65-B77A-4243-BD16-59F0B74D93E7}">
      <dgm:prSet/>
      <dgm:spPr/>
      <dgm:t>
        <a:bodyPr/>
        <a:lstStyle/>
        <a:p>
          <a:r>
            <a:rPr lang="en-US" dirty="0"/>
            <a:t>Developers can get confused with all the unwanted and unique functionalities</a:t>
          </a:r>
        </a:p>
      </dgm:t>
    </dgm:pt>
    <dgm:pt modelId="{B2140211-78CF-45C1-8698-59CE6536E38C}" type="parTrans" cxnId="{205DDA2F-7294-4948-91D7-5ADE087F76A5}">
      <dgm:prSet/>
      <dgm:spPr/>
      <dgm:t>
        <a:bodyPr/>
        <a:lstStyle/>
        <a:p>
          <a:endParaRPr lang="en-US"/>
        </a:p>
      </dgm:t>
    </dgm:pt>
    <dgm:pt modelId="{C0213282-E41D-493A-9E33-C5EDE857B60F}" type="sibTrans" cxnId="{205DDA2F-7294-4948-91D7-5ADE087F76A5}">
      <dgm:prSet/>
      <dgm:spPr/>
      <dgm:t>
        <a:bodyPr/>
        <a:lstStyle/>
        <a:p>
          <a:endParaRPr lang="en-US"/>
        </a:p>
      </dgm:t>
    </dgm:pt>
    <dgm:pt modelId="{D4B30110-A6B3-4BCE-92C4-3E8DF1DF2C2D}">
      <dgm:prSet/>
      <dgm:spPr/>
      <dgm:t>
        <a:bodyPr/>
        <a:lstStyle/>
        <a:p>
          <a:r>
            <a:rPr lang="en-US"/>
            <a:t>Low-end websites struggle due to the server’s processing time caused by the sheer amount of code and functionalities</a:t>
          </a:r>
        </a:p>
      </dgm:t>
    </dgm:pt>
    <dgm:pt modelId="{6F2F4A54-074E-4507-85DE-266E76578C06}" type="parTrans" cxnId="{E241F3E9-BED9-43B4-96F1-6D1ECE4CEE1D}">
      <dgm:prSet/>
      <dgm:spPr/>
      <dgm:t>
        <a:bodyPr/>
        <a:lstStyle/>
        <a:p>
          <a:endParaRPr lang="en-US"/>
        </a:p>
      </dgm:t>
    </dgm:pt>
    <dgm:pt modelId="{AB77B955-87A2-43CD-8D31-A75B8E9AB8C0}" type="sibTrans" cxnId="{E241F3E9-BED9-43B4-96F1-6D1ECE4CEE1D}">
      <dgm:prSet/>
      <dgm:spPr/>
      <dgm:t>
        <a:bodyPr/>
        <a:lstStyle/>
        <a:p>
          <a:endParaRPr lang="en-US"/>
        </a:p>
      </dgm:t>
    </dgm:pt>
    <dgm:pt modelId="{A9AC80E8-773E-4396-AD60-7CBB43E5BE18}" type="pres">
      <dgm:prSet presAssocID="{62C96C6F-A4F9-4666-8C4C-C0B775BDCF89}" presName="diagram" presStyleCnt="0">
        <dgm:presLayoutVars>
          <dgm:dir/>
          <dgm:resizeHandles val="exact"/>
        </dgm:presLayoutVars>
      </dgm:prSet>
      <dgm:spPr/>
    </dgm:pt>
    <dgm:pt modelId="{4EF441E1-6645-4B1B-9639-0230945C4048}" type="pres">
      <dgm:prSet presAssocID="{4F03D0E7-6D31-4706-83C8-26297BE04E10}" presName="node" presStyleLbl="node1" presStyleIdx="0" presStyleCnt="4">
        <dgm:presLayoutVars>
          <dgm:bulletEnabled val="1"/>
        </dgm:presLayoutVars>
      </dgm:prSet>
      <dgm:spPr/>
    </dgm:pt>
    <dgm:pt modelId="{3FA1DE95-4C2F-4973-9DBA-F71047CEA113}" type="pres">
      <dgm:prSet presAssocID="{B2A7DF74-69C7-4157-BD5C-1EE0FE941CCE}" presName="sibTrans" presStyleCnt="0"/>
      <dgm:spPr/>
    </dgm:pt>
    <dgm:pt modelId="{03F42747-656A-46D2-B357-4B05EF2C15C6}" type="pres">
      <dgm:prSet presAssocID="{05C519DF-C044-4115-86CB-06DDCD345768}" presName="node" presStyleLbl="node1" presStyleIdx="1" presStyleCnt="4">
        <dgm:presLayoutVars>
          <dgm:bulletEnabled val="1"/>
        </dgm:presLayoutVars>
      </dgm:prSet>
      <dgm:spPr/>
    </dgm:pt>
    <dgm:pt modelId="{DBD2AE80-81BE-4DC7-8258-2FF332A99361}" type="pres">
      <dgm:prSet presAssocID="{4E903CE2-DB72-44A8-A0CD-5C051C141540}" presName="sibTrans" presStyleCnt="0"/>
      <dgm:spPr/>
    </dgm:pt>
    <dgm:pt modelId="{57B15BDA-35AD-4B35-9D2A-26E0B714E2BF}" type="pres">
      <dgm:prSet presAssocID="{3197DC65-B77A-4243-BD16-59F0B74D93E7}" presName="node" presStyleLbl="node1" presStyleIdx="2" presStyleCnt="4">
        <dgm:presLayoutVars>
          <dgm:bulletEnabled val="1"/>
        </dgm:presLayoutVars>
      </dgm:prSet>
      <dgm:spPr/>
    </dgm:pt>
    <dgm:pt modelId="{E9165465-4D8F-4326-A538-20DE5E1406B6}" type="pres">
      <dgm:prSet presAssocID="{C0213282-E41D-493A-9E33-C5EDE857B60F}" presName="sibTrans" presStyleCnt="0"/>
      <dgm:spPr/>
    </dgm:pt>
    <dgm:pt modelId="{0659F9E7-1274-4842-9A9B-CD999331E9EE}" type="pres">
      <dgm:prSet presAssocID="{D4B30110-A6B3-4BCE-92C4-3E8DF1DF2C2D}" presName="node" presStyleLbl="node1" presStyleIdx="3" presStyleCnt="4">
        <dgm:presLayoutVars>
          <dgm:bulletEnabled val="1"/>
        </dgm:presLayoutVars>
      </dgm:prSet>
      <dgm:spPr/>
    </dgm:pt>
  </dgm:ptLst>
  <dgm:cxnLst>
    <dgm:cxn modelId="{4313E513-1E47-4EE6-A8B3-D24039A9B817}" type="presOf" srcId="{05C519DF-C044-4115-86CB-06DDCD345768}" destId="{03F42747-656A-46D2-B357-4B05EF2C15C6}" srcOrd="0" destOrd="0" presId="urn:microsoft.com/office/officeart/2005/8/layout/default"/>
    <dgm:cxn modelId="{205DDA2F-7294-4948-91D7-5ADE087F76A5}" srcId="{62C96C6F-A4F9-4666-8C4C-C0B775BDCF89}" destId="{3197DC65-B77A-4243-BD16-59F0B74D93E7}" srcOrd="2" destOrd="0" parTransId="{B2140211-78CF-45C1-8698-59CE6536E38C}" sibTransId="{C0213282-E41D-493A-9E33-C5EDE857B60F}"/>
    <dgm:cxn modelId="{026FF835-BEC5-4CA9-B215-FE2F55FC3E26}" srcId="{62C96C6F-A4F9-4666-8C4C-C0B775BDCF89}" destId="{05C519DF-C044-4115-86CB-06DDCD345768}" srcOrd="1" destOrd="0" parTransId="{54DF59A3-98E0-4CEB-AECE-927F7291A057}" sibTransId="{4E903CE2-DB72-44A8-A0CD-5C051C141540}"/>
    <dgm:cxn modelId="{DD464B3D-CDAA-4D84-8E53-281213C132A9}" type="presOf" srcId="{4F03D0E7-6D31-4706-83C8-26297BE04E10}" destId="{4EF441E1-6645-4B1B-9639-0230945C4048}" srcOrd="0" destOrd="0" presId="urn:microsoft.com/office/officeart/2005/8/layout/default"/>
    <dgm:cxn modelId="{50450A42-CBDD-4441-8B33-0E70D955E246}" type="presOf" srcId="{D4B30110-A6B3-4BCE-92C4-3E8DF1DF2C2D}" destId="{0659F9E7-1274-4842-9A9B-CD999331E9EE}" srcOrd="0" destOrd="0" presId="urn:microsoft.com/office/officeart/2005/8/layout/default"/>
    <dgm:cxn modelId="{BF946D62-CA95-4329-802E-0E4948D493C2}" type="presOf" srcId="{3197DC65-B77A-4243-BD16-59F0B74D93E7}" destId="{57B15BDA-35AD-4B35-9D2A-26E0B714E2BF}" srcOrd="0" destOrd="0" presId="urn:microsoft.com/office/officeart/2005/8/layout/default"/>
    <dgm:cxn modelId="{EE1FAB4A-D4E9-449D-AA77-5ACAD35F21A7}" srcId="{62C96C6F-A4F9-4666-8C4C-C0B775BDCF89}" destId="{4F03D0E7-6D31-4706-83C8-26297BE04E10}" srcOrd="0" destOrd="0" parTransId="{879C4F16-338F-4486-8066-BD8AFDAB80E1}" sibTransId="{B2A7DF74-69C7-4157-BD5C-1EE0FE941CCE}"/>
    <dgm:cxn modelId="{95968097-E9B2-44E7-BDDD-1DECC24B1DC5}" type="presOf" srcId="{62C96C6F-A4F9-4666-8C4C-C0B775BDCF89}" destId="{A9AC80E8-773E-4396-AD60-7CBB43E5BE18}" srcOrd="0" destOrd="0" presId="urn:microsoft.com/office/officeart/2005/8/layout/default"/>
    <dgm:cxn modelId="{E241F3E9-BED9-43B4-96F1-6D1ECE4CEE1D}" srcId="{62C96C6F-A4F9-4666-8C4C-C0B775BDCF89}" destId="{D4B30110-A6B3-4BCE-92C4-3E8DF1DF2C2D}" srcOrd="3" destOrd="0" parTransId="{6F2F4A54-074E-4507-85DE-266E76578C06}" sibTransId="{AB77B955-87A2-43CD-8D31-A75B8E9AB8C0}"/>
    <dgm:cxn modelId="{9F664574-C213-4DC4-A9E5-06AC1D73697F}" type="presParOf" srcId="{A9AC80E8-773E-4396-AD60-7CBB43E5BE18}" destId="{4EF441E1-6645-4B1B-9639-0230945C4048}" srcOrd="0" destOrd="0" presId="urn:microsoft.com/office/officeart/2005/8/layout/default"/>
    <dgm:cxn modelId="{83B2A8AF-391C-4F07-A14A-0A7E6E58820C}" type="presParOf" srcId="{A9AC80E8-773E-4396-AD60-7CBB43E5BE18}" destId="{3FA1DE95-4C2F-4973-9DBA-F71047CEA113}" srcOrd="1" destOrd="0" presId="urn:microsoft.com/office/officeart/2005/8/layout/default"/>
    <dgm:cxn modelId="{57D18028-1744-4839-9D18-7A72032C7631}" type="presParOf" srcId="{A9AC80E8-773E-4396-AD60-7CBB43E5BE18}" destId="{03F42747-656A-46D2-B357-4B05EF2C15C6}" srcOrd="2" destOrd="0" presId="urn:microsoft.com/office/officeart/2005/8/layout/default"/>
    <dgm:cxn modelId="{679B5985-C276-43A8-A63A-1994F27829C1}" type="presParOf" srcId="{A9AC80E8-773E-4396-AD60-7CBB43E5BE18}" destId="{DBD2AE80-81BE-4DC7-8258-2FF332A99361}" srcOrd="3" destOrd="0" presId="urn:microsoft.com/office/officeart/2005/8/layout/default"/>
    <dgm:cxn modelId="{1274AB43-69B7-4C8E-B975-7C1C41E860F7}" type="presParOf" srcId="{A9AC80E8-773E-4396-AD60-7CBB43E5BE18}" destId="{57B15BDA-35AD-4B35-9D2A-26E0B714E2BF}" srcOrd="4" destOrd="0" presId="urn:microsoft.com/office/officeart/2005/8/layout/default"/>
    <dgm:cxn modelId="{BABCED3C-0F3A-40F0-BC92-FF26309EB207}" type="presParOf" srcId="{A9AC80E8-773E-4396-AD60-7CBB43E5BE18}" destId="{E9165465-4D8F-4326-A538-20DE5E1406B6}" srcOrd="5" destOrd="0" presId="urn:microsoft.com/office/officeart/2005/8/layout/default"/>
    <dgm:cxn modelId="{DE1607CC-847A-4CFB-B7B0-290AC44148AC}" type="presParOf" srcId="{A9AC80E8-773E-4396-AD60-7CBB43E5BE18}" destId="{0659F9E7-1274-4842-9A9B-CD999331E9EE}"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98E030-AA2D-4742-A6C5-3B0001F21FF5}" type="doc">
      <dgm:prSet loTypeId="urn:microsoft.com/office/officeart/2005/8/layout/list1" loCatId="list" qsTypeId="urn:microsoft.com/office/officeart/2005/8/quickstyle/simple1" qsCatId="simple" csTypeId="urn:microsoft.com/office/officeart/2005/8/colors/accent6_2" csCatId="accent6" phldr="1"/>
      <dgm:spPr/>
      <dgm:t>
        <a:bodyPr/>
        <a:lstStyle/>
        <a:p>
          <a:endParaRPr lang="en-US"/>
        </a:p>
      </dgm:t>
    </dgm:pt>
    <dgm:pt modelId="{537DA627-55AD-49CB-8F38-75CC437B659A}">
      <dgm:prSet/>
      <dgm:spPr/>
      <dgm:t>
        <a:bodyPr/>
        <a:lstStyle/>
        <a:p>
          <a:r>
            <a:rPr lang="en-US" b="1"/>
            <a:t>Pros: </a:t>
          </a:r>
          <a:br>
            <a:rPr lang="en-US" b="1"/>
          </a:br>
          <a:endParaRPr lang="en-US"/>
        </a:p>
      </dgm:t>
    </dgm:pt>
    <dgm:pt modelId="{BE0F277D-C0AB-48D2-A14B-3A59A0056928}" type="parTrans" cxnId="{0C945FB5-F347-4C8F-B240-BE3F932FF9A3}">
      <dgm:prSet/>
      <dgm:spPr/>
      <dgm:t>
        <a:bodyPr/>
        <a:lstStyle/>
        <a:p>
          <a:endParaRPr lang="en-US"/>
        </a:p>
      </dgm:t>
    </dgm:pt>
    <dgm:pt modelId="{0CA8BBDC-468D-4B4D-A4BE-AE9D7711D46D}" type="sibTrans" cxnId="{0C945FB5-F347-4C8F-B240-BE3F932FF9A3}">
      <dgm:prSet/>
      <dgm:spPr/>
      <dgm:t>
        <a:bodyPr/>
        <a:lstStyle/>
        <a:p>
          <a:endParaRPr lang="en-US"/>
        </a:p>
      </dgm:t>
    </dgm:pt>
    <dgm:pt modelId="{15D2E007-52A5-4060-943C-0CBAC18C7449}">
      <dgm:prSet/>
      <dgm:spPr/>
      <dgm:t>
        <a:bodyPr/>
        <a:lstStyle/>
        <a:p>
          <a:r>
            <a:rPr lang="en-US" b="1"/>
            <a:t>Easy scalability for modern applications</a:t>
          </a:r>
          <a:br>
            <a:rPr lang="en-US"/>
          </a:br>
          <a:endParaRPr lang="en-US"/>
        </a:p>
      </dgm:t>
    </dgm:pt>
    <dgm:pt modelId="{E6ECD770-BABB-4654-AF7E-4B33911C3F63}" type="parTrans" cxnId="{CD6EDC3A-F2BF-45DF-BE8C-CBF0C8691AA5}">
      <dgm:prSet/>
      <dgm:spPr/>
      <dgm:t>
        <a:bodyPr/>
        <a:lstStyle/>
        <a:p>
          <a:endParaRPr lang="en-US"/>
        </a:p>
      </dgm:t>
    </dgm:pt>
    <dgm:pt modelId="{E8546A10-ECCB-4696-AB9E-486785B20947}" type="sibTrans" cxnId="{CD6EDC3A-F2BF-45DF-BE8C-CBF0C8691AA5}">
      <dgm:prSet/>
      <dgm:spPr/>
      <dgm:t>
        <a:bodyPr/>
        <a:lstStyle/>
        <a:p>
          <a:endParaRPr lang="en-US"/>
        </a:p>
      </dgm:t>
    </dgm:pt>
    <dgm:pt modelId="{F1EE2672-0BDA-48A6-9744-F241B94AE04E}">
      <dgm:prSet/>
      <dgm:spPr/>
      <dgm:t>
        <a:bodyPr/>
        <a:lstStyle/>
        <a:p>
          <a:r>
            <a:rPr lang="en-US" b="1"/>
            <a:t>Cost effective with Full stack JS</a:t>
          </a:r>
          <a:br>
            <a:rPr lang="en-US"/>
          </a:br>
          <a:endParaRPr lang="en-US"/>
        </a:p>
      </dgm:t>
    </dgm:pt>
    <dgm:pt modelId="{04EB90C4-5727-4BD1-A4FA-D24681044AEF}" type="parTrans" cxnId="{16D81F6C-2502-4CC5-920B-8B34728DAEB4}">
      <dgm:prSet/>
      <dgm:spPr/>
      <dgm:t>
        <a:bodyPr/>
        <a:lstStyle/>
        <a:p>
          <a:endParaRPr lang="en-US"/>
        </a:p>
      </dgm:t>
    </dgm:pt>
    <dgm:pt modelId="{26B950DE-051A-4B50-986A-791358682F78}" type="sibTrans" cxnId="{16D81F6C-2502-4CC5-920B-8B34728DAEB4}">
      <dgm:prSet/>
      <dgm:spPr/>
      <dgm:t>
        <a:bodyPr/>
        <a:lstStyle/>
        <a:p>
          <a:endParaRPr lang="en-US"/>
        </a:p>
      </dgm:t>
    </dgm:pt>
    <dgm:pt modelId="{5DD1D19D-5F50-4FA0-AB13-3359EADF3600}">
      <dgm:prSet/>
      <dgm:spPr/>
      <dgm:t>
        <a:bodyPr/>
        <a:lstStyle/>
        <a:p>
          <a:r>
            <a:rPr lang="en-US" b="1" dirty="0"/>
            <a:t>Reduces loading time by Quick caching</a:t>
          </a:r>
          <a:endParaRPr lang="en-US" dirty="0"/>
        </a:p>
      </dgm:t>
    </dgm:pt>
    <dgm:pt modelId="{4D0F43BA-824C-4114-BF13-0A410E9825AE}" type="parTrans" cxnId="{F0EAD074-D674-41A0-99FF-8A1318FFE996}">
      <dgm:prSet/>
      <dgm:spPr/>
      <dgm:t>
        <a:bodyPr/>
        <a:lstStyle/>
        <a:p>
          <a:endParaRPr lang="en-US"/>
        </a:p>
      </dgm:t>
    </dgm:pt>
    <dgm:pt modelId="{5CD15730-FA62-494A-B06A-894367DCAC22}" type="sibTrans" cxnId="{F0EAD074-D674-41A0-99FF-8A1318FFE996}">
      <dgm:prSet/>
      <dgm:spPr/>
      <dgm:t>
        <a:bodyPr/>
        <a:lstStyle/>
        <a:p>
          <a:endParaRPr lang="en-US"/>
        </a:p>
      </dgm:t>
    </dgm:pt>
    <dgm:pt modelId="{E504C59B-6E44-43A1-84DB-0826B61EC86F}">
      <dgm:prSet/>
      <dgm:spPr/>
      <dgm:t>
        <a:bodyPr/>
        <a:lstStyle/>
        <a:p>
          <a:r>
            <a:rPr lang="en-US" b="1" dirty="0"/>
            <a:t>Great for building cross-platform applications</a:t>
          </a:r>
          <a:endParaRPr lang="en-US" dirty="0"/>
        </a:p>
      </dgm:t>
    </dgm:pt>
    <dgm:pt modelId="{B9EBEC34-5325-428E-9908-8981142E5F1D}" type="parTrans" cxnId="{1A2E4CE0-E606-4DCC-A7AA-571CD646A4B7}">
      <dgm:prSet/>
      <dgm:spPr/>
      <dgm:t>
        <a:bodyPr/>
        <a:lstStyle/>
        <a:p>
          <a:endParaRPr lang="en-US"/>
        </a:p>
      </dgm:t>
    </dgm:pt>
    <dgm:pt modelId="{EA6A6957-1ED7-46AC-A040-5F725EC4784D}" type="sibTrans" cxnId="{1A2E4CE0-E606-4DCC-A7AA-571CD646A4B7}">
      <dgm:prSet/>
      <dgm:spPr/>
      <dgm:t>
        <a:bodyPr/>
        <a:lstStyle/>
        <a:p>
          <a:endParaRPr lang="en-US"/>
        </a:p>
      </dgm:t>
    </dgm:pt>
    <dgm:pt modelId="{C639458D-C0BA-4510-BC2D-6F2DCB588B35}">
      <dgm:prSet/>
      <dgm:spPr/>
      <dgm:t>
        <a:bodyPr/>
        <a:lstStyle/>
        <a:p>
          <a:r>
            <a:rPr lang="en-US" b="1"/>
            <a:t>Cons: </a:t>
          </a:r>
          <a:br>
            <a:rPr lang="en-US" b="1"/>
          </a:br>
          <a:endParaRPr lang="en-US"/>
        </a:p>
      </dgm:t>
    </dgm:pt>
    <dgm:pt modelId="{50A55B7C-877F-4FFA-83A3-88D42479BBB4}" type="parTrans" cxnId="{109DB854-1FE3-45AB-B1C4-31333EC5F4CF}">
      <dgm:prSet/>
      <dgm:spPr/>
      <dgm:t>
        <a:bodyPr/>
        <a:lstStyle/>
        <a:p>
          <a:endParaRPr lang="en-US"/>
        </a:p>
      </dgm:t>
    </dgm:pt>
    <dgm:pt modelId="{46692AF5-4967-4D48-98BE-9404A3835799}" type="sibTrans" cxnId="{109DB854-1FE3-45AB-B1C4-31333EC5F4CF}">
      <dgm:prSet/>
      <dgm:spPr/>
      <dgm:t>
        <a:bodyPr/>
        <a:lstStyle/>
        <a:p>
          <a:endParaRPr lang="en-US"/>
        </a:p>
      </dgm:t>
    </dgm:pt>
    <dgm:pt modelId="{1A4B4969-F744-4096-8136-17646A976733}">
      <dgm:prSet/>
      <dgm:spPr/>
      <dgm:t>
        <a:bodyPr/>
        <a:lstStyle/>
        <a:p>
          <a:r>
            <a:rPr lang="en-US" b="1"/>
            <a:t>Reduces performance when handling Heavy computing Tasks</a:t>
          </a:r>
          <a:br>
            <a:rPr lang="en-US"/>
          </a:br>
          <a:endParaRPr lang="en-US"/>
        </a:p>
      </dgm:t>
    </dgm:pt>
    <dgm:pt modelId="{5E2458FD-8246-472D-AD22-8FBCCADB103E}" type="parTrans" cxnId="{2B158883-E111-486A-A0FB-38565BBC6956}">
      <dgm:prSet/>
      <dgm:spPr/>
      <dgm:t>
        <a:bodyPr/>
        <a:lstStyle/>
        <a:p>
          <a:endParaRPr lang="en-US"/>
        </a:p>
      </dgm:t>
    </dgm:pt>
    <dgm:pt modelId="{73D0C117-05FB-4147-83E0-0358912D3E24}" type="sibTrans" cxnId="{2B158883-E111-486A-A0FB-38565BBC6956}">
      <dgm:prSet/>
      <dgm:spPr/>
      <dgm:t>
        <a:bodyPr/>
        <a:lstStyle/>
        <a:p>
          <a:endParaRPr lang="en-US"/>
        </a:p>
      </dgm:t>
    </dgm:pt>
    <dgm:pt modelId="{95E96164-5DC6-4695-B2C5-E2A996F99A60}">
      <dgm:prSet/>
      <dgm:spPr/>
      <dgm:t>
        <a:bodyPr/>
        <a:lstStyle/>
        <a:p>
          <a:r>
            <a:rPr lang="en-US" b="1" dirty="0"/>
            <a:t>NodeJS Asynchronous programming model makes it difficult to maintain code </a:t>
          </a:r>
          <a:br>
            <a:rPr lang="en-US" dirty="0"/>
          </a:br>
          <a:endParaRPr lang="en-US" dirty="0"/>
        </a:p>
      </dgm:t>
    </dgm:pt>
    <dgm:pt modelId="{ECA5B191-3939-4F09-9CFD-27B0E998899C}" type="parTrans" cxnId="{9059C03C-C42D-4F44-B75F-1A4B593B5100}">
      <dgm:prSet/>
      <dgm:spPr/>
      <dgm:t>
        <a:bodyPr/>
        <a:lstStyle/>
        <a:p>
          <a:endParaRPr lang="en-US"/>
        </a:p>
      </dgm:t>
    </dgm:pt>
    <dgm:pt modelId="{66E91AE8-78E0-463E-835B-08B7401C171D}" type="sibTrans" cxnId="{9059C03C-C42D-4F44-B75F-1A4B593B5100}">
      <dgm:prSet/>
      <dgm:spPr/>
      <dgm:t>
        <a:bodyPr/>
        <a:lstStyle/>
        <a:p>
          <a:endParaRPr lang="en-US"/>
        </a:p>
      </dgm:t>
    </dgm:pt>
    <dgm:pt modelId="{CC281475-2697-493C-9A77-514151F7E75A}">
      <dgm:prSet/>
      <dgm:spPr/>
      <dgm:t>
        <a:bodyPr/>
        <a:lstStyle/>
        <a:p>
          <a:r>
            <a:rPr lang="en-US" b="1" dirty="0"/>
            <a:t>Lack of library support can endanger your code</a:t>
          </a:r>
          <a:endParaRPr lang="en-US" dirty="0"/>
        </a:p>
      </dgm:t>
    </dgm:pt>
    <dgm:pt modelId="{8D3D2D05-37BE-4094-B159-58FD0669F45C}" type="parTrans" cxnId="{90388DD3-93B5-4204-895D-44F0C00FFAB1}">
      <dgm:prSet/>
      <dgm:spPr/>
      <dgm:t>
        <a:bodyPr/>
        <a:lstStyle/>
        <a:p>
          <a:endParaRPr lang="en-US"/>
        </a:p>
      </dgm:t>
    </dgm:pt>
    <dgm:pt modelId="{843159FE-A169-4E89-8FD4-9DC337D3F3BB}" type="sibTrans" cxnId="{90388DD3-93B5-4204-895D-44F0C00FFAB1}">
      <dgm:prSet/>
      <dgm:spPr/>
      <dgm:t>
        <a:bodyPr/>
        <a:lstStyle/>
        <a:p>
          <a:endParaRPr lang="en-US"/>
        </a:p>
      </dgm:t>
    </dgm:pt>
    <dgm:pt modelId="{C50E0A78-0ED2-4F1E-A9A9-BB49EF2FD73D}">
      <dgm:prSet/>
      <dgm:spPr/>
      <dgm:t>
        <a:bodyPr/>
        <a:lstStyle/>
        <a:p>
          <a:endParaRPr lang="en-US" dirty="0"/>
        </a:p>
      </dgm:t>
    </dgm:pt>
    <dgm:pt modelId="{7B9F2AD0-CCEF-46BD-B773-81E909345F6C}" type="parTrans" cxnId="{C84BAFD1-1353-4659-BDA7-A3CC0A249A2E}">
      <dgm:prSet/>
      <dgm:spPr/>
      <dgm:t>
        <a:bodyPr/>
        <a:lstStyle/>
        <a:p>
          <a:endParaRPr lang="en-NZ"/>
        </a:p>
      </dgm:t>
    </dgm:pt>
    <dgm:pt modelId="{183CA57C-FB10-41ED-9DB4-F752F9EF758D}" type="sibTrans" cxnId="{C84BAFD1-1353-4659-BDA7-A3CC0A249A2E}">
      <dgm:prSet/>
      <dgm:spPr/>
      <dgm:t>
        <a:bodyPr/>
        <a:lstStyle/>
        <a:p>
          <a:endParaRPr lang="en-NZ"/>
        </a:p>
      </dgm:t>
    </dgm:pt>
    <dgm:pt modelId="{7CB3174F-4675-4F18-BD48-736FD4E4E6B8}" type="pres">
      <dgm:prSet presAssocID="{6F98E030-AA2D-4742-A6C5-3B0001F21FF5}" presName="linear" presStyleCnt="0">
        <dgm:presLayoutVars>
          <dgm:dir/>
          <dgm:animLvl val="lvl"/>
          <dgm:resizeHandles val="exact"/>
        </dgm:presLayoutVars>
      </dgm:prSet>
      <dgm:spPr/>
    </dgm:pt>
    <dgm:pt modelId="{AF783663-0E9C-4E5E-A4D0-39D15DA56A09}" type="pres">
      <dgm:prSet presAssocID="{537DA627-55AD-49CB-8F38-75CC437B659A}" presName="parentLin" presStyleCnt="0"/>
      <dgm:spPr/>
    </dgm:pt>
    <dgm:pt modelId="{D5BA4C12-4B7F-41F3-BE08-473BAA7098E6}" type="pres">
      <dgm:prSet presAssocID="{537DA627-55AD-49CB-8F38-75CC437B659A}" presName="parentLeftMargin" presStyleLbl="node1" presStyleIdx="0" presStyleCnt="2"/>
      <dgm:spPr/>
    </dgm:pt>
    <dgm:pt modelId="{7BBEDF3A-5653-458E-8637-77229137508C}" type="pres">
      <dgm:prSet presAssocID="{537DA627-55AD-49CB-8F38-75CC437B659A}" presName="parentText" presStyleLbl="node1" presStyleIdx="0" presStyleCnt="2">
        <dgm:presLayoutVars>
          <dgm:chMax val="0"/>
          <dgm:bulletEnabled val="1"/>
        </dgm:presLayoutVars>
      </dgm:prSet>
      <dgm:spPr/>
    </dgm:pt>
    <dgm:pt modelId="{7F170BCA-2A93-4662-9B23-B01CB1422988}" type="pres">
      <dgm:prSet presAssocID="{537DA627-55AD-49CB-8F38-75CC437B659A}" presName="negativeSpace" presStyleCnt="0"/>
      <dgm:spPr/>
    </dgm:pt>
    <dgm:pt modelId="{35935C52-09BE-476C-9857-359D962E117D}" type="pres">
      <dgm:prSet presAssocID="{537DA627-55AD-49CB-8F38-75CC437B659A}" presName="childText" presStyleLbl="conFgAcc1" presStyleIdx="0" presStyleCnt="2">
        <dgm:presLayoutVars>
          <dgm:bulletEnabled val="1"/>
        </dgm:presLayoutVars>
      </dgm:prSet>
      <dgm:spPr/>
    </dgm:pt>
    <dgm:pt modelId="{55972DDC-BBDE-4F65-B0A4-6481EA4814F9}" type="pres">
      <dgm:prSet presAssocID="{0CA8BBDC-468D-4B4D-A4BE-AE9D7711D46D}" presName="spaceBetweenRectangles" presStyleCnt="0"/>
      <dgm:spPr/>
    </dgm:pt>
    <dgm:pt modelId="{2DD43319-B796-4FB9-B857-C6D73674EECA}" type="pres">
      <dgm:prSet presAssocID="{C639458D-C0BA-4510-BC2D-6F2DCB588B35}" presName="parentLin" presStyleCnt="0"/>
      <dgm:spPr/>
    </dgm:pt>
    <dgm:pt modelId="{CA5510BC-8A14-478F-BCA8-9FA53DE4DFFA}" type="pres">
      <dgm:prSet presAssocID="{C639458D-C0BA-4510-BC2D-6F2DCB588B35}" presName="parentLeftMargin" presStyleLbl="node1" presStyleIdx="0" presStyleCnt="2"/>
      <dgm:spPr/>
    </dgm:pt>
    <dgm:pt modelId="{CEE1B751-BB44-4491-B56F-AB8A93E8FBFD}" type="pres">
      <dgm:prSet presAssocID="{C639458D-C0BA-4510-BC2D-6F2DCB588B35}" presName="parentText" presStyleLbl="node1" presStyleIdx="1" presStyleCnt="2">
        <dgm:presLayoutVars>
          <dgm:chMax val="0"/>
          <dgm:bulletEnabled val="1"/>
        </dgm:presLayoutVars>
      </dgm:prSet>
      <dgm:spPr/>
    </dgm:pt>
    <dgm:pt modelId="{08376DDE-F81D-4DF8-AF82-1D08C408D739}" type="pres">
      <dgm:prSet presAssocID="{C639458D-C0BA-4510-BC2D-6F2DCB588B35}" presName="negativeSpace" presStyleCnt="0"/>
      <dgm:spPr/>
    </dgm:pt>
    <dgm:pt modelId="{76B00FF1-2D92-4E52-BF7D-D6C65BF24573}" type="pres">
      <dgm:prSet presAssocID="{C639458D-C0BA-4510-BC2D-6F2DCB588B35}" presName="childText" presStyleLbl="conFgAcc1" presStyleIdx="1" presStyleCnt="2">
        <dgm:presLayoutVars>
          <dgm:bulletEnabled val="1"/>
        </dgm:presLayoutVars>
      </dgm:prSet>
      <dgm:spPr/>
    </dgm:pt>
  </dgm:ptLst>
  <dgm:cxnLst>
    <dgm:cxn modelId="{9F7CAC0A-127F-4DF5-A11E-8BAC0FFB78EA}" type="presOf" srcId="{C639458D-C0BA-4510-BC2D-6F2DCB588B35}" destId="{CEE1B751-BB44-4491-B56F-AB8A93E8FBFD}" srcOrd="1" destOrd="0" presId="urn:microsoft.com/office/officeart/2005/8/layout/list1"/>
    <dgm:cxn modelId="{DDE1C51A-9306-4925-B852-542ABD34BEE0}" type="presOf" srcId="{537DA627-55AD-49CB-8F38-75CC437B659A}" destId="{7BBEDF3A-5653-458E-8637-77229137508C}" srcOrd="1" destOrd="0" presId="urn:microsoft.com/office/officeart/2005/8/layout/list1"/>
    <dgm:cxn modelId="{E7C7321D-0D25-4987-8691-DE006523A932}" type="presOf" srcId="{C50E0A78-0ED2-4F1E-A9A9-BB49EF2FD73D}" destId="{35935C52-09BE-476C-9857-359D962E117D}" srcOrd="0" destOrd="3" presId="urn:microsoft.com/office/officeart/2005/8/layout/list1"/>
    <dgm:cxn modelId="{85CCA01D-9DDE-451F-8B72-12E0AC4252AE}" type="presOf" srcId="{CC281475-2697-493C-9A77-514151F7E75A}" destId="{76B00FF1-2D92-4E52-BF7D-D6C65BF24573}" srcOrd="0" destOrd="2" presId="urn:microsoft.com/office/officeart/2005/8/layout/list1"/>
    <dgm:cxn modelId="{CD6EDC3A-F2BF-45DF-BE8C-CBF0C8691AA5}" srcId="{537DA627-55AD-49CB-8F38-75CC437B659A}" destId="{15D2E007-52A5-4060-943C-0CBAC18C7449}" srcOrd="0" destOrd="0" parTransId="{E6ECD770-BABB-4654-AF7E-4B33911C3F63}" sibTransId="{E8546A10-ECCB-4696-AB9E-486785B20947}"/>
    <dgm:cxn modelId="{9059C03C-C42D-4F44-B75F-1A4B593B5100}" srcId="{C639458D-C0BA-4510-BC2D-6F2DCB588B35}" destId="{95E96164-5DC6-4695-B2C5-E2A996F99A60}" srcOrd="1" destOrd="0" parTransId="{ECA5B191-3939-4F09-9CFD-27B0E998899C}" sibTransId="{66E91AE8-78E0-463E-835B-08B7401C171D}"/>
    <dgm:cxn modelId="{55AEC467-FB68-48E2-9511-2BA8AFA63BA9}" type="presOf" srcId="{E504C59B-6E44-43A1-84DB-0826B61EC86F}" destId="{35935C52-09BE-476C-9857-359D962E117D}" srcOrd="0" destOrd="4" presId="urn:microsoft.com/office/officeart/2005/8/layout/list1"/>
    <dgm:cxn modelId="{16D81F6C-2502-4CC5-920B-8B34728DAEB4}" srcId="{537DA627-55AD-49CB-8F38-75CC437B659A}" destId="{F1EE2672-0BDA-48A6-9744-F241B94AE04E}" srcOrd="1" destOrd="0" parTransId="{04EB90C4-5727-4BD1-A4FA-D24681044AEF}" sibTransId="{26B950DE-051A-4B50-986A-791358682F78}"/>
    <dgm:cxn modelId="{B3ED0E6E-4B3F-4865-8612-BE007D42A6D8}" type="presOf" srcId="{15D2E007-52A5-4060-943C-0CBAC18C7449}" destId="{35935C52-09BE-476C-9857-359D962E117D}" srcOrd="0" destOrd="0" presId="urn:microsoft.com/office/officeart/2005/8/layout/list1"/>
    <dgm:cxn modelId="{A1B87670-1A41-4B23-97F6-50521CD216CF}" type="presOf" srcId="{537DA627-55AD-49CB-8F38-75CC437B659A}" destId="{D5BA4C12-4B7F-41F3-BE08-473BAA7098E6}" srcOrd="0" destOrd="0" presId="urn:microsoft.com/office/officeart/2005/8/layout/list1"/>
    <dgm:cxn modelId="{2D683574-2C9D-4001-821E-BA6657A598F1}" type="presOf" srcId="{5DD1D19D-5F50-4FA0-AB13-3359EADF3600}" destId="{35935C52-09BE-476C-9857-359D962E117D}" srcOrd="0" destOrd="2" presId="urn:microsoft.com/office/officeart/2005/8/layout/list1"/>
    <dgm:cxn modelId="{109DB854-1FE3-45AB-B1C4-31333EC5F4CF}" srcId="{6F98E030-AA2D-4742-A6C5-3B0001F21FF5}" destId="{C639458D-C0BA-4510-BC2D-6F2DCB588B35}" srcOrd="1" destOrd="0" parTransId="{50A55B7C-877F-4FFA-83A3-88D42479BBB4}" sibTransId="{46692AF5-4967-4D48-98BE-9404A3835799}"/>
    <dgm:cxn modelId="{F0EAD074-D674-41A0-99FF-8A1318FFE996}" srcId="{537DA627-55AD-49CB-8F38-75CC437B659A}" destId="{5DD1D19D-5F50-4FA0-AB13-3359EADF3600}" srcOrd="2" destOrd="0" parTransId="{4D0F43BA-824C-4114-BF13-0A410E9825AE}" sibTransId="{5CD15730-FA62-494A-B06A-894367DCAC22}"/>
    <dgm:cxn modelId="{2B158883-E111-486A-A0FB-38565BBC6956}" srcId="{C639458D-C0BA-4510-BC2D-6F2DCB588B35}" destId="{1A4B4969-F744-4096-8136-17646A976733}" srcOrd="0" destOrd="0" parTransId="{5E2458FD-8246-472D-AD22-8FBCCADB103E}" sibTransId="{73D0C117-05FB-4147-83E0-0358912D3E24}"/>
    <dgm:cxn modelId="{A0430C87-3028-44E8-A0CA-A19F1B9DD1D5}" type="presOf" srcId="{95E96164-5DC6-4695-B2C5-E2A996F99A60}" destId="{76B00FF1-2D92-4E52-BF7D-D6C65BF24573}" srcOrd="0" destOrd="1" presId="urn:microsoft.com/office/officeart/2005/8/layout/list1"/>
    <dgm:cxn modelId="{02046F98-06DE-49C1-A19C-10829C65134D}" type="presOf" srcId="{F1EE2672-0BDA-48A6-9744-F241B94AE04E}" destId="{35935C52-09BE-476C-9857-359D962E117D}" srcOrd="0" destOrd="1" presId="urn:microsoft.com/office/officeart/2005/8/layout/list1"/>
    <dgm:cxn modelId="{425F0DA1-5283-4C28-A2A5-EA09EC16CDA0}" type="presOf" srcId="{C639458D-C0BA-4510-BC2D-6F2DCB588B35}" destId="{CA5510BC-8A14-478F-BCA8-9FA53DE4DFFA}" srcOrd="0" destOrd="0" presId="urn:microsoft.com/office/officeart/2005/8/layout/list1"/>
    <dgm:cxn modelId="{68A257AD-C4A8-4070-9754-F0C180E3943B}" type="presOf" srcId="{1A4B4969-F744-4096-8136-17646A976733}" destId="{76B00FF1-2D92-4E52-BF7D-D6C65BF24573}" srcOrd="0" destOrd="0" presId="urn:microsoft.com/office/officeart/2005/8/layout/list1"/>
    <dgm:cxn modelId="{0C945FB5-F347-4C8F-B240-BE3F932FF9A3}" srcId="{6F98E030-AA2D-4742-A6C5-3B0001F21FF5}" destId="{537DA627-55AD-49CB-8F38-75CC437B659A}" srcOrd="0" destOrd="0" parTransId="{BE0F277D-C0AB-48D2-A14B-3A59A0056928}" sibTransId="{0CA8BBDC-468D-4B4D-A4BE-AE9D7711D46D}"/>
    <dgm:cxn modelId="{69CF77B8-43C6-42E3-B41A-1D15E90B599C}" type="presOf" srcId="{6F98E030-AA2D-4742-A6C5-3B0001F21FF5}" destId="{7CB3174F-4675-4F18-BD48-736FD4E4E6B8}" srcOrd="0" destOrd="0" presId="urn:microsoft.com/office/officeart/2005/8/layout/list1"/>
    <dgm:cxn modelId="{C84BAFD1-1353-4659-BDA7-A3CC0A249A2E}" srcId="{537DA627-55AD-49CB-8F38-75CC437B659A}" destId="{C50E0A78-0ED2-4F1E-A9A9-BB49EF2FD73D}" srcOrd="3" destOrd="0" parTransId="{7B9F2AD0-CCEF-46BD-B773-81E909345F6C}" sibTransId="{183CA57C-FB10-41ED-9DB4-F752F9EF758D}"/>
    <dgm:cxn modelId="{90388DD3-93B5-4204-895D-44F0C00FFAB1}" srcId="{C639458D-C0BA-4510-BC2D-6F2DCB588B35}" destId="{CC281475-2697-493C-9A77-514151F7E75A}" srcOrd="2" destOrd="0" parTransId="{8D3D2D05-37BE-4094-B159-58FD0669F45C}" sibTransId="{843159FE-A169-4E89-8FD4-9DC337D3F3BB}"/>
    <dgm:cxn modelId="{1A2E4CE0-E606-4DCC-A7AA-571CD646A4B7}" srcId="{537DA627-55AD-49CB-8F38-75CC437B659A}" destId="{E504C59B-6E44-43A1-84DB-0826B61EC86F}" srcOrd="4" destOrd="0" parTransId="{B9EBEC34-5325-428E-9908-8981142E5F1D}" sibTransId="{EA6A6957-1ED7-46AC-A040-5F725EC4784D}"/>
    <dgm:cxn modelId="{5DC4199C-8FC4-4452-8513-F3D6E9EBA2DA}" type="presParOf" srcId="{7CB3174F-4675-4F18-BD48-736FD4E4E6B8}" destId="{AF783663-0E9C-4E5E-A4D0-39D15DA56A09}" srcOrd="0" destOrd="0" presId="urn:microsoft.com/office/officeart/2005/8/layout/list1"/>
    <dgm:cxn modelId="{2B1F97FD-AB2B-46F5-96B3-5EB5A3052142}" type="presParOf" srcId="{AF783663-0E9C-4E5E-A4D0-39D15DA56A09}" destId="{D5BA4C12-4B7F-41F3-BE08-473BAA7098E6}" srcOrd="0" destOrd="0" presId="urn:microsoft.com/office/officeart/2005/8/layout/list1"/>
    <dgm:cxn modelId="{45229AEE-07DC-401A-AB1F-D979964BE393}" type="presParOf" srcId="{AF783663-0E9C-4E5E-A4D0-39D15DA56A09}" destId="{7BBEDF3A-5653-458E-8637-77229137508C}" srcOrd="1" destOrd="0" presId="urn:microsoft.com/office/officeart/2005/8/layout/list1"/>
    <dgm:cxn modelId="{A1D193D7-8F5E-4BBD-B0FB-4448CF677E67}" type="presParOf" srcId="{7CB3174F-4675-4F18-BD48-736FD4E4E6B8}" destId="{7F170BCA-2A93-4662-9B23-B01CB1422988}" srcOrd="1" destOrd="0" presId="urn:microsoft.com/office/officeart/2005/8/layout/list1"/>
    <dgm:cxn modelId="{A6FEB78E-CBF8-44D1-ADF6-2E3018E0BA94}" type="presParOf" srcId="{7CB3174F-4675-4F18-BD48-736FD4E4E6B8}" destId="{35935C52-09BE-476C-9857-359D962E117D}" srcOrd="2" destOrd="0" presId="urn:microsoft.com/office/officeart/2005/8/layout/list1"/>
    <dgm:cxn modelId="{C88153E1-92F2-42D7-A14A-AD6066AB1520}" type="presParOf" srcId="{7CB3174F-4675-4F18-BD48-736FD4E4E6B8}" destId="{55972DDC-BBDE-4F65-B0A4-6481EA4814F9}" srcOrd="3" destOrd="0" presId="urn:microsoft.com/office/officeart/2005/8/layout/list1"/>
    <dgm:cxn modelId="{29298C25-94D0-498C-98C8-26B9824F19E7}" type="presParOf" srcId="{7CB3174F-4675-4F18-BD48-736FD4E4E6B8}" destId="{2DD43319-B796-4FB9-B857-C6D73674EECA}" srcOrd="4" destOrd="0" presId="urn:microsoft.com/office/officeart/2005/8/layout/list1"/>
    <dgm:cxn modelId="{0232887A-C66C-461D-A333-9446B69245F3}" type="presParOf" srcId="{2DD43319-B796-4FB9-B857-C6D73674EECA}" destId="{CA5510BC-8A14-478F-BCA8-9FA53DE4DFFA}" srcOrd="0" destOrd="0" presId="urn:microsoft.com/office/officeart/2005/8/layout/list1"/>
    <dgm:cxn modelId="{79B92296-7E8F-4093-A141-A170799C7AB4}" type="presParOf" srcId="{2DD43319-B796-4FB9-B857-C6D73674EECA}" destId="{CEE1B751-BB44-4491-B56F-AB8A93E8FBFD}" srcOrd="1" destOrd="0" presId="urn:microsoft.com/office/officeart/2005/8/layout/list1"/>
    <dgm:cxn modelId="{D43D0C44-6DCC-41F8-9261-685360926D9D}" type="presParOf" srcId="{7CB3174F-4675-4F18-BD48-736FD4E4E6B8}" destId="{08376DDE-F81D-4DF8-AF82-1D08C408D739}" srcOrd="5" destOrd="0" presId="urn:microsoft.com/office/officeart/2005/8/layout/list1"/>
    <dgm:cxn modelId="{BF54CDE4-4CF6-4E4F-A517-D36A0F4CF869}" type="presParOf" srcId="{7CB3174F-4675-4F18-BD48-736FD4E4E6B8}" destId="{76B00FF1-2D92-4E52-BF7D-D6C65BF24573}"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DF6137-49F5-423E-9532-9814881F033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BDC143B7-9EA9-4C86-933D-9B51E3D5AC6F}">
      <dgm:prSet/>
      <dgm:spPr/>
      <dgm:t>
        <a:bodyPr/>
        <a:lstStyle/>
        <a:p>
          <a:r>
            <a:rPr lang="en-US" b="0" i="0" dirty="0"/>
            <a:t>Django uses Pythons PIP</a:t>
          </a:r>
          <a:br>
            <a:rPr lang="en-US" b="0" i="0" dirty="0"/>
          </a:br>
          <a:endParaRPr lang="en-US" dirty="0"/>
        </a:p>
      </dgm:t>
    </dgm:pt>
    <dgm:pt modelId="{3BEEFE93-E9B1-4BE0-98FE-F5B0FB722ADE}" type="parTrans" cxnId="{37BF8855-E7D2-4D37-83E2-E68A99514391}">
      <dgm:prSet/>
      <dgm:spPr/>
      <dgm:t>
        <a:bodyPr/>
        <a:lstStyle/>
        <a:p>
          <a:endParaRPr lang="en-US"/>
        </a:p>
      </dgm:t>
    </dgm:pt>
    <dgm:pt modelId="{522B01CC-4D97-437A-B965-2A31BE17864E}" type="sibTrans" cxnId="{37BF8855-E7D2-4D37-83E2-E68A99514391}">
      <dgm:prSet/>
      <dgm:spPr/>
      <dgm:t>
        <a:bodyPr/>
        <a:lstStyle/>
        <a:p>
          <a:endParaRPr lang="en-US"/>
        </a:p>
      </dgm:t>
    </dgm:pt>
    <dgm:pt modelId="{E6299E40-165D-4261-B1C7-EEE9E3D534BC}">
      <dgm:prSet/>
      <dgm:spPr/>
      <dgm:t>
        <a:bodyPr/>
        <a:lstStyle/>
        <a:p>
          <a:r>
            <a:rPr lang="en-US" dirty="0"/>
            <a:t>Python library has more than 200,000 packages.</a:t>
          </a:r>
        </a:p>
      </dgm:t>
    </dgm:pt>
    <dgm:pt modelId="{187FF69C-1969-46DF-879F-AAC4F07C7770}" type="parTrans" cxnId="{0C67543D-F2AC-4BFD-9F6C-F7E957375974}">
      <dgm:prSet/>
      <dgm:spPr/>
      <dgm:t>
        <a:bodyPr/>
        <a:lstStyle/>
        <a:p>
          <a:endParaRPr lang="en-US"/>
        </a:p>
      </dgm:t>
    </dgm:pt>
    <dgm:pt modelId="{1DF6F6F7-047E-4409-A34A-CA1CAE0F1DBA}" type="sibTrans" cxnId="{0C67543D-F2AC-4BFD-9F6C-F7E957375974}">
      <dgm:prSet/>
      <dgm:spPr/>
      <dgm:t>
        <a:bodyPr/>
        <a:lstStyle/>
        <a:p>
          <a:endParaRPr lang="en-US"/>
        </a:p>
      </dgm:t>
    </dgm:pt>
    <dgm:pt modelId="{BFD0851C-788F-41AD-AA67-09321E9F49D4}">
      <dgm:prSet/>
      <dgm:spPr/>
      <dgm:t>
        <a:bodyPr/>
        <a:lstStyle/>
        <a:p>
          <a:r>
            <a:rPr lang="en-US" b="0" i="0" dirty="0"/>
            <a:t>Node comes with </a:t>
          </a:r>
          <a:r>
            <a:rPr lang="en-US" b="1" i="0" dirty="0"/>
            <a:t>NPM</a:t>
          </a:r>
          <a:br>
            <a:rPr lang="en-US" b="1" i="0" dirty="0"/>
          </a:br>
          <a:br>
            <a:rPr lang="en-US" b="1" i="0" dirty="0"/>
          </a:br>
          <a:r>
            <a:rPr lang="en-US" b="1" i="0" dirty="0"/>
            <a:t>O</a:t>
          </a:r>
          <a:r>
            <a:rPr lang="en-US" b="0" i="0" dirty="0"/>
            <a:t>nline repository of open-source NodeJS projects that can be installed with a single command</a:t>
          </a:r>
          <a:endParaRPr lang="en-US" dirty="0"/>
        </a:p>
      </dgm:t>
    </dgm:pt>
    <dgm:pt modelId="{4B351385-7C59-4361-A986-AFB1D829706E}" type="parTrans" cxnId="{E4D94215-E280-4181-AE1F-4B3EAF4FA0E2}">
      <dgm:prSet/>
      <dgm:spPr/>
      <dgm:t>
        <a:bodyPr/>
        <a:lstStyle/>
        <a:p>
          <a:endParaRPr lang="en-US"/>
        </a:p>
      </dgm:t>
    </dgm:pt>
    <dgm:pt modelId="{84306EBB-FEC2-4469-9295-0ABF93BA5B48}" type="sibTrans" cxnId="{E4D94215-E280-4181-AE1F-4B3EAF4FA0E2}">
      <dgm:prSet/>
      <dgm:spPr/>
      <dgm:t>
        <a:bodyPr/>
        <a:lstStyle/>
        <a:p>
          <a:endParaRPr lang="en-US"/>
        </a:p>
      </dgm:t>
    </dgm:pt>
    <dgm:pt modelId="{E2F88528-9E2C-430C-991B-C1AED99D9EA8}">
      <dgm:prSet/>
      <dgm:spPr/>
      <dgm:t>
        <a:bodyPr/>
        <a:lstStyle/>
        <a:p>
          <a:r>
            <a:rPr lang="en-US" dirty="0"/>
            <a:t>NPM is regarded as the world’s largest Software library and contains over 800,000 code packages.</a:t>
          </a:r>
        </a:p>
      </dgm:t>
    </dgm:pt>
    <dgm:pt modelId="{EB7BE7FF-813A-4C22-9D38-88BEDB58BC90}" type="parTrans" cxnId="{6F0EC1D7-EC3A-4666-8923-210337815DF4}">
      <dgm:prSet/>
      <dgm:spPr/>
      <dgm:t>
        <a:bodyPr/>
        <a:lstStyle/>
        <a:p>
          <a:endParaRPr lang="en-US"/>
        </a:p>
      </dgm:t>
    </dgm:pt>
    <dgm:pt modelId="{3FD60862-0652-4B85-B53C-5C0F6C14E993}" type="sibTrans" cxnId="{6F0EC1D7-EC3A-4666-8923-210337815DF4}">
      <dgm:prSet/>
      <dgm:spPr/>
      <dgm:t>
        <a:bodyPr/>
        <a:lstStyle/>
        <a:p>
          <a:endParaRPr lang="en-US"/>
        </a:p>
      </dgm:t>
    </dgm:pt>
    <dgm:pt modelId="{0111FD1B-51AE-4BF9-834E-AB3B9D1957A8}" type="pres">
      <dgm:prSet presAssocID="{29DF6137-49F5-423E-9532-9814881F033A}" presName="diagram" presStyleCnt="0">
        <dgm:presLayoutVars>
          <dgm:dir/>
          <dgm:resizeHandles val="exact"/>
        </dgm:presLayoutVars>
      </dgm:prSet>
      <dgm:spPr/>
    </dgm:pt>
    <dgm:pt modelId="{FBE4506C-EC88-4E83-9ACA-28E1BC4150E7}" type="pres">
      <dgm:prSet presAssocID="{BDC143B7-9EA9-4C86-933D-9B51E3D5AC6F}" presName="node" presStyleLbl="node1" presStyleIdx="0" presStyleCnt="4" custScaleX="98854" custScaleY="98140" custLinFactNeighborX="-129" custLinFactNeighborY="-42374">
        <dgm:presLayoutVars>
          <dgm:bulletEnabled val="1"/>
        </dgm:presLayoutVars>
      </dgm:prSet>
      <dgm:spPr/>
    </dgm:pt>
    <dgm:pt modelId="{EADBB43A-6D63-4E0B-8117-3C33E461A863}" type="pres">
      <dgm:prSet presAssocID="{522B01CC-4D97-437A-B965-2A31BE17864E}" presName="sibTrans" presStyleCnt="0"/>
      <dgm:spPr/>
    </dgm:pt>
    <dgm:pt modelId="{BA49A928-5EC6-40A5-93D4-CFB563C4D489}" type="pres">
      <dgm:prSet presAssocID="{E6299E40-165D-4261-B1C7-EEE9E3D534BC}" presName="node" presStyleLbl="node1" presStyleIdx="1" presStyleCnt="4" custLinFactX="-6969" custLinFactNeighborX="-100000" custLinFactNeighborY="94157">
        <dgm:presLayoutVars>
          <dgm:bulletEnabled val="1"/>
        </dgm:presLayoutVars>
      </dgm:prSet>
      <dgm:spPr/>
    </dgm:pt>
    <dgm:pt modelId="{599F590A-E8E9-4C7B-9172-9A44B465BB89}" type="pres">
      <dgm:prSet presAssocID="{1DF6F6F7-047E-4409-A34A-CA1CAE0F1DBA}" presName="sibTrans" presStyleCnt="0"/>
      <dgm:spPr/>
    </dgm:pt>
    <dgm:pt modelId="{9B256656-68F3-4391-8264-53C0D0A40D8B}" type="pres">
      <dgm:prSet presAssocID="{BFD0851C-788F-41AD-AA67-09321E9F49D4}" presName="node" presStyleLbl="node1" presStyleIdx="2" presStyleCnt="4" custScaleY="101246" custLinFactX="9972" custLinFactY="-59191" custLinFactNeighborX="100000" custLinFactNeighborY="-100000">
        <dgm:presLayoutVars>
          <dgm:bulletEnabled val="1"/>
        </dgm:presLayoutVars>
      </dgm:prSet>
      <dgm:spPr/>
    </dgm:pt>
    <dgm:pt modelId="{CA7D7E43-7456-46DE-A8C8-55BEB6178F08}" type="pres">
      <dgm:prSet presAssocID="{84306EBB-FEC2-4469-9295-0ABF93BA5B48}" presName="sibTrans" presStyleCnt="0"/>
      <dgm:spPr/>
    </dgm:pt>
    <dgm:pt modelId="{56463FFD-3596-4392-97F5-8292F2B8D196}" type="pres">
      <dgm:prSet presAssocID="{E2F88528-9E2C-430C-991B-C1AED99D9EA8}" presName="node" presStyleLbl="node1" presStyleIdx="3" presStyleCnt="4" custLinFactNeighborX="1441" custLinFactNeighborY="-23113">
        <dgm:presLayoutVars>
          <dgm:bulletEnabled val="1"/>
        </dgm:presLayoutVars>
      </dgm:prSet>
      <dgm:spPr/>
    </dgm:pt>
  </dgm:ptLst>
  <dgm:cxnLst>
    <dgm:cxn modelId="{0421D013-3A54-48F2-B963-E266FBF3135C}" type="presOf" srcId="{29DF6137-49F5-423E-9532-9814881F033A}" destId="{0111FD1B-51AE-4BF9-834E-AB3B9D1957A8}" srcOrd="0" destOrd="0" presId="urn:microsoft.com/office/officeart/2005/8/layout/default"/>
    <dgm:cxn modelId="{E4D94215-E280-4181-AE1F-4B3EAF4FA0E2}" srcId="{29DF6137-49F5-423E-9532-9814881F033A}" destId="{BFD0851C-788F-41AD-AA67-09321E9F49D4}" srcOrd="2" destOrd="0" parTransId="{4B351385-7C59-4361-A986-AFB1D829706E}" sibTransId="{84306EBB-FEC2-4469-9295-0ABF93BA5B48}"/>
    <dgm:cxn modelId="{0C67543D-F2AC-4BFD-9F6C-F7E957375974}" srcId="{29DF6137-49F5-423E-9532-9814881F033A}" destId="{E6299E40-165D-4261-B1C7-EEE9E3D534BC}" srcOrd="1" destOrd="0" parTransId="{187FF69C-1969-46DF-879F-AAC4F07C7770}" sibTransId="{1DF6F6F7-047E-4409-A34A-CA1CAE0F1DBA}"/>
    <dgm:cxn modelId="{C4EFB23D-57D3-4040-9AE8-63160706DDD8}" type="presOf" srcId="{BFD0851C-788F-41AD-AA67-09321E9F49D4}" destId="{9B256656-68F3-4391-8264-53C0D0A40D8B}" srcOrd="0" destOrd="0" presId="urn:microsoft.com/office/officeart/2005/8/layout/default"/>
    <dgm:cxn modelId="{FA0AB74A-9EE0-4CC9-9A3F-CA67151DEB05}" type="presOf" srcId="{E2F88528-9E2C-430C-991B-C1AED99D9EA8}" destId="{56463FFD-3596-4392-97F5-8292F2B8D196}" srcOrd="0" destOrd="0" presId="urn:microsoft.com/office/officeart/2005/8/layout/default"/>
    <dgm:cxn modelId="{37BF8855-E7D2-4D37-83E2-E68A99514391}" srcId="{29DF6137-49F5-423E-9532-9814881F033A}" destId="{BDC143B7-9EA9-4C86-933D-9B51E3D5AC6F}" srcOrd="0" destOrd="0" parTransId="{3BEEFE93-E9B1-4BE0-98FE-F5B0FB722ADE}" sibTransId="{522B01CC-4D97-437A-B965-2A31BE17864E}"/>
    <dgm:cxn modelId="{7BA41E76-B3CE-4BE9-9DC8-6CE29D377A53}" type="presOf" srcId="{BDC143B7-9EA9-4C86-933D-9B51E3D5AC6F}" destId="{FBE4506C-EC88-4E83-9ACA-28E1BC4150E7}" srcOrd="0" destOrd="0" presId="urn:microsoft.com/office/officeart/2005/8/layout/default"/>
    <dgm:cxn modelId="{6F0EC1D7-EC3A-4666-8923-210337815DF4}" srcId="{29DF6137-49F5-423E-9532-9814881F033A}" destId="{E2F88528-9E2C-430C-991B-C1AED99D9EA8}" srcOrd="3" destOrd="0" parTransId="{EB7BE7FF-813A-4C22-9D38-88BEDB58BC90}" sibTransId="{3FD60862-0652-4B85-B53C-5C0F6C14E993}"/>
    <dgm:cxn modelId="{43C55AE0-2EFE-46F6-96D6-7707E81D7DAE}" type="presOf" srcId="{E6299E40-165D-4261-B1C7-EEE9E3D534BC}" destId="{BA49A928-5EC6-40A5-93D4-CFB563C4D489}" srcOrd="0" destOrd="0" presId="urn:microsoft.com/office/officeart/2005/8/layout/default"/>
    <dgm:cxn modelId="{7B62AD2E-ACC7-4361-BEDD-95E1499C8A4A}" type="presParOf" srcId="{0111FD1B-51AE-4BF9-834E-AB3B9D1957A8}" destId="{FBE4506C-EC88-4E83-9ACA-28E1BC4150E7}" srcOrd="0" destOrd="0" presId="urn:microsoft.com/office/officeart/2005/8/layout/default"/>
    <dgm:cxn modelId="{A9905131-1D7F-471A-A5D5-C7E3D4AEAE76}" type="presParOf" srcId="{0111FD1B-51AE-4BF9-834E-AB3B9D1957A8}" destId="{EADBB43A-6D63-4E0B-8117-3C33E461A863}" srcOrd="1" destOrd="0" presId="urn:microsoft.com/office/officeart/2005/8/layout/default"/>
    <dgm:cxn modelId="{FEC1C066-E520-4AD8-BC5C-0BE093ED4ED6}" type="presParOf" srcId="{0111FD1B-51AE-4BF9-834E-AB3B9D1957A8}" destId="{BA49A928-5EC6-40A5-93D4-CFB563C4D489}" srcOrd="2" destOrd="0" presId="urn:microsoft.com/office/officeart/2005/8/layout/default"/>
    <dgm:cxn modelId="{95FC0110-FC74-45BC-94A9-66A552C6E198}" type="presParOf" srcId="{0111FD1B-51AE-4BF9-834E-AB3B9D1957A8}" destId="{599F590A-E8E9-4C7B-9172-9A44B465BB89}" srcOrd="3" destOrd="0" presId="urn:microsoft.com/office/officeart/2005/8/layout/default"/>
    <dgm:cxn modelId="{35360DD9-5EF2-4ABA-915A-03118A7DE4E7}" type="presParOf" srcId="{0111FD1B-51AE-4BF9-834E-AB3B9D1957A8}" destId="{9B256656-68F3-4391-8264-53C0D0A40D8B}" srcOrd="4" destOrd="0" presId="urn:microsoft.com/office/officeart/2005/8/layout/default"/>
    <dgm:cxn modelId="{330AF0F3-6BDE-49F2-9C44-518200207BEF}" type="presParOf" srcId="{0111FD1B-51AE-4BF9-834E-AB3B9D1957A8}" destId="{CA7D7E43-7456-46DE-A8C8-55BEB6178F08}" srcOrd="5" destOrd="0" presId="urn:microsoft.com/office/officeart/2005/8/layout/default"/>
    <dgm:cxn modelId="{39D3E091-64FE-466C-BD9C-FAFC55513537}" type="presParOf" srcId="{0111FD1B-51AE-4BF9-834E-AB3B9D1957A8}" destId="{56463FFD-3596-4392-97F5-8292F2B8D196}"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764356-F154-42BA-95C0-26298246C85C}"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15E179F6-3549-420A-97AB-DE716E93CAA9}">
      <dgm:prSet custT="1"/>
      <dgm:spPr/>
      <dgm:t>
        <a:bodyPr/>
        <a:lstStyle/>
        <a:p>
          <a:r>
            <a:rPr lang="en-US" sz="1200" b="1" dirty="0">
              <a:solidFill>
                <a:schemeClr val="tx1"/>
              </a:solidFill>
            </a:rPr>
            <a:t>Django REST framework</a:t>
          </a:r>
          <a:br>
            <a:rPr lang="en-US" sz="1100" dirty="0"/>
          </a:br>
          <a:r>
            <a:rPr lang="en-US" sz="1100" dirty="0"/>
            <a:t>a base to build any HTTP-based REST API, providing powerful tool such as authentication polices, serialization and extensive documentation</a:t>
          </a:r>
        </a:p>
      </dgm:t>
    </dgm:pt>
    <dgm:pt modelId="{194896C1-DBF5-44B9-8055-A81533DE28B6}" type="parTrans" cxnId="{B5728802-408A-4477-90CB-E5A9DF926083}">
      <dgm:prSet/>
      <dgm:spPr/>
      <dgm:t>
        <a:bodyPr/>
        <a:lstStyle/>
        <a:p>
          <a:endParaRPr lang="en-US"/>
        </a:p>
      </dgm:t>
    </dgm:pt>
    <dgm:pt modelId="{24C36552-C7B6-43B5-AEE2-81F0C646D7BF}" type="sibTrans" cxnId="{B5728802-408A-4477-90CB-E5A9DF926083}">
      <dgm:prSet/>
      <dgm:spPr/>
      <dgm:t>
        <a:bodyPr/>
        <a:lstStyle/>
        <a:p>
          <a:endParaRPr lang="en-US"/>
        </a:p>
      </dgm:t>
    </dgm:pt>
    <dgm:pt modelId="{D9F3524A-6DAF-42C8-B032-6A0F51EE0B39}">
      <dgm:prSet custT="1"/>
      <dgm:spPr/>
      <dgm:t>
        <a:bodyPr/>
        <a:lstStyle/>
        <a:p>
          <a:r>
            <a:rPr lang="en-US" sz="1400" b="1" dirty="0">
              <a:solidFill>
                <a:schemeClr val="tx1"/>
              </a:solidFill>
            </a:rPr>
            <a:t>Sentry </a:t>
          </a:r>
          <a:br>
            <a:rPr lang="en-NZ" sz="1200" dirty="0"/>
          </a:br>
          <a:r>
            <a:rPr lang="en-NZ" sz="1200" dirty="0"/>
            <a:t>A service for monitoring running applications and error or crashes that occur while its working.</a:t>
          </a:r>
          <a:endParaRPr lang="en-US" sz="1200" dirty="0"/>
        </a:p>
      </dgm:t>
    </dgm:pt>
    <dgm:pt modelId="{46B83BB9-BC22-4037-9505-FDF1D99373CE}" type="parTrans" cxnId="{4048AD80-DBB8-434E-BB66-785B347009CF}">
      <dgm:prSet/>
      <dgm:spPr/>
      <dgm:t>
        <a:bodyPr/>
        <a:lstStyle/>
        <a:p>
          <a:endParaRPr lang="en-US"/>
        </a:p>
      </dgm:t>
    </dgm:pt>
    <dgm:pt modelId="{8496717C-06B4-4A4A-8CC3-DC1A7567A43E}" type="sibTrans" cxnId="{4048AD80-DBB8-434E-BB66-785B347009CF}">
      <dgm:prSet/>
      <dgm:spPr/>
      <dgm:t>
        <a:bodyPr/>
        <a:lstStyle/>
        <a:p>
          <a:endParaRPr lang="en-US"/>
        </a:p>
      </dgm:t>
    </dgm:pt>
    <dgm:pt modelId="{5A26B022-0A25-4810-9809-600BAF883ECD}">
      <dgm:prSet/>
      <dgm:spPr/>
      <dgm:t>
        <a:bodyPr/>
        <a:lstStyle/>
        <a:p>
          <a:r>
            <a:rPr lang="en-NZ" b="1" dirty="0">
              <a:solidFill>
                <a:schemeClr val="tx1"/>
              </a:solidFill>
            </a:rPr>
            <a:t>Django GUID</a:t>
          </a:r>
          <a:br>
            <a:rPr lang="en-NZ" dirty="0"/>
          </a:br>
          <a:r>
            <a:rPr lang="en-NZ" dirty="0"/>
            <a:t>A Library enabling matching a single HTTP request with all messages coming from logs.</a:t>
          </a:r>
          <a:endParaRPr lang="en-US" dirty="0"/>
        </a:p>
      </dgm:t>
    </dgm:pt>
    <dgm:pt modelId="{42754B78-00A6-4E0F-BF49-C898D1C2B974}" type="parTrans" cxnId="{95AB2AB6-28AF-4487-8708-DF0F64245C21}">
      <dgm:prSet/>
      <dgm:spPr/>
      <dgm:t>
        <a:bodyPr/>
        <a:lstStyle/>
        <a:p>
          <a:endParaRPr lang="en-US"/>
        </a:p>
      </dgm:t>
    </dgm:pt>
    <dgm:pt modelId="{CFDD9EDC-795F-44C2-BDA0-D2A8607FCAE3}" type="sibTrans" cxnId="{95AB2AB6-28AF-4487-8708-DF0F64245C21}">
      <dgm:prSet/>
      <dgm:spPr/>
      <dgm:t>
        <a:bodyPr/>
        <a:lstStyle/>
        <a:p>
          <a:endParaRPr lang="en-US"/>
        </a:p>
      </dgm:t>
    </dgm:pt>
    <dgm:pt modelId="{A989D30F-39EC-4923-BD0C-912B6C33E4B9}">
      <dgm:prSet/>
      <dgm:spPr/>
      <dgm:t>
        <a:bodyPr/>
        <a:lstStyle/>
        <a:p>
          <a:r>
            <a:rPr lang="en-NZ" b="1" dirty="0">
              <a:solidFill>
                <a:schemeClr val="tx1"/>
              </a:solidFill>
            </a:rPr>
            <a:t>CookieCutter Django</a:t>
          </a:r>
          <a:br>
            <a:rPr lang="en-NZ" dirty="0"/>
          </a:br>
          <a:r>
            <a:rPr lang="en-NZ" dirty="0"/>
            <a:t>a framework for Django 3.1 that enables quick setup of a new Django Project</a:t>
          </a:r>
          <a:endParaRPr lang="en-US" dirty="0"/>
        </a:p>
      </dgm:t>
    </dgm:pt>
    <dgm:pt modelId="{8941B0A3-9910-4412-BF7B-BA03DF98A26F}" type="parTrans" cxnId="{769ED008-758B-44C8-834B-F06864A0B86C}">
      <dgm:prSet/>
      <dgm:spPr/>
      <dgm:t>
        <a:bodyPr/>
        <a:lstStyle/>
        <a:p>
          <a:endParaRPr lang="en-US"/>
        </a:p>
      </dgm:t>
    </dgm:pt>
    <dgm:pt modelId="{FEE51959-7B8B-4597-AC20-8F525D773E3B}" type="sibTrans" cxnId="{769ED008-758B-44C8-834B-F06864A0B86C}">
      <dgm:prSet/>
      <dgm:spPr/>
      <dgm:t>
        <a:bodyPr/>
        <a:lstStyle/>
        <a:p>
          <a:endParaRPr lang="en-US"/>
        </a:p>
      </dgm:t>
    </dgm:pt>
    <dgm:pt modelId="{1A70D9D8-E109-4478-8508-6AF7A782B334}">
      <dgm:prSet custT="1"/>
      <dgm:spPr/>
      <dgm:t>
        <a:bodyPr/>
        <a:lstStyle/>
        <a:p>
          <a:r>
            <a:rPr lang="en-NZ" sz="1400" b="1" dirty="0">
              <a:solidFill>
                <a:schemeClr val="tx1"/>
              </a:solidFill>
            </a:rPr>
            <a:t>Django Debug Toolbar</a:t>
          </a:r>
          <a:br>
            <a:rPr lang="en-NZ" sz="1200" dirty="0"/>
          </a:br>
          <a:r>
            <a:rPr lang="en-NZ" sz="1200" dirty="0"/>
            <a:t>a Toolbar that helps debug a Django application in the browser</a:t>
          </a:r>
          <a:endParaRPr lang="en-US" sz="1200" dirty="0"/>
        </a:p>
      </dgm:t>
    </dgm:pt>
    <dgm:pt modelId="{4E59762D-A8BC-421F-B515-2F08F5E15CFA}" type="parTrans" cxnId="{55108DEE-7965-4444-94E5-35A32FD5ACD2}">
      <dgm:prSet/>
      <dgm:spPr/>
      <dgm:t>
        <a:bodyPr/>
        <a:lstStyle/>
        <a:p>
          <a:endParaRPr lang="en-US"/>
        </a:p>
      </dgm:t>
    </dgm:pt>
    <dgm:pt modelId="{B5DB2BC4-FE8E-44DD-92D3-C82BD9D5E986}" type="sibTrans" cxnId="{55108DEE-7965-4444-94E5-35A32FD5ACD2}">
      <dgm:prSet/>
      <dgm:spPr/>
      <dgm:t>
        <a:bodyPr/>
        <a:lstStyle/>
        <a:p>
          <a:endParaRPr lang="en-US"/>
        </a:p>
      </dgm:t>
    </dgm:pt>
    <dgm:pt modelId="{DF90C0AD-9D6E-4772-B386-BD241D66EE8B}" type="pres">
      <dgm:prSet presAssocID="{9A764356-F154-42BA-95C0-26298246C85C}" presName="diagram" presStyleCnt="0">
        <dgm:presLayoutVars>
          <dgm:dir/>
          <dgm:resizeHandles val="exact"/>
        </dgm:presLayoutVars>
      </dgm:prSet>
      <dgm:spPr/>
    </dgm:pt>
    <dgm:pt modelId="{4004F271-4D4A-4BD4-BB97-C28AC2383EFD}" type="pres">
      <dgm:prSet presAssocID="{15E179F6-3549-420A-97AB-DE716E93CAA9}" presName="node" presStyleLbl="node1" presStyleIdx="0" presStyleCnt="5">
        <dgm:presLayoutVars>
          <dgm:bulletEnabled val="1"/>
        </dgm:presLayoutVars>
      </dgm:prSet>
      <dgm:spPr/>
    </dgm:pt>
    <dgm:pt modelId="{F57E71CD-0C41-4FAC-97A8-3D62EE903191}" type="pres">
      <dgm:prSet presAssocID="{24C36552-C7B6-43B5-AEE2-81F0C646D7BF}" presName="sibTrans" presStyleCnt="0"/>
      <dgm:spPr/>
    </dgm:pt>
    <dgm:pt modelId="{5D2A3085-B258-4E4A-AF7D-06EA6EA97CA5}" type="pres">
      <dgm:prSet presAssocID="{D9F3524A-6DAF-42C8-B032-6A0F51EE0B39}" presName="node" presStyleLbl="node1" presStyleIdx="1" presStyleCnt="5">
        <dgm:presLayoutVars>
          <dgm:bulletEnabled val="1"/>
        </dgm:presLayoutVars>
      </dgm:prSet>
      <dgm:spPr/>
    </dgm:pt>
    <dgm:pt modelId="{233EAA32-6C31-40E2-9DAC-A89FB6706159}" type="pres">
      <dgm:prSet presAssocID="{8496717C-06B4-4A4A-8CC3-DC1A7567A43E}" presName="sibTrans" presStyleCnt="0"/>
      <dgm:spPr/>
    </dgm:pt>
    <dgm:pt modelId="{773907B1-9DEB-4209-8FB0-60DA7F4F90EF}" type="pres">
      <dgm:prSet presAssocID="{5A26B022-0A25-4810-9809-600BAF883ECD}" presName="node" presStyleLbl="node1" presStyleIdx="2" presStyleCnt="5">
        <dgm:presLayoutVars>
          <dgm:bulletEnabled val="1"/>
        </dgm:presLayoutVars>
      </dgm:prSet>
      <dgm:spPr/>
    </dgm:pt>
    <dgm:pt modelId="{963494B9-9797-4B55-97DC-A250E222FB3F}" type="pres">
      <dgm:prSet presAssocID="{CFDD9EDC-795F-44C2-BDA0-D2A8607FCAE3}" presName="sibTrans" presStyleCnt="0"/>
      <dgm:spPr/>
    </dgm:pt>
    <dgm:pt modelId="{C7003DF8-AD3B-4E5C-AEA6-3FF44F5D4258}" type="pres">
      <dgm:prSet presAssocID="{A989D30F-39EC-4923-BD0C-912B6C33E4B9}" presName="node" presStyleLbl="node1" presStyleIdx="3" presStyleCnt="5">
        <dgm:presLayoutVars>
          <dgm:bulletEnabled val="1"/>
        </dgm:presLayoutVars>
      </dgm:prSet>
      <dgm:spPr/>
    </dgm:pt>
    <dgm:pt modelId="{BD6B6B44-EE8E-4C1F-8B97-3D194AAC666C}" type="pres">
      <dgm:prSet presAssocID="{FEE51959-7B8B-4597-AC20-8F525D773E3B}" presName="sibTrans" presStyleCnt="0"/>
      <dgm:spPr/>
    </dgm:pt>
    <dgm:pt modelId="{15C4F369-3A82-4662-9323-3902FAA2405E}" type="pres">
      <dgm:prSet presAssocID="{1A70D9D8-E109-4478-8508-6AF7A782B334}" presName="node" presStyleLbl="node1" presStyleIdx="4" presStyleCnt="5">
        <dgm:presLayoutVars>
          <dgm:bulletEnabled val="1"/>
        </dgm:presLayoutVars>
      </dgm:prSet>
      <dgm:spPr/>
    </dgm:pt>
  </dgm:ptLst>
  <dgm:cxnLst>
    <dgm:cxn modelId="{B5728802-408A-4477-90CB-E5A9DF926083}" srcId="{9A764356-F154-42BA-95C0-26298246C85C}" destId="{15E179F6-3549-420A-97AB-DE716E93CAA9}" srcOrd="0" destOrd="0" parTransId="{194896C1-DBF5-44B9-8055-A81533DE28B6}" sibTransId="{24C36552-C7B6-43B5-AEE2-81F0C646D7BF}"/>
    <dgm:cxn modelId="{769ED008-758B-44C8-834B-F06864A0B86C}" srcId="{9A764356-F154-42BA-95C0-26298246C85C}" destId="{A989D30F-39EC-4923-BD0C-912B6C33E4B9}" srcOrd="3" destOrd="0" parTransId="{8941B0A3-9910-4412-BF7B-BA03DF98A26F}" sibTransId="{FEE51959-7B8B-4597-AC20-8F525D773E3B}"/>
    <dgm:cxn modelId="{59C40F1E-6510-453F-BC31-B752F4066320}" type="presOf" srcId="{5A26B022-0A25-4810-9809-600BAF883ECD}" destId="{773907B1-9DEB-4209-8FB0-60DA7F4F90EF}" srcOrd="0" destOrd="0" presId="urn:microsoft.com/office/officeart/2005/8/layout/default"/>
    <dgm:cxn modelId="{4048AD80-DBB8-434E-BB66-785B347009CF}" srcId="{9A764356-F154-42BA-95C0-26298246C85C}" destId="{D9F3524A-6DAF-42C8-B032-6A0F51EE0B39}" srcOrd="1" destOrd="0" parTransId="{46B83BB9-BC22-4037-9505-FDF1D99373CE}" sibTransId="{8496717C-06B4-4A4A-8CC3-DC1A7567A43E}"/>
    <dgm:cxn modelId="{ACB2C38D-E9D3-45E0-A0F5-62FC48C1AA16}" type="presOf" srcId="{A989D30F-39EC-4923-BD0C-912B6C33E4B9}" destId="{C7003DF8-AD3B-4E5C-AEA6-3FF44F5D4258}" srcOrd="0" destOrd="0" presId="urn:microsoft.com/office/officeart/2005/8/layout/default"/>
    <dgm:cxn modelId="{0CF84492-C234-47F5-8EF2-90EBA8DDE0EB}" type="presOf" srcId="{1A70D9D8-E109-4478-8508-6AF7A782B334}" destId="{15C4F369-3A82-4662-9323-3902FAA2405E}" srcOrd="0" destOrd="0" presId="urn:microsoft.com/office/officeart/2005/8/layout/default"/>
    <dgm:cxn modelId="{BE2E9F9C-4B1B-4A35-9575-6E310F15503E}" type="presOf" srcId="{9A764356-F154-42BA-95C0-26298246C85C}" destId="{DF90C0AD-9D6E-4772-B386-BD241D66EE8B}" srcOrd="0" destOrd="0" presId="urn:microsoft.com/office/officeart/2005/8/layout/default"/>
    <dgm:cxn modelId="{4BAF0EB4-DFFD-467D-9033-17DF1A4209EC}" type="presOf" srcId="{D9F3524A-6DAF-42C8-B032-6A0F51EE0B39}" destId="{5D2A3085-B258-4E4A-AF7D-06EA6EA97CA5}" srcOrd="0" destOrd="0" presId="urn:microsoft.com/office/officeart/2005/8/layout/default"/>
    <dgm:cxn modelId="{95AB2AB6-28AF-4487-8708-DF0F64245C21}" srcId="{9A764356-F154-42BA-95C0-26298246C85C}" destId="{5A26B022-0A25-4810-9809-600BAF883ECD}" srcOrd="2" destOrd="0" parTransId="{42754B78-00A6-4E0F-BF49-C898D1C2B974}" sibTransId="{CFDD9EDC-795F-44C2-BDA0-D2A8607FCAE3}"/>
    <dgm:cxn modelId="{4301F3E4-9BB4-49C8-AFCA-3FFFF99DDCA5}" type="presOf" srcId="{15E179F6-3549-420A-97AB-DE716E93CAA9}" destId="{4004F271-4D4A-4BD4-BB97-C28AC2383EFD}" srcOrd="0" destOrd="0" presId="urn:microsoft.com/office/officeart/2005/8/layout/default"/>
    <dgm:cxn modelId="{55108DEE-7965-4444-94E5-35A32FD5ACD2}" srcId="{9A764356-F154-42BA-95C0-26298246C85C}" destId="{1A70D9D8-E109-4478-8508-6AF7A782B334}" srcOrd="4" destOrd="0" parTransId="{4E59762D-A8BC-421F-B515-2F08F5E15CFA}" sibTransId="{B5DB2BC4-FE8E-44DD-92D3-C82BD9D5E986}"/>
    <dgm:cxn modelId="{47CA1BE5-75CF-4D41-AC7B-0AF6511C9609}" type="presParOf" srcId="{DF90C0AD-9D6E-4772-B386-BD241D66EE8B}" destId="{4004F271-4D4A-4BD4-BB97-C28AC2383EFD}" srcOrd="0" destOrd="0" presId="urn:microsoft.com/office/officeart/2005/8/layout/default"/>
    <dgm:cxn modelId="{DAED5F7C-6624-490B-BFA7-5D2FFAE17549}" type="presParOf" srcId="{DF90C0AD-9D6E-4772-B386-BD241D66EE8B}" destId="{F57E71CD-0C41-4FAC-97A8-3D62EE903191}" srcOrd="1" destOrd="0" presId="urn:microsoft.com/office/officeart/2005/8/layout/default"/>
    <dgm:cxn modelId="{E5B4DA10-1F88-4A36-B138-9B8A87974DD9}" type="presParOf" srcId="{DF90C0AD-9D6E-4772-B386-BD241D66EE8B}" destId="{5D2A3085-B258-4E4A-AF7D-06EA6EA97CA5}" srcOrd="2" destOrd="0" presId="urn:microsoft.com/office/officeart/2005/8/layout/default"/>
    <dgm:cxn modelId="{3096EE3F-7407-4F8F-9822-A503ECD34AD2}" type="presParOf" srcId="{DF90C0AD-9D6E-4772-B386-BD241D66EE8B}" destId="{233EAA32-6C31-40E2-9DAC-A89FB6706159}" srcOrd="3" destOrd="0" presId="urn:microsoft.com/office/officeart/2005/8/layout/default"/>
    <dgm:cxn modelId="{A871F2B5-3BEA-4B92-9888-31CE65AC7A60}" type="presParOf" srcId="{DF90C0AD-9D6E-4772-B386-BD241D66EE8B}" destId="{773907B1-9DEB-4209-8FB0-60DA7F4F90EF}" srcOrd="4" destOrd="0" presId="urn:microsoft.com/office/officeart/2005/8/layout/default"/>
    <dgm:cxn modelId="{566DB1BA-2127-4F39-98B5-9F9D712D0F26}" type="presParOf" srcId="{DF90C0AD-9D6E-4772-B386-BD241D66EE8B}" destId="{963494B9-9797-4B55-97DC-A250E222FB3F}" srcOrd="5" destOrd="0" presId="urn:microsoft.com/office/officeart/2005/8/layout/default"/>
    <dgm:cxn modelId="{6291C52C-6CFA-4712-8527-D098AF2B295D}" type="presParOf" srcId="{DF90C0AD-9D6E-4772-B386-BD241D66EE8B}" destId="{C7003DF8-AD3B-4E5C-AEA6-3FF44F5D4258}" srcOrd="6" destOrd="0" presId="urn:microsoft.com/office/officeart/2005/8/layout/default"/>
    <dgm:cxn modelId="{AA6F0D75-2301-4F2A-99E5-394204E3EA49}" type="presParOf" srcId="{DF90C0AD-9D6E-4772-B386-BD241D66EE8B}" destId="{BD6B6B44-EE8E-4C1F-8B97-3D194AAC666C}" srcOrd="7" destOrd="0" presId="urn:microsoft.com/office/officeart/2005/8/layout/default"/>
    <dgm:cxn modelId="{710F3DC7-E998-405D-A771-A6F8994BFD36}" type="presParOf" srcId="{DF90C0AD-9D6E-4772-B386-BD241D66EE8B}" destId="{15C4F369-3A82-4662-9323-3902FAA2405E}"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A764356-F154-42BA-95C0-26298246C85C}" type="doc">
      <dgm:prSet loTypeId="urn:microsoft.com/office/officeart/2005/8/layout/default" loCatId="list" qsTypeId="urn:microsoft.com/office/officeart/2005/8/quickstyle/simple5" qsCatId="simple" csTypeId="urn:microsoft.com/office/officeart/2005/8/colors/colorful1" csCatId="colorful" phldr="1"/>
      <dgm:spPr/>
      <dgm:t>
        <a:bodyPr/>
        <a:lstStyle/>
        <a:p>
          <a:endParaRPr lang="en-US"/>
        </a:p>
      </dgm:t>
    </dgm:pt>
    <dgm:pt modelId="{15E179F6-3549-420A-97AB-DE716E93CAA9}">
      <dgm:prSet custT="1"/>
      <dgm:spPr/>
      <dgm:t>
        <a:bodyPr/>
        <a:lstStyle/>
        <a:p>
          <a:r>
            <a:rPr lang="en-US" sz="1400" b="1" dirty="0">
              <a:solidFill>
                <a:schemeClr val="tx1"/>
              </a:solidFill>
            </a:rPr>
            <a:t>Pug</a:t>
          </a:r>
          <a:br>
            <a:rPr lang="en-US" sz="1100" dirty="0"/>
          </a:br>
          <a:r>
            <a:rPr lang="en-US" sz="1100" dirty="0"/>
            <a:t>A template engine for node. Compiles to HTML has a simplified syntax</a:t>
          </a:r>
        </a:p>
      </dgm:t>
    </dgm:pt>
    <dgm:pt modelId="{194896C1-DBF5-44B9-8055-A81533DE28B6}" type="parTrans" cxnId="{B5728802-408A-4477-90CB-E5A9DF926083}">
      <dgm:prSet/>
      <dgm:spPr/>
      <dgm:t>
        <a:bodyPr/>
        <a:lstStyle/>
        <a:p>
          <a:endParaRPr lang="en-US"/>
        </a:p>
      </dgm:t>
    </dgm:pt>
    <dgm:pt modelId="{24C36552-C7B6-43B5-AEE2-81F0C646D7BF}" type="sibTrans" cxnId="{B5728802-408A-4477-90CB-E5A9DF926083}">
      <dgm:prSet/>
      <dgm:spPr/>
      <dgm:t>
        <a:bodyPr/>
        <a:lstStyle/>
        <a:p>
          <a:endParaRPr lang="en-US"/>
        </a:p>
      </dgm:t>
    </dgm:pt>
    <dgm:pt modelId="{D9F3524A-6DAF-42C8-B032-6A0F51EE0B39}">
      <dgm:prSet custT="1"/>
      <dgm:spPr/>
      <dgm:t>
        <a:bodyPr/>
        <a:lstStyle/>
        <a:p>
          <a:r>
            <a:rPr lang="en-US" sz="1400" b="1" dirty="0">
              <a:solidFill>
                <a:schemeClr val="tx1"/>
              </a:solidFill>
            </a:rPr>
            <a:t>Html-webpack-plugin</a:t>
          </a:r>
          <a:br>
            <a:rPr lang="en-NZ" sz="1200" dirty="0"/>
          </a:br>
          <a:r>
            <a:rPr lang="en-NZ" sz="1200" dirty="0"/>
            <a:t>Simplifies creation of HTML files</a:t>
          </a:r>
          <a:endParaRPr lang="en-US" sz="1200" dirty="0"/>
        </a:p>
      </dgm:t>
    </dgm:pt>
    <dgm:pt modelId="{46B83BB9-BC22-4037-9505-FDF1D99373CE}" type="parTrans" cxnId="{4048AD80-DBB8-434E-BB66-785B347009CF}">
      <dgm:prSet/>
      <dgm:spPr/>
      <dgm:t>
        <a:bodyPr/>
        <a:lstStyle/>
        <a:p>
          <a:endParaRPr lang="en-US"/>
        </a:p>
      </dgm:t>
    </dgm:pt>
    <dgm:pt modelId="{8496717C-06B4-4A4A-8CC3-DC1A7567A43E}" type="sibTrans" cxnId="{4048AD80-DBB8-434E-BB66-785B347009CF}">
      <dgm:prSet/>
      <dgm:spPr/>
      <dgm:t>
        <a:bodyPr/>
        <a:lstStyle/>
        <a:p>
          <a:endParaRPr lang="en-US"/>
        </a:p>
      </dgm:t>
    </dgm:pt>
    <dgm:pt modelId="{5A26B022-0A25-4810-9809-600BAF883ECD}">
      <dgm:prSet custT="1"/>
      <dgm:spPr/>
      <dgm:t>
        <a:bodyPr/>
        <a:lstStyle/>
        <a:p>
          <a:r>
            <a:rPr lang="en-NZ" sz="1400" b="1" dirty="0">
              <a:solidFill>
                <a:schemeClr val="tx1"/>
              </a:solidFill>
            </a:rPr>
            <a:t>Mongoose</a:t>
          </a:r>
          <a:br>
            <a:rPr lang="en-NZ" sz="1200" dirty="0"/>
          </a:br>
          <a:r>
            <a:rPr lang="en-NZ" sz="1200" dirty="0"/>
            <a:t>a MongoDB object modelling tool designed to work in an asynchronous environment</a:t>
          </a:r>
          <a:endParaRPr lang="en-US" sz="1200" dirty="0"/>
        </a:p>
      </dgm:t>
    </dgm:pt>
    <dgm:pt modelId="{42754B78-00A6-4E0F-BF49-C898D1C2B974}" type="parTrans" cxnId="{95AB2AB6-28AF-4487-8708-DF0F64245C21}">
      <dgm:prSet/>
      <dgm:spPr/>
      <dgm:t>
        <a:bodyPr/>
        <a:lstStyle/>
        <a:p>
          <a:endParaRPr lang="en-US"/>
        </a:p>
      </dgm:t>
    </dgm:pt>
    <dgm:pt modelId="{CFDD9EDC-795F-44C2-BDA0-D2A8607FCAE3}" type="sibTrans" cxnId="{95AB2AB6-28AF-4487-8708-DF0F64245C21}">
      <dgm:prSet/>
      <dgm:spPr/>
      <dgm:t>
        <a:bodyPr/>
        <a:lstStyle/>
        <a:p>
          <a:endParaRPr lang="en-US"/>
        </a:p>
      </dgm:t>
    </dgm:pt>
    <dgm:pt modelId="{A989D30F-39EC-4923-BD0C-912B6C33E4B9}">
      <dgm:prSet custT="1"/>
      <dgm:spPr/>
      <dgm:t>
        <a:bodyPr/>
        <a:lstStyle/>
        <a:p>
          <a:r>
            <a:rPr lang="en-NZ" sz="1400" b="1" dirty="0">
              <a:solidFill>
                <a:schemeClr val="tx1"/>
              </a:solidFill>
            </a:rPr>
            <a:t>LoDash</a:t>
          </a:r>
          <a:br>
            <a:rPr lang="en-NZ" sz="1200" dirty="0"/>
          </a:br>
          <a:r>
            <a:rPr lang="en-NZ" sz="1200" dirty="0"/>
            <a:t>JavaScript based library that provides 200+ functions for web development</a:t>
          </a:r>
          <a:endParaRPr lang="en-US" sz="1200" dirty="0"/>
        </a:p>
      </dgm:t>
    </dgm:pt>
    <dgm:pt modelId="{8941B0A3-9910-4412-BF7B-BA03DF98A26F}" type="parTrans" cxnId="{769ED008-758B-44C8-834B-F06864A0B86C}">
      <dgm:prSet/>
      <dgm:spPr/>
      <dgm:t>
        <a:bodyPr/>
        <a:lstStyle/>
        <a:p>
          <a:endParaRPr lang="en-US"/>
        </a:p>
      </dgm:t>
    </dgm:pt>
    <dgm:pt modelId="{FEE51959-7B8B-4597-AC20-8F525D773E3B}" type="sibTrans" cxnId="{769ED008-758B-44C8-834B-F06864A0B86C}">
      <dgm:prSet/>
      <dgm:spPr/>
      <dgm:t>
        <a:bodyPr/>
        <a:lstStyle/>
        <a:p>
          <a:endParaRPr lang="en-US"/>
        </a:p>
      </dgm:t>
    </dgm:pt>
    <dgm:pt modelId="{D4D97F81-12D5-4DBD-9EB6-C519700F622E}" type="pres">
      <dgm:prSet presAssocID="{9A764356-F154-42BA-95C0-26298246C85C}" presName="diagram" presStyleCnt="0">
        <dgm:presLayoutVars>
          <dgm:dir/>
          <dgm:resizeHandles val="exact"/>
        </dgm:presLayoutVars>
      </dgm:prSet>
      <dgm:spPr/>
    </dgm:pt>
    <dgm:pt modelId="{2BD49B37-C460-4718-BF80-5AA2D058AFE7}" type="pres">
      <dgm:prSet presAssocID="{15E179F6-3549-420A-97AB-DE716E93CAA9}" presName="node" presStyleLbl="node1" presStyleIdx="0" presStyleCnt="4">
        <dgm:presLayoutVars>
          <dgm:bulletEnabled val="1"/>
        </dgm:presLayoutVars>
      </dgm:prSet>
      <dgm:spPr/>
    </dgm:pt>
    <dgm:pt modelId="{E8EA8D02-5A23-4EB5-A672-CF3DA2265111}" type="pres">
      <dgm:prSet presAssocID="{24C36552-C7B6-43B5-AEE2-81F0C646D7BF}" presName="sibTrans" presStyleCnt="0"/>
      <dgm:spPr/>
    </dgm:pt>
    <dgm:pt modelId="{B82973AA-1B7F-4B3B-AC3A-F359C2CC1CBD}" type="pres">
      <dgm:prSet presAssocID="{D9F3524A-6DAF-42C8-B032-6A0F51EE0B39}" presName="node" presStyleLbl="node1" presStyleIdx="1" presStyleCnt="4" custLinFactX="-9248" custLinFactY="16650" custLinFactNeighborX="-100000" custLinFactNeighborY="100000">
        <dgm:presLayoutVars>
          <dgm:bulletEnabled val="1"/>
        </dgm:presLayoutVars>
      </dgm:prSet>
      <dgm:spPr/>
    </dgm:pt>
    <dgm:pt modelId="{83BDA7CA-87AB-4BFF-A4E3-70B00EC831A3}" type="pres">
      <dgm:prSet presAssocID="{8496717C-06B4-4A4A-8CC3-DC1A7567A43E}" presName="sibTrans" presStyleCnt="0"/>
      <dgm:spPr/>
    </dgm:pt>
    <dgm:pt modelId="{3B298084-4A9C-48F9-96DC-6CAF6BBE5ED9}" type="pres">
      <dgm:prSet presAssocID="{5A26B022-0A25-4810-9809-600BAF883ECD}" presName="node" presStyleLbl="node1" presStyleIdx="2" presStyleCnt="4" custLinFactX="10493" custLinFactY="-18447" custLinFactNeighborX="100000" custLinFactNeighborY="-100000">
        <dgm:presLayoutVars>
          <dgm:bulletEnabled val="1"/>
        </dgm:presLayoutVars>
      </dgm:prSet>
      <dgm:spPr/>
    </dgm:pt>
    <dgm:pt modelId="{10291FD1-3E8D-4469-BEEE-D3EB756F3B57}" type="pres">
      <dgm:prSet presAssocID="{CFDD9EDC-795F-44C2-BDA0-D2A8607FCAE3}" presName="sibTrans" presStyleCnt="0"/>
      <dgm:spPr/>
    </dgm:pt>
    <dgm:pt modelId="{30D09480-3E16-47FD-9561-29CEB9E735E1}" type="pres">
      <dgm:prSet presAssocID="{A989D30F-39EC-4923-BD0C-912B6C33E4B9}" presName="node" presStyleLbl="node1" presStyleIdx="3" presStyleCnt="4">
        <dgm:presLayoutVars>
          <dgm:bulletEnabled val="1"/>
        </dgm:presLayoutVars>
      </dgm:prSet>
      <dgm:spPr/>
    </dgm:pt>
  </dgm:ptLst>
  <dgm:cxnLst>
    <dgm:cxn modelId="{B5728802-408A-4477-90CB-E5A9DF926083}" srcId="{9A764356-F154-42BA-95C0-26298246C85C}" destId="{15E179F6-3549-420A-97AB-DE716E93CAA9}" srcOrd="0" destOrd="0" parTransId="{194896C1-DBF5-44B9-8055-A81533DE28B6}" sibTransId="{24C36552-C7B6-43B5-AEE2-81F0C646D7BF}"/>
    <dgm:cxn modelId="{769ED008-758B-44C8-834B-F06864A0B86C}" srcId="{9A764356-F154-42BA-95C0-26298246C85C}" destId="{A989D30F-39EC-4923-BD0C-912B6C33E4B9}" srcOrd="3" destOrd="0" parTransId="{8941B0A3-9910-4412-BF7B-BA03DF98A26F}" sibTransId="{FEE51959-7B8B-4597-AC20-8F525D773E3B}"/>
    <dgm:cxn modelId="{5981DA15-1F66-4317-A49C-945D705B8162}" type="presOf" srcId="{A989D30F-39EC-4923-BD0C-912B6C33E4B9}" destId="{30D09480-3E16-47FD-9561-29CEB9E735E1}" srcOrd="0" destOrd="0" presId="urn:microsoft.com/office/officeart/2005/8/layout/default"/>
    <dgm:cxn modelId="{324FB734-F3BD-440D-A11B-E6C15E47F8B0}" type="presOf" srcId="{9A764356-F154-42BA-95C0-26298246C85C}" destId="{D4D97F81-12D5-4DBD-9EB6-C519700F622E}" srcOrd="0" destOrd="0" presId="urn:microsoft.com/office/officeart/2005/8/layout/default"/>
    <dgm:cxn modelId="{83323151-5DA5-421B-9595-A97675996BD5}" type="presOf" srcId="{D9F3524A-6DAF-42C8-B032-6A0F51EE0B39}" destId="{B82973AA-1B7F-4B3B-AC3A-F359C2CC1CBD}" srcOrd="0" destOrd="0" presId="urn:microsoft.com/office/officeart/2005/8/layout/default"/>
    <dgm:cxn modelId="{BBA34771-6970-47B9-8077-177DB8C0B8ED}" type="presOf" srcId="{15E179F6-3549-420A-97AB-DE716E93CAA9}" destId="{2BD49B37-C460-4718-BF80-5AA2D058AFE7}" srcOrd="0" destOrd="0" presId="urn:microsoft.com/office/officeart/2005/8/layout/default"/>
    <dgm:cxn modelId="{4048AD80-DBB8-434E-BB66-785B347009CF}" srcId="{9A764356-F154-42BA-95C0-26298246C85C}" destId="{D9F3524A-6DAF-42C8-B032-6A0F51EE0B39}" srcOrd="1" destOrd="0" parTransId="{46B83BB9-BC22-4037-9505-FDF1D99373CE}" sibTransId="{8496717C-06B4-4A4A-8CC3-DC1A7567A43E}"/>
    <dgm:cxn modelId="{254AD0A1-8568-40BA-995D-4ACBFE320C8A}" type="presOf" srcId="{5A26B022-0A25-4810-9809-600BAF883ECD}" destId="{3B298084-4A9C-48F9-96DC-6CAF6BBE5ED9}" srcOrd="0" destOrd="0" presId="urn:microsoft.com/office/officeart/2005/8/layout/default"/>
    <dgm:cxn modelId="{95AB2AB6-28AF-4487-8708-DF0F64245C21}" srcId="{9A764356-F154-42BA-95C0-26298246C85C}" destId="{5A26B022-0A25-4810-9809-600BAF883ECD}" srcOrd="2" destOrd="0" parTransId="{42754B78-00A6-4E0F-BF49-C898D1C2B974}" sibTransId="{CFDD9EDC-795F-44C2-BDA0-D2A8607FCAE3}"/>
    <dgm:cxn modelId="{66B27D92-4F64-4ACE-9C96-76F780198383}" type="presParOf" srcId="{D4D97F81-12D5-4DBD-9EB6-C519700F622E}" destId="{2BD49B37-C460-4718-BF80-5AA2D058AFE7}" srcOrd="0" destOrd="0" presId="urn:microsoft.com/office/officeart/2005/8/layout/default"/>
    <dgm:cxn modelId="{65961A30-6AF0-43C7-8B91-FDFF7E4561D2}" type="presParOf" srcId="{D4D97F81-12D5-4DBD-9EB6-C519700F622E}" destId="{E8EA8D02-5A23-4EB5-A672-CF3DA2265111}" srcOrd="1" destOrd="0" presId="urn:microsoft.com/office/officeart/2005/8/layout/default"/>
    <dgm:cxn modelId="{BF8C793C-D081-4C90-BE33-079F9E1388A9}" type="presParOf" srcId="{D4D97F81-12D5-4DBD-9EB6-C519700F622E}" destId="{B82973AA-1B7F-4B3B-AC3A-F359C2CC1CBD}" srcOrd="2" destOrd="0" presId="urn:microsoft.com/office/officeart/2005/8/layout/default"/>
    <dgm:cxn modelId="{A7350ECF-4B8A-421D-AD73-C7CDEA70C462}" type="presParOf" srcId="{D4D97F81-12D5-4DBD-9EB6-C519700F622E}" destId="{83BDA7CA-87AB-4BFF-A4E3-70B00EC831A3}" srcOrd="3" destOrd="0" presId="urn:microsoft.com/office/officeart/2005/8/layout/default"/>
    <dgm:cxn modelId="{72129328-0A19-4CAF-95A6-1D5A7F017A54}" type="presParOf" srcId="{D4D97F81-12D5-4DBD-9EB6-C519700F622E}" destId="{3B298084-4A9C-48F9-96DC-6CAF6BBE5ED9}" srcOrd="4" destOrd="0" presId="urn:microsoft.com/office/officeart/2005/8/layout/default"/>
    <dgm:cxn modelId="{792CC118-4EA8-4B67-B6DD-621084820615}" type="presParOf" srcId="{D4D97F81-12D5-4DBD-9EB6-C519700F622E}" destId="{10291FD1-3E8D-4469-BEEE-D3EB756F3B57}" srcOrd="5" destOrd="0" presId="urn:microsoft.com/office/officeart/2005/8/layout/default"/>
    <dgm:cxn modelId="{4EAD3AC1-449E-43AA-8FB2-E36FF6D4D83E}" type="presParOf" srcId="{D4D97F81-12D5-4DBD-9EB6-C519700F622E}" destId="{30D09480-3E16-47FD-9561-29CEB9E735E1}"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F441E1-6645-4B1B-9639-0230945C4048}">
      <dsp:nvSpPr>
        <dsp:cNvPr id="0" name=""/>
        <dsp:cNvSpPr/>
      </dsp:nvSpPr>
      <dsp:spPr>
        <a:xfrm>
          <a:off x="732" y="7174"/>
          <a:ext cx="2857449" cy="1714469"/>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The Django framework contains many features and functions but due to this ends up being an overkill for smaller projects.</a:t>
          </a:r>
        </a:p>
      </dsp:txBody>
      <dsp:txXfrm>
        <a:off x="732" y="7174"/>
        <a:ext cx="2857449" cy="1714469"/>
      </dsp:txXfrm>
    </dsp:sp>
    <dsp:sp modelId="{03F42747-656A-46D2-B357-4B05EF2C15C6}">
      <dsp:nvSpPr>
        <dsp:cNvPr id="0" name=""/>
        <dsp:cNvSpPr/>
      </dsp:nvSpPr>
      <dsp:spPr>
        <a:xfrm>
          <a:off x="3143927" y="7174"/>
          <a:ext cx="2857449" cy="1714469"/>
        </a:xfrm>
        <a:prstGeom prst="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The sheer size and nature of the framework tends to bogs down the performance of smaller applications.</a:t>
          </a:r>
        </a:p>
      </dsp:txBody>
      <dsp:txXfrm>
        <a:off x="3143927" y="7174"/>
        <a:ext cx="2857449" cy="1714469"/>
      </dsp:txXfrm>
    </dsp:sp>
    <dsp:sp modelId="{57B15BDA-35AD-4B35-9D2A-26E0B714E2BF}">
      <dsp:nvSpPr>
        <dsp:cNvPr id="0" name=""/>
        <dsp:cNvSpPr/>
      </dsp:nvSpPr>
      <dsp:spPr>
        <a:xfrm>
          <a:off x="732" y="2007389"/>
          <a:ext cx="2857449" cy="1714469"/>
        </a:xfrm>
        <a:prstGeom prst="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Developers can get confused with all the unwanted and unique functionalities</a:t>
          </a:r>
        </a:p>
      </dsp:txBody>
      <dsp:txXfrm>
        <a:off x="732" y="2007389"/>
        <a:ext cx="2857449" cy="1714469"/>
      </dsp:txXfrm>
    </dsp:sp>
    <dsp:sp modelId="{0659F9E7-1274-4842-9A9B-CD999331E9EE}">
      <dsp:nvSpPr>
        <dsp:cNvPr id="0" name=""/>
        <dsp:cNvSpPr/>
      </dsp:nvSpPr>
      <dsp:spPr>
        <a:xfrm>
          <a:off x="3143927" y="2007389"/>
          <a:ext cx="2857449" cy="1714469"/>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Low-end websites struggle due to the server’s processing time caused by the sheer amount of code and functionalities</a:t>
          </a:r>
        </a:p>
      </dsp:txBody>
      <dsp:txXfrm>
        <a:off x="3143927" y="2007389"/>
        <a:ext cx="2857449" cy="17144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935C52-09BE-476C-9857-359D962E117D}">
      <dsp:nvSpPr>
        <dsp:cNvPr id="0" name=""/>
        <dsp:cNvSpPr/>
      </dsp:nvSpPr>
      <dsp:spPr>
        <a:xfrm>
          <a:off x="0" y="314512"/>
          <a:ext cx="5744684" cy="203175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5851" tIns="312420" rIns="445851" bIns="106680" numCol="1" spcCol="1270" anchor="t" anchorCtr="0">
          <a:noAutofit/>
        </a:bodyPr>
        <a:lstStyle/>
        <a:p>
          <a:pPr marL="114300" lvl="1" indent="-114300" algn="l" defTabSz="666750">
            <a:lnSpc>
              <a:spcPct val="90000"/>
            </a:lnSpc>
            <a:spcBef>
              <a:spcPct val="0"/>
            </a:spcBef>
            <a:spcAft>
              <a:spcPct val="15000"/>
            </a:spcAft>
            <a:buChar char="•"/>
          </a:pPr>
          <a:r>
            <a:rPr lang="en-US" sz="1500" b="1" kern="1200"/>
            <a:t>Easy scalability for modern applications</a:t>
          </a:r>
          <a:br>
            <a:rPr lang="en-US" sz="1500" kern="1200"/>
          </a:br>
          <a:endParaRPr lang="en-US" sz="1500" kern="1200"/>
        </a:p>
        <a:p>
          <a:pPr marL="114300" lvl="1" indent="-114300" algn="l" defTabSz="666750">
            <a:lnSpc>
              <a:spcPct val="90000"/>
            </a:lnSpc>
            <a:spcBef>
              <a:spcPct val="0"/>
            </a:spcBef>
            <a:spcAft>
              <a:spcPct val="15000"/>
            </a:spcAft>
            <a:buChar char="•"/>
          </a:pPr>
          <a:r>
            <a:rPr lang="en-US" sz="1500" b="1" kern="1200"/>
            <a:t>Cost effective with Full stack JS</a:t>
          </a:r>
          <a:br>
            <a:rPr lang="en-US" sz="1500" kern="1200"/>
          </a:br>
          <a:endParaRPr lang="en-US" sz="1500" kern="1200"/>
        </a:p>
        <a:p>
          <a:pPr marL="114300" lvl="1" indent="-114300" algn="l" defTabSz="666750">
            <a:lnSpc>
              <a:spcPct val="90000"/>
            </a:lnSpc>
            <a:spcBef>
              <a:spcPct val="0"/>
            </a:spcBef>
            <a:spcAft>
              <a:spcPct val="15000"/>
            </a:spcAft>
            <a:buChar char="•"/>
          </a:pPr>
          <a:r>
            <a:rPr lang="en-US" sz="1500" b="1" kern="1200" dirty="0"/>
            <a:t>Reduces loading time by Quick caching</a:t>
          </a:r>
          <a:endParaRPr lang="en-US" sz="1500" kern="1200" dirty="0"/>
        </a:p>
        <a:p>
          <a:pPr marL="114300" lvl="1" indent="-114300" algn="l" defTabSz="666750">
            <a:lnSpc>
              <a:spcPct val="90000"/>
            </a:lnSpc>
            <a:spcBef>
              <a:spcPct val="0"/>
            </a:spcBef>
            <a:spcAft>
              <a:spcPct val="15000"/>
            </a:spcAft>
            <a:buChar char="•"/>
          </a:pPr>
          <a:endParaRPr lang="en-US" sz="1500" kern="1200" dirty="0"/>
        </a:p>
        <a:p>
          <a:pPr marL="114300" lvl="1" indent="-114300" algn="l" defTabSz="666750">
            <a:lnSpc>
              <a:spcPct val="90000"/>
            </a:lnSpc>
            <a:spcBef>
              <a:spcPct val="0"/>
            </a:spcBef>
            <a:spcAft>
              <a:spcPct val="15000"/>
            </a:spcAft>
            <a:buChar char="•"/>
          </a:pPr>
          <a:r>
            <a:rPr lang="en-US" sz="1500" b="1" kern="1200" dirty="0"/>
            <a:t>Great for building cross-platform applications</a:t>
          </a:r>
          <a:endParaRPr lang="en-US" sz="1500" kern="1200" dirty="0"/>
        </a:p>
      </dsp:txBody>
      <dsp:txXfrm>
        <a:off x="0" y="314512"/>
        <a:ext cx="5744684" cy="2031750"/>
      </dsp:txXfrm>
    </dsp:sp>
    <dsp:sp modelId="{7BBEDF3A-5653-458E-8637-77229137508C}">
      <dsp:nvSpPr>
        <dsp:cNvPr id="0" name=""/>
        <dsp:cNvSpPr/>
      </dsp:nvSpPr>
      <dsp:spPr>
        <a:xfrm>
          <a:off x="287234" y="93112"/>
          <a:ext cx="4021279" cy="4428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1995" tIns="0" rIns="151995" bIns="0" numCol="1" spcCol="1270" anchor="ctr" anchorCtr="0">
          <a:noAutofit/>
        </a:bodyPr>
        <a:lstStyle/>
        <a:p>
          <a:pPr marL="0" lvl="0" indent="0" algn="l" defTabSz="666750">
            <a:lnSpc>
              <a:spcPct val="90000"/>
            </a:lnSpc>
            <a:spcBef>
              <a:spcPct val="0"/>
            </a:spcBef>
            <a:spcAft>
              <a:spcPct val="35000"/>
            </a:spcAft>
            <a:buNone/>
          </a:pPr>
          <a:r>
            <a:rPr lang="en-US" sz="1500" b="1" kern="1200"/>
            <a:t>Pros: </a:t>
          </a:r>
          <a:br>
            <a:rPr lang="en-US" sz="1500" b="1" kern="1200"/>
          </a:br>
          <a:endParaRPr lang="en-US" sz="1500" kern="1200"/>
        </a:p>
      </dsp:txBody>
      <dsp:txXfrm>
        <a:off x="308850" y="114728"/>
        <a:ext cx="3978047" cy="399568"/>
      </dsp:txXfrm>
    </dsp:sp>
    <dsp:sp modelId="{76B00FF1-2D92-4E52-BF7D-D6C65BF24573}">
      <dsp:nvSpPr>
        <dsp:cNvPr id="0" name=""/>
        <dsp:cNvSpPr/>
      </dsp:nvSpPr>
      <dsp:spPr>
        <a:xfrm>
          <a:off x="0" y="2648662"/>
          <a:ext cx="5744684" cy="19845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5851" tIns="312420" rIns="445851" bIns="106680" numCol="1" spcCol="1270" anchor="t" anchorCtr="0">
          <a:noAutofit/>
        </a:bodyPr>
        <a:lstStyle/>
        <a:p>
          <a:pPr marL="114300" lvl="1" indent="-114300" algn="l" defTabSz="666750">
            <a:lnSpc>
              <a:spcPct val="90000"/>
            </a:lnSpc>
            <a:spcBef>
              <a:spcPct val="0"/>
            </a:spcBef>
            <a:spcAft>
              <a:spcPct val="15000"/>
            </a:spcAft>
            <a:buChar char="•"/>
          </a:pPr>
          <a:r>
            <a:rPr lang="en-US" sz="1500" b="1" kern="1200"/>
            <a:t>Reduces performance when handling Heavy computing Tasks</a:t>
          </a:r>
          <a:br>
            <a:rPr lang="en-US" sz="1500" kern="1200"/>
          </a:br>
          <a:endParaRPr lang="en-US" sz="1500" kern="1200"/>
        </a:p>
        <a:p>
          <a:pPr marL="114300" lvl="1" indent="-114300" algn="l" defTabSz="666750">
            <a:lnSpc>
              <a:spcPct val="90000"/>
            </a:lnSpc>
            <a:spcBef>
              <a:spcPct val="0"/>
            </a:spcBef>
            <a:spcAft>
              <a:spcPct val="15000"/>
            </a:spcAft>
            <a:buChar char="•"/>
          </a:pPr>
          <a:r>
            <a:rPr lang="en-US" sz="1500" b="1" kern="1200" dirty="0"/>
            <a:t>NodeJS Asynchronous programming model makes it difficult to maintain code </a:t>
          </a:r>
          <a:br>
            <a:rPr lang="en-US" sz="1500" kern="1200" dirty="0"/>
          </a:br>
          <a:endParaRPr lang="en-US" sz="1500" kern="1200" dirty="0"/>
        </a:p>
        <a:p>
          <a:pPr marL="114300" lvl="1" indent="-114300" algn="l" defTabSz="666750">
            <a:lnSpc>
              <a:spcPct val="90000"/>
            </a:lnSpc>
            <a:spcBef>
              <a:spcPct val="0"/>
            </a:spcBef>
            <a:spcAft>
              <a:spcPct val="15000"/>
            </a:spcAft>
            <a:buChar char="•"/>
          </a:pPr>
          <a:r>
            <a:rPr lang="en-US" sz="1500" b="1" kern="1200" dirty="0"/>
            <a:t>Lack of library support can endanger your code</a:t>
          </a:r>
          <a:endParaRPr lang="en-US" sz="1500" kern="1200" dirty="0"/>
        </a:p>
      </dsp:txBody>
      <dsp:txXfrm>
        <a:off x="0" y="2648662"/>
        <a:ext cx="5744684" cy="1984500"/>
      </dsp:txXfrm>
    </dsp:sp>
    <dsp:sp modelId="{CEE1B751-BB44-4491-B56F-AB8A93E8FBFD}">
      <dsp:nvSpPr>
        <dsp:cNvPr id="0" name=""/>
        <dsp:cNvSpPr/>
      </dsp:nvSpPr>
      <dsp:spPr>
        <a:xfrm>
          <a:off x="287234" y="2427263"/>
          <a:ext cx="4021279" cy="4428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1995" tIns="0" rIns="151995" bIns="0" numCol="1" spcCol="1270" anchor="ctr" anchorCtr="0">
          <a:noAutofit/>
        </a:bodyPr>
        <a:lstStyle/>
        <a:p>
          <a:pPr marL="0" lvl="0" indent="0" algn="l" defTabSz="666750">
            <a:lnSpc>
              <a:spcPct val="90000"/>
            </a:lnSpc>
            <a:spcBef>
              <a:spcPct val="0"/>
            </a:spcBef>
            <a:spcAft>
              <a:spcPct val="35000"/>
            </a:spcAft>
            <a:buNone/>
          </a:pPr>
          <a:r>
            <a:rPr lang="en-US" sz="1500" b="1" kern="1200"/>
            <a:t>Cons: </a:t>
          </a:r>
          <a:br>
            <a:rPr lang="en-US" sz="1500" b="1" kern="1200"/>
          </a:br>
          <a:endParaRPr lang="en-US" sz="1500" kern="1200"/>
        </a:p>
      </dsp:txBody>
      <dsp:txXfrm>
        <a:off x="308850" y="2448879"/>
        <a:ext cx="3978047" cy="3995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E4506C-EC88-4E83-9ACA-28E1BC4150E7}">
      <dsp:nvSpPr>
        <dsp:cNvPr id="0" name=""/>
        <dsp:cNvSpPr/>
      </dsp:nvSpPr>
      <dsp:spPr>
        <a:xfrm>
          <a:off x="14107" y="1269"/>
          <a:ext cx="2969441" cy="17687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dirty="0"/>
            <a:t>Django uses Pythons PIP</a:t>
          </a:r>
          <a:br>
            <a:rPr lang="en-US" sz="1900" b="0" i="0" kern="1200" dirty="0"/>
          </a:br>
          <a:endParaRPr lang="en-US" sz="1900" kern="1200" dirty="0"/>
        </a:p>
      </dsp:txBody>
      <dsp:txXfrm>
        <a:off x="14107" y="1269"/>
        <a:ext cx="2969441" cy="1768796"/>
      </dsp:txXfrm>
    </dsp:sp>
    <dsp:sp modelId="{BA49A928-5EC6-40A5-93D4-CFB563C4D489}">
      <dsp:nvSpPr>
        <dsp:cNvPr id="0" name=""/>
        <dsp:cNvSpPr/>
      </dsp:nvSpPr>
      <dsp:spPr>
        <a:xfrm>
          <a:off x="74605" y="2445232"/>
          <a:ext cx="3003865" cy="18023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Python library has more than 200,000 packages.</a:t>
          </a:r>
        </a:p>
      </dsp:txBody>
      <dsp:txXfrm>
        <a:off x="74605" y="2445232"/>
        <a:ext cx="3003865" cy="1802319"/>
      </dsp:txXfrm>
    </dsp:sp>
    <dsp:sp modelId="{9B256656-68F3-4391-8264-53C0D0A40D8B}">
      <dsp:nvSpPr>
        <dsp:cNvPr id="0" name=""/>
        <dsp:cNvSpPr/>
      </dsp:nvSpPr>
      <dsp:spPr>
        <a:xfrm>
          <a:off x="3304181" y="0"/>
          <a:ext cx="3003865" cy="18247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dirty="0"/>
            <a:t>Node comes with </a:t>
          </a:r>
          <a:r>
            <a:rPr lang="en-US" sz="1900" b="1" i="0" kern="1200" dirty="0"/>
            <a:t>NPM</a:t>
          </a:r>
          <a:br>
            <a:rPr lang="en-US" sz="1900" b="1" i="0" kern="1200" dirty="0"/>
          </a:br>
          <a:br>
            <a:rPr lang="en-US" sz="1900" b="1" i="0" kern="1200" dirty="0"/>
          </a:br>
          <a:r>
            <a:rPr lang="en-US" sz="1900" b="1" i="0" kern="1200" dirty="0"/>
            <a:t>O</a:t>
          </a:r>
          <a:r>
            <a:rPr lang="en-US" sz="1900" b="0" i="0" kern="1200" dirty="0"/>
            <a:t>nline repository of open-source NodeJS projects that can be installed with a single command</a:t>
          </a:r>
          <a:endParaRPr lang="en-US" sz="1900" kern="1200" dirty="0"/>
        </a:p>
      </dsp:txBody>
      <dsp:txXfrm>
        <a:off x="3304181" y="0"/>
        <a:ext cx="3003865" cy="1824776"/>
      </dsp:txXfrm>
    </dsp:sp>
    <dsp:sp modelId="{56463FFD-3596-4392-97F5-8292F2B8D196}">
      <dsp:nvSpPr>
        <dsp:cNvPr id="0" name=""/>
        <dsp:cNvSpPr/>
      </dsp:nvSpPr>
      <dsp:spPr>
        <a:xfrm>
          <a:off x="3305792" y="2445586"/>
          <a:ext cx="3003865" cy="18023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NPM is regarded as the world’s largest Software library and contains over 800,000 code packages.</a:t>
          </a:r>
        </a:p>
      </dsp:txBody>
      <dsp:txXfrm>
        <a:off x="3305792" y="2445586"/>
        <a:ext cx="3003865" cy="18023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04F271-4D4A-4BD4-BB97-C28AC2383EFD}">
      <dsp:nvSpPr>
        <dsp:cNvPr id="0" name=""/>
        <dsp:cNvSpPr/>
      </dsp:nvSpPr>
      <dsp:spPr>
        <a:xfrm>
          <a:off x="294252" y="2254"/>
          <a:ext cx="1919578" cy="115174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Django REST framework</a:t>
          </a:r>
          <a:br>
            <a:rPr lang="en-US" sz="1100" kern="1200" dirty="0"/>
          </a:br>
          <a:r>
            <a:rPr lang="en-US" sz="1100" kern="1200" dirty="0"/>
            <a:t>a base to build any HTTP-based REST API, providing powerful tool such as authentication polices, serialization and extensive documentation</a:t>
          </a:r>
        </a:p>
      </dsp:txBody>
      <dsp:txXfrm>
        <a:off x="294252" y="2254"/>
        <a:ext cx="1919578" cy="1151747"/>
      </dsp:txXfrm>
    </dsp:sp>
    <dsp:sp modelId="{5D2A3085-B258-4E4A-AF7D-06EA6EA97CA5}">
      <dsp:nvSpPr>
        <dsp:cNvPr id="0" name=""/>
        <dsp:cNvSpPr/>
      </dsp:nvSpPr>
      <dsp:spPr>
        <a:xfrm>
          <a:off x="2405789" y="2254"/>
          <a:ext cx="1919578" cy="1151747"/>
        </a:xfrm>
        <a:prstGeom prst="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Sentry </a:t>
          </a:r>
          <a:br>
            <a:rPr lang="en-NZ" sz="1200" kern="1200" dirty="0"/>
          </a:br>
          <a:r>
            <a:rPr lang="en-NZ" sz="1200" kern="1200" dirty="0"/>
            <a:t>A service for monitoring running applications and error or crashes that occur while its working.</a:t>
          </a:r>
          <a:endParaRPr lang="en-US" sz="1200" kern="1200" dirty="0"/>
        </a:p>
      </dsp:txBody>
      <dsp:txXfrm>
        <a:off x="2405789" y="2254"/>
        <a:ext cx="1919578" cy="1151747"/>
      </dsp:txXfrm>
    </dsp:sp>
    <dsp:sp modelId="{773907B1-9DEB-4209-8FB0-60DA7F4F90EF}">
      <dsp:nvSpPr>
        <dsp:cNvPr id="0" name=""/>
        <dsp:cNvSpPr/>
      </dsp:nvSpPr>
      <dsp:spPr>
        <a:xfrm>
          <a:off x="294252" y="1345959"/>
          <a:ext cx="1919578" cy="1151747"/>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NZ" sz="1300" b="1" kern="1200" dirty="0">
              <a:solidFill>
                <a:schemeClr val="tx1"/>
              </a:solidFill>
            </a:rPr>
            <a:t>Django GUID</a:t>
          </a:r>
          <a:br>
            <a:rPr lang="en-NZ" sz="1300" kern="1200" dirty="0"/>
          </a:br>
          <a:r>
            <a:rPr lang="en-NZ" sz="1300" kern="1200" dirty="0"/>
            <a:t>A Library enabling matching a single HTTP request with all messages coming from logs.</a:t>
          </a:r>
          <a:endParaRPr lang="en-US" sz="1300" kern="1200" dirty="0"/>
        </a:p>
      </dsp:txBody>
      <dsp:txXfrm>
        <a:off x="294252" y="1345959"/>
        <a:ext cx="1919578" cy="1151747"/>
      </dsp:txXfrm>
    </dsp:sp>
    <dsp:sp modelId="{C7003DF8-AD3B-4E5C-AEA6-3FF44F5D4258}">
      <dsp:nvSpPr>
        <dsp:cNvPr id="0" name=""/>
        <dsp:cNvSpPr/>
      </dsp:nvSpPr>
      <dsp:spPr>
        <a:xfrm>
          <a:off x="2405789" y="1345959"/>
          <a:ext cx="1919578" cy="1151747"/>
        </a:xfrm>
        <a:prstGeom prst="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NZ" sz="1300" b="1" kern="1200" dirty="0">
              <a:solidFill>
                <a:schemeClr val="tx1"/>
              </a:solidFill>
            </a:rPr>
            <a:t>CookieCutter Django</a:t>
          </a:r>
          <a:br>
            <a:rPr lang="en-NZ" sz="1300" kern="1200" dirty="0"/>
          </a:br>
          <a:r>
            <a:rPr lang="en-NZ" sz="1300" kern="1200" dirty="0"/>
            <a:t>a framework for Django 3.1 that enables quick setup of a new Django Project</a:t>
          </a:r>
          <a:endParaRPr lang="en-US" sz="1300" kern="1200" dirty="0"/>
        </a:p>
      </dsp:txBody>
      <dsp:txXfrm>
        <a:off x="2405789" y="1345959"/>
        <a:ext cx="1919578" cy="1151747"/>
      </dsp:txXfrm>
    </dsp:sp>
    <dsp:sp modelId="{15C4F369-3A82-4662-9323-3902FAA2405E}">
      <dsp:nvSpPr>
        <dsp:cNvPr id="0" name=""/>
        <dsp:cNvSpPr/>
      </dsp:nvSpPr>
      <dsp:spPr>
        <a:xfrm>
          <a:off x="1350021" y="2689664"/>
          <a:ext cx="1919578" cy="1151747"/>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NZ" sz="1400" b="1" kern="1200" dirty="0">
              <a:solidFill>
                <a:schemeClr val="tx1"/>
              </a:solidFill>
            </a:rPr>
            <a:t>Django Debug Toolbar</a:t>
          </a:r>
          <a:br>
            <a:rPr lang="en-NZ" sz="1200" kern="1200" dirty="0"/>
          </a:br>
          <a:r>
            <a:rPr lang="en-NZ" sz="1200" kern="1200" dirty="0"/>
            <a:t>a Toolbar that helps debug a Django application in the browser</a:t>
          </a:r>
          <a:endParaRPr lang="en-US" sz="1200" kern="1200" dirty="0"/>
        </a:p>
      </dsp:txBody>
      <dsp:txXfrm>
        <a:off x="1350021" y="2689664"/>
        <a:ext cx="1919578" cy="11517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49B37-C460-4718-BF80-5AA2D058AFE7}">
      <dsp:nvSpPr>
        <dsp:cNvPr id="0" name=""/>
        <dsp:cNvSpPr/>
      </dsp:nvSpPr>
      <dsp:spPr>
        <a:xfrm>
          <a:off x="590" y="424100"/>
          <a:ext cx="2304203" cy="1382522"/>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Pug</a:t>
          </a:r>
          <a:br>
            <a:rPr lang="en-US" sz="1100" kern="1200" dirty="0"/>
          </a:br>
          <a:r>
            <a:rPr lang="en-US" sz="1100" kern="1200" dirty="0"/>
            <a:t>A template engine for node. Compiles to HTML has a simplified syntax</a:t>
          </a:r>
        </a:p>
      </dsp:txBody>
      <dsp:txXfrm>
        <a:off x="590" y="424100"/>
        <a:ext cx="2304203" cy="1382522"/>
      </dsp:txXfrm>
    </dsp:sp>
    <dsp:sp modelId="{B82973AA-1B7F-4B3B-AC3A-F359C2CC1CBD}">
      <dsp:nvSpPr>
        <dsp:cNvPr id="0" name=""/>
        <dsp:cNvSpPr/>
      </dsp:nvSpPr>
      <dsp:spPr>
        <a:xfrm>
          <a:off x="17918" y="2036812"/>
          <a:ext cx="2304203" cy="1382522"/>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Html-webpack-plugin</a:t>
          </a:r>
          <a:br>
            <a:rPr lang="en-NZ" sz="1200" kern="1200" dirty="0"/>
          </a:br>
          <a:r>
            <a:rPr lang="en-NZ" sz="1200" kern="1200" dirty="0"/>
            <a:t>Simplifies creation of HTML files</a:t>
          </a:r>
          <a:endParaRPr lang="en-US" sz="1200" kern="1200" dirty="0"/>
        </a:p>
      </dsp:txBody>
      <dsp:txXfrm>
        <a:off x="17918" y="2036812"/>
        <a:ext cx="2304203" cy="1382522"/>
      </dsp:txXfrm>
    </dsp:sp>
    <dsp:sp modelId="{3B298084-4A9C-48F9-96DC-6CAF6BBE5ED9}">
      <dsp:nvSpPr>
        <dsp:cNvPr id="0" name=""/>
        <dsp:cNvSpPr/>
      </dsp:nvSpPr>
      <dsp:spPr>
        <a:xfrm>
          <a:off x="2535806" y="399486"/>
          <a:ext cx="2304203" cy="1382522"/>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NZ" sz="1400" b="1" kern="1200" dirty="0">
              <a:solidFill>
                <a:schemeClr val="tx1"/>
              </a:solidFill>
            </a:rPr>
            <a:t>Mongoose</a:t>
          </a:r>
          <a:br>
            <a:rPr lang="en-NZ" sz="1200" kern="1200" dirty="0"/>
          </a:br>
          <a:r>
            <a:rPr lang="en-NZ" sz="1200" kern="1200" dirty="0"/>
            <a:t>a MongoDB object modelling tool designed to work in an asynchronous environment</a:t>
          </a:r>
          <a:endParaRPr lang="en-US" sz="1200" kern="1200" dirty="0"/>
        </a:p>
      </dsp:txBody>
      <dsp:txXfrm>
        <a:off x="2535806" y="399486"/>
        <a:ext cx="2304203" cy="1382522"/>
      </dsp:txXfrm>
    </dsp:sp>
    <dsp:sp modelId="{30D09480-3E16-47FD-9561-29CEB9E735E1}">
      <dsp:nvSpPr>
        <dsp:cNvPr id="0" name=""/>
        <dsp:cNvSpPr/>
      </dsp:nvSpPr>
      <dsp:spPr>
        <a:xfrm>
          <a:off x="2535215" y="2037043"/>
          <a:ext cx="2304203" cy="138252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NZ" sz="1400" b="1" kern="1200" dirty="0">
              <a:solidFill>
                <a:schemeClr val="tx1"/>
              </a:solidFill>
            </a:rPr>
            <a:t>LoDash</a:t>
          </a:r>
          <a:br>
            <a:rPr lang="en-NZ" sz="1200" kern="1200" dirty="0"/>
          </a:br>
          <a:r>
            <a:rPr lang="en-NZ" sz="1200" kern="1200" dirty="0"/>
            <a:t>JavaScript based library that provides 200+ functions for web development</a:t>
          </a:r>
          <a:endParaRPr lang="en-US" sz="1200" kern="1200" dirty="0"/>
        </a:p>
      </dsp:txBody>
      <dsp:txXfrm>
        <a:off x="2535215" y="2037043"/>
        <a:ext cx="2304203" cy="138252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4D0EAA-D64C-466F-BCA0-FD0A5872798B}" type="datetimeFigureOut">
              <a:rPr lang="en-NZ" smtClean="0"/>
              <a:t>16/09/2022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CEAFE6-6FB4-4808-A439-42884D9D17FF}" type="slidenum">
              <a:rPr lang="en-NZ" smtClean="0"/>
              <a:t>‹#›</a:t>
            </a:fld>
            <a:endParaRPr lang="en-NZ"/>
          </a:p>
        </p:txBody>
      </p:sp>
    </p:spTree>
    <p:extLst>
      <p:ext uri="{BB962C8B-B14F-4D97-AF65-F5344CB8AC3E}">
        <p14:creationId xmlns:p14="http://schemas.microsoft.com/office/powerpoint/2010/main" val="484203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BB0B3-DF7B-2674-649F-D7A3CDD7D9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5AF969CD-B00A-AE0D-4C2C-A35903BDD2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B4C10704-96BA-FCF5-44BE-C7ADAE7B987F}"/>
              </a:ext>
            </a:extLst>
          </p:cNvPr>
          <p:cNvSpPr>
            <a:spLocks noGrp="1"/>
          </p:cNvSpPr>
          <p:nvPr>
            <p:ph type="dt" sz="half" idx="10"/>
          </p:nvPr>
        </p:nvSpPr>
        <p:spPr/>
        <p:txBody>
          <a:bodyPr/>
          <a:lstStyle/>
          <a:p>
            <a:fld id="{931030FE-1B09-46FA-AF13-ECC75BA0317A}" type="datetimeFigureOut">
              <a:rPr lang="en-NZ" smtClean="0"/>
              <a:t>16/09/2022</a:t>
            </a:fld>
            <a:endParaRPr lang="en-NZ"/>
          </a:p>
        </p:txBody>
      </p:sp>
      <p:sp>
        <p:nvSpPr>
          <p:cNvPr id="5" name="Footer Placeholder 4">
            <a:extLst>
              <a:ext uri="{FF2B5EF4-FFF2-40B4-BE49-F238E27FC236}">
                <a16:creationId xmlns:a16="http://schemas.microsoft.com/office/drawing/2014/main" id="{CC2696AE-0AAD-C19C-BE93-8DCB040BB3D3}"/>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47CF3E5A-5F3C-2236-F563-9ABC2FD7367C}"/>
              </a:ext>
            </a:extLst>
          </p:cNvPr>
          <p:cNvSpPr>
            <a:spLocks noGrp="1"/>
          </p:cNvSpPr>
          <p:nvPr>
            <p:ph type="sldNum" sz="quarter" idx="12"/>
          </p:nvPr>
        </p:nvSpPr>
        <p:spPr/>
        <p:txBody>
          <a:bodyPr/>
          <a:lstStyle/>
          <a:p>
            <a:fld id="{8FA7FB85-42B1-4FA8-BEA9-807B70D454CE}" type="slidenum">
              <a:rPr lang="en-NZ" smtClean="0"/>
              <a:t>‹#›</a:t>
            </a:fld>
            <a:endParaRPr lang="en-NZ"/>
          </a:p>
        </p:txBody>
      </p:sp>
    </p:spTree>
    <p:extLst>
      <p:ext uri="{BB962C8B-B14F-4D97-AF65-F5344CB8AC3E}">
        <p14:creationId xmlns:p14="http://schemas.microsoft.com/office/powerpoint/2010/main" val="350210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ED20B-107D-DA8F-DDFD-E97A6701D54E}"/>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EE67BCB-D407-CFC9-6286-EC85DDE7D5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995F8A07-FF37-4367-BBE7-161E5AE4E1E9}"/>
              </a:ext>
            </a:extLst>
          </p:cNvPr>
          <p:cNvSpPr>
            <a:spLocks noGrp="1"/>
          </p:cNvSpPr>
          <p:nvPr>
            <p:ph type="dt" sz="half" idx="10"/>
          </p:nvPr>
        </p:nvSpPr>
        <p:spPr/>
        <p:txBody>
          <a:bodyPr/>
          <a:lstStyle/>
          <a:p>
            <a:fld id="{931030FE-1B09-46FA-AF13-ECC75BA0317A}" type="datetimeFigureOut">
              <a:rPr lang="en-NZ" smtClean="0"/>
              <a:t>16/09/2022</a:t>
            </a:fld>
            <a:endParaRPr lang="en-NZ"/>
          </a:p>
        </p:txBody>
      </p:sp>
      <p:sp>
        <p:nvSpPr>
          <p:cNvPr id="5" name="Footer Placeholder 4">
            <a:extLst>
              <a:ext uri="{FF2B5EF4-FFF2-40B4-BE49-F238E27FC236}">
                <a16:creationId xmlns:a16="http://schemas.microsoft.com/office/drawing/2014/main" id="{C178F9FA-22F2-7DEE-23E7-7094B4F877F0}"/>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A93FA88-2709-0FFB-7418-9FA16A8E6357}"/>
              </a:ext>
            </a:extLst>
          </p:cNvPr>
          <p:cNvSpPr>
            <a:spLocks noGrp="1"/>
          </p:cNvSpPr>
          <p:nvPr>
            <p:ph type="sldNum" sz="quarter" idx="12"/>
          </p:nvPr>
        </p:nvSpPr>
        <p:spPr/>
        <p:txBody>
          <a:bodyPr/>
          <a:lstStyle/>
          <a:p>
            <a:fld id="{8FA7FB85-42B1-4FA8-BEA9-807B70D454CE}" type="slidenum">
              <a:rPr lang="en-NZ" smtClean="0"/>
              <a:t>‹#›</a:t>
            </a:fld>
            <a:endParaRPr lang="en-NZ"/>
          </a:p>
        </p:txBody>
      </p:sp>
    </p:spTree>
    <p:extLst>
      <p:ext uri="{BB962C8B-B14F-4D97-AF65-F5344CB8AC3E}">
        <p14:creationId xmlns:p14="http://schemas.microsoft.com/office/powerpoint/2010/main" val="3212986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B935B3-6C22-6F85-750D-9286FAD0E3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3FCB25BE-3D12-FCB1-DB68-09B9351927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5DCDDBF0-3D0C-BAEB-6232-308DFCA8D804}"/>
              </a:ext>
            </a:extLst>
          </p:cNvPr>
          <p:cNvSpPr>
            <a:spLocks noGrp="1"/>
          </p:cNvSpPr>
          <p:nvPr>
            <p:ph type="dt" sz="half" idx="10"/>
          </p:nvPr>
        </p:nvSpPr>
        <p:spPr/>
        <p:txBody>
          <a:bodyPr/>
          <a:lstStyle/>
          <a:p>
            <a:fld id="{931030FE-1B09-46FA-AF13-ECC75BA0317A}" type="datetimeFigureOut">
              <a:rPr lang="en-NZ" smtClean="0"/>
              <a:t>16/09/2022</a:t>
            </a:fld>
            <a:endParaRPr lang="en-NZ"/>
          </a:p>
        </p:txBody>
      </p:sp>
      <p:sp>
        <p:nvSpPr>
          <p:cNvPr id="5" name="Footer Placeholder 4">
            <a:extLst>
              <a:ext uri="{FF2B5EF4-FFF2-40B4-BE49-F238E27FC236}">
                <a16:creationId xmlns:a16="http://schemas.microsoft.com/office/drawing/2014/main" id="{36110AC4-D651-144C-EC87-F926F546A998}"/>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655AEE6A-15F5-5166-A11D-71587DA49CBE}"/>
              </a:ext>
            </a:extLst>
          </p:cNvPr>
          <p:cNvSpPr>
            <a:spLocks noGrp="1"/>
          </p:cNvSpPr>
          <p:nvPr>
            <p:ph type="sldNum" sz="quarter" idx="12"/>
          </p:nvPr>
        </p:nvSpPr>
        <p:spPr/>
        <p:txBody>
          <a:bodyPr/>
          <a:lstStyle/>
          <a:p>
            <a:fld id="{8FA7FB85-42B1-4FA8-BEA9-807B70D454CE}" type="slidenum">
              <a:rPr lang="en-NZ" smtClean="0"/>
              <a:t>‹#›</a:t>
            </a:fld>
            <a:endParaRPr lang="en-NZ"/>
          </a:p>
        </p:txBody>
      </p:sp>
    </p:spTree>
    <p:extLst>
      <p:ext uri="{BB962C8B-B14F-4D97-AF65-F5344CB8AC3E}">
        <p14:creationId xmlns:p14="http://schemas.microsoft.com/office/powerpoint/2010/main" val="303159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EEA23-AF3B-D489-8027-44F91836047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0380EF53-ED5B-1A98-D5E1-A47CDDD0D7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46914C2A-87E4-F2F0-E06F-4BD3FBFBFEDC}"/>
              </a:ext>
            </a:extLst>
          </p:cNvPr>
          <p:cNvSpPr>
            <a:spLocks noGrp="1"/>
          </p:cNvSpPr>
          <p:nvPr>
            <p:ph type="dt" sz="half" idx="10"/>
          </p:nvPr>
        </p:nvSpPr>
        <p:spPr/>
        <p:txBody>
          <a:bodyPr/>
          <a:lstStyle/>
          <a:p>
            <a:fld id="{931030FE-1B09-46FA-AF13-ECC75BA0317A}" type="datetimeFigureOut">
              <a:rPr lang="en-NZ" smtClean="0"/>
              <a:t>16/09/2022</a:t>
            </a:fld>
            <a:endParaRPr lang="en-NZ"/>
          </a:p>
        </p:txBody>
      </p:sp>
      <p:sp>
        <p:nvSpPr>
          <p:cNvPr id="5" name="Footer Placeholder 4">
            <a:extLst>
              <a:ext uri="{FF2B5EF4-FFF2-40B4-BE49-F238E27FC236}">
                <a16:creationId xmlns:a16="http://schemas.microsoft.com/office/drawing/2014/main" id="{539BA8C0-AA36-0C5D-0C4D-1EFDB385404D}"/>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7DF15DA-0429-1FFC-F843-CA44EA8C3A67}"/>
              </a:ext>
            </a:extLst>
          </p:cNvPr>
          <p:cNvSpPr>
            <a:spLocks noGrp="1"/>
          </p:cNvSpPr>
          <p:nvPr>
            <p:ph type="sldNum" sz="quarter" idx="12"/>
          </p:nvPr>
        </p:nvSpPr>
        <p:spPr/>
        <p:txBody>
          <a:bodyPr/>
          <a:lstStyle/>
          <a:p>
            <a:fld id="{8FA7FB85-42B1-4FA8-BEA9-807B70D454CE}" type="slidenum">
              <a:rPr lang="en-NZ" smtClean="0"/>
              <a:t>‹#›</a:t>
            </a:fld>
            <a:endParaRPr lang="en-NZ"/>
          </a:p>
        </p:txBody>
      </p:sp>
    </p:spTree>
    <p:extLst>
      <p:ext uri="{BB962C8B-B14F-4D97-AF65-F5344CB8AC3E}">
        <p14:creationId xmlns:p14="http://schemas.microsoft.com/office/powerpoint/2010/main" val="261629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A6BF7-07F7-3298-B791-69119CD96D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D14172A4-9663-9DC7-26A5-B3C70373BE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840749-6021-2576-4A2F-3F97E9509CC8}"/>
              </a:ext>
            </a:extLst>
          </p:cNvPr>
          <p:cNvSpPr>
            <a:spLocks noGrp="1"/>
          </p:cNvSpPr>
          <p:nvPr>
            <p:ph type="dt" sz="half" idx="10"/>
          </p:nvPr>
        </p:nvSpPr>
        <p:spPr/>
        <p:txBody>
          <a:bodyPr/>
          <a:lstStyle/>
          <a:p>
            <a:fld id="{931030FE-1B09-46FA-AF13-ECC75BA0317A}" type="datetimeFigureOut">
              <a:rPr lang="en-NZ" smtClean="0"/>
              <a:t>16/09/2022</a:t>
            </a:fld>
            <a:endParaRPr lang="en-NZ"/>
          </a:p>
        </p:txBody>
      </p:sp>
      <p:sp>
        <p:nvSpPr>
          <p:cNvPr id="5" name="Footer Placeholder 4">
            <a:extLst>
              <a:ext uri="{FF2B5EF4-FFF2-40B4-BE49-F238E27FC236}">
                <a16:creationId xmlns:a16="http://schemas.microsoft.com/office/drawing/2014/main" id="{22FE259A-F8B2-836C-8266-0FC2A444D02F}"/>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BC8046E0-BC5A-3B9D-A025-267A2A828C3F}"/>
              </a:ext>
            </a:extLst>
          </p:cNvPr>
          <p:cNvSpPr>
            <a:spLocks noGrp="1"/>
          </p:cNvSpPr>
          <p:nvPr>
            <p:ph type="sldNum" sz="quarter" idx="12"/>
          </p:nvPr>
        </p:nvSpPr>
        <p:spPr/>
        <p:txBody>
          <a:bodyPr/>
          <a:lstStyle/>
          <a:p>
            <a:fld id="{8FA7FB85-42B1-4FA8-BEA9-807B70D454CE}" type="slidenum">
              <a:rPr lang="en-NZ" smtClean="0"/>
              <a:t>‹#›</a:t>
            </a:fld>
            <a:endParaRPr lang="en-NZ"/>
          </a:p>
        </p:txBody>
      </p:sp>
    </p:spTree>
    <p:extLst>
      <p:ext uri="{BB962C8B-B14F-4D97-AF65-F5344CB8AC3E}">
        <p14:creationId xmlns:p14="http://schemas.microsoft.com/office/powerpoint/2010/main" val="3053801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31989-003B-C462-DC1C-4F51D67529FF}"/>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04DA61C2-F91E-A70E-F723-A84646BA44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39C1B4EB-388F-6B20-EF2E-516584D100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8B3FEFE7-588C-701C-75AD-D8AE5BC69B48}"/>
              </a:ext>
            </a:extLst>
          </p:cNvPr>
          <p:cNvSpPr>
            <a:spLocks noGrp="1"/>
          </p:cNvSpPr>
          <p:nvPr>
            <p:ph type="dt" sz="half" idx="10"/>
          </p:nvPr>
        </p:nvSpPr>
        <p:spPr/>
        <p:txBody>
          <a:bodyPr/>
          <a:lstStyle/>
          <a:p>
            <a:fld id="{931030FE-1B09-46FA-AF13-ECC75BA0317A}" type="datetimeFigureOut">
              <a:rPr lang="en-NZ" smtClean="0"/>
              <a:t>16/09/2022</a:t>
            </a:fld>
            <a:endParaRPr lang="en-NZ"/>
          </a:p>
        </p:txBody>
      </p:sp>
      <p:sp>
        <p:nvSpPr>
          <p:cNvPr id="6" name="Footer Placeholder 5">
            <a:extLst>
              <a:ext uri="{FF2B5EF4-FFF2-40B4-BE49-F238E27FC236}">
                <a16:creationId xmlns:a16="http://schemas.microsoft.com/office/drawing/2014/main" id="{E9CEF667-7442-5CCB-116E-43BFF2BB3C74}"/>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C63730DB-A992-A344-A96D-9510178D9AF6}"/>
              </a:ext>
            </a:extLst>
          </p:cNvPr>
          <p:cNvSpPr>
            <a:spLocks noGrp="1"/>
          </p:cNvSpPr>
          <p:nvPr>
            <p:ph type="sldNum" sz="quarter" idx="12"/>
          </p:nvPr>
        </p:nvSpPr>
        <p:spPr/>
        <p:txBody>
          <a:bodyPr/>
          <a:lstStyle/>
          <a:p>
            <a:fld id="{8FA7FB85-42B1-4FA8-BEA9-807B70D454CE}" type="slidenum">
              <a:rPr lang="en-NZ" smtClean="0"/>
              <a:t>‹#›</a:t>
            </a:fld>
            <a:endParaRPr lang="en-NZ"/>
          </a:p>
        </p:txBody>
      </p:sp>
    </p:spTree>
    <p:extLst>
      <p:ext uri="{BB962C8B-B14F-4D97-AF65-F5344CB8AC3E}">
        <p14:creationId xmlns:p14="http://schemas.microsoft.com/office/powerpoint/2010/main" val="1481742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2901B-4E37-ACCE-BCCD-8F2D0B9E4C79}"/>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37B38EFD-0BBE-E191-95DB-9B9A2E0DE7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8216C6-8016-D417-1BF2-0683510224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8E9CD5EB-72A9-36C1-662A-C0B873BDB0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72500D-93E7-9CE9-7581-A4789188ED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FEDA22AA-3089-8466-9E03-C2DAECD702E4}"/>
              </a:ext>
            </a:extLst>
          </p:cNvPr>
          <p:cNvSpPr>
            <a:spLocks noGrp="1"/>
          </p:cNvSpPr>
          <p:nvPr>
            <p:ph type="dt" sz="half" idx="10"/>
          </p:nvPr>
        </p:nvSpPr>
        <p:spPr/>
        <p:txBody>
          <a:bodyPr/>
          <a:lstStyle/>
          <a:p>
            <a:fld id="{931030FE-1B09-46FA-AF13-ECC75BA0317A}" type="datetimeFigureOut">
              <a:rPr lang="en-NZ" smtClean="0"/>
              <a:t>16/09/2022</a:t>
            </a:fld>
            <a:endParaRPr lang="en-NZ"/>
          </a:p>
        </p:txBody>
      </p:sp>
      <p:sp>
        <p:nvSpPr>
          <p:cNvPr id="8" name="Footer Placeholder 7">
            <a:extLst>
              <a:ext uri="{FF2B5EF4-FFF2-40B4-BE49-F238E27FC236}">
                <a16:creationId xmlns:a16="http://schemas.microsoft.com/office/drawing/2014/main" id="{E760647C-FE1A-177F-D338-3D72AD71BEF2}"/>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72212DF2-D85A-7276-963D-0C901F53A72C}"/>
              </a:ext>
            </a:extLst>
          </p:cNvPr>
          <p:cNvSpPr>
            <a:spLocks noGrp="1"/>
          </p:cNvSpPr>
          <p:nvPr>
            <p:ph type="sldNum" sz="quarter" idx="12"/>
          </p:nvPr>
        </p:nvSpPr>
        <p:spPr/>
        <p:txBody>
          <a:bodyPr/>
          <a:lstStyle/>
          <a:p>
            <a:fld id="{8FA7FB85-42B1-4FA8-BEA9-807B70D454CE}" type="slidenum">
              <a:rPr lang="en-NZ" smtClean="0"/>
              <a:t>‹#›</a:t>
            </a:fld>
            <a:endParaRPr lang="en-NZ"/>
          </a:p>
        </p:txBody>
      </p:sp>
    </p:spTree>
    <p:extLst>
      <p:ext uri="{BB962C8B-B14F-4D97-AF65-F5344CB8AC3E}">
        <p14:creationId xmlns:p14="http://schemas.microsoft.com/office/powerpoint/2010/main" val="3075387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BBA5B-C2D9-4B8E-8F7D-28A31A6D2D38}"/>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500BA1D7-1079-106A-0394-C990C9FF5FD6}"/>
              </a:ext>
            </a:extLst>
          </p:cNvPr>
          <p:cNvSpPr>
            <a:spLocks noGrp="1"/>
          </p:cNvSpPr>
          <p:nvPr>
            <p:ph type="dt" sz="half" idx="10"/>
          </p:nvPr>
        </p:nvSpPr>
        <p:spPr/>
        <p:txBody>
          <a:bodyPr/>
          <a:lstStyle/>
          <a:p>
            <a:fld id="{931030FE-1B09-46FA-AF13-ECC75BA0317A}" type="datetimeFigureOut">
              <a:rPr lang="en-NZ" smtClean="0"/>
              <a:t>16/09/2022</a:t>
            </a:fld>
            <a:endParaRPr lang="en-NZ"/>
          </a:p>
        </p:txBody>
      </p:sp>
      <p:sp>
        <p:nvSpPr>
          <p:cNvPr id="4" name="Footer Placeholder 3">
            <a:extLst>
              <a:ext uri="{FF2B5EF4-FFF2-40B4-BE49-F238E27FC236}">
                <a16:creationId xmlns:a16="http://schemas.microsoft.com/office/drawing/2014/main" id="{810381CA-843B-DE99-37D7-E59663F73040}"/>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0875B75E-3AF2-3872-71DD-D0E4C8A9A62A}"/>
              </a:ext>
            </a:extLst>
          </p:cNvPr>
          <p:cNvSpPr>
            <a:spLocks noGrp="1"/>
          </p:cNvSpPr>
          <p:nvPr>
            <p:ph type="sldNum" sz="quarter" idx="12"/>
          </p:nvPr>
        </p:nvSpPr>
        <p:spPr/>
        <p:txBody>
          <a:bodyPr/>
          <a:lstStyle/>
          <a:p>
            <a:fld id="{8FA7FB85-42B1-4FA8-BEA9-807B70D454CE}" type="slidenum">
              <a:rPr lang="en-NZ" smtClean="0"/>
              <a:t>‹#›</a:t>
            </a:fld>
            <a:endParaRPr lang="en-NZ"/>
          </a:p>
        </p:txBody>
      </p:sp>
    </p:spTree>
    <p:extLst>
      <p:ext uri="{BB962C8B-B14F-4D97-AF65-F5344CB8AC3E}">
        <p14:creationId xmlns:p14="http://schemas.microsoft.com/office/powerpoint/2010/main" val="2345763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CF5FC1-F2A8-7DA0-9449-6D6AF29D3C24}"/>
              </a:ext>
            </a:extLst>
          </p:cNvPr>
          <p:cNvSpPr>
            <a:spLocks noGrp="1"/>
          </p:cNvSpPr>
          <p:nvPr>
            <p:ph type="dt" sz="half" idx="10"/>
          </p:nvPr>
        </p:nvSpPr>
        <p:spPr/>
        <p:txBody>
          <a:bodyPr/>
          <a:lstStyle/>
          <a:p>
            <a:fld id="{931030FE-1B09-46FA-AF13-ECC75BA0317A}" type="datetimeFigureOut">
              <a:rPr lang="en-NZ" smtClean="0"/>
              <a:t>16/09/2022</a:t>
            </a:fld>
            <a:endParaRPr lang="en-NZ"/>
          </a:p>
        </p:txBody>
      </p:sp>
      <p:sp>
        <p:nvSpPr>
          <p:cNvPr id="3" name="Footer Placeholder 2">
            <a:extLst>
              <a:ext uri="{FF2B5EF4-FFF2-40B4-BE49-F238E27FC236}">
                <a16:creationId xmlns:a16="http://schemas.microsoft.com/office/drawing/2014/main" id="{DD2C5151-644A-3B8C-196D-FD4E301EBD1A}"/>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50ECDAAC-0233-BE92-8B39-F273D62F56A4}"/>
              </a:ext>
            </a:extLst>
          </p:cNvPr>
          <p:cNvSpPr>
            <a:spLocks noGrp="1"/>
          </p:cNvSpPr>
          <p:nvPr>
            <p:ph type="sldNum" sz="quarter" idx="12"/>
          </p:nvPr>
        </p:nvSpPr>
        <p:spPr/>
        <p:txBody>
          <a:bodyPr/>
          <a:lstStyle/>
          <a:p>
            <a:fld id="{8FA7FB85-42B1-4FA8-BEA9-807B70D454CE}" type="slidenum">
              <a:rPr lang="en-NZ" smtClean="0"/>
              <a:t>‹#›</a:t>
            </a:fld>
            <a:endParaRPr lang="en-NZ"/>
          </a:p>
        </p:txBody>
      </p:sp>
    </p:spTree>
    <p:extLst>
      <p:ext uri="{BB962C8B-B14F-4D97-AF65-F5344CB8AC3E}">
        <p14:creationId xmlns:p14="http://schemas.microsoft.com/office/powerpoint/2010/main" val="675109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A3A05-DE7B-34FD-D608-4AF71769A7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AA50ED2C-A7D2-E822-9DC0-FCCE734E1C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AD83F477-C10C-174F-9F9F-517AF5EA39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251741-C392-FC54-73D2-C23C86E65A76}"/>
              </a:ext>
            </a:extLst>
          </p:cNvPr>
          <p:cNvSpPr>
            <a:spLocks noGrp="1"/>
          </p:cNvSpPr>
          <p:nvPr>
            <p:ph type="dt" sz="half" idx="10"/>
          </p:nvPr>
        </p:nvSpPr>
        <p:spPr/>
        <p:txBody>
          <a:bodyPr/>
          <a:lstStyle/>
          <a:p>
            <a:fld id="{931030FE-1B09-46FA-AF13-ECC75BA0317A}" type="datetimeFigureOut">
              <a:rPr lang="en-NZ" smtClean="0"/>
              <a:t>16/09/2022</a:t>
            </a:fld>
            <a:endParaRPr lang="en-NZ"/>
          </a:p>
        </p:txBody>
      </p:sp>
      <p:sp>
        <p:nvSpPr>
          <p:cNvPr id="6" name="Footer Placeholder 5">
            <a:extLst>
              <a:ext uri="{FF2B5EF4-FFF2-40B4-BE49-F238E27FC236}">
                <a16:creationId xmlns:a16="http://schemas.microsoft.com/office/drawing/2014/main" id="{B221672B-F17E-AD19-688D-5F705922F8CB}"/>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1BD19007-6E8E-A685-A83D-BAEC7D625AFC}"/>
              </a:ext>
            </a:extLst>
          </p:cNvPr>
          <p:cNvSpPr>
            <a:spLocks noGrp="1"/>
          </p:cNvSpPr>
          <p:nvPr>
            <p:ph type="sldNum" sz="quarter" idx="12"/>
          </p:nvPr>
        </p:nvSpPr>
        <p:spPr/>
        <p:txBody>
          <a:bodyPr/>
          <a:lstStyle/>
          <a:p>
            <a:fld id="{8FA7FB85-42B1-4FA8-BEA9-807B70D454CE}" type="slidenum">
              <a:rPr lang="en-NZ" smtClean="0"/>
              <a:t>‹#›</a:t>
            </a:fld>
            <a:endParaRPr lang="en-NZ"/>
          </a:p>
        </p:txBody>
      </p:sp>
    </p:spTree>
    <p:extLst>
      <p:ext uri="{BB962C8B-B14F-4D97-AF65-F5344CB8AC3E}">
        <p14:creationId xmlns:p14="http://schemas.microsoft.com/office/powerpoint/2010/main" val="3454890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21609-7C54-EC89-9FD8-E6E3D027F2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99270E59-F9C1-8328-C295-D599BB441B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F7339ABD-AB92-B339-2BB2-155C59490F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FF5E57-0FC4-1FC0-BD41-6EE3BA008B33}"/>
              </a:ext>
            </a:extLst>
          </p:cNvPr>
          <p:cNvSpPr>
            <a:spLocks noGrp="1"/>
          </p:cNvSpPr>
          <p:nvPr>
            <p:ph type="dt" sz="half" idx="10"/>
          </p:nvPr>
        </p:nvSpPr>
        <p:spPr/>
        <p:txBody>
          <a:bodyPr/>
          <a:lstStyle/>
          <a:p>
            <a:fld id="{931030FE-1B09-46FA-AF13-ECC75BA0317A}" type="datetimeFigureOut">
              <a:rPr lang="en-NZ" smtClean="0"/>
              <a:t>16/09/2022</a:t>
            </a:fld>
            <a:endParaRPr lang="en-NZ"/>
          </a:p>
        </p:txBody>
      </p:sp>
      <p:sp>
        <p:nvSpPr>
          <p:cNvPr id="6" name="Footer Placeholder 5">
            <a:extLst>
              <a:ext uri="{FF2B5EF4-FFF2-40B4-BE49-F238E27FC236}">
                <a16:creationId xmlns:a16="http://schemas.microsoft.com/office/drawing/2014/main" id="{E1461EF0-B6A3-93F7-4532-1A7933A0BD66}"/>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054D00C3-2A8A-4894-AA5C-3D9F9A461739}"/>
              </a:ext>
            </a:extLst>
          </p:cNvPr>
          <p:cNvSpPr>
            <a:spLocks noGrp="1"/>
          </p:cNvSpPr>
          <p:nvPr>
            <p:ph type="sldNum" sz="quarter" idx="12"/>
          </p:nvPr>
        </p:nvSpPr>
        <p:spPr/>
        <p:txBody>
          <a:bodyPr/>
          <a:lstStyle/>
          <a:p>
            <a:fld id="{8FA7FB85-42B1-4FA8-BEA9-807B70D454CE}" type="slidenum">
              <a:rPr lang="en-NZ" smtClean="0"/>
              <a:t>‹#›</a:t>
            </a:fld>
            <a:endParaRPr lang="en-NZ"/>
          </a:p>
        </p:txBody>
      </p:sp>
    </p:spTree>
    <p:extLst>
      <p:ext uri="{BB962C8B-B14F-4D97-AF65-F5344CB8AC3E}">
        <p14:creationId xmlns:p14="http://schemas.microsoft.com/office/powerpoint/2010/main" val="2189628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4D3A31-01A6-F32D-944E-D6FFFA3BFE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200C0427-8C2F-63EB-FA6F-85E4D63626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4F7191A-2828-39D2-B62B-DBCB98C9C2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1030FE-1B09-46FA-AF13-ECC75BA0317A}" type="datetimeFigureOut">
              <a:rPr lang="en-NZ" smtClean="0"/>
              <a:t>16/09/2022</a:t>
            </a:fld>
            <a:endParaRPr lang="en-NZ"/>
          </a:p>
        </p:txBody>
      </p:sp>
      <p:sp>
        <p:nvSpPr>
          <p:cNvPr id="5" name="Footer Placeholder 4">
            <a:extLst>
              <a:ext uri="{FF2B5EF4-FFF2-40B4-BE49-F238E27FC236}">
                <a16:creationId xmlns:a16="http://schemas.microsoft.com/office/drawing/2014/main" id="{BC30C4AA-786B-2052-A5ED-D5E5CB1AB3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8CDB2533-0683-559A-CA9C-42F9C2BD4B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A7FB85-42B1-4FA8-BEA9-807B70D454CE}" type="slidenum">
              <a:rPr lang="en-NZ" smtClean="0"/>
              <a:t>‹#›</a:t>
            </a:fld>
            <a:endParaRPr lang="en-NZ"/>
          </a:p>
        </p:txBody>
      </p:sp>
    </p:spTree>
    <p:extLst>
      <p:ext uri="{BB962C8B-B14F-4D97-AF65-F5344CB8AC3E}">
        <p14:creationId xmlns:p14="http://schemas.microsoft.com/office/powerpoint/2010/main" val="440287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3.png"/><Relationship Id="rId7" Type="http://schemas.openxmlformats.org/officeDocument/2006/relationships/image" Target="../media/image4.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codete.com/blog/10-django-packages-every-developer-must-know" TargetMode="Externa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2.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HarryEMartland/node-scaling-experiment/blob/master/artillery/fib.yaml" TargetMode="External"/><Relationship Id="rId2" Type="http://schemas.openxmlformats.org/officeDocument/2006/relationships/hyperlink" Target="https://artillery.io/" TargetMode="External"/><Relationship Id="rId1" Type="http://schemas.openxmlformats.org/officeDocument/2006/relationships/slideLayout" Target="../slideLayouts/slideLayout2.xml"/><Relationship Id="rId4" Type="http://schemas.openxmlformats.org/officeDocument/2006/relationships/hyperlink" Target="https://github.com/HarryEMartland/node-scaling-experiment/tree/master/artillery"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3.png"/><Relationship Id="rId7" Type="http://schemas.openxmlformats.org/officeDocument/2006/relationships/image" Target="../media/image35.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1D4658-32CD-4903-BDA6-7B54EEA4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7A29A97C-0C3C-4F06-9CA4-68DFD1CE4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0886" y="983228"/>
            <a:ext cx="8301112" cy="5874772"/>
          </a:xfrm>
          <a:custGeom>
            <a:avLst/>
            <a:gdLst>
              <a:gd name="connsiteX0" fmla="*/ 3607511 w 8301112"/>
              <a:gd name="connsiteY0" fmla="*/ 0 h 5874772"/>
              <a:gd name="connsiteX1" fmla="*/ 8106431 w 8301112"/>
              <a:gd name="connsiteY1" fmla="*/ 0 h 5874772"/>
              <a:gd name="connsiteX2" fmla="*/ 8301112 w 8301112"/>
              <a:gd name="connsiteY2" fmla="*/ 0 h 5874772"/>
              <a:gd name="connsiteX3" fmla="*/ 8301112 w 8301112"/>
              <a:gd name="connsiteY3" fmla="*/ 5874772 h 5874772"/>
              <a:gd name="connsiteX4" fmla="*/ 27685 w 8301112"/>
              <a:gd name="connsiteY4" fmla="*/ 5874772 h 5874772"/>
              <a:gd name="connsiteX5" fmla="*/ 24376 w 8301112"/>
              <a:gd name="connsiteY5" fmla="*/ 5862584 h 5874772"/>
              <a:gd name="connsiteX6" fmla="*/ 97502 w 8301112"/>
              <a:gd name="connsiteY6" fmla="*/ 5167850 h 5874772"/>
              <a:gd name="connsiteX7" fmla="*/ 2827510 w 8301112"/>
              <a:gd name="connsiteY7" fmla="*/ 438782 h 5874772"/>
              <a:gd name="connsiteX8" fmla="*/ 3607511 w 8301112"/>
              <a:gd name="connsiteY8" fmla="*/ 0 h 587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1112" h="5874772">
                <a:moveTo>
                  <a:pt x="3607511" y="0"/>
                </a:moveTo>
                <a:cubicBezTo>
                  <a:pt x="3607511" y="0"/>
                  <a:pt x="3607511" y="0"/>
                  <a:pt x="8106431" y="0"/>
                </a:cubicBezTo>
                <a:lnTo>
                  <a:pt x="8301112" y="0"/>
                </a:lnTo>
                <a:lnTo>
                  <a:pt x="8301112" y="5874772"/>
                </a:lnTo>
                <a:lnTo>
                  <a:pt x="27685" y="5874772"/>
                </a:lnTo>
                <a:lnTo>
                  <a:pt x="24376" y="5862584"/>
                </a:lnTo>
                <a:cubicBezTo>
                  <a:pt x="-24375" y="5631005"/>
                  <a:pt x="0" y="5362863"/>
                  <a:pt x="97502" y="5167850"/>
                </a:cubicBezTo>
                <a:cubicBezTo>
                  <a:pt x="97502" y="5167850"/>
                  <a:pt x="97502" y="5167850"/>
                  <a:pt x="2827510" y="438782"/>
                </a:cubicBezTo>
                <a:cubicBezTo>
                  <a:pt x="2973760" y="195014"/>
                  <a:pt x="3331265" y="0"/>
                  <a:pt x="3607511"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801292C1-8B12-4AF2-9B59-8851A132E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360023"/>
            <a:ext cx="5342806" cy="4453168"/>
          </a:xfrm>
          <a:custGeom>
            <a:avLst/>
            <a:gdLst>
              <a:gd name="connsiteX0" fmla="*/ 313737 w 5342806"/>
              <a:gd name="connsiteY0" fmla="*/ 2699726 h 4453168"/>
              <a:gd name="connsiteX1" fmla="*/ 775980 w 5342806"/>
              <a:gd name="connsiteY1" fmla="*/ 2699726 h 4453168"/>
              <a:gd name="connsiteX2" fmla="*/ 846865 w 5342806"/>
              <a:gd name="connsiteY2" fmla="*/ 2741502 h 4453168"/>
              <a:gd name="connsiteX3" fmla="*/ 1078485 w 5342806"/>
              <a:gd name="connsiteY3" fmla="*/ 3140369 h 4453168"/>
              <a:gd name="connsiteX4" fmla="*/ 1078485 w 5342806"/>
              <a:gd name="connsiteY4" fmla="*/ 3221933 h 4453168"/>
              <a:gd name="connsiteX5" fmla="*/ 846865 w 5342806"/>
              <a:gd name="connsiteY5" fmla="*/ 3620799 h 4453168"/>
              <a:gd name="connsiteX6" fmla="*/ 775980 w 5342806"/>
              <a:gd name="connsiteY6" fmla="*/ 3662576 h 4453168"/>
              <a:gd name="connsiteX7" fmla="*/ 313737 w 5342806"/>
              <a:gd name="connsiteY7" fmla="*/ 3662576 h 4453168"/>
              <a:gd name="connsiteX8" fmla="*/ 241855 w 5342806"/>
              <a:gd name="connsiteY8" fmla="*/ 3620799 h 4453168"/>
              <a:gd name="connsiteX9" fmla="*/ 11232 w 5342806"/>
              <a:gd name="connsiteY9" fmla="*/ 3221933 h 4453168"/>
              <a:gd name="connsiteX10" fmla="*/ 11232 w 5342806"/>
              <a:gd name="connsiteY10" fmla="*/ 3140369 h 4453168"/>
              <a:gd name="connsiteX11" fmla="*/ 241855 w 5342806"/>
              <a:gd name="connsiteY11" fmla="*/ 2741502 h 4453168"/>
              <a:gd name="connsiteX12" fmla="*/ 313737 w 5342806"/>
              <a:gd name="connsiteY12" fmla="*/ 2699726 h 4453168"/>
              <a:gd name="connsiteX13" fmla="*/ 2150770 w 5342806"/>
              <a:gd name="connsiteY13" fmla="*/ 492430 h 4453168"/>
              <a:gd name="connsiteX14" fmla="*/ 2388454 w 5342806"/>
              <a:gd name="connsiteY14" fmla="*/ 492430 h 4453168"/>
              <a:gd name="connsiteX15" fmla="*/ 2416181 w 5342806"/>
              <a:gd name="connsiteY15" fmla="*/ 492430 h 4453168"/>
              <a:gd name="connsiteX16" fmla="*/ 2442639 w 5342806"/>
              <a:gd name="connsiteY16" fmla="*/ 537992 h 4453168"/>
              <a:gd name="connsiteX17" fmla="*/ 2572233 w 5342806"/>
              <a:gd name="connsiteY17" fmla="*/ 761161 h 4453168"/>
              <a:gd name="connsiteX18" fmla="*/ 2572233 w 5342806"/>
              <a:gd name="connsiteY18" fmla="*/ 886078 h 4453168"/>
              <a:gd name="connsiteX19" fmla="*/ 2217501 w 5342806"/>
              <a:gd name="connsiteY19" fmla="*/ 1496950 h 4453168"/>
              <a:gd name="connsiteX20" fmla="*/ 2108941 w 5342806"/>
              <a:gd name="connsiteY20" fmla="*/ 1560931 h 4453168"/>
              <a:gd name="connsiteX21" fmla="*/ 1401007 w 5342806"/>
              <a:gd name="connsiteY21" fmla="*/ 1560931 h 4453168"/>
              <a:gd name="connsiteX22" fmla="*/ 1367679 w 5342806"/>
              <a:gd name="connsiteY22" fmla="*/ 1556504 h 4453168"/>
              <a:gd name="connsiteX23" fmla="*/ 1344756 w 5342806"/>
              <a:gd name="connsiteY23" fmla="*/ 1546893 h 4453168"/>
              <a:gd name="connsiteX24" fmla="*/ 1358765 w 5342806"/>
              <a:gd name="connsiteY24" fmla="*/ 1522665 h 4453168"/>
              <a:gd name="connsiteX25" fmla="*/ 1855078 w 5342806"/>
              <a:gd name="connsiteY25" fmla="*/ 664281 h 4453168"/>
              <a:gd name="connsiteX26" fmla="*/ 2150770 w 5342806"/>
              <a:gd name="connsiteY26" fmla="*/ 492430 h 4453168"/>
              <a:gd name="connsiteX27" fmla="*/ 1359084 w 5342806"/>
              <a:gd name="connsiteY27" fmla="*/ 0 h 4453168"/>
              <a:gd name="connsiteX28" fmla="*/ 2157630 w 5342806"/>
              <a:gd name="connsiteY28" fmla="*/ 0 h 4453168"/>
              <a:gd name="connsiteX29" fmla="*/ 2280085 w 5342806"/>
              <a:gd name="connsiteY29" fmla="*/ 72172 h 4453168"/>
              <a:gd name="connsiteX30" fmla="*/ 2494708 w 5342806"/>
              <a:gd name="connsiteY30" fmla="*/ 441767 h 4453168"/>
              <a:gd name="connsiteX31" fmla="*/ 2518954 w 5342806"/>
              <a:gd name="connsiteY31" fmla="*/ 483519 h 4453168"/>
              <a:gd name="connsiteX32" fmla="*/ 2499877 w 5342806"/>
              <a:gd name="connsiteY32" fmla="*/ 483519 h 4453168"/>
              <a:gd name="connsiteX33" fmla="*/ 2409708 w 5342806"/>
              <a:gd name="connsiteY33" fmla="*/ 483519 h 4453168"/>
              <a:gd name="connsiteX34" fmla="*/ 2370537 w 5342806"/>
              <a:gd name="connsiteY34" fmla="*/ 416064 h 4453168"/>
              <a:gd name="connsiteX35" fmla="*/ 2220885 w 5342806"/>
              <a:gd name="connsiteY35" fmla="*/ 158353 h 4453168"/>
              <a:gd name="connsiteX36" fmla="*/ 2112324 w 5342806"/>
              <a:gd name="connsiteY36" fmla="*/ 94371 h 4453168"/>
              <a:gd name="connsiteX37" fmla="*/ 1404390 w 5342806"/>
              <a:gd name="connsiteY37" fmla="*/ 94371 h 4453168"/>
              <a:gd name="connsiteX38" fmla="*/ 1294301 w 5342806"/>
              <a:gd name="connsiteY38" fmla="*/ 158353 h 4453168"/>
              <a:gd name="connsiteX39" fmla="*/ 941098 w 5342806"/>
              <a:gd name="connsiteY39" fmla="*/ 769224 h 4453168"/>
              <a:gd name="connsiteX40" fmla="*/ 941098 w 5342806"/>
              <a:gd name="connsiteY40" fmla="*/ 894141 h 4453168"/>
              <a:gd name="connsiteX41" fmla="*/ 1294301 w 5342806"/>
              <a:gd name="connsiteY41" fmla="*/ 1505013 h 4453168"/>
              <a:gd name="connsiteX42" fmla="*/ 1340745 w 5342806"/>
              <a:gd name="connsiteY42" fmla="*/ 1551856 h 4453168"/>
              <a:gd name="connsiteX43" fmla="*/ 1346119 w 5342806"/>
              <a:gd name="connsiteY43" fmla="*/ 1554109 h 4453168"/>
              <a:gd name="connsiteX44" fmla="*/ 1317310 w 5342806"/>
              <a:gd name="connsiteY44" fmla="*/ 1603934 h 4453168"/>
              <a:gd name="connsiteX45" fmla="*/ 1295884 w 5342806"/>
              <a:gd name="connsiteY45" fmla="*/ 1640991 h 4453168"/>
              <a:gd name="connsiteX46" fmla="*/ 1318107 w 5342806"/>
              <a:gd name="connsiteY46" fmla="*/ 1650309 h 4453168"/>
              <a:gd name="connsiteX47" fmla="*/ 1355700 w 5342806"/>
              <a:gd name="connsiteY47" fmla="*/ 1655302 h 4453168"/>
              <a:gd name="connsiteX48" fmla="*/ 2154247 w 5342806"/>
              <a:gd name="connsiteY48" fmla="*/ 1655302 h 4453168"/>
              <a:gd name="connsiteX49" fmla="*/ 2276701 w 5342806"/>
              <a:gd name="connsiteY49" fmla="*/ 1583132 h 4453168"/>
              <a:gd name="connsiteX50" fmla="*/ 2676837 w 5342806"/>
              <a:gd name="connsiteY50" fmla="*/ 894072 h 4453168"/>
              <a:gd name="connsiteX51" fmla="*/ 2676837 w 5342806"/>
              <a:gd name="connsiteY51" fmla="*/ 753167 h 4453168"/>
              <a:gd name="connsiteX52" fmla="*/ 2544761 w 5342806"/>
              <a:gd name="connsiteY52" fmla="*/ 525724 h 4453168"/>
              <a:gd name="connsiteX53" fmla="*/ 2525427 w 5342806"/>
              <a:gd name="connsiteY53" fmla="*/ 492430 h 4453168"/>
              <a:gd name="connsiteX54" fmla="*/ 2614995 w 5342806"/>
              <a:gd name="connsiteY54" fmla="*/ 492430 h 4453168"/>
              <a:gd name="connsiteX55" fmla="*/ 4052233 w 5342806"/>
              <a:gd name="connsiteY55" fmla="*/ 492430 h 4453168"/>
              <a:gd name="connsiteX56" fmla="*/ 4343819 w 5342806"/>
              <a:gd name="connsiteY56" fmla="*/ 664281 h 4453168"/>
              <a:gd name="connsiteX57" fmla="*/ 5296604 w 5342806"/>
              <a:gd name="connsiteY57" fmla="*/ 2305041 h 4453168"/>
              <a:gd name="connsiteX58" fmla="*/ 5296604 w 5342806"/>
              <a:gd name="connsiteY58" fmla="*/ 2640558 h 4453168"/>
              <a:gd name="connsiteX59" fmla="*/ 4343819 w 5342806"/>
              <a:gd name="connsiteY59" fmla="*/ 4281318 h 4453168"/>
              <a:gd name="connsiteX60" fmla="*/ 4052233 w 5342806"/>
              <a:gd name="connsiteY60" fmla="*/ 4453168 h 4453168"/>
              <a:gd name="connsiteX61" fmla="*/ 2150770 w 5342806"/>
              <a:gd name="connsiteY61" fmla="*/ 4453168 h 4453168"/>
              <a:gd name="connsiteX62" fmla="*/ 1855078 w 5342806"/>
              <a:gd name="connsiteY62" fmla="*/ 4281318 h 4453168"/>
              <a:gd name="connsiteX63" fmla="*/ 906399 w 5342806"/>
              <a:gd name="connsiteY63" fmla="*/ 2640558 h 4453168"/>
              <a:gd name="connsiteX64" fmla="*/ 906399 w 5342806"/>
              <a:gd name="connsiteY64" fmla="*/ 2305041 h 4453168"/>
              <a:gd name="connsiteX65" fmla="*/ 1258651 w 5342806"/>
              <a:gd name="connsiteY65" fmla="*/ 1695815 h 4453168"/>
              <a:gd name="connsiteX66" fmla="*/ 1288338 w 5342806"/>
              <a:gd name="connsiteY66" fmla="*/ 1644472 h 4453168"/>
              <a:gd name="connsiteX67" fmla="*/ 1287293 w 5342806"/>
              <a:gd name="connsiteY67" fmla="*/ 1644034 h 4453168"/>
              <a:gd name="connsiteX68" fmla="*/ 1234904 w 5342806"/>
              <a:gd name="connsiteY68" fmla="*/ 1591195 h 4453168"/>
              <a:gd name="connsiteX69" fmla="*/ 836494 w 5342806"/>
              <a:gd name="connsiteY69" fmla="*/ 902135 h 4453168"/>
              <a:gd name="connsiteX70" fmla="*/ 836494 w 5342806"/>
              <a:gd name="connsiteY70" fmla="*/ 761230 h 4453168"/>
              <a:gd name="connsiteX71" fmla="*/ 1234904 w 5342806"/>
              <a:gd name="connsiteY71" fmla="*/ 72172 h 4453168"/>
              <a:gd name="connsiteX72" fmla="*/ 1359084 w 5342806"/>
              <a:gd name="connsiteY72" fmla="*/ 0 h 4453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342806" h="4453168">
                <a:moveTo>
                  <a:pt x="313737" y="2699726"/>
                </a:moveTo>
                <a:cubicBezTo>
                  <a:pt x="313737" y="2699726"/>
                  <a:pt x="313737" y="2699726"/>
                  <a:pt x="775980" y="2699726"/>
                </a:cubicBezTo>
                <a:cubicBezTo>
                  <a:pt x="804933" y="2699726"/>
                  <a:pt x="832887" y="2715641"/>
                  <a:pt x="846865" y="2741502"/>
                </a:cubicBezTo>
                <a:cubicBezTo>
                  <a:pt x="846865" y="2741502"/>
                  <a:pt x="846865" y="2741502"/>
                  <a:pt x="1078485" y="3140369"/>
                </a:cubicBezTo>
                <a:cubicBezTo>
                  <a:pt x="1093461" y="3165236"/>
                  <a:pt x="1093461" y="3197066"/>
                  <a:pt x="1078485" y="3221933"/>
                </a:cubicBezTo>
                <a:cubicBezTo>
                  <a:pt x="1078485" y="3221933"/>
                  <a:pt x="1078485" y="3221933"/>
                  <a:pt x="846865" y="3620799"/>
                </a:cubicBezTo>
                <a:cubicBezTo>
                  <a:pt x="832887" y="3646661"/>
                  <a:pt x="804933" y="3662576"/>
                  <a:pt x="775980" y="3662576"/>
                </a:cubicBezTo>
                <a:cubicBezTo>
                  <a:pt x="775980" y="3662576"/>
                  <a:pt x="775980" y="3662576"/>
                  <a:pt x="313737" y="3662576"/>
                </a:cubicBezTo>
                <a:cubicBezTo>
                  <a:pt x="283786" y="3662576"/>
                  <a:pt x="256830" y="3646661"/>
                  <a:pt x="241855" y="3620799"/>
                </a:cubicBezTo>
                <a:cubicBezTo>
                  <a:pt x="241855" y="3620799"/>
                  <a:pt x="241855" y="3620799"/>
                  <a:pt x="11232" y="3221933"/>
                </a:cubicBezTo>
                <a:cubicBezTo>
                  <a:pt x="-3743" y="3197066"/>
                  <a:pt x="-3743" y="3165236"/>
                  <a:pt x="11232" y="3140369"/>
                </a:cubicBezTo>
                <a:cubicBezTo>
                  <a:pt x="11232" y="3140369"/>
                  <a:pt x="11232" y="3140369"/>
                  <a:pt x="241855" y="2741502"/>
                </a:cubicBezTo>
                <a:cubicBezTo>
                  <a:pt x="256830" y="2715641"/>
                  <a:pt x="283786" y="2699726"/>
                  <a:pt x="313737" y="2699726"/>
                </a:cubicBezTo>
                <a:close/>
                <a:moveTo>
                  <a:pt x="2150770" y="492430"/>
                </a:moveTo>
                <a:cubicBezTo>
                  <a:pt x="2150770" y="492430"/>
                  <a:pt x="2150770" y="492430"/>
                  <a:pt x="2388454" y="492430"/>
                </a:cubicBezTo>
                <a:lnTo>
                  <a:pt x="2416181" y="492430"/>
                </a:lnTo>
                <a:lnTo>
                  <a:pt x="2442639" y="537992"/>
                </a:lnTo>
                <a:cubicBezTo>
                  <a:pt x="2479480" y="601434"/>
                  <a:pt x="2522349" y="675258"/>
                  <a:pt x="2572233" y="761161"/>
                </a:cubicBezTo>
                <a:cubicBezTo>
                  <a:pt x="2595168" y="799246"/>
                  <a:pt x="2595168" y="847994"/>
                  <a:pt x="2572233" y="886078"/>
                </a:cubicBezTo>
                <a:cubicBezTo>
                  <a:pt x="2572233" y="886078"/>
                  <a:pt x="2572233" y="886078"/>
                  <a:pt x="2217501" y="1496950"/>
                </a:cubicBezTo>
                <a:cubicBezTo>
                  <a:pt x="2196094" y="1536558"/>
                  <a:pt x="2153283" y="1560931"/>
                  <a:pt x="2108941" y="1560931"/>
                </a:cubicBezTo>
                <a:cubicBezTo>
                  <a:pt x="2108941" y="1560931"/>
                  <a:pt x="2108941" y="1560931"/>
                  <a:pt x="1401007" y="1560931"/>
                </a:cubicBezTo>
                <a:cubicBezTo>
                  <a:pt x="1389539" y="1560931"/>
                  <a:pt x="1378359" y="1559408"/>
                  <a:pt x="1367679" y="1556504"/>
                </a:cubicBezTo>
                <a:lnTo>
                  <a:pt x="1344756" y="1546893"/>
                </a:lnTo>
                <a:lnTo>
                  <a:pt x="1358765" y="1522665"/>
                </a:lnTo>
                <a:cubicBezTo>
                  <a:pt x="1485427" y="1303600"/>
                  <a:pt x="1647555" y="1023197"/>
                  <a:pt x="1855078" y="664281"/>
                </a:cubicBezTo>
                <a:cubicBezTo>
                  <a:pt x="1916680" y="557897"/>
                  <a:pt x="2027565" y="492430"/>
                  <a:pt x="2150770" y="492430"/>
                </a:cubicBezTo>
                <a:close/>
                <a:moveTo>
                  <a:pt x="1359084" y="0"/>
                </a:moveTo>
                <a:cubicBezTo>
                  <a:pt x="1359084" y="0"/>
                  <a:pt x="1359084" y="0"/>
                  <a:pt x="2157630" y="0"/>
                </a:cubicBezTo>
                <a:cubicBezTo>
                  <a:pt x="2207647" y="0"/>
                  <a:pt x="2255938" y="27495"/>
                  <a:pt x="2280085" y="72172"/>
                </a:cubicBezTo>
                <a:cubicBezTo>
                  <a:pt x="2280085" y="72172"/>
                  <a:pt x="2280085" y="72172"/>
                  <a:pt x="2494708" y="441767"/>
                </a:cubicBezTo>
                <a:lnTo>
                  <a:pt x="2518954" y="483519"/>
                </a:lnTo>
                <a:lnTo>
                  <a:pt x="2499877" y="483519"/>
                </a:lnTo>
                <a:lnTo>
                  <a:pt x="2409708" y="483519"/>
                </a:lnTo>
                <a:lnTo>
                  <a:pt x="2370537" y="416064"/>
                </a:lnTo>
                <a:cubicBezTo>
                  <a:pt x="2220885" y="158353"/>
                  <a:pt x="2220885" y="158353"/>
                  <a:pt x="2220885" y="158353"/>
                </a:cubicBezTo>
                <a:cubicBezTo>
                  <a:pt x="2199478" y="118745"/>
                  <a:pt x="2156666" y="94371"/>
                  <a:pt x="2112324" y="94371"/>
                </a:cubicBezTo>
                <a:cubicBezTo>
                  <a:pt x="1404390" y="94371"/>
                  <a:pt x="1404390" y="94371"/>
                  <a:pt x="1404390" y="94371"/>
                </a:cubicBezTo>
                <a:cubicBezTo>
                  <a:pt x="1358520" y="94371"/>
                  <a:pt x="1317236" y="118745"/>
                  <a:pt x="1294301" y="158353"/>
                </a:cubicBezTo>
                <a:cubicBezTo>
                  <a:pt x="941098" y="769224"/>
                  <a:pt x="941098" y="769224"/>
                  <a:pt x="941098" y="769224"/>
                </a:cubicBezTo>
                <a:cubicBezTo>
                  <a:pt x="918163" y="807309"/>
                  <a:pt x="918163" y="856057"/>
                  <a:pt x="941098" y="894141"/>
                </a:cubicBezTo>
                <a:cubicBezTo>
                  <a:pt x="1294301" y="1505013"/>
                  <a:pt x="1294301" y="1505013"/>
                  <a:pt x="1294301" y="1505013"/>
                </a:cubicBezTo>
                <a:cubicBezTo>
                  <a:pt x="1305769" y="1524817"/>
                  <a:pt x="1321823" y="1540812"/>
                  <a:pt x="1340745" y="1551856"/>
                </a:cubicBezTo>
                <a:lnTo>
                  <a:pt x="1346119" y="1554109"/>
                </a:lnTo>
                <a:lnTo>
                  <a:pt x="1317310" y="1603934"/>
                </a:lnTo>
                <a:lnTo>
                  <a:pt x="1295884" y="1640991"/>
                </a:lnTo>
                <a:lnTo>
                  <a:pt x="1318107" y="1650309"/>
                </a:lnTo>
                <a:cubicBezTo>
                  <a:pt x="1330154" y="1653584"/>
                  <a:pt x="1342766" y="1655302"/>
                  <a:pt x="1355700" y="1655302"/>
                </a:cubicBezTo>
                <a:cubicBezTo>
                  <a:pt x="2154247" y="1655302"/>
                  <a:pt x="2154247" y="1655302"/>
                  <a:pt x="2154247" y="1655302"/>
                </a:cubicBezTo>
                <a:cubicBezTo>
                  <a:pt x="2204264" y="1655302"/>
                  <a:pt x="2252555" y="1627810"/>
                  <a:pt x="2276701" y="1583132"/>
                </a:cubicBezTo>
                <a:cubicBezTo>
                  <a:pt x="2676837" y="894072"/>
                  <a:pt x="2676837" y="894072"/>
                  <a:pt x="2676837" y="894072"/>
                </a:cubicBezTo>
                <a:cubicBezTo>
                  <a:pt x="2702708" y="851114"/>
                  <a:pt x="2702708" y="796127"/>
                  <a:pt x="2676837" y="753167"/>
                </a:cubicBezTo>
                <a:cubicBezTo>
                  <a:pt x="2626820" y="667035"/>
                  <a:pt x="2583056" y="591669"/>
                  <a:pt x="2544761" y="525724"/>
                </a:cubicBezTo>
                <a:lnTo>
                  <a:pt x="2525427" y="492430"/>
                </a:lnTo>
                <a:lnTo>
                  <a:pt x="2614995" y="492430"/>
                </a:lnTo>
                <a:cubicBezTo>
                  <a:pt x="2893530" y="492430"/>
                  <a:pt x="3339185" y="492430"/>
                  <a:pt x="4052233" y="492430"/>
                </a:cubicBezTo>
                <a:cubicBezTo>
                  <a:pt x="4171332" y="492430"/>
                  <a:pt x="4286323" y="557897"/>
                  <a:pt x="4343819" y="664281"/>
                </a:cubicBezTo>
                <a:cubicBezTo>
                  <a:pt x="4343819" y="664281"/>
                  <a:pt x="4343819" y="664281"/>
                  <a:pt x="5296604" y="2305041"/>
                </a:cubicBezTo>
                <a:cubicBezTo>
                  <a:pt x="5358207" y="2407332"/>
                  <a:pt x="5358207" y="2538266"/>
                  <a:pt x="5296604" y="2640558"/>
                </a:cubicBezTo>
                <a:cubicBezTo>
                  <a:pt x="5296604" y="2640558"/>
                  <a:pt x="5296604" y="2640558"/>
                  <a:pt x="4343819" y="4281318"/>
                </a:cubicBezTo>
                <a:cubicBezTo>
                  <a:pt x="4286323" y="4387702"/>
                  <a:pt x="4171332" y="4453168"/>
                  <a:pt x="4052233" y="4453168"/>
                </a:cubicBezTo>
                <a:cubicBezTo>
                  <a:pt x="4052233" y="4453168"/>
                  <a:pt x="4052233" y="4453168"/>
                  <a:pt x="2150770" y="4453168"/>
                </a:cubicBezTo>
                <a:cubicBezTo>
                  <a:pt x="2027565" y="4453168"/>
                  <a:pt x="1916680" y="4387702"/>
                  <a:pt x="1855078" y="4281318"/>
                </a:cubicBezTo>
                <a:cubicBezTo>
                  <a:pt x="1855078" y="4281318"/>
                  <a:pt x="1855078" y="4281318"/>
                  <a:pt x="906399" y="2640558"/>
                </a:cubicBezTo>
                <a:cubicBezTo>
                  <a:pt x="844796" y="2538266"/>
                  <a:pt x="844796" y="2407332"/>
                  <a:pt x="906399" y="2305041"/>
                </a:cubicBezTo>
                <a:cubicBezTo>
                  <a:pt x="906399" y="2305041"/>
                  <a:pt x="906399" y="2305041"/>
                  <a:pt x="1258651" y="1695815"/>
                </a:cubicBezTo>
                <a:lnTo>
                  <a:pt x="1288338" y="1644472"/>
                </a:lnTo>
                <a:lnTo>
                  <a:pt x="1287293" y="1644034"/>
                </a:lnTo>
                <a:cubicBezTo>
                  <a:pt x="1265949" y="1631576"/>
                  <a:pt x="1247840" y="1613534"/>
                  <a:pt x="1234904" y="1591195"/>
                </a:cubicBezTo>
                <a:cubicBezTo>
                  <a:pt x="1234904" y="1591195"/>
                  <a:pt x="1234904" y="1591195"/>
                  <a:pt x="836494" y="902135"/>
                </a:cubicBezTo>
                <a:cubicBezTo>
                  <a:pt x="810622" y="859177"/>
                  <a:pt x="810622" y="804190"/>
                  <a:pt x="836494" y="761230"/>
                </a:cubicBezTo>
                <a:cubicBezTo>
                  <a:pt x="836494" y="761230"/>
                  <a:pt x="836494" y="761230"/>
                  <a:pt x="1234904" y="72172"/>
                </a:cubicBezTo>
                <a:cubicBezTo>
                  <a:pt x="1260775" y="27495"/>
                  <a:pt x="1307343" y="0"/>
                  <a:pt x="1359084"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2" descr="Django Community | Django">
            <a:extLst>
              <a:ext uri="{FF2B5EF4-FFF2-40B4-BE49-F238E27FC236}">
                <a16:creationId xmlns:a16="http://schemas.microsoft.com/office/drawing/2014/main" id="{DE0EA46D-983D-A339-C273-083AA0DA0B7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91516" y="3540623"/>
            <a:ext cx="3212714" cy="146178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picture containing light&#10;&#10;Description automatically generated">
            <a:extLst>
              <a:ext uri="{FF2B5EF4-FFF2-40B4-BE49-F238E27FC236}">
                <a16:creationId xmlns:a16="http://schemas.microsoft.com/office/drawing/2014/main" id="{F7AD7339-2F49-71F4-B202-BA2DC6267C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2896" y="2739503"/>
            <a:ext cx="1602239" cy="1602239"/>
          </a:xfrm>
          <a:prstGeom prst="rect">
            <a:avLst/>
          </a:prstGeom>
        </p:spPr>
      </p:pic>
      <p:sp>
        <p:nvSpPr>
          <p:cNvPr id="10" name="TextBox 9">
            <a:extLst>
              <a:ext uri="{FF2B5EF4-FFF2-40B4-BE49-F238E27FC236}">
                <a16:creationId xmlns:a16="http://schemas.microsoft.com/office/drawing/2014/main" id="{23404AD0-68DF-7ABE-11D3-633413DA2FDD}"/>
              </a:ext>
            </a:extLst>
          </p:cNvPr>
          <p:cNvSpPr txBox="1"/>
          <p:nvPr/>
        </p:nvSpPr>
        <p:spPr>
          <a:xfrm>
            <a:off x="1937314" y="6126978"/>
            <a:ext cx="7344383" cy="461665"/>
          </a:xfrm>
          <a:prstGeom prst="rect">
            <a:avLst/>
          </a:prstGeom>
          <a:noFill/>
        </p:spPr>
        <p:txBody>
          <a:bodyPr wrap="none" rtlCol="0">
            <a:spAutoFit/>
          </a:bodyPr>
          <a:lstStyle/>
          <a:p>
            <a:r>
              <a:rPr lang="en-US" sz="2400" b="1" i="1" dirty="0"/>
              <a:t>A comparison between two server-side web frameworks</a:t>
            </a:r>
            <a:endParaRPr lang="en-NZ" sz="2400" b="1" i="1" dirty="0"/>
          </a:p>
        </p:txBody>
      </p:sp>
      <p:pic>
        <p:nvPicPr>
          <p:cNvPr id="1026" name="Picture 2" descr="Building a simple REST API with NodeJS and Express. | by Onejohi | Medium">
            <a:extLst>
              <a:ext uri="{FF2B5EF4-FFF2-40B4-BE49-F238E27FC236}">
                <a16:creationId xmlns:a16="http://schemas.microsoft.com/office/drawing/2014/main" id="{2C672F2E-7845-CA43-788D-B64D97FB5F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6777" y="2245980"/>
            <a:ext cx="2345457" cy="1353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1681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8B943-9EC1-B793-C56A-D4021992B22F}"/>
              </a:ext>
            </a:extLst>
          </p:cNvPr>
          <p:cNvSpPr>
            <a:spLocks noGrp="1"/>
          </p:cNvSpPr>
          <p:nvPr>
            <p:ph type="title"/>
          </p:nvPr>
        </p:nvSpPr>
        <p:spPr>
          <a:xfrm>
            <a:off x="838200" y="0"/>
            <a:ext cx="10515600" cy="1325563"/>
          </a:xfrm>
        </p:spPr>
        <p:txBody>
          <a:bodyPr/>
          <a:lstStyle/>
          <a:p>
            <a:pPr algn="ctr"/>
            <a:r>
              <a:rPr lang="en-US" dirty="0"/>
              <a:t>Projects</a:t>
            </a:r>
            <a:endParaRPr lang="en-NZ" dirty="0"/>
          </a:p>
        </p:txBody>
      </p:sp>
      <p:sp>
        <p:nvSpPr>
          <p:cNvPr id="3" name="Content Placeholder 2">
            <a:extLst>
              <a:ext uri="{FF2B5EF4-FFF2-40B4-BE49-F238E27FC236}">
                <a16:creationId xmlns:a16="http://schemas.microsoft.com/office/drawing/2014/main" id="{E5FDB162-2AAC-9D14-E758-864E1BC5E7CC}"/>
              </a:ext>
            </a:extLst>
          </p:cNvPr>
          <p:cNvSpPr>
            <a:spLocks noGrp="1"/>
          </p:cNvSpPr>
          <p:nvPr>
            <p:ph idx="1"/>
          </p:nvPr>
        </p:nvSpPr>
        <p:spPr>
          <a:xfrm>
            <a:off x="3694512" y="1174534"/>
            <a:ext cx="4802975" cy="4351338"/>
          </a:xfrm>
        </p:spPr>
        <p:txBody>
          <a:bodyPr>
            <a:normAutofit/>
          </a:bodyPr>
          <a:lstStyle/>
          <a:p>
            <a:pPr marL="0" indent="0" algn="ctr">
              <a:buNone/>
            </a:pPr>
            <a:r>
              <a:rPr lang="en-US" sz="1800" b="1" i="1" dirty="0"/>
              <a:t>Batteries Included – “A blessing and a curse”</a:t>
            </a:r>
            <a:endParaRPr lang="en-NZ" sz="1800" b="1" i="1" dirty="0"/>
          </a:p>
        </p:txBody>
      </p:sp>
      <p:pic>
        <p:nvPicPr>
          <p:cNvPr id="2050" name="Picture 2" descr="icm-institute / iCONICS / Software Factory / Quickstart Django · GitLab">
            <a:extLst>
              <a:ext uri="{FF2B5EF4-FFF2-40B4-BE49-F238E27FC236}">
                <a16:creationId xmlns:a16="http://schemas.microsoft.com/office/drawing/2014/main" id="{81987C90-93E9-B3D7-916D-44B28A2B72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6780" y="0"/>
            <a:ext cx="1174534" cy="117453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EAB616F-AEF5-AB19-BE57-0AA29B3EBC04}"/>
              </a:ext>
            </a:extLst>
          </p:cNvPr>
          <p:cNvSpPr txBox="1"/>
          <p:nvPr/>
        </p:nvSpPr>
        <p:spPr>
          <a:xfrm>
            <a:off x="3065930" y="6257364"/>
            <a:ext cx="7216719" cy="369332"/>
          </a:xfrm>
          <a:prstGeom prst="rect">
            <a:avLst/>
          </a:prstGeom>
          <a:noFill/>
        </p:spPr>
        <p:txBody>
          <a:bodyPr wrap="none" rtlCol="0">
            <a:spAutoFit/>
          </a:bodyPr>
          <a:lstStyle/>
          <a:p>
            <a:r>
              <a:rPr lang="en-NZ" dirty="0"/>
              <a:t>https://www.crowdbotics.com/blog/when-to-use-django-and-when-not-to</a:t>
            </a:r>
          </a:p>
        </p:txBody>
      </p:sp>
      <p:sp>
        <p:nvSpPr>
          <p:cNvPr id="8" name="TextBox 7">
            <a:extLst>
              <a:ext uri="{FF2B5EF4-FFF2-40B4-BE49-F238E27FC236}">
                <a16:creationId xmlns:a16="http://schemas.microsoft.com/office/drawing/2014/main" id="{4DF017E1-BE23-F259-2191-9344263C2589}"/>
              </a:ext>
            </a:extLst>
          </p:cNvPr>
          <p:cNvSpPr txBox="1"/>
          <p:nvPr/>
        </p:nvSpPr>
        <p:spPr>
          <a:xfrm>
            <a:off x="838199" y="2046100"/>
            <a:ext cx="4432043" cy="923330"/>
          </a:xfrm>
          <a:prstGeom prst="rect">
            <a:avLst/>
          </a:prstGeom>
          <a:noFill/>
        </p:spPr>
        <p:txBody>
          <a:bodyPr wrap="square" rtlCol="0">
            <a:spAutoFit/>
          </a:bodyPr>
          <a:lstStyle/>
          <a:p>
            <a:r>
              <a:rPr lang="en-US" dirty="0"/>
              <a:t>This means Django comes with a large variety of libraries and tools required for most common use cases. </a:t>
            </a:r>
            <a:r>
              <a:rPr lang="en-US" b="1" dirty="0"/>
              <a:t>Such as </a:t>
            </a:r>
            <a:endParaRPr lang="en-NZ" b="1" dirty="0"/>
          </a:p>
        </p:txBody>
      </p:sp>
      <p:pic>
        <p:nvPicPr>
          <p:cNvPr id="9" name="Picture 2" descr="Download HD Battery - Battery Png Cartoon Transparent PNG Image -  NicePNG.com">
            <a:extLst>
              <a:ext uri="{FF2B5EF4-FFF2-40B4-BE49-F238E27FC236}">
                <a16:creationId xmlns:a16="http://schemas.microsoft.com/office/drawing/2014/main" id="{21FA0185-CE71-28CF-826B-CD0FA76C8E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179946" y="3664602"/>
            <a:ext cx="1530859" cy="26553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6A6EFC3-29D6-602B-0DD2-4A744E511931}"/>
              </a:ext>
            </a:extLst>
          </p:cNvPr>
          <p:cNvSpPr txBox="1"/>
          <p:nvPr/>
        </p:nvSpPr>
        <p:spPr>
          <a:xfrm>
            <a:off x="1212570" y="3240441"/>
            <a:ext cx="2481942" cy="584775"/>
          </a:xfrm>
          <a:prstGeom prst="rect">
            <a:avLst/>
          </a:prstGeom>
          <a:noFill/>
        </p:spPr>
        <p:txBody>
          <a:bodyPr wrap="square" rtlCol="0">
            <a:spAutoFit/>
          </a:bodyPr>
          <a:lstStyle/>
          <a:p>
            <a:r>
              <a:rPr lang="en-US" sz="3200" b="1" dirty="0"/>
              <a:t>Django</a:t>
            </a:r>
            <a:r>
              <a:rPr lang="en-US" sz="3200" dirty="0"/>
              <a:t> </a:t>
            </a:r>
            <a:r>
              <a:rPr lang="en-US" sz="3200" b="1" dirty="0"/>
              <a:t>ORM</a:t>
            </a:r>
            <a:endParaRPr lang="en-NZ" sz="3200" b="1" dirty="0"/>
          </a:p>
        </p:txBody>
      </p:sp>
      <p:sp>
        <p:nvSpPr>
          <p:cNvPr id="7" name="TextBox 6">
            <a:extLst>
              <a:ext uri="{FF2B5EF4-FFF2-40B4-BE49-F238E27FC236}">
                <a16:creationId xmlns:a16="http://schemas.microsoft.com/office/drawing/2014/main" id="{E3AA728D-A726-E4C6-CA64-71493D8F07F6}"/>
              </a:ext>
            </a:extLst>
          </p:cNvPr>
          <p:cNvSpPr txBox="1"/>
          <p:nvPr/>
        </p:nvSpPr>
        <p:spPr>
          <a:xfrm>
            <a:off x="855163" y="3975402"/>
            <a:ext cx="6283234" cy="707886"/>
          </a:xfrm>
          <a:prstGeom prst="rect">
            <a:avLst/>
          </a:prstGeom>
          <a:noFill/>
        </p:spPr>
        <p:txBody>
          <a:bodyPr wrap="square">
            <a:spAutoFit/>
          </a:bodyPr>
          <a:lstStyle/>
          <a:p>
            <a:r>
              <a:rPr lang="en-US" sz="4000" b="1" dirty="0"/>
              <a:t>Middleware's</a:t>
            </a:r>
            <a:endParaRPr lang="en-NZ" sz="1800" b="1" dirty="0"/>
          </a:p>
        </p:txBody>
      </p:sp>
      <p:sp>
        <p:nvSpPr>
          <p:cNvPr id="11" name="TextBox 10">
            <a:extLst>
              <a:ext uri="{FF2B5EF4-FFF2-40B4-BE49-F238E27FC236}">
                <a16:creationId xmlns:a16="http://schemas.microsoft.com/office/drawing/2014/main" id="{6CB1FB84-620F-1A5A-CF26-0C450A1ECA44}"/>
              </a:ext>
            </a:extLst>
          </p:cNvPr>
          <p:cNvSpPr txBox="1"/>
          <p:nvPr/>
        </p:nvSpPr>
        <p:spPr>
          <a:xfrm rot="876601">
            <a:off x="5427571" y="2388717"/>
            <a:ext cx="6283234" cy="923330"/>
          </a:xfrm>
          <a:prstGeom prst="rect">
            <a:avLst/>
          </a:prstGeom>
          <a:noFill/>
        </p:spPr>
        <p:txBody>
          <a:bodyPr wrap="square">
            <a:spAutoFit/>
          </a:bodyPr>
          <a:lstStyle/>
          <a:p>
            <a:r>
              <a:rPr lang="en-US" sz="5400" b="1" dirty="0"/>
              <a:t>Authentication</a:t>
            </a:r>
            <a:endParaRPr lang="en-NZ" sz="3600" b="1" dirty="0"/>
          </a:p>
        </p:txBody>
      </p:sp>
      <p:sp>
        <p:nvSpPr>
          <p:cNvPr id="15" name="TextBox 14">
            <a:extLst>
              <a:ext uri="{FF2B5EF4-FFF2-40B4-BE49-F238E27FC236}">
                <a16:creationId xmlns:a16="http://schemas.microsoft.com/office/drawing/2014/main" id="{2DBF1784-F45B-7B15-F653-2B969400A53B}"/>
              </a:ext>
            </a:extLst>
          </p:cNvPr>
          <p:cNvSpPr txBox="1"/>
          <p:nvPr/>
        </p:nvSpPr>
        <p:spPr>
          <a:xfrm>
            <a:off x="4448203" y="3838840"/>
            <a:ext cx="6283234" cy="769441"/>
          </a:xfrm>
          <a:prstGeom prst="rect">
            <a:avLst/>
          </a:prstGeom>
          <a:noFill/>
        </p:spPr>
        <p:txBody>
          <a:bodyPr wrap="square">
            <a:spAutoFit/>
          </a:bodyPr>
          <a:lstStyle/>
          <a:p>
            <a:r>
              <a:rPr lang="en-US" sz="4400" b="1" dirty="0"/>
              <a:t>Multi-site Support</a:t>
            </a:r>
            <a:endParaRPr lang="en-NZ" sz="4400" b="1" dirty="0"/>
          </a:p>
        </p:txBody>
      </p:sp>
      <p:sp>
        <p:nvSpPr>
          <p:cNvPr id="18" name="TextBox 17">
            <a:extLst>
              <a:ext uri="{FF2B5EF4-FFF2-40B4-BE49-F238E27FC236}">
                <a16:creationId xmlns:a16="http://schemas.microsoft.com/office/drawing/2014/main" id="{18919D64-6C84-7554-04AC-EFFB3E31FE79}"/>
              </a:ext>
            </a:extLst>
          </p:cNvPr>
          <p:cNvSpPr txBox="1"/>
          <p:nvPr/>
        </p:nvSpPr>
        <p:spPr>
          <a:xfrm rot="20712636">
            <a:off x="5191302" y="4170760"/>
            <a:ext cx="7611290" cy="1015663"/>
          </a:xfrm>
          <a:prstGeom prst="rect">
            <a:avLst/>
          </a:prstGeom>
          <a:noFill/>
        </p:spPr>
        <p:txBody>
          <a:bodyPr wrap="square">
            <a:spAutoFit/>
          </a:bodyPr>
          <a:lstStyle/>
          <a:p>
            <a:r>
              <a:rPr lang="en-US" sz="6000" b="1" dirty="0"/>
              <a:t>Django Admin</a:t>
            </a:r>
            <a:endParaRPr lang="en-NZ" sz="6000" b="1" dirty="0"/>
          </a:p>
        </p:txBody>
      </p:sp>
      <p:sp>
        <p:nvSpPr>
          <p:cNvPr id="20" name="TextBox 19">
            <a:extLst>
              <a:ext uri="{FF2B5EF4-FFF2-40B4-BE49-F238E27FC236}">
                <a16:creationId xmlns:a16="http://schemas.microsoft.com/office/drawing/2014/main" id="{3A37D271-30A3-6740-CD59-53CA395A5546}"/>
              </a:ext>
            </a:extLst>
          </p:cNvPr>
          <p:cNvSpPr txBox="1"/>
          <p:nvPr/>
        </p:nvSpPr>
        <p:spPr>
          <a:xfrm>
            <a:off x="886197" y="4756899"/>
            <a:ext cx="7611290" cy="707886"/>
          </a:xfrm>
          <a:prstGeom prst="rect">
            <a:avLst/>
          </a:prstGeom>
          <a:noFill/>
        </p:spPr>
        <p:txBody>
          <a:bodyPr wrap="square">
            <a:spAutoFit/>
          </a:bodyPr>
          <a:lstStyle/>
          <a:p>
            <a:r>
              <a:rPr lang="en-US" sz="4000" b="1" dirty="0"/>
              <a:t>Template Engine</a:t>
            </a:r>
            <a:endParaRPr lang="en-NZ" sz="4000" b="1" dirty="0"/>
          </a:p>
        </p:txBody>
      </p:sp>
    </p:spTree>
    <p:extLst>
      <p:ext uri="{BB962C8B-B14F-4D97-AF65-F5344CB8AC3E}">
        <p14:creationId xmlns:p14="http://schemas.microsoft.com/office/powerpoint/2010/main" val="4204468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8B943-9EC1-B793-C56A-D4021992B22F}"/>
              </a:ext>
            </a:extLst>
          </p:cNvPr>
          <p:cNvSpPr>
            <a:spLocks noGrp="1"/>
          </p:cNvSpPr>
          <p:nvPr>
            <p:ph type="title"/>
          </p:nvPr>
        </p:nvSpPr>
        <p:spPr>
          <a:xfrm>
            <a:off x="838200" y="0"/>
            <a:ext cx="10515600" cy="1325563"/>
          </a:xfrm>
        </p:spPr>
        <p:txBody>
          <a:bodyPr/>
          <a:lstStyle/>
          <a:p>
            <a:pPr algn="ctr"/>
            <a:r>
              <a:rPr lang="en-US" dirty="0"/>
              <a:t>Projects</a:t>
            </a:r>
            <a:endParaRPr lang="en-NZ" dirty="0"/>
          </a:p>
        </p:txBody>
      </p:sp>
      <p:sp>
        <p:nvSpPr>
          <p:cNvPr id="3" name="Content Placeholder 2">
            <a:extLst>
              <a:ext uri="{FF2B5EF4-FFF2-40B4-BE49-F238E27FC236}">
                <a16:creationId xmlns:a16="http://schemas.microsoft.com/office/drawing/2014/main" id="{E5FDB162-2AAC-9D14-E758-864E1BC5E7CC}"/>
              </a:ext>
            </a:extLst>
          </p:cNvPr>
          <p:cNvSpPr>
            <a:spLocks noGrp="1"/>
          </p:cNvSpPr>
          <p:nvPr>
            <p:ph idx="1"/>
          </p:nvPr>
        </p:nvSpPr>
        <p:spPr>
          <a:xfrm>
            <a:off x="3694512" y="1174534"/>
            <a:ext cx="4802975" cy="4351338"/>
          </a:xfrm>
        </p:spPr>
        <p:txBody>
          <a:bodyPr>
            <a:normAutofit/>
          </a:bodyPr>
          <a:lstStyle/>
          <a:p>
            <a:pPr marL="0" indent="0" algn="ctr">
              <a:buNone/>
            </a:pPr>
            <a:r>
              <a:rPr lang="en-US" sz="1800" b="1" i="1" dirty="0"/>
              <a:t>Batteries Included – “A blessing and a curse”</a:t>
            </a:r>
            <a:endParaRPr lang="en-NZ" sz="1800" b="1" i="1" dirty="0"/>
          </a:p>
        </p:txBody>
      </p:sp>
      <p:pic>
        <p:nvPicPr>
          <p:cNvPr id="2050" name="Picture 2" descr="icm-institute / iCONICS / Software Factory / Quickstart Django · GitLab">
            <a:extLst>
              <a:ext uri="{FF2B5EF4-FFF2-40B4-BE49-F238E27FC236}">
                <a16:creationId xmlns:a16="http://schemas.microsoft.com/office/drawing/2014/main" id="{81987C90-93E9-B3D7-916D-44B28A2B72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6780" y="0"/>
            <a:ext cx="1174534" cy="117453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EAB616F-AEF5-AB19-BE57-0AA29B3EBC04}"/>
              </a:ext>
            </a:extLst>
          </p:cNvPr>
          <p:cNvSpPr txBox="1"/>
          <p:nvPr/>
        </p:nvSpPr>
        <p:spPr>
          <a:xfrm>
            <a:off x="3065930" y="6257364"/>
            <a:ext cx="7216719" cy="369332"/>
          </a:xfrm>
          <a:prstGeom prst="rect">
            <a:avLst/>
          </a:prstGeom>
          <a:noFill/>
        </p:spPr>
        <p:txBody>
          <a:bodyPr wrap="none" rtlCol="0">
            <a:spAutoFit/>
          </a:bodyPr>
          <a:lstStyle/>
          <a:p>
            <a:r>
              <a:rPr lang="en-NZ" dirty="0"/>
              <a:t>https://www.crowdbotics.com/blog/when-to-use-django-and-when-not-to</a:t>
            </a:r>
          </a:p>
        </p:txBody>
      </p:sp>
      <p:sp>
        <p:nvSpPr>
          <p:cNvPr id="8" name="TextBox 7">
            <a:extLst>
              <a:ext uri="{FF2B5EF4-FFF2-40B4-BE49-F238E27FC236}">
                <a16:creationId xmlns:a16="http://schemas.microsoft.com/office/drawing/2014/main" id="{4DF017E1-BE23-F259-2191-9344263C2589}"/>
              </a:ext>
            </a:extLst>
          </p:cNvPr>
          <p:cNvSpPr txBox="1"/>
          <p:nvPr/>
        </p:nvSpPr>
        <p:spPr>
          <a:xfrm>
            <a:off x="838199" y="2046100"/>
            <a:ext cx="4432043" cy="923330"/>
          </a:xfrm>
          <a:prstGeom prst="rect">
            <a:avLst/>
          </a:prstGeom>
          <a:noFill/>
        </p:spPr>
        <p:txBody>
          <a:bodyPr wrap="square" rtlCol="0">
            <a:spAutoFit/>
          </a:bodyPr>
          <a:lstStyle/>
          <a:p>
            <a:r>
              <a:rPr lang="en-US" dirty="0"/>
              <a:t>This means Django comes with a large variety of libraries and tools required for most common use cases. </a:t>
            </a:r>
            <a:r>
              <a:rPr lang="en-US" b="1" dirty="0"/>
              <a:t>Such as </a:t>
            </a:r>
            <a:endParaRPr lang="en-NZ" b="1" dirty="0"/>
          </a:p>
        </p:txBody>
      </p:sp>
      <p:pic>
        <p:nvPicPr>
          <p:cNvPr id="9" name="Picture 2" descr="Download HD Battery - Battery Png Cartoon Transparent PNG Image -  NicePNG.com">
            <a:extLst>
              <a:ext uri="{FF2B5EF4-FFF2-40B4-BE49-F238E27FC236}">
                <a16:creationId xmlns:a16="http://schemas.microsoft.com/office/drawing/2014/main" id="{21FA0185-CE71-28CF-826B-CD0FA76C8E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179946" y="3664602"/>
            <a:ext cx="1530859" cy="26553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6A6EFC3-29D6-602B-0DD2-4A744E511931}"/>
              </a:ext>
            </a:extLst>
          </p:cNvPr>
          <p:cNvSpPr txBox="1"/>
          <p:nvPr/>
        </p:nvSpPr>
        <p:spPr>
          <a:xfrm>
            <a:off x="1212570" y="3240441"/>
            <a:ext cx="2481942" cy="584775"/>
          </a:xfrm>
          <a:prstGeom prst="rect">
            <a:avLst/>
          </a:prstGeom>
          <a:noFill/>
        </p:spPr>
        <p:txBody>
          <a:bodyPr wrap="square" rtlCol="0">
            <a:spAutoFit/>
          </a:bodyPr>
          <a:lstStyle/>
          <a:p>
            <a:r>
              <a:rPr lang="en-US" sz="3200" b="1" dirty="0"/>
              <a:t>Django</a:t>
            </a:r>
            <a:r>
              <a:rPr lang="en-US" sz="3200" dirty="0"/>
              <a:t> </a:t>
            </a:r>
            <a:r>
              <a:rPr lang="en-US" sz="3200" b="1" dirty="0"/>
              <a:t>ORM</a:t>
            </a:r>
            <a:endParaRPr lang="en-NZ" sz="3200" b="1" dirty="0"/>
          </a:p>
        </p:txBody>
      </p:sp>
      <p:sp>
        <p:nvSpPr>
          <p:cNvPr id="7" name="TextBox 6">
            <a:extLst>
              <a:ext uri="{FF2B5EF4-FFF2-40B4-BE49-F238E27FC236}">
                <a16:creationId xmlns:a16="http://schemas.microsoft.com/office/drawing/2014/main" id="{E3AA728D-A726-E4C6-CA64-71493D8F07F6}"/>
              </a:ext>
            </a:extLst>
          </p:cNvPr>
          <p:cNvSpPr txBox="1"/>
          <p:nvPr/>
        </p:nvSpPr>
        <p:spPr>
          <a:xfrm>
            <a:off x="855163" y="3975402"/>
            <a:ext cx="6283234" cy="707886"/>
          </a:xfrm>
          <a:prstGeom prst="rect">
            <a:avLst/>
          </a:prstGeom>
          <a:noFill/>
        </p:spPr>
        <p:txBody>
          <a:bodyPr wrap="square">
            <a:spAutoFit/>
          </a:bodyPr>
          <a:lstStyle/>
          <a:p>
            <a:r>
              <a:rPr lang="en-US" sz="4000" b="1" dirty="0"/>
              <a:t>Middleware's</a:t>
            </a:r>
            <a:endParaRPr lang="en-NZ" sz="1800" b="1" dirty="0"/>
          </a:p>
        </p:txBody>
      </p:sp>
      <p:sp>
        <p:nvSpPr>
          <p:cNvPr id="11" name="TextBox 10">
            <a:extLst>
              <a:ext uri="{FF2B5EF4-FFF2-40B4-BE49-F238E27FC236}">
                <a16:creationId xmlns:a16="http://schemas.microsoft.com/office/drawing/2014/main" id="{6CB1FB84-620F-1A5A-CF26-0C450A1ECA44}"/>
              </a:ext>
            </a:extLst>
          </p:cNvPr>
          <p:cNvSpPr txBox="1"/>
          <p:nvPr/>
        </p:nvSpPr>
        <p:spPr>
          <a:xfrm rot="876601">
            <a:off x="5427571" y="2388717"/>
            <a:ext cx="6283234" cy="923330"/>
          </a:xfrm>
          <a:prstGeom prst="rect">
            <a:avLst/>
          </a:prstGeom>
          <a:noFill/>
        </p:spPr>
        <p:txBody>
          <a:bodyPr wrap="square">
            <a:spAutoFit/>
          </a:bodyPr>
          <a:lstStyle/>
          <a:p>
            <a:r>
              <a:rPr lang="en-US" sz="5400" b="1" dirty="0"/>
              <a:t>Authentication</a:t>
            </a:r>
            <a:endParaRPr lang="en-NZ" sz="3600" b="1" dirty="0"/>
          </a:p>
        </p:txBody>
      </p:sp>
      <p:sp>
        <p:nvSpPr>
          <p:cNvPr id="15" name="TextBox 14">
            <a:extLst>
              <a:ext uri="{FF2B5EF4-FFF2-40B4-BE49-F238E27FC236}">
                <a16:creationId xmlns:a16="http://schemas.microsoft.com/office/drawing/2014/main" id="{2DBF1784-F45B-7B15-F653-2B969400A53B}"/>
              </a:ext>
            </a:extLst>
          </p:cNvPr>
          <p:cNvSpPr txBox="1"/>
          <p:nvPr/>
        </p:nvSpPr>
        <p:spPr>
          <a:xfrm>
            <a:off x="4448203" y="3838840"/>
            <a:ext cx="6283234" cy="769441"/>
          </a:xfrm>
          <a:prstGeom prst="rect">
            <a:avLst/>
          </a:prstGeom>
          <a:noFill/>
        </p:spPr>
        <p:txBody>
          <a:bodyPr wrap="square">
            <a:spAutoFit/>
          </a:bodyPr>
          <a:lstStyle/>
          <a:p>
            <a:r>
              <a:rPr lang="en-US" sz="4400" b="1" dirty="0"/>
              <a:t>Multi-site Support</a:t>
            </a:r>
            <a:endParaRPr lang="en-NZ" sz="4400" b="1" dirty="0"/>
          </a:p>
        </p:txBody>
      </p:sp>
      <p:sp>
        <p:nvSpPr>
          <p:cNvPr id="18" name="TextBox 17">
            <a:extLst>
              <a:ext uri="{FF2B5EF4-FFF2-40B4-BE49-F238E27FC236}">
                <a16:creationId xmlns:a16="http://schemas.microsoft.com/office/drawing/2014/main" id="{18919D64-6C84-7554-04AC-EFFB3E31FE79}"/>
              </a:ext>
            </a:extLst>
          </p:cNvPr>
          <p:cNvSpPr txBox="1"/>
          <p:nvPr/>
        </p:nvSpPr>
        <p:spPr>
          <a:xfrm rot="20712636">
            <a:off x="5191302" y="4170760"/>
            <a:ext cx="7611290" cy="1015663"/>
          </a:xfrm>
          <a:prstGeom prst="rect">
            <a:avLst/>
          </a:prstGeom>
          <a:noFill/>
        </p:spPr>
        <p:txBody>
          <a:bodyPr wrap="square">
            <a:spAutoFit/>
          </a:bodyPr>
          <a:lstStyle/>
          <a:p>
            <a:r>
              <a:rPr lang="en-US" sz="6000" b="1" dirty="0"/>
              <a:t>Django Admin</a:t>
            </a:r>
            <a:endParaRPr lang="en-NZ" sz="6000" b="1" dirty="0"/>
          </a:p>
        </p:txBody>
      </p:sp>
      <p:sp>
        <p:nvSpPr>
          <p:cNvPr id="20" name="TextBox 19">
            <a:extLst>
              <a:ext uri="{FF2B5EF4-FFF2-40B4-BE49-F238E27FC236}">
                <a16:creationId xmlns:a16="http://schemas.microsoft.com/office/drawing/2014/main" id="{3A37D271-30A3-6740-CD59-53CA395A5546}"/>
              </a:ext>
            </a:extLst>
          </p:cNvPr>
          <p:cNvSpPr txBox="1"/>
          <p:nvPr/>
        </p:nvSpPr>
        <p:spPr>
          <a:xfrm>
            <a:off x="886197" y="4756899"/>
            <a:ext cx="7611290" cy="707886"/>
          </a:xfrm>
          <a:prstGeom prst="rect">
            <a:avLst/>
          </a:prstGeom>
          <a:noFill/>
        </p:spPr>
        <p:txBody>
          <a:bodyPr wrap="square">
            <a:spAutoFit/>
          </a:bodyPr>
          <a:lstStyle/>
          <a:p>
            <a:r>
              <a:rPr lang="en-US" sz="4000" b="1" dirty="0"/>
              <a:t>Template Engine</a:t>
            </a:r>
            <a:endParaRPr lang="en-NZ" sz="4000" b="1" dirty="0"/>
          </a:p>
        </p:txBody>
      </p:sp>
      <p:sp>
        <p:nvSpPr>
          <p:cNvPr id="13" name="TextBox 12">
            <a:extLst>
              <a:ext uri="{FF2B5EF4-FFF2-40B4-BE49-F238E27FC236}">
                <a16:creationId xmlns:a16="http://schemas.microsoft.com/office/drawing/2014/main" id="{00260144-79C8-1498-B7B1-6A74D893E74E}"/>
              </a:ext>
            </a:extLst>
          </p:cNvPr>
          <p:cNvSpPr txBox="1"/>
          <p:nvPr/>
        </p:nvSpPr>
        <p:spPr>
          <a:xfrm rot="9145599">
            <a:off x="1861344" y="2733577"/>
            <a:ext cx="8597120" cy="1862048"/>
          </a:xfrm>
          <a:prstGeom prst="rect">
            <a:avLst/>
          </a:prstGeom>
          <a:noFill/>
        </p:spPr>
        <p:txBody>
          <a:bodyPr wrap="square">
            <a:spAutoFit/>
          </a:bodyPr>
          <a:lstStyle/>
          <a:p>
            <a:r>
              <a:rPr lang="en-US" sz="11500" b="1" dirty="0"/>
              <a:t>HTTP libraries</a:t>
            </a:r>
            <a:endParaRPr lang="en-NZ" sz="11500" b="1" dirty="0"/>
          </a:p>
        </p:txBody>
      </p:sp>
    </p:spTree>
    <p:extLst>
      <p:ext uri="{BB962C8B-B14F-4D97-AF65-F5344CB8AC3E}">
        <p14:creationId xmlns:p14="http://schemas.microsoft.com/office/powerpoint/2010/main" val="284729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8B943-9EC1-B793-C56A-D4021992B22F}"/>
              </a:ext>
            </a:extLst>
          </p:cNvPr>
          <p:cNvSpPr>
            <a:spLocks noGrp="1"/>
          </p:cNvSpPr>
          <p:nvPr>
            <p:ph type="title"/>
          </p:nvPr>
        </p:nvSpPr>
        <p:spPr>
          <a:xfrm>
            <a:off x="838200" y="0"/>
            <a:ext cx="10515600" cy="1325563"/>
          </a:xfrm>
        </p:spPr>
        <p:txBody>
          <a:bodyPr/>
          <a:lstStyle/>
          <a:p>
            <a:pPr algn="ctr"/>
            <a:r>
              <a:rPr lang="en-US" dirty="0"/>
              <a:t>Projects</a:t>
            </a:r>
            <a:endParaRPr lang="en-NZ" dirty="0"/>
          </a:p>
        </p:txBody>
      </p:sp>
      <p:sp>
        <p:nvSpPr>
          <p:cNvPr id="3" name="Content Placeholder 2">
            <a:extLst>
              <a:ext uri="{FF2B5EF4-FFF2-40B4-BE49-F238E27FC236}">
                <a16:creationId xmlns:a16="http://schemas.microsoft.com/office/drawing/2014/main" id="{E5FDB162-2AAC-9D14-E758-864E1BC5E7CC}"/>
              </a:ext>
            </a:extLst>
          </p:cNvPr>
          <p:cNvSpPr>
            <a:spLocks noGrp="1"/>
          </p:cNvSpPr>
          <p:nvPr>
            <p:ph idx="1"/>
          </p:nvPr>
        </p:nvSpPr>
        <p:spPr>
          <a:xfrm>
            <a:off x="3694512" y="1174534"/>
            <a:ext cx="4802975" cy="4351338"/>
          </a:xfrm>
        </p:spPr>
        <p:txBody>
          <a:bodyPr>
            <a:normAutofit/>
          </a:bodyPr>
          <a:lstStyle/>
          <a:p>
            <a:pPr marL="0" indent="0" algn="ctr">
              <a:buNone/>
            </a:pPr>
            <a:r>
              <a:rPr lang="en-US" sz="1800" b="1" i="1" dirty="0"/>
              <a:t>Batteries Included – “A blessing and a curse”</a:t>
            </a:r>
            <a:endParaRPr lang="en-NZ" sz="1800" b="1" i="1" dirty="0"/>
          </a:p>
        </p:txBody>
      </p:sp>
      <p:pic>
        <p:nvPicPr>
          <p:cNvPr id="2050" name="Picture 2" descr="icm-institute / iCONICS / Software Factory / Quickstart Django · GitLab">
            <a:extLst>
              <a:ext uri="{FF2B5EF4-FFF2-40B4-BE49-F238E27FC236}">
                <a16:creationId xmlns:a16="http://schemas.microsoft.com/office/drawing/2014/main" id="{81987C90-93E9-B3D7-916D-44B28A2B72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6780" y="0"/>
            <a:ext cx="1174534" cy="117453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EAB616F-AEF5-AB19-BE57-0AA29B3EBC04}"/>
              </a:ext>
            </a:extLst>
          </p:cNvPr>
          <p:cNvSpPr txBox="1"/>
          <p:nvPr/>
        </p:nvSpPr>
        <p:spPr>
          <a:xfrm>
            <a:off x="3065930" y="6257364"/>
            <a:ext cx="7216719" cy="369332"/>
          </a:xfrm>
          <a:prstGeom prst="rect">
            <a:avLst/>
          </a:prstGeom>
          <a:noFill/>
        </p:spPr>
        <p:txBody>
          <a:bodyPr wrap="none" rtlCol="0">
            <a:spAutoFit/>
          </a:bodyPr>
          <a:lstStyle/>
          <a:p>
            <a:r>
              <a:rPr lang="en-NZ" dirty="0"/>
              <a:t>https://www.crowdbotics.com/blog/when-to-use-django-and-when-not-to</a:t>
            </a:r>
          </a:p>
        </p:txBody>
      </p:sp>
      <p:sp>
        <p:nvSpPr>
          <p:cNvPr id="8" name="TextBox 7">
            <a:extLst>
              <a:ext uri="{FF2B5EF4-FFF2-40B4-BE49-F238E27FC236}">
                <a16:creationId xmlns:a16="http://schemas.microsoft.com/office/drawing/2014/main" id="{4DF017E1-BE23-F259-2191-9344263C2589}"/>
              </a:ext>
            </a:extLst>
          </p:cNvPr>
          <p:cNvSpPr txBox="1"/>
          <p:nvPr/>
        </p:nvSpPr>
        <p:spPr>
          <a:xfrm>
            <a:off x="838199" y="2046100"/>
            <a:ext cx="4432043" cy="923330"/>
          </a:xfrm>
          <a:prstGeom prst="rect">
            <a:avLst/>
          </a:prstGeom>
          <a:noFill/>
        </p:spPr>
        <p:txBody>
          <a:bodyPr wrap="square" rtlCol="0">
            <a:spAutoFit/>
          </a:bodyPr>
          <a:lstStyle/>
          <a:p>
            <a:r>
              <a:rPr lang="en-US" dirty="0"/>
              <a:t>This means Django comes with a large variety of libraries and tools required for most common use cases. </a:t>
            </a:r>
            <a:r>
              <a:rPr lang="en-US" b="1" dirty="0"/>
              <a:t>Such as </a:t>
            </a:r>
            <a:endParaRPr lang="en-NZ" b="1" dirty="0"/>
          </a:p>
        </p:txBody>
      </p:sp>
      <p:pic>
        <p:nvPicPr>
          <p:cNvPr id="9" name="Picture 2" descr="Download HD Battery - Battery Png Cartoon Transparent PNG Image -  NicePNG.com">
            <a:extLst>
              <a:ext uri="{FF2B5EF4-FFF2-40B4-BE49-F238E27FC236}">
                <a16:creationId xmlns:a16="http://schemas.microsoft.com/office/drawing/2014/main" id="{21FA0185-CE71-28CF-826B-CD0FA76C8E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179946" y="3664602"/>
            <a:ext cx="1530859" cy="26553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6A6EFC3-29D6-602B-0DD2-4A744E511931}"/>
              </a:ext>
            </a:extLst>
          </p:cNvPr>
          <p:cNvSpPr txBox="1"/>
          <p:nvPr/>
        </p:nvSpPr>
        <p:spPr>
          <a:xfrm>
            <a:off x="1212570" y="3240441"/>
            <a:ext cx="2481942" cy="584775"/>
          </a:xfrm>
          <a:prstGeom prst="rect">
            <a:avLst/>
          </a:prstGeom>
          <a:noFill/>
        </p:spPr>
        <p:txBody>
          <a:bodyPr wrap="square" rtlCol="0">
            <a:spAutoFit/>
          </a:bodyPr>
          <a:lstStyle/>
          <a:p>
            <a:r>
              <a:rPr lang="en-US" sz="3200" b="1" dirty="0"/>
              <a:t>Django</a:t>
            </a:r>
            <a:r>
              <a:rPr lang="en-US" sz="3200" dirty="0"/>
              <a:t> </a:t>
            </a:r>
            <a:r>
              <a:rPr lang="en-US" sz="3200" b="1" dirty="0"/>
              <a:t>ORM</a:t>
            </a:r>
            <a:endParaRPr lang="en-NZ" sz="3200" b="1" dirty="0"/>
          </a:p>
        </p:txBody>
      </p:sp>
      <p:sp>
        <p:nvSpPr>
          <p:cNvPr id="7" name="TextBox 6">
            <a:extLst>
              <a:ext uri="{FF2B5EF4-FFF2-40B4-BE49-F238E27FC236}">
                <a16:creationId xmlns:a16="http://schemas.microsoft.com/office/drawing/2014/main" id="{E3AA728D-A726-E4C6-CA64-71493D8F07F6}"/>
              </a:ext>
            </a:extLst>
          </p:cNvPr>
          <p:cNvSpPr txBox="1"/>
          <p:nvPr/>
        </p:nvSpPr>
        <p:spPr>
          <a:xfrm>
            <a:off x="855163" y="3975402"/>
            <a:ext cx="6283234" cy="707886"/>
          </a:xfrm>
          <a:prstGeom prst="rect">
            <a:avLst/>
          </a:prstGeom>
          <a:noFill/>
        </p:spPr>
        <p:txBody>
          <a:bodyPr wrap="square">
            <a:spAutoFit/>
          </a:bodyPr>
          <a:lstStyle/>
          <a:p>
            <a:r>
              <a:rPr lang="en-US" sz="4000" b="1" dirty="0"/>
              <a:t>Middleware's</a:t>
            </a:r>
            <a:endParaRPr lang="en-NZ" sz="1800" b="1" dirty="0"/>
          </a:p>
        </p:txBody>
      </p:sp>
      <p:sp>
        <p:nvSpPr>
          <p:cNvPr id="11" name="TextBox 10">
            <a:extLst>
              <a:ext uri="{FF2B5EF4-FFF2-40B4-BE49-F238E27FC236}">
                <a16:creationId xmlns:a16="http://schemas.microsoft.com/office/drawing/2014/main" id="{6CB1FB84-620F-1A5A-CF26-0C450A1ECA44}"/>
              </a:ext>
            </a:extLst>
          </p:cNvPr>
          <p:cNvSpPr txBox="1"/>
          <p:nvPr/>
        </p:nvSpPr>
        <p:spPr>
          <a:xfrm rot="876601">
            <a:off x="5427571" y="2388717"/>
            <a:ext cx="6283234" cy="923330"/>
          </a:xfrm>
          <a:prstGeom prst="rect">
            <a:avLst/>
          </a:prstGeom>
          <a:noFill/>
        </p:spPr>
        <p:txBody>
          <a:bodyPr wrap="square">
            <a:spAutoFit/>
          </a:bodyPr>
          <a:lstStyle/>
          <a:p>
            <a:r>
              <a:rPr lang="en-US" sz="5400" b="1" dirty="0"/>
              <a:t>Authentication</a:t>
            </a:r>
            <a:endParaRPr lang="en-NZ" sz="3600" b="1" dirty="0"/>
          </a:p>
        </p:txBody>
      </p:sp>
      <p:sp>
        <p:nvSpPr>
          <p:cNvPr id="15" name="TextBox 14">
            <a:extLst>
              <a:ext uri="{FF2B5EF4-FFF2-40B4-BE49-F238E27FC236}">
                <a16:creationId xmlns:a16="http://schemas.microsoft.com/office/drawing/2014/main" id="{2DBF1784-F45B-7B15-F653-2B969400A53B}"/>
              </a:ext>
            </a:extLst>
          </p:cNvPr>
          <p:cNvSpPr txBox="1"/>
          <p:nvPr/>
        </p:nvSpPr>
        <p:spPr>
          <a:xfrm>
            <a:off x="4448203" y="3838840"/>
            <a:ext cx="6283234" cy="769441"/>
          </a:xfrm>
          <a:prstGeom prst="rect">
            <a:avLst/>
          </a:prstGeom>
          <a:noFill/>
        </p:spPr>
        <p:txBody>
          <a:bodyPr wrap="square">
            <a:spAutoFit/>
          </a:bodyPr>
          <a:lstStyle/>
          <a:p>
            <a:r>
              <a:rPr lang="en-US" sz="4400" b="1" dirty="0"/>
              <a:t>Multi-site Support</a:t>
            </a:r>
            <a:endParaRPr lang="en-NZ" sz="4400" b="1" dirty="0"/>
          </a:p>
        </p:txBody>
      </p:sp>
      <p:sp>
        <p:nvSpPr>
          <p:cNvPr id="16" name="TextBox 15">
            <a:extLst>
              <a:ext uri="{FF2B5EF4-FFF2-40B4-BE49-F238E27FC236}">
                <a16:creationId xmlns:a16="http://schemas.microsoft.com/office/drawing/2014/main" id="{11FEC0DE-9B8E-F7BC-2F25-F80AC2B538DC}"/>
              </a:ext>
            </a:extLst>
          </p:cNvPr>
          <p:cNvSpPr txBox="1"/>
          <p:nvPr/>
        </p:nvSpPr>
        <p:spPr>
          <a:xfrm rot="2279213">
            <a:off x="1573486" y="854830"/>
            <a:ext cx="1705916" cy="1107996"/>
          </a:xfrm>
          <a:prstGeom prst="rect">
            <a:avLst/>
          </a:prstGeom>
          <a:noFill/>
        </p:spPr>
        <p:txBody>
          <a:bodyPr wrap="none" rtlCol="0">
            <a:spAutoFit/>
          </a:bodyPr>
          <a:lstStyle/>
          <a:p>
            <a:r>
              <a:rPr lang="en-US" sz="6600" b="1" dirty="0"/>
              <a:t>i18n</a:t>
            </a:r>
            <a:endParaRPr lang="en-NZ" b="1" dirty="0"/>
          </a:p>
        </p:txBody>
      </p:sp>
      <p:sp>
        <p:nvSpPr>
          <p:cNvPr id="18" name="TextBox 17">
            <a:extLst>
              <a:ext uri="{FF2B5EF4-FFF2-40B4-BE49-F238E27FC236}">
                <a16:creationId xmlns:a16="http://schemas.microsoft.com/office/drawing/2014/main" id="{18919D64-6C84-7554-04AC-EFFB3E31FE79}"/>
              </a:ext>
            </a:extLst>
          </p:cNvPr>
          <p:cNvSpPr txBox="1"/>
          <p:nvPr/>
        </p:nvSpPr>
        <p:spPr>
          <a:xfrm rot="20712636">
            <a:off x="5191302" y="4170760"/>
            <a:ext cx="7611290" cy="1015663"/>
          </a:xfrm>
          <a:prstGeom prst="rect">
            <a:avLst/>
          </a:prstGeom>
          <a:noFill/>
        </p:spPr>
        <p:txBody>
          <a:bodyPr wrap="square">
            <a:spAutoFit/>
          </a:bodyPr>
          <a:lstStyle/>
          <a:p>
            <a:r>
              <a:rPr lang="en-US" sz="6000" b="1" dirty="0"/>
              <a:t>Django Admin</a:t>
            </a:r>
            <a:endParaRPr lang="en-NZ" sz="6000" b="1" dirty="0"/>
          </a:p>
        </p:txBody>
      </p:sp>
      <p:sp>
        <p:nvSpPr>
          <p:cNvPr id="20" name="TextBox 19">
            <a:extLst>
              <a:ext uri="{FF2B5EF4-FFF2-40B4-BE49-F238E27FC236}">
                <a16:creationId xmlns:a16="http://schemas.microsoft.com/office/drawing/2014/main" id="{3A37D271-30A3-6740-CD59-53CA395A5546}"/>
              </a:ext>
            </a:extLst>
          </p:cNvPr>
          <p:cNvSpPr txBox="1"/>
          <p:nvPr/>
        </p:nvSpPr>
        <p:spPr>
          <a:xfrm>
            <a:off x="886197" y="4756899"/>
            <a:ext cx="7611290" cy="707886"/>
          </a:xfrm>
          <a:prstGeom prst="rect">
            <a:avLst/>
          </a:prstGeom>
          <a:noFill/>
        </p:spPr>
        <p:txBody>
          <a:bodyPr wrap="square">
            <a:spAutoFit/>
          </a:bodyPr>
          <a:lstStyle/>
          <a:p>
            <a:r>
              <a:rPr lang="en-US" sz="4000" b="1" dirty="0"/>
              <a:t>Template Engine</a:t>
            </a:r>
            <a:endParaRPr lang="en-NZ" sz="4000" b="1" dirty="0"/>
          </a:p>
        </p:txBody>
      </p:sp>
      <p:sp>
        <p:nvSpPr>
          <p:cNvPr id="13" name="TextBox 12">
            <a:extLst>
              <a:ext uri="{FF2B5EF4-FFF2-40B4-BE49-F238E27FC236}">
                <a16:creationId xmlns:a16="http://schemas.microsoft.com/office/drawing/2014/main" id="{00260144-79C8-1498-B7B1-6A74D893E74E}"/>
              </a:ext>
            </a:extLst>
          </p:cNvPr>
          <p:cNvSpPr txBox="1"/>
          <p:nvPr/>
        </p:nvSpPr>
        <p:spPr>
          <a:xfrm rot="9145599">
            <a:off x="1861344" y="2733577"/>
            <a:ext cx="8597120" cy="1862048"/>
          </a:xfrm>
          <a:prstGeom prst="rect">
            <a:avLst/>
          </a:prstGeom>
          <a:noFill/>
        </p:spPr>
        <p:txBody>
          <a:bodyPr wrap="square">
            <a:spAutoFit/>
          </a:bodyPr>
          <a:lstStyle/>
          <a:p>
            <a:r>
              <a:rPr lang="en-US" sz="11500" b="1" dirty="0"/>
              <a:t>HTTP libraries</a:t>
            </a:r>
            <a:endParaRPr lang="en-NZ" sz="11500" b="1" dirty="0"/>
          </a:p>
        </p:txBody>
      </p:sp>
    </p:spTree>
    <p:extLst>
      <p:ext uri="{BB962C8B-B14F-4D97-AF65-F5344CB8AC3E}">
        <p14:creationId xmlns:p14="http://schemas.microsoft.com/office/powerpoint/2010/main" val="2391233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7">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Man Packing Suitcase Cartoon">
            <a:extLst>
              <a:ext uri="{FF2B5EF4-FFF2-40B4-BE49-F238E27FC236}">
                <a16:creationId xmlns:a16="http://schemas.microsoft.com/office/drawing/2014/main" id="{625F66C5-9FBF-56DF-CD41-32F64F679B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557"/>
          <a:stretch/>
        </p:blipFill>
        <p:spPr bwMode="auto">
          <a:xfrm>
            <a:off x="7199440" y="10"/>
            <a:ext cx="4992560" cy="6857990"/>
          </a:xfrm>
          <a:prstGeom prst="rect">
            <a:avLst/>
          </a:prstGeom>
          <a:noFill/>
          <a:effectLst/>
          <a:extLst>
            <a:ext uri="{909E8E84-426E-40DD-AFC4-6F175D3DCCD1}">
              <a14:hiddenFill xmlns:a14="http://schemas.microsoft.com/office/drawing/2010/main">
                <a:solidFill>
                  <a:srgbClr val="FFFFFF"/>
                </a:solidFill>
              </a14:hiddenFill>
            </a:ext>
          </a:extLst>
        </p:spPr>
      </p:pic>
      <p:graphicFrame>
        <p:nvGraphicFramePr>
          <p:cNvPr id="8" name="TextBox 5">
            <a:extLst>
              <a:ext uri="{FF2B5EF4-FFF2-40B4-BE49-F238E27FC236}">
                <a16:creationId xmlns:a16="http://schemas.microsoft.com/office/drawing/2014/main" id="{B4A6277C-FC04-6B62-90C5-04046116B2D2}"/>
              </a:ext>
            </a:extLst>
          </p:cNvPr>
          <p:cNvGraphicFramePr/>
          <p:nvPr>
            <p:extLst>
              <p:ext uri="{D42A27DB-BD31-4B8C-83A1-F6EECF244321}">
                <p14:modId xmlns:p14="http://schemas.microsoft.com/office/powerpoint/2010/main" val="2176237446"/>
              </p:ext>
            </p:extLst>
          </p:nvPr>
        </p:nvGraphicFramePr>
        <p:xfrm>
          <a:off x="598665" y="1564483"/>
          <a:ext cx="6002110" cy="37290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5597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38" name="Rectangle 3125">
            <a:extLst>
              <a:ext uri="{FF2B5EF4-FFF2-40B4-BE49-F238E27FC236}">
                <a16:creationId xmlns:a16="http://schemas.microsoft.com/office/drawing/2014/main" id="{638B61BD-0EE1-4D29-B894-126CD61C5D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9" name="Freeform: Shape 3127">
            <a:extLst>
              <a:ext uri="{FF2B5EF4-FFF2-40B4-BE49-F238E27FC236}">
                <a16:creationId xmlns:a16="http://schemas.microsoft.com/office/drawing/2014/main" id="{BBC14DD5-C584-4158-BF76-ECE3C6DB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5947992 w 12192000"/>
              <a:gd name="connsiteY0" fmla="*/ 2457985 h 6858000"/>
              <a:gd name="connsiteX1" fmla="*/ 5926156 w 12192000"/>
              <a:gd name="connsiteY1" fmla="*/ 2472983 h 6858000"/>
              <a:gd name="connsiteX2" fmla="*/ 6047792 w 12192000"/>
              <a:gd name="connsiteY2" fmla="*/ 2529213 h 6858000"/>
              <a:gd name="connsiteX3" fmla="*/ 5857576 w 12192000"/>
              <a:gd name="connsiteY3" fmla="*/ 2499619 h 6858000"/>
              <a:gd name="connsiteX4" fmla="*/ 5854328 w 12192000"/>
              <a:gd name="connsiteY4" fmla="*/ 2518740 h 6858000"/>
              <a:gd name="connsiteX5" fmla="*/ 6070351 w 12192000"/>
              <a:gd name="connsiteY5" fmla="*/ 2591134 h 6858000"/>
              <a:gd name="connsiteX6" fmla="*/ 6051040 w 12192000"/>
              <a:gd name="connsiteY6" fmla="*/ 2602290 h 6858000"/>
              <a:gd name="connsiteX7" fmla="*/ 5936261 w 12192000"/>
              <a:gd name="connsiteY7" fmla="*/ 2574288 h 6858000"/>
              <a:gd name="connsiteX8" fmla="*/ 5913160 w 12192000"/>
              <a:gd name="connsiteY8" fmla="*/ 2581573 h 6858000"/>
              <a:gd name="connsiteX9" fmla="*/ 5924531 w 12192000"/>
              <a:gd name="connsiteY9" fmla="*/ 2615492 h 6858000"/>
              <a:gd name="connsiteX10" fmla="*/ 5974341 w 12192000"/>
              <a:gd name="connsiteY10" fmla="*/ 2628696 h 6858000"/>
              <a:gd name="connsiteX11" fmla="*/ 6051944 w 12192000"/>
              <a:gd name="connsiteY11" fmla="*/ 2708377 h 6858000"/>
              <a:gd name="connsiteX12" fmla="*/ 5934457 w 12192000"/>
              <a:gd name="connsiteY12" fmla="*/ 2698814 h 6858000"/>
              <a:gd name="connsiteX13" fmla="*/ 5913702 w 12192000"/>
              <a:gd name="connsiteY13" fmla="*/ 2718165 h 6858000"/>
              <a:gd name="connsiteX14" fmla="*/ 5905761 w 12192000"/>
              <a:gd name="connsiteY14" fmla="*/ 2743207 h 6858000"/>
              <a:gd name="connsiteX15" fmla="*/ 5860282 w 12192000"/>
              <a:gd name="connsiteY15" fmla="*/ 2763923 h 6858000"/>
              <a:gd name="connsiteX16" fmla="*/ 5931750 w 12192000"/>
              <a:gd name="connsiteY16" fmla="*/ 2787144 h 6858000"/>
              <a:gd name="connsiteX17" fmla="*/ 5855409 w 12192000"/>
              <a:gd name="connsiteY17" fmla="*/ 2787144 h 6858000"/>
              <a:gd name="connsiteX18" fmla="*/ 5767701 w 12192000"/>
              <a:gd name="connsiteY18" fmla="*/ 2771209 h 6858000"/>
              <a:gd name="connsiteX19" fmla="*/ 5674216 w 12192000"/>
              <a:gd name="connsiteY19" fmla="*/ 2776216 h 6858000"/>
              <a:gd name="connsiteX20" fmla="*/ 5487249 w 12192000"/>
              <a:gd name="connsiteY20" fmla="*/ 2746850 h 6858000"/>
              <a:gd name="connsiteX21" fmla="*/ 5398276 w 12192000"/>
              <a:gd name="connsiteY21" fmla="*/ 2748898 h 6858000"/>
              <a:gd name="connsiteX22" fmla="*/ 5892947 w 12192000"/>
              <a:gd name="connsiteY22" fmla="*/ 2946502 h 6858000"/>
              <a:gd name="connsiteX23" fmla="*/ 5867682 w 12192000"/>
              <a:gd name="connsiteY23" fmla="*/ 2989983 h 6858000"/>
              <a:gd name="connsiteX24" fmla="*/ 5971273 w 12192000"/>
              <a:gd name="connsiteY24" fmla="*/ 3037335 h 6858000"/>
              <a:gd name="connsiteX25" fmla="*/ 5996719 w 12192000"/>
              <a:gd name="connsiteY25" fmla="*/ 3084231 h 6858000"/>
              <a:gd name="connsiteX26" fmla="*/ 5964776 w 12192000"/>
              <a:gd name="connsiteY26" fmla="*/ 3080134 h 6858000"/>
              <a:gd name="connsiteX27" fmla="*/ 5937344 w 12192000"/>
              <a:gd name="connsiteY27" fmla="*/ 3089012 h 6858000"/>
              <a:gd name="connsiteX28" fmla="*/ 5948713 w 12192000"/>
              <a:gd name="connsiteY28" fmla="*/ 3148657 h 6858000"/>
              <a:gd name="connsiteX29" fmla="*/ 6095075 w 12192000"/>
              <a:gd name="connsiteY29" fmla="*/ 3225605 h 6858000"/>
              <a:gd name="connsiteX30" fmla="*/ 6108249 w 12192000"/>
              <a:gd name="connsiteY30" fmla="*/ 3250646 h 6858000"/>
              <a:gd name="connsiteX31" fmla="*/ 6090744 w 12192000"/>
              <a:gd name="connsiteY31" fmla="*/ 3268403 h 6858000"/>
              <a:gd name="connsiteX32" fmla="*/ 6043461 w 12192000"/>
              <a:gd name="connsiteY32" fmla="*/ 3277509 h 6858000"/>
              <a:gd name="connsiteX33" fmla="*/ 6109692 w 12192000"/>
              <a:gd name="connsiteY33" fmla="*/ 3362879 h 6858000"/>
              <a:gd name="connsiteX34" fmla="*/ 6133877 w 12192000"/>
              <a:gd name="connsiteY34" fmla="*/ 3386554 h 6858000"/>
              <a:gd name="connsiteX35" fmla="*/ 6175205 w 12192000"/>
              <a:gd name="connsiteY35" fmla="*/ 3423208 h 6858000"/>
              <a:gd name="connsiteX36" fmla="*/ 6175926 w 12192000"/>
              <a:gd name="connsiteY36" fmla="*/ 3434363 h 6858000"/>
              <a:gd name="connsiteX37" fmla="*/ 6119620 w 12192000"/>
              <a:gd name="connsiteY37" fmla="*/ 3473747 h 6858000"/>
              <a:gd name="connsiteX38" fmla="*/ 6018015 w 12192000"/>
              <a:gd name="connsiteY38" fmla="*/ 3463046 h 6858000"/>
              <a:gd name="connsiteX39" fmla="*/ 6168166 w 12192000"/>
              <a:gd name="connsiteY39" fmla="*/ 3521781 h 6858000"/>
              <a:gd name="connsiteX40" fmla="*/ 5682157 w 12192000"/>
              <a:gd name="connsiteY40" fmla="*/ 3381775 h 6858000"/>
              <a:gd name="connsiteX41" fmla="*/ 5713198 w 12192000"/>
              <a:gd name="connsiteY41" fmla="*/ 3418426 h 6858000"/>
              <a:gd name="connsiteX42" fmla="*/ 5883202 w 12192000"/>
              <a:gd name="connsiteY42" fmla="*/ 3514950 h 6858000"/>
              <a:gd name="connsiteX43" fmla="*/ 5931387 w 12192000"/>
              <a:gd name="connsiteY43" fmla="*/ 3575508 h 6858000"/>
              <a:gd name="connsiteX44" fmla="*/ 5981919 w 12192000"/>
              <a:gd name="connsiteY44" fmla="*/ 3608971 h 6858000"/>
              <a:gd name="connsiteX45" fmla="*/ 6052845 w 12192000"/>
              <a:gd name="connsiteY45" fmla="*/ 3608290 h 6858000"/>
              <a:gd name="connsiteX46" fmla="*/ 6103196 w 12192000"/>
              <a:gd name="connsiteY46" fmla="*/ 3659739 h 6858000"/>
              <a:gd name="connsiteX47" fmla="*/ 6050680 w 12192000"/>
              <a:gd name="connsiteY47" fmla="*/ 3670666 h 6858000"/>
              <a:gd name="connsiteX48" fmla="*/ 5989139 w 12192000"/>
              <a:gd name="connsiteY48" fmla="*/ 3662243 h 6858000"/>
              <a:gd name="connsiteX49" fmla="*/ 5856311 w 12192000"/>
              <a:gd name="connsiteY49" fmla="*/ 3664973 h 6858000"/>
              <a:gd name="connsiteX50" fmla="*/ 5780153 w 12192000"/>
              <a:gd name="connsiteY50" fmla="*/ 3674991 h 6858000"/>
              <a:gd name="connsiteX51" fmla="*/ 5605096 w 12192000"/>
              <a:gd name="connsiteY51" fmla="*/ 3657917 h 6858000"/>
              <a:gd name="connsiteX52" fmla="*/ 5615384 w 12192000"/>
              <a:gd name="connsiteY52" fmla="*/ 3701627 h 6858000"/>
              <a:gd name="connsiteX53" fmla="*/ 5608886 w 12192000"/>
              <a:gd name="connsiteY53" fmla="*/ 3739645 h 6858000"/>
              <a:gd name="connsiteX54" fmla="*/ 5606359 w 12192000"/>
              <a:gd name="connsiteY54" fmla="*/ 3822284 h 6858000"/>
              <a:gd name="connsiteX55" fmla="*/ 5607984 w 12192000"/>
              <a:gd name="connsiteY55" fmla="*/ 3835716 h 6858000"/>
              <a:gd name="connsiteX56" fmla="*/ 5568822 w 12192000"/>
              <a:gd name="connsiteY56" fmla="*/ 3844366 h 6858000"/>
              <a:gd name="connsiteX57" fmla="*/ 5802171 w 12192000"/>
              <a:gd name="connsiteY57" fmla="*/ 4016244 h 6858000"/>
              <a:gd name="connsiteX58" fmla="*/ 5646244 w 12192000"/>
              <a:gd name="connsiteY58" fmla="*/ 3972534 h 6858000"/>
              <a:gd name="connsiteX59" fmla="*/ 5625129 w 12192000"/>
              <a:gd name="connsiteY59" fmla="*/ 4044701 h 6858000"/>
              <a:gd name="connsiteX60" fmla="*/ 5698400 w 12192000"/>
              <a:gd name="connsiteY60" fmla="*/ 4108899 h 6858000"/>
              <a:gd name="connsiteX61" fmla="*/ 5725470 w 12192000"/>
              <a:gd name="connsiteY61" fmla="*/ 4235930 h 6858000"/>
              <a:gd name="connsiteX62" fmla="*/ 5712295 w 12192000"/>
              <a:gd name="connsiteY62" fmla="*/ 4352032 h 6858000"/>
              <a:gd name="connsiteX63" fmla="*/ 5680894 w 12192000"/>
              <a:gd name="connsiteY63" fmla="*/ 4388911 h 6858000"/>
              <a:gd name="connsiteX64" fmla="*/ 5635415 w 12192000"/>
              <a:gd name="connsiteY64" fmla="*/ 4455158 h 6858000"/>
              <a:gd name="connsiteX65" fmla="*/ 5607263 w 12192000"/>
              <a:gd name="connsiteY65" fmla="*/ 4496136 h 6858000"/>
              <a:gd name="connsiteX66" fmla="*/ 5509446 w 12192000"/>
              <a:gd name="connsiteY66" fmla="*/ 4480201 h 6858000"/>
              <a:gd name="connsiteX67" fmla="*/ 5639928 w 12192000"/>
              <a:gd name="connsiteY67" fmla="*/ 4584239 h 6858000"/>
              <a:gd name="connsiteX68" fmla="*/ 5534171 w 12192000"/>
              <a:gd name="connsiteY68" fmla="*/ 4571262 h 6858000"/>
              <a:gd name="connsiteX69" fmla="*/ 5499701 w 12192000"/>
              <a:gd name="connsiteY69" fmla="*/ 4578547 h 6858000"/>
              <a:gd name="connsiteX70" fmla="*/ 5519373 w 12192000"/>
              <a:gd name="connsiteY70" fmla="*/ 4612239 h 6858000"/>
              <a:gd name="connsiteX71" fmla="*/ 5596974 w 12192000"/>
              <a:gd name="connsiteY71" fmla="*/ 4669379 h 6858000"/>
              <a:gd name="connsiteX72" fmla="*/ 5756873 w 12192000"/>
              <a:gd name="connsiteY72" fmla="*/ 4824185 h 6858000"/>
              <a:gd name="connsiteX73" fmla="*/ 5602028 w 12192000"/>
              <a:gd name="connsiteY73" fmla="*/ 4753158 h 6858000"/>
              <a:gd name="connsiteX74" fmla="*/ 5765173 w 12192000"/>
              <a:gd name="connsiteY74" fmla="*/ 4912286 h 6858000"/>
              <a:gd name="connsiteX75" fmla="*/ 5801450 w 12192000"/>
              <a:gd name="connsiteY75" fmla="*/ 4965101 h 6858000"/>
              <a:gd name="connsiteX76" fmla="*/ 5874721 w 12192000"/>
              <a:gd name="connsiteY76" fmla="*/ 5096229 h 6858000"/>
              <a:gd name="connsiteX77" fmla="*/ 5871110 w 12192000"/>
              <a:gd name="connsiteY77" fmla="*/ 5111026 h 6858000"/>
              <a:gd name="connsiteX78" fmla="*/ 5786469 w 12192000"/>
              <a:gd name="connsiteY78" fmla="*/ 5089855 h 6858000"/>
              <a:gd name="connsiteX79" fmla="*/ 5896196 w 12192000"/>
              <a:gd name="connsiteY79" fmla="*/ 5200041 h 6858000"/>
              <a:gd name="connsiteX80" fmla="*/ 6009534 w 12192000"/>
              <a:gd name="connsiteY80" fmla="*/ 5284725 h 6858000"/>
              <a:gd name="connsiteX81" fmla="*/ 5929042 w 12192000"/>
              <a:gd name="connsiteY81" fmla="*/ 5271751 h 6858000"/>
              <a:gd name="connsiteX82" fmla="*/ 5818413 w 12192000"/>
              <a:gd name="connsiteY82" fmla="*/ 5223260 h 6858000"/>
              <a:gd name="connsiteX83" fmla="*/ 5779973 w 12192000"/>
              <a:gd name="connsiteY83" fmla="*/ 5241473 h 6858000"/>
              <a:gd name="connsiteX84" fmla="*/ 5884826 w 12192000"/>
              <a:gd name="connsiteY84" fmla="*/ 5321606 h 6858000"/>
              <a:gd name="connsiteX85" fmla="*/ 5944924 w 12192000"/>
              <a:gd name="connsiteY85" fmla="*/ 5358715 h 6858000"/>
              <a:gd name="connsiteX86" fmla="*/ 5968926 w 12192000"/>
              <a:gd name="connsiteY86" fmla="*/ 5387170 h 6858000"/>
              <a:gd name="connsiteX87" fmla="*/ 6037505 w 12192000"/>
              <a:gd name="connsiteY87" fmla="*/ 5488704 h 6858000"/>
              <a:gd name="connsiteX88" fmla="*/ 6238910 w 12192000"/>
              <a:gd name="connsiteY88" fmla="*/ 5599571 h 6858000"/>
              <a:gd name="connsiteX89" fmla="*/ 6427321 w 12192000"/>
              <a:gd name="connsiteY89" fmla="*/ 5737302 h 6858000"/>
              <a:gd name="connsiteX90" fmla="*/ 6574408 w 12192000"/>
              <a:gd name="connsiteY90" fmla="*/ 5823126 h 6858000"/>
              <a:gd name="connsiteX91" fmla="*/ 6946177 w 12192000"/>
              <a:gd name="connsiteY91" fmla="*/ 5933538 h 6858000"/>
              <a:gd name="connsiteX92" fmla="*/ 8356197 w 12192000"/>
              <a:gd name="connsiteY92" fmla="*/ 5184561 h 6858000"/>
              <a:gd name="connsiteX93" fmla="*/ 8374063 w 12192000"/>
              <a:gd name="connsiteY93" fmla="*/ 5162249 h 6858000"/>
              <a:gd name="connsiteX94" fmla="*/ 8442461 w 12192000"/>
              <a:gd name="connsiteY94" fmla="*/ 5078246 h 6858000"/>
              <a:gd name="connsiteX95" fmla="*/ 8500574 w 12192000"/>
              <a:gd name="connsiteY95" fmla="*/ 5002664 h 6858000"/>
              <a:gd name="connsiteX96" fmla="*/ 8470255 w 12192000"/>
              <a:gd name="connsiteY96" fmla="*/ 4977167 h 6858000"/>
              <a:gd name="connsiteX97" fmla="*/ 8511222 w 12192000"/>
              <a:gd name="connsiteY97" fmla="*/ 4905001 h 6858000"/>
              <a:gd name="connsiteX98" fmla="*/ 8641522 w 12192000"/>
              <a:gd name="connsiteY98" fmla="*/ 4682584 h 6858000"/>
              <a:gd name="connsiteX99" fmla="*/ 8698730 w 12192000"/>
              <a:gd name="connsiteY99" fmla="*/ 4633640 h 6858000"/>
              <a:gd name="connsiteX100" fmla="*/ 8768393 w 12192000"/>
              <a:gd name="connsiteY100" fmla="*/ 4510479 h 6858000"/>
              <a:gd name="connsiteX101" fmla="*/ 8778319 w 12192000"/>
              <a:gd name="connsiteY101" fmla="*/ 4482024 h 6858000"/>
              <a:gd name="connsiteX102" fmla="*/ 8764062 w 12192000"/>
              <a:gd name="connsiteY102" fmla="*/ 4445824 h 6858000"/>
              <a:gd name="connsiteX103" fmla="*/ 8753414 w 12192000"/>
              <a:gd name="connsiteY103" fmla="*/ 4409400 h 6858000"/>
              <a:gd name="connsiteX104" fmla="*/ 8767310 w 12192000"/>
              <a:gd name="connsiteY104" fmla="*/ 4398700 h 6858000"/>
              <a:gd name="connsiteX105" fmla="*/ 8856643 w 12192000"/>
              <a:gd name="connsiteY105" fmla="*/ 4380261 h 6858000"/>
              <a:gd name="connsiteX106" fmla="*/ 8804848 w 12192000"/>
              <a:gd name="connsiteY106" fmla="*/ 4311055 h 6858000"/>
              <a:gd name="connsiteX107" fmla="*/ 8713530 w 12192000"/>
              <a:gd name="connsiteY107" fmla="*/ 4207927 h 6858000"/>
              <a:gd name="connsiteX108" fmla="*/ 8672022 w 12192000"/>
              <a:gd name="connsiteY108" fmla="*/ 4134623 h 6858000"/>
              <a:gd name="connsiteX109" fmla="*/ 8667148 w 12192000"/>
              <a:gd name="connsiteY109" fmla="*/ 4069059 h 6858000"/>
              <a:gd name="connsiteX110" fmla="*/ 8585575 w 12192000"/>
              <a:gd name="connsiteY110" fmla="*/ 4030359 h 6858000"/>
              <a:gd name="connsiteX111" fmla="*/ 8662275 w 12192000"/>
              <a:gd name="connsiteY111" fmla="*/ 3891717 h 6858000"/>
              <a:gd name="connsiteX112" fmla="*/ 8670037 w 12192000"/>
              <a:gd name="connsiteY112" fmla="*/ 3863033 h 6858000"/>
              <a:gd name="connsiteX113" fmla="*/ 8624017 w 12192000"/>
              <a:gd name="connsiteY113" fmla="*/ 3760362 h 6858000"/>
              <a:gd name="connsiteX114" fmla="*/ 8616436 w 12192000"/>
              <a:gd name="connsiteY114" fmla="*/ 3743970 h 6858000"/>
              <a:gd name="connsiteX115" fmla="*/ 8599473 w 12192000"/>
              <a:gd name="connsiteY115" fmla="*/ 3711188 h 6858000"/>
              <a:gd name="connsiteX116" fmla="*/ 8550745 w 12192000"/>
              <a:gd name="connsiteY116" fmla="*/ 3703220 h 6858000"/>
              <a:gd name="connsiteX117" fmla="*/ 8576010 w 12192000"/>
              <a:gd name="connsiteY117" fmla="*/ 3680000 h 6858000"/>
              <a:gd name="connsiteX118" fmla="*/ 8625100 w 12192000"/>
              <a:gd name="connsiteY118" fmla="*/ 3601459 h 6858000"/>
              <a:gd name="connsiteX119" fmla="*/ 8592433 w 12192000"/>
              <a:gd name="connsiteY119" fmla="*/ 3526333 h 6858000"/>
              <a:gd name="connsiteX120" fmla="*/ 8590269 w 12192000"/>
              <a:gd name="connsiteY120" fmla="*/ 3484900 h 6858000"/>
              <a:gd name="connsiteX121" fmla="*/ 8645312 w 12192000"/>
              <a:gd name="connsiteY121" fmla="*/ 3431858 h 6858000"/>
              <a:gd name="connsiteX122" fmla="*/ 8686820 w 12192000"/>
              <a:gd name="connsiteY122" fmla="*/ 3410914 h 6858000"/>
              <a:gd name="connsiteX123" fmla="*/ 8705950 w 12192000"/>
              <a:gd name="connsiteY123" fmla="*/ 3380864 h 6858000"/>
              <a:gd name="connsiteX124" fmla="*/ 8683391 w 12192000"/>
              <a:gd name="connsiteY124" fmla="*/ 3355822 h 6858000"/>
              <a:gd name="connsiteX125" fmla="*/ 8583229 w 12192000"/>
              <a:gd name="connsiteY125" fmla="*/ 3296177 h 6858000"/>
              <a:gd name="connsiteX126" fmla="*/ 8637190 w 12192000"/>
              <a:gd name="connsiteY126" fmla="*/ 3246320 h 6858000"/>
              <a:gd name="connsiteX127" fmla="*/ 8355114 w 12192000"/>
              <a:gd name="connsiteY127" fmla="*/ 3011154 h 6858000"/>
              <a:gd name="connsiteX128" fmla="*/ 8321004 w 12192000"/>
              <a:gd name="connsiteY128" fmla="*/ 2975186 h 6858000"/>
              <a:gd name="connsiteX129" fmla="*/ 8139993 w 12192000"/>
              <a:gd name="connsiteY129" fmla="*/ 2887993 h 6858000"/>
              <a:gd name="connsiteX130" fmla="*/ 7953747 w 12192000"/>
              <a:gd name="connsiteY130" fmla="*/ 2826301 h 6858000"/>
              <a:gd name="connsiteX131" fmla="*/ 8083145 w 12192000"/>
              <a:gd name="connsiteY131" fmla="*/ 2696083 h 6858000"/>
              <a:gd name="connsiteX132" fmla="*/ 7885529 w 12192000"/>
              <a:gd name="connsiteY132" fmla="*/ 2665804 h 6858000"/>
              <a:gd name="connsiteX133" fmla="*/ 7866219 w 12192000"/>
              <a:gd name="connsiteY133" fmla="*/ 2666715 h 6858000"/>
              <a:gd name="connsiteX134" fmla="*/ 7478205 w 12192000"/>
              <a:gd name="connsiteY134" fmla="*/ 2646681 h 6858000"/>
              <a:gd name="connsiteX135" fmla="*/ 6921993 w 12192000"/>
              <a:gd name="connsiteY135" fmla="*/ 2580207 h 6858000"/>
              <a:gd name="connsiteX136" fmla="*/ 6461612 w 12192000"/>
              <a:gd name="connsiteY136" fmla="*/ 2540368 h 6858000"/>
              <a:gd name="connsiteX137" fmla="*/ 5971453 w 12192000"/>
              <a:gd name="connsiteY137" fmla="*/ 2462965 h 6858000"/>
              <a:gd name="connsiteX138" fmla="*/ 5947992 w 12192000"/>
              <a:gd name="connsiteY138" fmla="*/ 2457985 h 6858000"/>
              <a:gd name="connsiteX139" fmla="*/ 0 w 12192000"/>
              <a:gd name="connsiteY139" fmla="*/ 0 h 6858000"/>
              <a:gd name="connsiteX140" fmla="*/ 8078332 w 12192000"/>
              <a:gd name="connsiteY140" fmla="*/ 0 h 6858000"/>
              <a:gd name="connsiteX141" fmla="*/ 8051806 w 12192000"/>
              <a:gd name="connsiteY141" fmla="*/ 19899 h 6858000"/>
              <a:gd name="connsiteX142" fmla="*/ 7919411 w 12192000"/>
              <a:gd name="connsiteY142" fmla="*/ 69998 h 6858000"/>
              <a:gd name="connsiteX143" fmla="*/ 7880558 w 12192000"/>
              <a:gd name="connsiteY143" fmla="*/ 103665 h 6858000"/>
              <a:gd name="connsiteX144" fmla="*/ 7913505 w 12192000"/>
              <a:gd name="connsiteY144" fmla="*/ 144066 h 6858000"/>
              <a:gd name="connsiteX145" fmla="*/ 7984993 w 12192000"/>
              <a:gd name="connsiteY145" fmla="*/ 172224 h 6858000"/>
              <a:gd name="connsiteX146" fmla="*/ 8079793 w 12192000"/>
              <a:gd name="connsiteY146" fmla="*/ 243535 h 6858000"/>
              <a:gd name="connsiteX147" fmla="*/ 8076065 w 12192000"/>
              <a:gd name="connsiteY147" fmla="*/ 299239 h 6858000"/>
              <a:gd name="connsiteX148" fmla="*/ 8019804 w 12192000"/>
              <a:gd name="connsiteY148" fmla="*/ 400240 h 6858000"/>
              <a:gd name="connsiteX149" fmla="*/ 8104349 w 12192000"/>
              <a:gd name="connsiteY149" fmla="*/ 505833 h 6858000"/>
              <a:gd name="connsiteX150" fmla="*/ 8147864 w 12192000"/>
              <a:gd name="connsiteY150" fmla="*/ 537052 h 6858000"/>
              <a:gd name="connsiteX151" fmla="*/ 8063941 w 12192000"/>
              <a:gd name="connsiteY151" fmla="*/ 547764 h 6858000"/>
              <a:gd name="connsiteX152" fmla="*/ 8034725 w 12192000"/>
              <a:gd name="connsiteY152" fmla="*/ 591836 h 6858000"/>
              <a:gd name="connsiteX153" fmla="*/ 8021669 w 12192000"/>
              <a:gd name="connsiteY153" fmla="*/ 613874 h 6858000"/>
              <a:gd name="connsiteX154" fmla="*/ 7942410 w 12192000"/>
              <a:gd name="connsiteY154" fmla="*/ 751909 h 6858000"/>
              <a:gd name="connsiteX155" fmla="*/ 7955778 w 12192000"/>
              <a:gd name="connsiteY155" fmla="*/ 790472 h 6858000"/>
              <a:gd name="connsiteX156" fmla="*/ 8087876 w 12192000"/>
              <a:gd name="connsiteY156" fmla="*/ 976867 h 6858000"/>
              <a:gd name="connsiteX157" fmla="*/ 7947386 w 12192000"/>
              <a:gd name="connsiteY157" fmla="*/ 1028897 h 6858000"/>
              <a:gd name="connsiteX158" fmla="*/ 7938992 w 12192000"/>
              <a:gd name="connsiteY158" fmla="*/ 1117042 h 6858000"/>
              <a:gd name="connsiteX159" fmla="*/ 7867503 w 12192000"/>
              <a:gd name="connsiteY159" fmla="*/ 1215596 h 6858000"/>
              <a:gd name="connsiteX160" fmla="*/ 7710229 w 12192000"/>
              <a:gd name="connsiteY160" fmla="*/ 1354244 h 6858000"/>
              <a:gd name="connsiteX161" fmla="*/ 7621024 w 12192000"/>
              <a:gd name="connsiteY161" fmla="*/ 1447286 h 6858000"/>
              <a:gd name="connsiteX162" fmla="*/ 7774880 w 12192000"/>
              <a:gd name="connsiteY162" fmla="*/ 1472076 h 6858000"/>
              <a:gd name="connsiteX163" fmla="*/ 7798812 w 12192000"/>
              <a:gd name="connsiteY163" fmla="*/ 1486462 h 6858000"/>
              <a:gd name="connsiteX164" fmla="*/ 7780474 w 12192000"/>
              <a:gd name="connsiteY164" fmla="*/ 1535432 h 6858000"/>
              <a:gd name="connsiteX165" fmla="*/ 7755919 w 12192000"/>
              <a:gd name="connsiteY165" fmla="*/ 1584099 h 6858000"/>
              <a:gd name="connsiteX166" fmla="*/ 7773014 w 12192000"/>
              <a:gd name="connsiteY166" fmla="*/ 1622355 h 6858000"/>
              <a:gd name="connsiteX167" fmla="*/ 7892993 w 12192000"/>
              <a:gd name="connsiteY167" fmla="*/ 1787937 h 6858000"/>
              <a:gd name="connsiteX168" fmla="*/ 7991521 w 12192000"/>
              <a:gd name="connsiteY168" fmla="*/ 1853739 h 6858000"/>
              <a:gd name="connsiteX169" fmla="*/ 8215932 w 12192000"/>
              <a:gd name="connsiteY169" fmla="*/ 2152764 h 6858000"/>
              <a:gd name="connsiteX170" fmla="*/ 8286489 w 12192000"/>
              <a:gd name="connsiteY170" fmla="*/ 2249786 h 6858000"/>
              <a:gd name="connsiteX171" fmla="*/ 8234270 w 12192000"/>
              <a:gd name="connsiteY171" fmla="*/ 2284064 h 6858000"/>
              <a:gd name="connsiteX172" fmla="*/ 8334357 w 12192000"/>
              <a:gd name="connsiteY172" fmla="*/ 2385679 h 6858000"/>
              <a:gd name="connsiteX173" fmla="*/ 8452157 w 12192000"/>
              <a:gd name="connsiteY173" fmla="*/ 2498616 h 6858000"/>
              <a:gd name="connsiteX174" fmla="*/ 8482927 w 12192000"/>
              <a:gd name="connsiteY174" fmla="*/ 2528612 h 6858000"/>
              <a:gd name="connsiteX175" fmla="*/ 10911361 w 12192000"/>
              <a:gd name="connsiteY175" fmla="*/ 3535561 h 6858000"/>
              <a:gd name="connsiteX176" fmla="*/ 11551649 w 12192000"/>
              <a:gd name="connsiteY176" fmla="*/ 3387120 h 6858000"/>
              <a:gd name="connsiteX177" fmla="*/ 11804971 w 12192000"/>
              <a:gd name="connsiteY177" fmla="*/ 3271735 h 6858000"/>
              <a:gd name="connsiteX178" fmla="*/ 12129465 w 12192000"/>
              <a:gd name="connsiteY178" fmla="*/ 3086565 h 6858000"/>
              <a:gd name="connsiteX179" fmla="*/ 12192000 w 12192000"/>
              <a:gd name="connsiteY179" fmla="*/ 3060706 h 6858000"/>
              <a:gd name="connsiteX180" fmla="*/ 12192000 w 12192000"/>
              <a:gd name="connsiteY180" fmla="*/ 3766004 h 6858000"/>
              <a:gd name="connsiteX181" fmla="*/ 12069511 w 12192000"/>
              <a:gd name="connsiteY181" fmla="*/ 3730912 h 6858000"/>
              <a:gd name="connsiteX182" fmla="*/ 11743305 w 12192000"/>
              <a:gd name="connsiteY182" fmla="*/ 3682401 h 6858000"/>
              <a:gd name="connsiteX183" fmla="*/ 11692833 w 12192000"/>
              <a:gd name="connsiteY183" fmla="*/ 3681484 h 6858000"/>
              <a:gd name="connsiteX184" fmla="*/ 9314871 w 12192000"/>
              <a:gd name="connsiteY184" fmla="*/ 4689350 h 6858000"/>
              <a:gd name="connsiteX185" fmla="*/ 9284101 w 12192000"/>
              <a:gd name="connsiteY185" fmla="*/ 4719346 h 6858000"/>
              <a:gd name="connsiteX186" fmla="*/ 9166300 w 12192000"/>
              <a:gd name="connsiteY186" fmla="*/ 4832283 h 6858000"/>
              <a:gd name="connsiteX187" fmla="*/ 9066214 w 12192000"/>
              <a:gd name="connsiteY187" fmla="*/ 4933898 h 6858000"/>
              <a:gd name="connsiteX188" fmla="*/ 9118433 w 12192000"/>
              <a:gd name="connsiteY188" fmla="*/ 4968176 h 6858000"/>
              <a:gd name="connsiteX189" fmla="*/ 9047876 w 12192000"/>
              <a:gd name="connsiteY189" fmla="*/ 5065198 h 6858000"/>
              <a:gd name="connsiteX190" fmla="*/ 8823465 w 12192000"/>
              <a:gd name="connsiteY190" fmla="*/ 5364223 h 6858000"/>
              <a:gd name="connsiteX191" fmla="*/ 8724937 w 12192000"/>
              <a:gd name="connsiteY191" fmla="*/ 5430025 h 6858000"/>
              <a:gd name="connsiteX192" fmla="*/ 8604958 w 12192000"/>
              <a:gd name="connsiteY192" fmla="*/ 5595607 h 6858000"/>
              <a:gd name="connsiteX193" fmla="*/ 8587863 w 12192000"/>
              <a:gd name="connsiteY193" fmla="*/ 5633863 h 6858000"/>
              <a:gd name="connsiteX194" fmla="*/ 8612418 w 12192000"/>
              <a:gd name="connsiteY194" fmla="*/ 5682530 h 6858000"/>
              <a:gd name="connsiteX195" fmla="*/ 8630756 w 12192000"/>
              <a:gd name="connsiteY195" fmla="*/ 5731500 h 6858000"/>
              <a:gd name="connsiteX196" fmla="*/ 8606823 w 12192000"/>
              <a:gd name="connsiteY196" fmla="*/ 5745886 h 6858000"/>
              <a:gd name="connsiteX197" fmla="*/ 8452968 w 12192000"/>
              <a:gd name="connsiteY197" fmla="*/ 5770676 h 6858000"/>
              <a:gd name="connsiteX198" fmla="*/ 8542173 w 12192000"/>
              <a:gd name="connsiteY198" fmla="*/ 5863718 h 6858000"/>
              <a:gd name="connsiteX199" fmla="*/ 8699447 w 12192000"/>
              <a:gd name="connsiteY199" fmla="*/ 6002366 h 6858000"/>
              <a:gd name="connsiteX200" fmla="*/ 8770936 w 12192000"/>
              <a:gd name="connsiteY200" fmla="*/ 6100920 h 6858000"/>
              <a:gd name="connsiteX201" fmla="*/ 8779329 w 12192000"/>
              <a:gd name="connsiteY201" fmla="*/ 6189065 h 6858000"/>
              <a:gd name="connsiteX202" fmla="*/ 8919820 w 12192000"/>
              <a:gd name="connsiteY202" fmla="*/ 6241095 h 6858000"/>
              <a:gd name="connsiteX203" fmla="*/ 8787721 w 12192000"/>
              <a:gd name="connsiteY203" fmla="*/ 6427490 h 6858000"/>
              <a:gd name="connsiteX204" fmla="*/ 8774354 w 12192000"/>
              <a:gd name="connsiteY204" fmla="*/ 6466053 h 6858000"/>
              <a:gd name="connsiteX205" fmla="*/ 8853613 w 12192000"/>
              <a:gd name="connsiteY205" fmla="*/ 6604088 h 6858000"/>
              <a:gd name="connsiteX206" fmla="*/ 8866669 w 12192000"/>
              <a:gd name="connsiteY206" fmla="*/ 6626125 h 6858000"/>
              <a:gd name="connsiteX207" fmla="*/ 8895884 w 12192000"/>
              <a:gd name="connsiteY207" fmla="*/ 6670198 h 6858000"/>
              <a:gd name="connsiteX208" fmla="*/ 8979808 w 12192000"/>
              <a:gd name="connsiteY208" fmla="*/ 6680910 h 6858000"/>
              <a:gd name="connsiteX209" fmla="*/ 8936293 w 12192000"/>
              <a:gd name="connsiteY209" fmla="*/ 6712128 h 6858000"/>
              <a:gd name="connsiteX210" fmla="*/ 8851748 w 12192000"/>
              <a:gd name="connsiteY210" fmla="*/ 6817721 h 6858000"/>
              <a:gd name="connsiteX211" fmla="*/ 8854326 w 12192000"/>
              <a:gd name="connsiteY211" fmla="*/ 6858000 h 6858000"/>
              <a:gd name="connsiteX212" fmla="*/ 0 w 12192000"/>
              <a:gd name="connsiteY2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12192000" h="6858000">
                <a:moveTo>
                  <a:pt x="5947992" y="2457985"/>
                </a:moveTo>
                <a:cubicBezTo>
                  <a:pt x="5940097" y="2457729"/>
                  <a:pt x="5932472" y="2460803"/>
                  <a:pt x="5926156" y="2472983"/>
                </a:cubicBezTo>
                <a:cubicBezTo>
                  <a:pt x="5959722" y="2505081"/>
                  <a:pt x="6002495" y="2493015"/>
                  <a:pt x="6047792" y="2529213"/>
                </a:cubicBezTo>
                <a:cubicBezTo>
                  <a:pt x="5974160" y="2517829"/>
                  <a:pt x="5915867" y="2508723"/>
                  <a:pt x="5857576" y="2499619"/>
                </a:cubicBezTo>
                <a:cubicBezTo>
                  <a:pt x="5856491" y="2505992"/>
                  <a:pt x="5855409" y="2512367"/>
                  <a:pt x="5854328" y="2518740"/>
                </a:cubicBezTo>
                <a:cubicBezTo>
                  <a:pt x="5928861" y="2532172"/>
                  <a:pt x="5997802" y="2566775"/>
                  <a:pt x="6070351" y="2591134"/>
                </a:cubicBezTo>
                <a:cubicBezTo>
                  <a:pt x="6063673" y="2606161"/>
                  <a:pt x="6056996" y="2603200"/>
                  <a:pt x="6051040" y="2602290"/>
                </a:cubicBezTo>
                <a:cubicBezTo>
                  <a:pt x="6012239" y="2596370"/>
                  <a:pt x="5973439" y="2590453"/>
                  <a:pt x="5936261" y="2574288"/>
                </a:cubicBezTo>
                <a:cubicBezTo>
                  <a:pt x="5927960" y="2570644"/>
                  <a:pt x="5917853" y="2570644"/>
                  <a:pt x="5913160" y="2581573"/>
                </a:cubicBezTo>
                <a:cubicBezTo>
                  <a:pt x="5906483" y="2597054"/>
                  <a:pt x="5916047" y="2607071"/>
                  <a:pt x="5924531" y="2615492"/>
                </a:cubicBezTo>
                <a:cubicBezTo>
                  <a:pt x="5939329" y="2630063"/>
                  <a:pt x="5957196" y="2625966"/>
                  <a:pt x="5974341" y="2628696"/>
                </a:cubicBezTo>
                <a:cubicBezTo>
                  <a:pt x="6019999" y="2635754"/>
                  <a:pt x="6041837" y="2657837"/>
                  <a:pt x="6051944" y="2708377"/>
                </a:cubicBezTo>
                <a:cubicBezTo>
                  <a:pt x="6011879" y="2687887"/>
                  <a:pt x="5973256" y="2713157"/>
                  <a:pt x="5934457" y="2698814"/>
                </a:cubicBezTo>
                <a:cubicBezTo>
                  <a:pt x="5924351" y="2695173"/>
                  <a:pt x="5908288" y="2700635"/>
                  <a:pt x="5913702" y="2718165"/>
                </a:cubicBezTo>
                <a:cubicBezTo>
                  <a:pt x="5918755" y="2734556"/>
                  <a:pt x="5935540" y="2746393"/>
                  <a:pt x="5905761" y="2743207"/>
                </a:cubicBezTo>
                <a:cubicBezTo>
                  <a:pt x="5884465" y="2740930"/>
                  <a:pt x="5842778" y="2759370"/>
                  <a:pt x="5860282" y="2763923"/>
                </a:cubicBezTo>
                <a:cubicBezTo>
                  <a:pt x="5882300" y="2769615"/>
                  <a:pt x="5903777" y="2777811"/>
                  <a:pt x="5931750" y="2787144"/>
                </a:cubicBezTo>
                <a:cubicBezTo>
                  <a:pt x="5900888" y="2802395"/>
                  <a:pt x="5878690" y="2799208"/>
                  <a:pt x="5855409" y="2787144"/>
                </a:cubicBezTo>
                <a:cubicBezTo>
                  <a:pt x="5827256" y="2772574"/>
                  <a:pt x="5790619" y="2754817"/>
                  <a:pt x="5767701" y="2771209"/>
                </a:cubicBezTo>
                <a:cubicBezTo>
                  <a:pt x="5733410" y="2795794"/>
                  <a:pt x="5704896" y="2780314"/>
                  <a:pt x="5674216" y="2776216"/>
                </a:cubicBezTo>
                <a:cubicBezTo>
                  <a:pt x="5611774" y="2767792"/>
                  <a:pt x="5549872" y="2753678"/>
                  <a:pt x="5487249" y="2746850"/>
                </a:cubicBezTo>
                <a:cubicBezTo>
                  <a:pt x="5462163" y="2744118"/>
                  <a:pt x="5435093" y="2731143"/>
                  <a:pt x="5398276" y="2748898"/>
                </a:cubicBezTo>
                <a:cubicBezTo>
                  <a:pt x="5565032" y="2839732"/>
                  <a:pt x="5744058" y="2834041"/>
                  <a:pt x="5892947" y="2946502"/>
                </a:cubicBezTo>
                <a:cubicBezTo>
                  <a:pt x="5886631" y="2957201"/>
                  <a:pt x="5854508" y="2987707"/>
                  <a:pt x="5867682" y="2989983"/>
                </a:cubicBezTo>
                <a:cubicBezTo>
                  <a:pt x="5904678" y="2996585"/>
                  <a:pt x="5937523" y="3018895"/>
                  <a:pt x="5971273" y="3037335"/>
                </a:cubicBezTo>
                <a:cubicBezTo>
                  <a:pt x="5985891" y="3045302"/>
                  <a:pt x="6003576" y="3055776"/>
                  <a:pt x="5996719" y="3084231"/>
                </a:cubicBezTo>
                <a:cubicBezTo>
                  <a:pt x="5984267" y="3092199"/>
                  <a:pt x="5975063" y="3081044"/>
                  <a:pt x="5964776" y="3080134"/>
                </a:cubicBezTo>
                <a:cubicBezTo>
                  <a:pt x="5954308" y="3079224"/>
                  <a:pt x="5930847" y="3085141"/>
                  <a:pt x="5937344" y="3089012"/>
                </a:cubicBezTo>
                <a:cubicBezTo>
                  <a:pt x="5966942" y="3106542"/>
                  <a:pt x="5913702" y="3148657"/>
                  <a:pt x="5948713" y="3148657"/>
                </a:cubicBezTo>
                <a:cubicBezTo>
                  <a:pt x="6007366" y="3148884"/>
                  <a:pt x="6038588" y="3223555"/>
                  <a:pt x="6095075" y="3225605"/>
                </a:cubicBezTo>
                <a:cubicBezTo>
                  <a:pt x="6104098" y="3225831"/>
                  <a:pt x="6108430" y="3239035"/>
                  <a:pt x="6108249" y="3250646"/>
                </a:cubicBezTo>
                <a:cubicBezTo>
                  <a:pt x="6108249" y="3264533"/>
                  <a:pt x="6099948" y="3267037"/>
                  <a:pt x="6090744" y="3268403"/>
                </a:cubicBezTo>
                <a:cubicBezTo>
                  <a:pt x="6076667" y="3270451"/>
                  <a:pt x="6062049" y="3250646"/>
                  <a:pt x="6043461" y="3277509"/>
                </a:cubicBezTo>
                <a:cubicBezTo>
                  <a:pt x="6076847" y="3293216"/>
                  <a:pt x="6110234" y="3308925"/>
                  <a:pt x="6109692" y="3362879"/>
                </a:cubicBezTo>
                <a:cubicBezTo>
                  <a:pt x="6109513" y="3377448"/>
                  <a:pt x="6123409" y="3382912"/>
                  <a:pt x="6133877" y="3386554"/>
                </a:cubicBezTo>
                <a:cubicBezTo>
                  <a:pt x="6151202" y="3392474"/>
                  <a:pt x="6165818" y="3402946"/>
                  <a:pt x="6175205" y="3423208"/>
                </a:cubicBezTo>
                <a:cubicBezTo>
                  <a:pt x="6175023" y="3427077"/>
                  <a:pt x="6174842" y="3431175"/>
                  <a:pt x="6175926" y="3434363"/>
                </a:cubicBezTo>
                <a:cubicBezTo>
                  <a:pt x="6172859" y="3483307"/>
                  <a:pt x="6147593" y="3481940"/>
                  <a:pt x="6119620" y="3473747"/>
                </a:cubicBezTo>
                <a:cubicBezTo>
                  <a:pt x="6086232" y="3463729"/>
                  <a:pt x="6053206" y="3445516"/>
                  <a:pt x="6018015" y="3463046"/>
                </a:cubicBezTo>
                <a:cubicBezTo>
                  <a:pt x="6067646" y="3486494"/>
                  <a:pt x="6121605" y="3488316"/>
                  <a:pt x="6168166" y="3521781"/>
                </a:cubicBezTo>
                <a:cubicBezTo>
                  <a:pt x="5997802" y="3527928"/>
                  <a:pt x="5847289" y="3422296"/>
                  <a:pt x="5682157" y="3381775"/>
                </a:cubicBezTo>
                <a:cubicBezTo>
                  <a:pt x="5687753" y="3408864"/>
                  <a:pt x="5701106" y="3414328"/>
                  <a:pt x="5713198" y="3418426"/>
                </a:cubicBezTo>
                <a:cubicBezTo>
                  <a:pt x="5774197" y="3438916"/>
                  <a:pt x="5827616" y="3479666"/>
                  <a:pt x="5883202" y="3514950"/>
                </a:cubicBezTo>
                <a:cubicBezTo>
                  <a:pt x="5906121" y="3529520"/>
                  <a:pt x="5922726" y="3544092"/>
                  <a:pt x="5931387" y="3575508"/>
                </a:cubicBezTo>
                <a:cubicBezTo>
                  <a:pt x="5939149" y="3603965"/>
                  <a:pt x="5954128" y="3617168"/>
                  <a:pt x="5981919" y="3608971"/>
                </a:cubicBezTo>
                <a:cubicBezTo>
                  <a:pt x="6004478" y="3602142"/>
                  <a:pt x="6029202" y="3605784"/>
                  <a:pt x="6052845" y="3608290"/>
                </a:cubicBezTo>
                <a:cubicBezTo>
                  <a:pt x="6080096" y="3611021"/>
                  <a:pt x="6110596" y="3643120"/>
                  <a:pt x="6103196" y="3659739"/>
                </a:cubicBezTo>
                <a:cubicBezTo>
                  <a:pt x="6090564" y="3687968"/>
                  <a:pt x="6069448" y="3673853"/>
                  <a:pt x="6050680" y="3670666"/>
                </a:cubicBezTo>
                <a:cubicBezTo>
                  <a:pt x="6029383" y="3666796"/>
                  <a:pt x="5989861" y="3658828"/>
                  <a:pt x="5989139" y="3662243"/>
                </a:cubicBezTo>
                <a:cubicBezTo>
                  <a:pt x="5975242" y="3733043"/>
                  <a:pt x="5877426" y="3671351"/>
                  <a:pt x="5856311" y="3664973"/>
                </a:cubicBezTo>
                <a:cubicBezTo>
                  <a:pt x="5829964" y="3657007"/>
                  <a:pt x="5805239" y="3671577"/>
                  <a:pt x="5780153" y="3674991"/>
                </a:cubicBezTo>
                <a:cubicBezTo>
                  <a:pt x="5757776" y="3678178"/>
                  <a:pt x="5631264" y="3687968"/>
                  <a:pt x="5605096" y="3657917"/>
                </a:cubicBezTo>
                <a:cubicBezTo>
                  <a:pt x="5601487" y="3681365"/>
                  <a:pt x="5609066" y="3690927"/>
                  <a:pt x="5615384" y="3701627"/>
                </a:cubicBezTo>
                <a:cubicBezTo>
                  <a:pt x="5624226" y="3716879"/>
                  <a:pt x="5625670" y="3727579"/>
                  <a:pt x="5608886" y="3739645"/>
                </a:cubicBezTo>
                <a:cubicBezTo>
                  <a:pt x="5561061" y="3774249"/>
                  <a:pt x="5561784" y="3775386"/>
                  <a:pt x="5606359" y="3822284"/>
                </a:cubicBezTo>
                <a:cubicBezTo>
                  <a:pt x="5608526" y="3824332"/>
                  <a:pt x="5607622" y="3831162"/>
                  <a:pt x="5607984" y="3835716"/>
                </a:cubicBezTo>
                <a:cubicBezTo>
                  <a:pt x="5596254" y="3843000"/>
                  <a:pt x="5582537" y="3824787"/>
                  <a:pt x="5568822" y="3844366"/>
                </a:cubicBezTo>
                <a:cubicBezTo>
                  <a:pt x="5628557" y="3930418"/>
                  <a:pt x="5719696" y="3951589"/>
                  <a:pt x="5802171" y="4016244"/>
                </a:cubicBezTo>
                <a:cubicBezTo>
                  <a:pt x="5735397" y="4037643"/>
                  <a:pt x="5695332" y="3962973"/>
                  <a:pt x="5646244" y="3972534"/>
                </a:cubicBezTo>
                <a:cubicBezTo>
                  <a:pt x="5621699" y="3995983"/>
                  <a:pt x="5694611" y="4033546"/>
                  <a:pt x="5625129" y="4044701"/>
                </a:cubicBezTo>
                <a:cubicBezTo>
                  <a:pt x="5655268" y="4065189"/>
                  <a:pt x="5677646" y="4085221"/>
                  <a:pt x="5698400" y="4108899"/>
                </a:cubicBezTo>
                <a:cubicBezTo>
                  <a:pt x="5735397" y="4151242"/>
                  <a:pt x="5742615" y="4179015"/>
                  <a:pt x="5725470" y="4235930"/>
                </a:cubicBezTo>
                <a:cubicBezTo>
                  <a:pt x="5714280" y="4273265"/>
                  <a:pt x="5697858" y="4307641"/>
                  <a:pt x="5712295" y="4352032"/>
                </a:cubicBezTo>
                <a:cubicBezTo>
                  <a:pt x="5722402" y="4382538"/>
                  <a:pt x="5718431" y="4402571"/>
                  <a:pt x="5680894" y="4388911"/>
                </a:cubicBezTo>
                <a:cubicBezTo>
                  <a:pt x="5640469" y="4374341"/>
                  <a:pt x="5625311" y="4401660"/>
                  <a:pt x="5635415" y="4455158"/>
                </a:cubicBezTo>
                <a:cubicBezTo>
                  <a:pt x="5641912" y="4489535"/>
                  <a:pt x="5635053" y="4500006"/>
                  <a:pt x="5607263" y="4496136"/>
                </a:cubicBezTo>
                <a:cubicBezTo>
                  <a:pt x="5576581" y="4491811"/>
                  <a:pt x="5547347" y="4469272"/>
                  <a:pt x="5509446" y="4480201"/>
                </a:cubicBezTo>
                <a:cubicBezTo>
                  <a:pt x="5539765" y="4542578"/>
                  <a:pt x="5604556" y="4524821"/>
                  <a:pt x="5639928" y="4584239"/>
                </a:cubicBezTo>
                <a:cubicBezTo>
                  <a:pt x="5597697" y="4584465"/>
                  <a:pt x="5565392" y="4584239"/>
                  <a:pt x="5534171" y="4571262"/>
                </a:cubicBezTo>
                <a:cubicBezTo>
                  <a:pt x="5521177" y="4566025"/>
                  <a:pt x="5506919" y="4560563"/>
                  <a:pt x="5499701" y="4578547"/>
                </a:cubicBezTo>
                <a:cubicBezTo>
                  <a:pt x="5491219" y="4600174"/>
                  <a:pt x="5508725" y="4608370"/>
                  <a:pt x="5519373" y="4612239"/>
                </a:cubicBezTo>
                <a:cubicBezTo>
                  <a:pt x="5549331" y="4623167"/>
                  <a:pt x="5572251" y="4649119"/>
                  <a:pt x="5596974" y="4669379"/>
                </a:cubicBezTo>
                <a:cubicBezTo>
                  <a:pt x="5651296" y="4713773"/>
                  <a:pt x="5710854" y="4750880"/>
                  <a:pt x="5756873" y="4824185"/>
                </a:cubicBezTo>
                <a:cubicBezTo>
                  <a:pt x="5698941" y="4805517"/>
                  <a:pt x="5655808" y="4762036"/>
                  <a:pt x="5602028" y="4753158"/>
                </a:cubicBezTo>
                <a:cubicBezTo>
                  <a:pt x="5648590" y="4819860"/>
                  <a:pt x="5708506" y="4863796"/>
                  <a:pt x="5765173" y="4912286"/>
                </a:cubicBezTo>
                <a:cubicBezTo>
                  <a:pt x="5781416" y="4925946"/>
                  <a:pt x="5797839" y="4935280"/>
                  <a:pt x="5801450" y="4965101"/>
                </a:cubicBezTo>
                <a:cubicBezTo>
                  <a:pt x="5808487" y="5022926"/>
                  <a:pt x="5829602" y="5070733"/>
                  <a:pt x="5874721" y="5096229"/>
                </a:cubicBezTo>
                <a:cubicBezTo>
                  <a:pt x="5875080" y="5096458"/>
                  <a:pt x="5872555" y="5105110"/>
                  <a:pt x="5871110" y="5111026"/>
                </a:cubicBezTo>
                <a:cubicBezTo>
                  <a:pt x="5843499" y="5112849"/>
                  <a:pt x="5821663" y="5078700"/>
                  <a:pt x="5786469" y="5089855"/>
                </a:cubicBezTo>
                <a:cubicBezTo>
                  <a:pt x="5820218" y="5136296"/>
                  <a:pt x="5848372" y="5177958"/>
                  <a:pt x="5896196" y="5200041"/>
                </a:cubicBezTo>
                <a:cubicBezTo>
                  <a:pt x="5934457" y="5217568"/>
                  <a:pt x="5981739" y="5227813"/>
                  <a:pt x="6009534" y="5284725"/>
                </a:cubicBezTo>
                <a:cubicBezTo>
                  <a:pt x="5977228" y="5295882"/>
                  <a:pt x="5953224" y="5281769"/>
                  <a:pt x="5929042" y="5271751"/>
                </a:cubicBezTo>
                <a:cubicBezTo>
                  <a:pt x="5892045" y="5256270"/>
                  <a:pt x="5855409" y="5238742"/>
                  <a:pt x="5818413" y="5223260"/>
                </a:cubicBezTo>
                <a:cubicBezTo>
                  <a:pt x="5804336" y="5217341"/>
                  <a:pt x="5788996" y="5213242"/>
                  <a:pt x="5779973" y="5241473"/>
                </a:cubicBezTo>
                <a:cubicBezTo>
                  <a:pt x="5827077" y="5247392"/>
                  <a:pt x="5855230" y="5285637"/>
                  <a:pt x="5884826" y="5321606"/>
                </a:cubicBezTo>
                <a:cubicBezTo>
                  <a:pt x="5901430" y="5341868"/>
                  <a:pt x="5914966" y="5368959"/>
                  <a:pt x="5944924" y="5358715"/>
                </a:cubicBezTo>
                <a:cubicBezTo>
                  <a:pt x="5960626" y="5353252"/>
                  <a:pt x="5970550" y="5368502"/>
                  <a:pt x="5968926" y="5387170"/>
                </a:cubicBezTo>
                <a:cubicBezTo>
                  <a:pt x="5962971" y="5452963"/>
                  <a:pt x="5999606" y="5475955"/>
                  <a:pt x="6037505" y="5488704"/>
                </a:cubicBezTo>
                <a:cubicBezTo>
                  <a:pt x="6109333" y="5512608"/>
                  <a:pt x="6169069" y="5568837"/>
                  <a:pt x="6238910" y="5599571"/>
                </a:cubicBezTo>
                <a:cubicBezTo>
                  <a:pt x="6306768" y="5629394"/>
                  <a:pt x="6359285" y="5700193"/>
                  <a:pt x="6427321" y="5737302"/>
                </a:cubicBezTo>
                <a:cubicBezTo>
                  <a:pt x="6476592" y="5764165"/>
                  <a:pt x="6523694" y="5798767"/>
                  <a:pt x="6574408" y="5823126"/>
                </a:cubicBezTo>
                <a:cubicBezTo>
                  <a:pt x="6694419" y="5880723"/>
                  <a:pt x="6816779" y="5926936"/>
                  <a:pt x="6946177" y="5933538"/>
                </a:cubicBezTo>
                <a:cubicBezTo>
                  <a:pt x="7053016" y="5938775"/>
                  <a:pt x="7979734" y="5933767"/>
                  <a:pt x="8356197" y="5184561"/>
                </a:cubicBezTo>
                <a:cubicBezTo>
                  <a:pt x="8363416" y="5180917"/>
                  <a:pt x="8371536" y="5171356"/>
                  <a:pt x="8374063" y="5162249"/>
                </a:cubicBezTo>
                <a:cubicBezTo>
                  <a:pt x="8386155" y="5119678"/>
                  <a:pt x="8415752" y="5101238"/>
                  <a:pt x="8442461" y="5078246"/>
                </a:cubicBezTo>
                <a:cubicBezTo>
                  <a:pt x="8465923" y="5057984"/>
                  <a:pt x="8490829" y="5036813"/>
                  <a:pt x="8500574" y="5002664"/>
                </a:cubicBezTo>
                <a:cubicBezTo>
                  <a:pt x="8513388" y="4957134"/>
                  <a:pt x="8476933" y="4994469"/>
                  <a:pt x="8470255" y="4977167"/>
                </a:cubicBezTo>
                <a:cubicBezTo>
                  <a:pt x="8484151" y="4953492"/>
                  <a:pt x="8505628" y="4931864"/>
                  <a:pt x="8511222" y="4905001"/>
                </a:cubicBezTo>
                <a:cubicBezTo>
                  <a:pt x="8531614" y="4808021"/>
                  <a:pt x="8575650" y="4737448"/>
                  <a:pt x="8641522" y="4682584"/>
                </a:cubicBezTo>
                <a:cubicBezTo>
                  <a:pt x="8660471" y="4666876"/>
                  <a:pt x="8672923" y="4638191"/>
                  <a:pt x="8698730" y="4633640"/>
                </a:cubicBezTo>
                <a:cubicBezTo>
                  <a:pt x="8756120" y="4623622"/>
                  <a:pt x="8738073" y="4545310"/>
                  <a:pt x="8768393" y="4510479"/>
                </a:cubicBezTo>
                <a:cubicBezTo>
                  <a:pt x="8774168" y="4503875"/>
                  <a:pt x="8779401" y="4490901"/>
                  <a:pt x="8778319" y="4482024"/>
                </a:cubicBezTo>
                <a:cubicBezTo>
                  <a:pt x="8776696" y="4469272"/>
                  <a:pt x="8769837" y="4457207"/>
                  <a:pt x="8764062" y="4445824"/>
                </a:cubicBezTo>
                <a:cubicBezTo>
                  <a:pt x="8758106" y="4434442"/>
                  <a:pt x="8749083" y="4424425"/>
                  <a:pt x="8753414" y="4409400"/>
                </a:cubicBezTo>
                <a:cubicBezTo>
                  <a:pt x="8755217" y="4403254"/>
                  <a:pt x="8753956" y="4381855"/>
                  <a:pt x="8767310" y="4398700"/>
                </a:cubicBezTo>
                <a:cubicBezTo>
                  <a:pt x="8803945" y="4444915"/>
                  <a:pt x="8825242" y="4401206"/>
                  <a:pt x="8856643" y="4380261"/>
                </a:cubicBezTo>
                <a:cubicBezTo>
                  <a:pt x="8831377" y="4358633"/>
                  <a:pt x="8808638" y="4343381"/>
                  <a:pt x="8804848" y="4311055"/>
                </a:cubicBezTo>
                <a:cubicBezTo>
                  <a:pt x="8797088" y="4244352"/>
                  <a:pt x="8763883" y="4213847"/>
                  <a:pt x="8713530" y="4207927"/>
                </a:cubicBezTo>
                <a:cubicBezTo>
                  <a:pt x="8732118" y="4143502"/>
                  <a:pt x="8732118" y="4143502"/>
                  <a:pt x="8672022" y="4134623"/>
                </a:cubicBezTo>
                <a:cubicBezTo>
                  <a:pt x="8695122" y="4093646"/>
                  <a:pt x="8695122" y="4083174"/>
                  <a:pt x="8667148" y="4069059"/>
                </a:cubicBezTo>
                <a:cubicBezTo>
                  <a:pt x="8640258" y="4055627"/>
                  <a:pt x="8610481" y="4051074"/>
                  <a:pt x="8585575" y="4030359"/>
                </a:cubicBezTo>
                <a:cubicBezTo>
                  <a:pt x="8608496" y="3977998"/>
                  <a:pt x="8614992" y="3917215"/>
                  <a:pt x="8662275" y="3891717"/>
                </a:cubicBezTo>
                <a:cubicBezTo>
                  <a:pt x="8669675" y="3887847"/>
                  <a:pt x="8674728" y="3872139"/>
                  <a:pt x="8670037" y="3863033"/>
                </a:cubicBezTo>
                <a:cubicBezTo>
                  <a:pt x="8652891" y="3830024"/>
                  <a:pt x="8677435" y="3767419"/>
                  <a:pt x="8624017" y="3760362"/>
                </a:cubicBezTo>
                <a:cubicBezTo>
                  <a:pt x="8617338" y="3759679"/>
                  <a:pt x="8611202" y="3752848"/>
                  <a:pt x="8616436" y="3743970"/>
                </a:cubicBezTo>
                <a:cubicBezTo>
                  <a:pt x="8634484" y="3713010"/>
                  <a:pt x="8612646" y="3715058"/>
                  <a:pt x="8599473" y="3711188"/>
                </a:cubicBezTo>
                <a:cubicBezTo>
                  <a:pt x="8583590" y="3706409"/>
                  <a:pt x="8565543" y="3720067"/>
                  <a:pt x="8550745" y="3703220"/>
                </a:cubicBezTo>
                <a:cubicBezTo>
                  <a:pt x="8554174" y="3685463"/>
                  <a:pt x="8566987" y="3685690"/>
                  <a:pt x="8576010" y="3680000"/>
                </a:cubicBezTo>
                <a:cubicBezTo>
                  <a:pt x="8602359" y="3663608"/>
                  <a:pt x="8623836" y="3644031"/>
                  <a:pt x="8625100" y="3601459"/>
                </a:cubicBezTo>
                <a:cubicBezTo>
                  <a:pt x="8626001" y="3567084"/>
                  <a:pt x="8628889" y="3536807"/>
                  <a:pt x="8592433" y="3526333"/>
                </a:cubicBezTo>
                <a:cubicBezTo>
                  <a:pt x="8577274" y="3522007"/>
                  <a:pt x="8581606" y="3497194"/>
                  <a:pt x="8590269" y="3484900"/>
                </a:cubicBezTo>
                <a:cubicBezTo>
                  <a:pt x="8605789" y="3463046"/>
                  <a:pt x="8618601" y="3433907"/>
                  <a:pt x="8645312" y="3431858"/>
                </a:cubicBezTo>
                <a:cubicBezTo>
                  <a:pt x="8661554" y="3430493"/>
                  <a:pt x="8674007" y="3421385"/>
                  <a:pt x="8686820" y="3410914"/>
                </a:cubicBezTo>
                <a:cubicBezTo>
                  <a:pt x="8696024" y="3403399"/>
                  <a:pt x="8707033" y="3397026"/>
                  <a:pt x="8705950" y="3380864"/>
                </a:cubicBezTo>
                <a:cubicBezTo>
                  <a:pt x="8704867" y="3365383"/>
                  <a:pt x="8694220" y="3359009"/>
                  <a:pt x="8683391" y="3355822"/>
                </a:cubicBezTo>
                <a:cubicBezTo>
                  <a:pt x="8647296" y="3345578"/>
                  <a:pt x="8613369" y="3330552"/>
                  <a:pt x="8583229" y="3296177"/>
                </a:cubicBezTo>
                <a:cubicBezTo>
                  <a:pt x="8603262" y="3277964"/>
                  <a:pt x="8622392" y="3264761"/>
                  <a:pt x="8637190" y="3246320"/>
                </a:cubicBezTo>
                <a:cubicBezTo>
                  <a:pt x="8672923" y="3201702"/>
                  <a:pt x="8370273" y="3061239"/>
                  <a:pt x="8355114" y="3011154"/>
                </a:cubicBezTo>
                <a:cubicBezTo>
                  <a:pt x="8350422" y="2995674"/>
                  <a:pt x="8334361" y="2979739"/>
                  <a:pt x="8321004" y="2975186"/>
                </a:cubicBezTo>
                <a:cubicBezTo>
                  <a:pt x="8258382" y="2953786"/>
                  <a:pt x="8204061" y="2905750"/>
                  <a:pt x="8139993" y="2887993"/>
                </a:cubicBezTo>
                <a:cubicBezTo>
                  <a:pt x="8079535" y="2871148"/>
                  <a:pt x="8019980" y="2848609"/>
                  <a:pt x="7953747" y="2826301"/>
                </a:cubicBezTo>
                <a:cubicBezTo>
                  <a:pt x="7994353" y="2770297"/>
                  <a:pt x="8066361" y="2776900"/>
                  <a:pt x="8083145" y="2696083"/>
                </a:cubicBezTo>
                <a:cubicBezTo>
                  <a:pt x="8017633" y="2675138"/>
                  <a:pt x="7948695" y="2699043"/>
                  <a:pt x="7885529" y="2665804"/>
                </a:cubicBezTo>
                <a:cubicBezTo>
                  <a:pt x="7880115" y="2662846"/>
                  <a:pt x="7872715" y="2665804"/>
                  <a:pt x="7866219" y="2666715"/>
                </a:cubicBezTo>
                <a:cubicBezTo>
                  <a:pt x="7736099" y="2684472"/>
                  <a:pt x="7606520" y="2668993"/>
                  <a:pt x="7478205" y="2646681"/>
                </a:cubicBezTo>
                <a:cubicBezTo>
                  <a:pt x="7293403" y="2614811"/>
                  <a:pt x="7107878" y="2594550"/>
                  <a:pt x="6921993" y="2580207"/>
                </a:cubicBezTo>
                <a:cubicBezTo>
                  <a:pt x="6768412" y="2568368"/>
                  <a:pt x="6614471" y="2563133"/>
                  <a:pt x="6461612" y="2540368"/>
                </a:cubicBezTo>
                <a:cubicBezTo>
                  <a:pt x="6298106" y="2516010"/>
                  <a:pt x="6134780" y="2488463"/>
                  <a:pt x="5971453" y="2462965"/>
                </a:cubicBezTo>
                <a:cubicBezTo>
                  <a:pt x="5964054" y="2461826"/>
                  <a:pt x="5955887" y="2458241"/>
                  <a:pt x="5947992" y="2457985"/>
                </a:cubicBezTo>
                <a:close/>
                <a:moveTo>
                  <a:pt x="0" y="0"/>
                </a:moveTo>
                <a:lnTo>
                  <a:pt x="8078332" y="0"/>
                </a:lnTo>
                <a:lnTo>
                  <a:pt x="8051806" y="19899"/>
                </a:lnTo>
                <a:cubicBezTo>
                  <a:pt x="8010559" y="45723"/>
                  <a:pt x="7966035" y="59669"/>
                  <a:pt x="7919411" y="69998"/>
                </a:cubicBezTo>
                <a:cubicBezTo>
                  <a:pt x="7900760" y="74283"/>
                  <a:pt x="7882423" y="82852"/>
                  <a:pt x="7880558" y="103665"/>
                </a:cubicBezTo>
                <a:cubicBezTo>
                  <a:pt x="7878694" y="125395"/>
                  <a:pt x="7897654" y="133963"/>
                  <a:pt x="7913505" y="144066"/>
                </a:cubicBezTo>
                <a:cubicBezTo>
                  <a:pt x="7935573" y="158143"/>
                  <a:pt x="7957019" y="170388"/>
                  <a:pt x="7984993" y="172224"/>
                </a:cubicBezTo>
                <a:cubicBezTo>
                  <a:pt x="8030996" y="174978"/>
                  <a:pt x="8053062" y="214154"/>
                  <a:pt x="8079793" y="243535"/>
                </a:cubicBezTo>
                <a:cubicBezTo>
                  <a:pt x="8094711" y="260064"/>
                  <a:pt x="8102173" y="293423"/>
                  <a:pt x="8076065" y="299239"/>
                </a:cubicBezTo>
                <a:cubicBezTo>
                  <a:pt x="8013279" y="313320"/>
                  <a:pt x="8018253" y="354025"/>
                  <a:pt x="8019804" y="400240"/>
                </a:cubicBezTo>
                <a:cubicBezTo>
                  <a:pt x="8021980" y="457476"/>
                  <a:pt x="8058970" y="483796"/>
                  <a:pt x="8104349" y="505833"/>
                </a:cubicBezTo>
                <a:cubicBezTo>
                  <a:pt x="8119890" y="513484"/>
                  <a:pt x="8141956" y="513178"/>
                  <a:pt x="8147864" y="537052"/>
                </a:cubicBezTo>
                <a:cubicBezTo>
                  <a:pt x="8122377" y="559700"/>
                  <a:pt x="8091295" y="541338"/>
                  <a:pt x="8063941" y="547764"/>
                </a:cubicBezTo>
                <a:cubicBezTo>
                  <a:pt x="8041252" y="552966"/>
                  <a:pt x="8003642" y="550213"/>
                  <a:pt x="8034725" y="591836"/>
                </a:cubicBezTo>
                <a:cubicBezTo>
                  <a:pt x="8043740" y="603773"/>
                  <a:pt x="8033171" y="612956"/>
                  <a:pt x="8021669" y="613874"/>
                </a:cubicBezTo>
                <a:cubicBezTo>
                  <a:pt x="7929668" y="623362"/>
                  <a:pt x="7971939" y="707531"/>
                  <a:pt x="7942410" y="751909"/>
                </a:cubicBezTo>
                <a:cubicBezTo>
                  <a:pt x="7934331" y="764151"/>
                  <a:pt x="7943034" y="785269"/>
                  <a:pt x="7955778" y="790472"/>
                </a:cubicBezTo>
                <a:cubicBezTo>
                  <a:pt x="8037212" y="824753"/>
                  <a:pt x="8048401" y="906472"/>
                  <a:pt x="8087876" y="976867"/>
                </a:cubicBezTo>
                <a:cubicBezTo>
                  <a:pt x="8044981" y="1004717"/>
                  <a:pt x="7993697" y="1010838"/>
                  <a:pt x="7947386" y="1028897"/>
                </a:cubicBezTo>
                <a:cubicBezTo>
                  <a:pt x="7899207" y="1047873"/>
                  <a:pt x="7899207" y="1061952"/>
                  <a:pt x="7938992" y="1117042"/>
                </a:cubicBezTo>
                <a:cubicBezTo>
                  <a:pt x="7835489" y="1128980"/>
                  <a:pt x="7835489" y="1128980"/>
                  <a:pt x="7867503" y="1215596"/>
                </a:cubicBezTo>
                <a:cubicBezTo>
                  <a:pt x="7780782" y="1223554"/>
                  <a:pt x="7723594" y="1264566"/>
                  <a:pt x="7710229" y="1354244"/>
                </a:cubicBezTo>
                <a:cubicBezTo>
                  <a:pt x="7703701" y="1397704"/>
                  <a:pt x="7664539" y="1418209"/>
                  <a:pt x="7621024" y="1447286"/>
                </a:cubicBezTo>
                <a:cubicBezTo>
                  <a:pt x="7675106" y="1475446"/>
                  <a:pt x="7711784" y="1534209"/>
                  <a:pt x="7774880" y="1472076"/>
                </a:cubicBezTo>
                <a:cubicBezTo>
                  <a:pt x="7797879" y="1449429"/>
                  <a:pt x="7795707" y="1478199"/>
                  <a:pt x="7798812" y="1486462"/>
                </a:cubicBezTo>
                <a:cubicBezTo>
                  <a:pt x="7806271" y="1506661"/>
                  <a:pt x="7790732" y="1520130"/>
                  <a:pt x="7780474" y="1535432"/>
                </a:cubicBezTo>
                <a:cubicBezTo>
                  <a:pt x="7770528" y="1550736"/>
                  <a:pt x="7758715" y="1566956"/>
                  <a:pt x="7755919" y="1584099"/>
                </a:cubicBezTo>
                <a:cubicBezTo>
                  <a:pt x="7754055" y="1596034"/>
                  <a:pt x="7763068" y="1613478"/>
                  <a:pt x="7773014" y="1622355"/>
                </a:cubicBezTo>
                <a:cubicBezTo>
                  <a:pt x="7825233" y="1669183"/>
                  <a:pt x="7794151" y="1774469"/>
                  <a:pt x="7892993" y="1787937"/>
                </a:cubicBezTo>
                <a:cubicBezTo>
                  <a:pt x="7937439" y="1794056"/>
                  <a:pt x="7958885" y="1832621"/>
                  <a:pt x="7991521" y="1853739"/>
                </a:cubicBezTo>
                <a:cubicBezTo>
                  <a:pt x="8104970" y="1927500"/>
                  <a:pt x="8180811" y="2022380"/>
                  <a:pt x="8215932" y="2152764"/>
                </a:cubicBezTo>
                <a:cubicBezTo>
                  <a:pt x="8225567" y="2188879"/>
                  <a:pt x="8262556" y="2217957"/>
                  <a:pt x="8286489" y="2249786"/>
                </a:cubicBezTo>
                <a:cubicBezTo>
                  <a:pt x="8274987" y="2273047"/>
                  <a:pt x="8212203" y="2222852"/>
                  <a:pt x="8234270" y="2284064"/>
                </a:cubicBezTo>
                <a:cubicBezTo>
                  <a:pt x="8251054" y="2329975"/>
                  <a:pt x="8293949" y="2358439"/>
                  <a:pt x="8334357" y="2385679"/>
                </a:cubicBezTo>
                <a:cubicBezTo>
                  <a:pt x="8380357" y="2416591"/>
                  <a:pt x="8431331" y="2441382"/>
                  <a:pt x="8452157" y="2498616"/>
                </a:cubicBezTo>
                <a:cubicBezTo>
                  <a:pt x="8456509" y="2510859"/>
                  <a:pt x="8470494" y="2523714"/>
                  <a:pt x="8482927" y="2528612"/>
                </a:cubicBezTo>
                <a:cubicBezTo>
                  <a:pt x="9131298" y="3535869"/>
                  <a:pt x="10727356" y="3542602"/>
                  <a:pt x="10911361" y="3535561"/>
                </a:cubicBezTo>
                <a:cubicBezTo>
                  <a:pt x="11134219" y="3526686"/>
                  <a:pt x="11344956" y="3464554"/>
                  <a:pt x="11551649" y="3387120"/>
                </a:cubicBezTo>
                <a:cubicBezTo>
                  <a:pt x="11638991" y="3354371"/>
                  <a:pt x="11720114" y="3307851"/>
                  <a:pt x="11804971" y="3271735"/>
                </a:cubicBezTo>
                <a:cubicBezTo>
                  <a:pt x="11922148" y="3221845"/>
                  <a:pt x="12012596" y="3126660"/>
                  <a:pt x="12129465" y="3086565"/>
                </a:cubicBezTo>
                <a:lnTo>
                  <a:pt x="12192000" y="3060706"/>
                </a:lnTo>
                <a:lnTo>
                  <a:pt x="12192000" y="3766004"/>
                </a:lnTo>
                <a:lnTo>
                  <a:pt x="12069511" y="3730912"/>
                </a:lnTo>
                <a:cubicBezTo>
                  <a:pt x="11963133" y="3704591"/>
                  <a:pt x="11854734" y="3686839"/>
                  <a:pt x="11743305" y="3682401"/>
                </a:cubicBezTo>
                <a:cubicBezTo>
                  <a:pt x="11731805" y="3681961"/>
                  <a:pt x="11714789" y="3681575"/>
                  <a:pt x="11692833" y="3681484"/>
                </a:cubicBezTo>
                <a:cubicBezTo>
                  <a:pt x="11363495" y="3680110"/>
                  <a:pt x="9922719" y="3745047"/>
                  <a:pt x="9314871" y="4689350"/>
                </a:cubicBezTo>
                <a:cubicBezTo>
                  <a:pt x="9302438" y="4694248"/>
                  <a:pt x="9288453" y="4707103"/>
                  <a:pt x="9284101" y="4719346"/>
                </a:cubicBezTo>
                <a:cubicBezTo>
                  <a:pt x="9263275" y="4776580"/>
                  <a:pt x="9212301" y="4801371"/>
                  <a:pt x="9166300" y="4832283"/>
                </a:cubicBezTo>
                <a:cubicBezTo>
                  <a:pt x="9125893" y="4859523"/>
                  <a:pt x="9082998" y="4887987"/>
                  <a:pt x="9066214" y="4933898"/>
                </a:cubicBezTo>
                <a:cubicBezTo>
                  <a:pt x="9044146" y="4995110"/>
                  <a:pt x="9106931" y="4944915"/>
                  <a:pt x="9118433" y="4968176"/>
                </a:cubicBezTo>
                <a:cubicBezTo>
                  <a:pt x="9094500" y="5000005"/>
                  <a:pt x="9057511" y="5029083"/>
                  <a:pt x="9047876" y="5065198"/>
                </a:cubicBezTo>
                <a:cubicBezTo>
                  <a:pt x="9012755" y="5195582"/>
                  <a:pt x="8936914" y="5290462"/>
                  <a:pt x="8823465" y="5364223"/>
                </a:cubicBezTo>
                <a:cubicBezTo>
                  <a:pt x="8790828" y="5385341"/>
                  <a:pt x="8769383" y="5423906"/>
                  <a:pt x="8724937" y="5430025"/>
                </a:cubicBezTo>
                <a:cubicBezTo>
                  <a:pt x="8626095" y="5443493"/>
                  <a:pt x="8657177" y="5548779"/>
                  <a:pt x="8604958" y="5595607"/>
                </a:cubicBezTo>
                <a:cubicBezTo>
                  <a:pt x="8595012" y="5604484"/>
                  <a:pt x="8585999" y="5621928"/>
                  <a:pt x="8587863" y="5633863"/>
                </a:cubicBezTo>
                <a:cubicBezTo>
                  <a:pt x="8590659" y="5651006"/>
                  <a:pt x="8602472" y="5667226"/>
                  <a:pt x="8612418" y="5682530"/>
                </a:cubicBezTo>
                <a:cubicBezTo>
                  <a:pt x="8622675" y="5697832"/>
                  <a:pt x="8638215" y="5711301"/>
                  <a:pt x="8630756" y="5731500"/>
                </a:cubicBezTo>
                <a:cubicBezTo>
                  <a:pt x="8627651" y="5739763"/>
                  <a:pt x="8629823" y="5768533"/>
                  <a:pt x="8606823" y="5745886"/>
                </a:cubicBezTo>
                <a:cubicBezTo>
                  <a:pt x="8543727" y="5683753"/>
                  <a:pt x="8507049" y="5742516"/>
                  <a:pt x="8452968" y="5770676"/>
                </a:cubicBezTo>
                <a:cubicBezTo>
                  <a:pt x="8496482" y="5799753"/>
                  <a:pt x="8535645" y="5820258"/>
                  <a:pt x="8542173" y="5863718"/>
                </a:cubicBezTo>
                <a:cubicBezTo>
                  <a:pt x="8555538" y="5953396"/>
                  <a:pt x="8612726" y="5994408"/>
                  <a:pt x="8699447" y="6002366"/>
                </a:cubicBezTo>
                <a:cubicBezTo>
                  <a:pt x="8667433" y="6088982"/>
                  <a:pt x="8667433" y="6088982"/>
                  <a:pt x="8770936" y="6100920"/>
                </a:cubicBezTo>
                <a:cubicBezTo>
                  <a:pt x="8731151" y="6156010"/>
                  <a:pt x="8731151" y="6170089"/>
                  <a:pt x="8779329" y="6189065"/>
                </a:cubicBezTo>
                <a:cubicBezTo>
                  <a:pt x="8825641" y="6207124"/>
                  <a:pt x="8876925" y="6213245"/>
                  <a:pt x="8919820" y="6241095"/>
                </a:cubicBezTo>
                <a:cubicBezTo>
                  <a:pt x="8880345" y="6311490"/>
                  <a:pt x="8869155" y="6393209"/>
                  <a:pt x="8787721" y="6427490"/>
                </a:cubicBezTo>
                <a:cubicBezTo>
                  <a:pt x="8774978" y="6432693"/>
                  <a:pt x="8766275" y="6453811"/>
                  <a:pt x="8774354" y="6466053"/>
                </a:cubicBezTo>
                <a:cubicBezTo>
                  <a:pt x="8803883" y="6510431"/>
                  <a:pt x="8761612" y="6594600"/>
                  <a:pt x="8853613" y="6604088"/>
                </a:cubicBezTo>
                <a:cubicBezTo>
                  <a:pt x="8865115" y="6605005"/>
                  <a:pt x="8875684" y="6614189"/>
                  <a:pt x="8866669" y="6626125"/>
                </a:cubicBezTo>
                <a:cubicBezTo>
                  <a:pt x="8835586" y="6667749"/>
                  <a:pt x="8873196" y="6664996"/>
                  <a:pt x="8895884" y="6670198"/>
                </a:cubicBezTo>
                <a:cubicBezTo>
                  <a:pt x="8923238" y="6676624"/>
                  <a:pt x="8954320" y="6658261"/>
                  <a:pt x="8979808" y="6680910"/>
                </a:cubicBezTo>
                <a:cubicBezTo>
                  <a:pt x="8973900" y="6704783"/>
                  <a:pt x="8951834" y="6704478"/>
                  <a:pt x="8936293" y="6712128"/>
                </a:cubicBezTo>
                <a:cubicBezTo>
                  <a:pt x="8890913" y="6734166"/>
                  <a:pt x="8853924" y="6760486"/>
                  <a:pt x="8851748" y="6817721"/>
                </a:cubicBezTo>
                <a:lnTo>
                  <a:pt x="8854326" y="6858000"/>
                </a:lnTo>
                <a:lnTo>
                  <a:pt x="0" y="6858000"/>
                </a:lnTo>
                <a:close/>
              </a:path>
            </a:pathLst>
          </a:custGeom>
          <a:solidFill>
            <a:schemeClr val="bg2">
              <a:alpha val="50000"/>
            </a:schemeClr>
          </a:solidFill>
          <a:ln w="32707" cap="flat">
            <a:noFill/>
            <a:prstDash val="solid"/>
            <a:miter/>
          </a:ln>
        </p:spPr>
        <p:txBody>
          <a:bodyPr rtlCol="0" anchor="ctr"/>
          <a:lstStyle/>
          <a:p>
            <a:pPr defTabSz="457200"/>
            <a:endParaRPr lang="en-US">
              <a:solidFill>
                <a:schemeClr val="tx1"/>
              </a:solidFill>
            </a:endParaRPr>
          </a:p>
        </p:txBody>
      </p:sp>
      <p:sp>
        <p:nvSpPr>
          <p:cNvPr id="2" name="Title 1">
            <a:extLst>
              <a:ext uri="{FF2B5EF4-FFF2-40B4-BE49-F238E27FC236}">
                <a16:creationId xmlns:a16="http://schemas.microsoft.com/office/drawing/2014/main" id="{2258B943-9EC1-B793-C56A-D4021992B22F}"/>
              </a:ext>
            </a:extLst>
          </p:cNvPr>
          <p:cNvSpPr>
            <a:spLocks noGrp="1"/>
          </p:cNvSpPr>
          <p:nvPr>
            <p:ph type="title"/>
          </p:nvPr>
        </p:nvSpPr>
        <p:spPr>
          <a:xfrm>
            <a:off x="1600853" y="487769"/>
            <a:ext cx="2187376" cy="1059743"/>
          </a:xfrm>
        </p:spPr>
        <p:txBody>
          <a:bodyPr anchor="b">
            <a:normAutofit/>
          </a:bodyPr>
          <a:lstStyle/>
          <a:p>
            <a:r>
              <a:rPr lang="en-US" dirty="0"/>
              <a:t>Projects</a:t>
            </a:r>
            <a:endParaRPr lang="en-NZ" dirty="0"/>
          </a:p>
        </p:txBody>
      </p:sp>
      <p:sp>
        <p:nvSpPr>
          <p:cNvPr id="3" name="Content Placeholder 2">
            <a:extLst>
              <a:ext uri="{FF2B5EF4-FFF2-40B4-BE49-F238E27FC236}">
                <a16:creationId xmlns:a16="http://schemas.microsoft.com/office/drawing/2014/main" id="{E5FDB162-2AAC-9D14-E758-864E1BC5E7CC}"/>
              </a:ext>
            </a:extLst>
          </p:cNvPr>
          <p:cNvSpPr>
            <a:spLocks noGrp="1"/>
          </p:cNvSpPr>
          <p:nvPr>
            <p:ph idx="1"/>
          </p:nvPr>
        </p:nvSpPr>
        <p:spPr>
          <a:xfrm>
            <a:off x="1009469" y="2141862"/>
            <a:ext cx="4114801" cy="3508430"/>
          </a:xfrm>
        </p:spPr>
        <p:txBody>
          <a:bodyPr>
            <a:normAutofit/>
          </a:bodyPr>
          <a:lstStyle/>
          <a:p>
            <a:r>
              <a:rPr lang="en-US" sz="2000" b="1" dirty="0"/>
              <a:t>Versatility  - ”Batteries included” </a:t>
            </a:r>
          </a:p>
          <a:p>
            <a:endParaRPr lang="en-US" sz="2000" b="1" dirty="0"/>
          </a:p>
          <a:p>
            <a:r>
              <a:rPr lang="en-US" sz="2000" b="1" dirty="0"/>
              <a:t>Exceedingly scalable </a:t>
            </a:r>
          </a:p>
          <a:p>
            <a:endParaRPr lang="en-US" sz="2000" b="1" dirty="0"/>
          </a:p>
          <a:p>
            <a:r>
              <a:rPr lang="en-US" sz="2000" b="1" dirty="0"/>
              <a:t>Pythons' High performance with the use of multiple threads </a:t>
            </a:r>
          </a:p>
          <a:p>
            <a:endParaRPr lang="en-US" sz="2000" b="1" dirty="0"/>
          </a:p>
          <a:p>
            <a:r>
              <a:rPr lang="en-US" sz="2000" b="1" dirty="0"/>
              <a:t>Python Machine Learning capabilities</a:t>
            </a:r>
          </a:p>
          <a:p>
            <a:pPr marL="0" indent="0">
              <a:buNone/>
            </a:pPr>
            <a:endParaRPr lang="en-US" sz="2000" b="1" dirty="0"/>
          </a:p>
          <a:p>
            <a:endParaRPr lang="en-US" sz="2000" b="1" dirty="0"/>
          </a:p>
          <a:p>
            <a:endParaRPr lang="en-US" sz="2000" b="1" dirty="0"/>
          </a:p>
          <a:p>
            <a:endParaRPr lang="en-US" sz="2000" b="1" dirty="0"/>
          </a:p>
        </p:txBody>
      </p:sp>
      <p:pic>
        <p:nvPicPr>
          <p:cNvPr id="3086" name="Picture 14" descr="Free Icon Spotify PNG Transparent Background, Free Download #15380 -  FreeIconsPNG">
            <a:extLst>
              <a:ext uri="{FF2B5EF4-FFF2-40B4-BE49-F238E27FC236}">
                <a16:creationId xmlns:a16="http://schemas.microsoft.com/office/drawing/2014/main" id="{EBDAF4E4-876F-34C4-A12E-A6B1304364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28" r="-2" b="7969"/>
          <a:stretch/>
        </p:blipFill>
        <p:spPr bwMode="auto">
          <a:xfrm>
            <a:off x="9125131" y="487769"/>
            <a:ext cx="2389165" cy="2030822"/>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3E8FD625-08AB-0F55-6FEB-88569A3CECF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005" r="-2" b="7966"/>
          <a:stretch/>
        </p:blipFill>
        <p:spPr bwMode="auto">
          <a:xfrm>
            <a:off x="6328057" y="3553214"/>
            <a:ext cx="1743398" cy="1517231"/>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Youtube Logo PNG Vectors Free Download">
            <a:extLst>
              <a:ext uri="{FF2B5EF4-FFF2-40B4-BE49-F238E27FC236}">
                <a16:creationId xmlns:a16="http://schemas.microsoft.com/office/drawing/2014/main" id="{3FC227E0-90C3-8485-5A86-E92DE80F5EB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667" r="16184" b="1"/>
          <a:stretch/>
        </p:blipFill>
        <p:spPr bwMode="auto">
          <a:xfrm>
            <a:off x="9833656" y="4142533"/>
            <a:ext cx="1680640" cy="168063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6D03281-E8B2-7B40-D406-61028586669D}"/>
              </a:ext>
            </a:extLst>
          </p:cNvPr>
          <p:cNvSpPr txBox="1"/>
          <p:nvPr/>
        </p:nvSpPr>
        <p:spPr>
          <a:xfrm>
            <a:off x="9165559" y="2518591"/>
            <a:ext cx="2284280" cy="646331"/>
          </a:xfrm>
          <a:prstGeom prst="rect">
            <a:avLst/>
          </a:prstGeom>
          <a:noFill/>
        </p:spPr>
        <p:txBody>
          <a:bodyPr wrap="none" rtlCol="0">
            <a:spAutoFit/>
          </a:bodyPr>
          <a:lstStyle/>
          <a:p>
            <a:pPr algn="ctr"/>
            <a:r>
              <a:rPr lang="en-US" dirty="0"/>
              <a:t>70 million + songs</a:t>
            </a:r>
          </a:p>
          <a:p>
            <a:pPr algn="ctr"/>
            <a:r>
              <a:rPr lang="en-US" dirty="0"/>
              <a:t>188million subscribers</a:t>
            </a:r>
            <a:endParaRPr lang="en-NZ" dirty="0"/>
          </a:p>
        </p:txBody>
      </p:sp>
      <p:sp>
        <p:nvSpPr>
          <p:cNvPr id="8" name="TextBox 7">
            <a:extLst>
              <a:ext uri="{FF2B5EF4-FFF2-40B4-BE49-F238E27FC236}">
                <a16:creationId xmlns:a16="http://schemas.microsoft.com/office/drawing/2014/main" id="{8AA01DA5-E42E-61BC-FCEA-3B0A25617CEE}"/>
              </a:ext>
            </a:extLst>
          </p:cNvPr>
          <p:cNvSpPr txBox="1"/>
          <p:nvPr/>
        </p:nvSpPr>
        <p:spPr>
          <a:xfrm>
            <a:off x="5747990" y="5070445"/>
            <a:ext cx="2881879" cy="923330"/>
          </a:xfrm>
          <a:prstGeom prst="rect">
            <a:avLst/>
          </a:prstGeom>
          <a:noFill/>
        </p:spPr>
        <p:txBody>
          <a:bodyPr wrap="none" rtlCol="0">
            <a:spAutoFit/>
          </a:bodyPr>
          <a:lstStyle/>
          <a:p>
            <a:pPr algn="ctr"/>
            <a:r>
              <a:rPr lang="en-US" dirty="0"/>
              <a:t>1.3billion users</a:t>
            </a:r>
          </a:p>
          <a:p>
            <a:pPr algn="ctr"/>
            <a:r>
              <a:rPr lang="en-US" dirty="0"/>
              <a:t>95 million photos and videos</a:t>
            </a:r>
            <a:br>
              <a:rPr lang="en-US" dirty="0"/>
            </a:br>
            <a:r>
              <a:rPr lang="en-US" dirty="0"/>
              <a:t> shared per day</a:t>
            </a:r>
            <a:endParaRPr lang="en-NZ" dirty="0"/>
          </a:p>
        </p:txBody>
      </p:sp>
      <p:sp>
        <p:nvSpPr>
          <p:cNvPr id="9" name="TextBox 8">
            <a:extLst>
              <a:ext uri="{FF2B5EF4-FFF2-40B4-BE49-F238E27FC236}">
                <a16:creationId xmlns:a16="http://schemas.microsoft.com/office/drawing/2014/main" id="{EB0192E3-4853-C884-FE6B-CDEB06E49C95}"/>
              </a:ext>
            </a:extLst>
          </p:cNvPr>
          <p:cNvSpPr txBox="1"/>
          <p:nvPr/>
        </p:nvSpPr>
        <p:spPr>
          <a:xfrm>
            <a:off x="9125131" y="5889647"/>
            <a:ext cx="3037910" cy="738664"/>
          </a:xfrm>
          <a:prstGeom prst="rect">
            <a:avLst/>
          </a:prstGeom>
          <a:noFill/>
        </p:spPr>
        <p:txBody>
          <a:bodyPr wrap="square" rtlCol="0">
            <a:spAutoFit/>
          </a:bodyPr>
          <a:lstStyle/>
          <a:p>
            <a:pPr algn="ctr"/>
            <a:r>
              <a:rPr lang="en-US" sz="1400" dirty="0"/>
              <a:t>2.1billion monthly users</a:t>
            </a:r>
          </a:p>
          <a:p>
            <a:pPr algn="ctr"/>
            <a:r>
              <a:rPr lang="en-US" sz="1400" dirty="0"/>
              <a:t>720,000 hours content uploaded daily</a:t>
            </a:r>
          </a:p>
          <a:p>
            <a:pPr algn="ctr"/>
            <a:r>
              <a:rPr lang="en-US" sz="1400" dirty="0"/>
              <a:t>800 million videos as of 2022 </a:t>
            </a:r>
            <a:endParaRPr lang="en-NZ" sz="1400" dirty="0"/>
          </a:p>
        </p:txBody>
      </p:sp>
    </p:spTree>
    <p:extLst>
      <p:ext uri="{BB962C8B-B14F-4D97-AF65-F5344CB8AC3E}">
        <p14:creationId xmlns:p14="http://schemas.microsoft.com/office/powerpoint/2010/main" val="3181817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Understanding fundamentals of Express.JS and Node.JS and comparison and  contrast between them | by Madhawa Jayagoda | Medium">
            <a:extLst>
              <a:ext uri="{FF2B5EF4-FFF2-40B4-BE49-F238E27FC236}">
                <a16:creationId xmlns:a16="http://schemas.microsoft.com/office/drawing/2014/main" id="{C4DB49CB-B09E-9E58-3EA2-F90833F80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363" y="167646"/>
            <a:ext cx="1798660" cy="112416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258B943-9EC1-B793-C56A-D4021992B22F}"/>
              </a:ext>
            </a:extLst>
          </p:cNvPr>
          <p:cNvSpPr>
            <a:spLocks noGrp="1"/>
          </p:cNvSpPr>
          <p:nvPr>
            <p:ph type="title"/>
          </p:nvPr>
        </p:nvSpPr>
        <p:spPr>
          <a:xfrm>
            <a:off x="838200" y="0"/>
            <a:ext cx="10515600" cy="1325563"/>
          </a:xfrm>
        </p:spPr>
        <p:txBody>
          <a:bodyPr/>
          <a:lstStyle/>
          <a:p>
            <a:pPr algn="ctr"/>
            <a:r>
              <a:rPr lang="en-US" dirty="0"/>
              <a:t>Projects</a:t>
            </a:r>
            <a:endParaRPr lang="en-NZ" dirty="0"/>
          </a:p>
        </p:txBody>
      </p:sp>
      <p:sp>
        <p:nvSpPr>
          <p:cNvPr id="5" name="TextBox 4">
            <a:extLst>
              <a:ext uri="{FF2B5EF4-FFF2-40B4-BE49-F238E27FC236}">
                <a16:creationId xmlns:a16="http://schemas.microsoft.com/office/drawing/2014/main" id="{4E5973EC-2023-8F9C-CE26-A290C08DCB2A}"/>
              </a:ext>
            </a:extLst>
          </p:cNvPr>
          <p:cNvSpPr txBox="1"/>
          <p:nvPr/>
        </p:nvSpPr>
        <p:spPr>
          <a:xfrm>
            <a:off x="3793823" y="973108"/>
            <a:ext cx="3280257" cy="369332"/>
          </a:xfrm>
          <a:prstGeom prst="rect">
            <a:avLst/>
          </a:prstGeom>
          <a:noFill/>
        </p:spPr>
        <p:txBody>
          <a:bodyPr wrap="none" rtlCol="0">
            <a:spAutoFit/>
          </a:bodyPr>
          <a:lstStyle/>
          <a:p>
            <a:r>
              <a:rPr lang="en-US" dirty="0"/>
              <a:t>NPM  “Node package Manager”</a:t>
            </a:r>
            <a:endParaRPr lang="en-NZ" dirty="0"/>
          </a:p>
        </p:txBody>
      </p:sp>
      <p:sp>
        <p:nvSpPr>
          <p:cNvPr id="6" name="TextBox 5">
            <a:extLst>
              <a:ext uri="{FF2B5EF4-FFF2-40B4-BE49-F238E27FC236}">
                <a16:creationId xmlns:a16="http://schemas.microsoft.com/office/drawing/2014/main" id="{2DE21AD5-03E2-9522-64E8-50A43D5843C2}"/>
              </a:ext>
            </a:extLst>
          </p:cNvPr>
          <p:cNvSpPr txBox="1"/>
          <p:nvPr/>
        </p:nvSpPr>
        <p:spPr>
          <a:xfrm>
            <a:off x="1443228" y="2146180"/>
            <a:ext cx="4582393" cy="2308324"/>
          </a:xfrm>
          <a:prstGeom prst="rect">
            <a:avLst/>
          </a:prstGeom>
          <a:noFill/>
        </p:spPr>
        <p:txBody>
          <a:bodyPr wrap="square" rtlCol="0">
            <a:spAutoFit/>
          </a:bodyPr>
          <a:lstStyle/>
          <a:p>
            <a:pPr marL="285750" indent="-285750">
              <a:buFont typeface="Arial" panose="020B0604020202020204" pitchFamily="34" charset="0"/>
              <a:buChar char="•"/>
            </a:pPr>
            <a:r>
              <a:rPr lang="en-US" b="1" dirty="0"/>
              <a:t>Built-in support NPM</a:t>
            </a:r>
            <a:br>
              <a:rPr lang="en-US" dirty="0"/>
            </a:br>
            <a:endParaRPr lang="en-US" dirty="0"/>
          </a:p>
          <a:p>
            <a:pPr marL="285750" indent="-285750">
              <a:buFont typeface="Arial" panose="020B0604020202020204" pitchFamily="34" charset="0"/>
              <a:buChar char="•"/>
            </a:pPr>
            <a:r>
              <a:rPr lang="en-US" b="1" dirty="0"/>
              <a:t>Great for Low CPU intensive computation</a:t>
            </a:r>
            <a:br>
              <a:rPr lang="en-US" dirty="0"/>
            </a:br>
            <a:r>
              <a:rPr lang="en-US" dirty="0"/>
              <a:t>Applications can be built in JavaScript from “top-to-bottom” right down to the database level if using JSON storage Object DB such as MongoDB.  </a:t>
            </a:r>
          </a:p>
          <a:p>
            <a:pPr marL="285750" indent="-285750">
              <a:buFont typeface="Arial" panose="020B0604020202020204" pitchFamily="34" charset="0"/>
              <a:buChar char="•"/>
            </a:pPr>
            <a:endParaRPr lang="en-NZ" dirty="0"/>
          </a:p>
        </p:txBody>
      </p:sp>
      <p:pic>
        <p:nvPicPr>
          <p:cNvPr id="10" name="Picture 9">
            <a:extLst>
              <a:ext uri="{FF2B5EF4-FFF2-40B4-BE49-F238E27FC236}">
                <a16:creationId xmlns:a16="http://schemas.microsoft.com/office/drawing/2014/main" id="{DF1C6780-0632-BE13-4EA4-C2A2D855E62E}"/>
              </a:ext>
            </a:extLst>
          </p:cNvPr>
          <p:cNvPicPr>
            <a:picLocks noChangeAspect="1"/>
          </p:cNvPicPr>
          <p:nvPr/>
        </p:nvPicPr>
        <p:blipFill>
          <a:blip r:embed="rId3"/>
          <a:stretch>
            <a:fillRect/>
          </a:stretch>
        </p:blipFill>
        <p:spPr>
          <a:xfrm>
            <a:off x="7555067" y="2029095"/>
            <a:ext cx="3361046" cy="3096491"/>
          </a:xfrm>
          <a:prstGeom prst="rect">
            <a:avLst/>
          </a:prstGeom>
        </p:spPr>
      </p:pic>
    </p:spTree>
    <p:extLst>
      <p:ext uri="{BB962C8B-B14F-4D97-AF65-F5344CB8AC3E}">
        <p14:creationId xmlns:p14="http://schemas.microsoft.com/office/powerpoint/2010/main" val="1237281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3BCEA7BD-FA76-B46B-34DC-A63BB64B4383}"/>
              </a:ext>
            </a:extLst>
          </p:cNvPr>
          <p:cNvPicPr>
            <a:picLocks noChangeAspect="1"/>
          </p:cNvPicPr>
          <p:nvPr/>
        </p:nvPicPr>
        <p:blipFill rotWithShape="1">
          <a:blip r:embed="rId2"/>
          <a:srcRect t="5843" b="24550"/>
          <a:stretch/>
        </p:blipFill>
        <p:spPr>
          <a:xfrm>
            <a:off x="185782" y="2826871"/>
            <a:ext cx="5803986" cy="3473935"/>
          </a:xfrm>
          <a:prstGeom prst="rect">
            <a:avLst/>
          </a:prstGeom>
        </p:spPr>
      </p:pic>
      <p:pic>
        <p:nvPicPr>
          <p:cNvPr id="8" name="Picture 7">
            <a:extLst>
              <a:ext uri="{FF2B5EF4-FFF2-40B4-BE49-F238E27FC236}">
                <a16:creationId xmlns:a16="http://schemas.microsoft.com/office/drawing/2014/main" id="{C8E8AC66-9354-8334-6A31-E90B8FF79C04}"/>
              </a:ext>
            </a:extLst>
          </p:cNvPr>
          <p:cNvPicPr>
            <a:picLocks noChangeAspect="1"/>
          </p:cNvPicPr>
          <p:nvPr/>
        </p:nvPicPr>
        <p:blipFill rotWithShape="1">
          <a:blip r:embed="rId3"/>
          <a:srcRect r="1" b="6218"/>
          <a:stretch/>
        </p:blipFill>
        <p:spPr>
          <a:xfrm>
            <a:off x="6196929" y="3514856"/>
            <a:ext cx="5786386" cy="2785950"/>
          </a:xfrm>
          <a:prstGeom prst="rect">
            <a:avLst/>
          </a:prstGeom>
        </p:spPr>
      </p:pic>
      <p:pic>
        <p:nvPicPr>
          <p:cNvPr id="7170" name="Picture 2" descr="Understanding fundamentals of Express.JS and Node.JS and comparison and  contrast between them | by Madhawa Jayagoda | Medium">
            <a:extLst>
              <a:ext uri="{FF2B5EF4-FFF2-40B4-BE49-F238E27FC236}">
                <a16:creationId xmlns:a16="http://schemas.microsoft.com/office/drawing/2014/main" id="{00EF6F6D-DD29-B692-4A35-7FFC02373D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1721" y="0"/>
            <a:ext cx="5434497" cy="3396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648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6">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12">
            <a:extLst>
              <a:ext uri="{FF2B5EF4-FFF2-40B4-BE49-F238E27FC236}">
                <a16:creationId xmlns:a16="http://schemas.microsoft.com/office/drawing/2014/main" id="{FD8578E3-4913-3DC4-BC24-292BC61DBD6A}"/>
              </a:ext>
            </a:extLst>
          </p:cNvPr>
          <p:cNvPicPr>
            <a:picLocks noChangeAspect="1"/>
          </p:cNvPicPr>
          <p:nvPr/>
        </p:nvPicPr>
        <p:blipFill rotWithShape="1">
          <a:blip r:embed="rId2">
            <a:alphaModFix amt="35000"/>
          </a:blip>
          <a:srcRect l="2667"/>
          <a:stretch/>
        </p:blipFill>
        <p:spPr>
          <a:xfrm>
            <a:off x="20" y="1"/>
            <a:ext cx="12191980" cy="6857999"/>
          </a:xfrm>
          <a:prstGeom prst="rect">
            <a:avLst/>
          </a:prstGeom>
        </p:spPr>
      </p:pic>
      <p:cxnSp>
        <p:nvCxnSpPr>
          <p:cNvPr id="25" name="Straight Connector 18">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11" name="TextBox 5">
            <a:extLst>
              <a:ext uri="{FF2B5EF4-FFF2-40B4-BE49-F238E27FC236}">
                <a16:creationId xmlns:a16="http://schemas.microsoft.com/office/drawing/2014/main" id="{5F9B340D-DF5C-07CF-99B2-E65F663BA093}"/>
              </a:ext>
            </a:extLst>
          </p:cNvPr>
          <p:cNvGraphicFramePr/>
          <p:nvPr>
            <p:extLst>
              <p:ext uri="{D42A27DB-BD31-4B8C-83A1-F6EECF244321}">
                <p14:modId xmlns:p14="http://schemas.microsoft.com/office/powerpoint/2010/main" val="1555555302"/>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42" name="Picture 2" descr="Understanding fundamentals of Express.JS and Node.JS and comparison and  contrast between them | by Madhawa Jayagoda | Medium">
            <a:extLst>
              <a:ext uri="{FF2B5EF4-FFF2-40B4-BE49-F238E27FC236}">
                <a16:creationId xmlns:a16="http://schemas.microsoft.com/office/drawing/2014/main" id="{2C39F993-DF6C-504C-AD09-1FB7FF97DD1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7265" y="2002117"/>
            <a:ext cx="4209229" cy="263076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What's new in Node.js 18? - Everything I Knows">
            <a:extLst>
              <a:ext uri="{FF2B5EF4-FFF2-40B4-BE49-F238E27FC236}">
                <a16:creationId xmlns:a16="http://schemas.microsoft.com/office/drawing/2014/main" id="{19A19373-E132-04F1-F6D3-CC488DCD3F2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07894" y="3762366"/>
            <a:ext cx="2463125" cy="2910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147772"/>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71" name="Rectangle 4170">
            <a:extLst>
              <a:ext uri="{FF2B5EF4-FFF2-40B4-BE49-F238E27FC236}">
                <a16:creationId xmlns:a16="http://schemas.microsoft.com/office/drawing/2014/main" id="{43FCDA63-538C-4FB3-911D-7DF75B599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73" name="Freeform: Shape 4172">
            <a:extLst>
              <a:ext uri="{FF2B5EF4-FFF2-40B4-BE49-F238E27FC236}">
                <a16:creationId xmlns:a16="http://schemas.microsoft.com/office/drawing/2014/main" id="{C0F36B17-8009-453B-9C49-36A9D6F9D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5765387 w 12192000"/>
              <a:gd name="connsiteY0" fmla="*/ 552984 h 6858000"/>
              <a:gd name="connsiteX1" fmla="*/ 5743549 w 12192000"/>
              <a:gd name="connsiteY1" fmla="*/ 567982 h 6858000"/>
              <a:gd name="connsiteX2" fmla="*/ 5865186 w 12192000"/>
              <a:gd name="connsiteY2" fmla="*/ 624212 h 6858000"/>
              <a:gd name="connsiteX3" fmla="*/ 5674970 w 12192000"/>
              <a:gd name="connsiteY3" fmla="*/ 594618 h 6858000"/>
              <a:gd name="connsiteX4" fmla="*/ 5671722 w 12192000"/>
              <a:gd name="connsiteY4" fmla="*/ 613739 h 6858000"/>
              <a:gd name="connsiteX5" fmla="*/ 5887746 w 12192000"/>
              <a:gd name="connsiteY5" fmla="*/ 686133 h 6858000"/>
              <a:gd name="connsiteX6" fmla="*/ 5868434 w 12192000"/>
              <a:gd name="connsiteY6" fmla="*/ 697289 h 6858000"/>
              <a:gd name="connsiteX7" fmla="*/ 5753657 w 12192000"/>
              <a:gd name="connsiteY7" fmla="*/ 669287 h 6858000"/>
              <a:gd name="connsiteX8" fmla="*/ 5730555 w 12192000"/>
              <a:gd name="connsiteY8" fmla="*/ 676572 h 6858000"/>
              <a:gd name="connsiteX9" fmla="*/ 5741924 w 12192000"/>
              <a:gd name="connsiteY9" fmla="*/ 710491 h 6858000"/>
              <a:gd name="connsiteX10" fmla="*/ 5791735 w 12192000"/>
              <a:gd name="connsiteY10" fmla="*/ 723695 h 6858000"/>
              <a:gd name="connsiteX11" fmla="*/ 5869339 w 12192000"/>
              <a:gd name="connsiteY11" fmla="*/ 803376 h 6858000"/>
              <a:gd name="connsiteX12" fmla="*/ 5751851 w 12192000"/>
              <a:gd name="connsiteY12" fmla="*/ 793813 h 6858000"/>
              <a:gd name="connsiteX13" fmla="*/ 5731096 w 12192000"/>
              <a:gd name="connsiteY13" fmla="*/ 813164 h 6858000"/>
              <a:gd name="connsiteX14" fmla="*/ 5723155 w 12192000"/>
              <a:gd name="connsiteY14" fmla="*/ 838206 h 6858000"/>
              <a:gd name="connsiteX15" fmla="*/ 5677677 w 12192000"/>
              <a:gd name="connsiteY15" fmla="*/ 858922 h 6858000"/>
              <a:gd name="connsiteX16" fmla="*/ 5749146 w 12192000"/>
              <a:gd name="connsiteY16" fmla="*/ 882143 h 6858000"/>
              <a:gd name="connsiteX17" fmla="*/ 5672804 w 12192000"/>
              <a:gd name="connsiteY17" fmla="*/ 882143 h 6858000"/>
              <a:gd name="connsiteX18" fmla="*/ 5626987 w 12192000"/>
              <a:gd name="connsiteY18" fmla="*/ 862565 h 6858000"/>
              <a:gd name="connsiteX19" fmla="*/ 5611575 w 12192000"/>
              <a:gd name="connsiteY19" fmla="*/ 860624 h 6858000"/>
              <a:gd name="connsiteX20" fmla="*/ 5629275 w 12192000"/>
              <a:gd name="connsiteY20" fmla="*/ 904875 h 6858000"/>
              <a:gd name="connsiteX21" fmla="*/ 5648325 w 12192000"/>
              <a:gd name="connsiteY21" fmla="*/ 981075 h 6858000"/>
              <a:gd name="connsiteX22" fmla="*/ 5646577 w 12192000"/>
              <a:gd name="connsiteY22" fmla="*/ 1001285 h 6858000"/>
              <a:gd name="connsiteX23" fmla="*/ 5653179 w 12192000"/>
              <a:gd name="connsiteY23" fmla="*/ 1004447 h 6858000"/>
              <a:gd name="connsiteX24" fmla="*/ 5710342 w 12192000"/>
              <a:gd name="connsiteY24" fmla="*/ 1041501 h 6858000"/>
              <a:gd name="connsiteX25" fmla="*/ 5685076 w 12192000"/>
              <a:gd name="connsiteY25" fmla="*/ 1084982 h 6858000"/>
              <a:gd name="connsiteX26" fmla="*/ 5788666 w 12192000"/>
              <a:gd name="connsiteY26" fmla="*/ 1132334 h 6858000"/>
              <a:gd name="connsiteX27" fmla="*/ 5814113 w 12192000"/>
              <a:gd name="connsiteY27" fmla="*/ 1179230 h 6858000"/>
              <a:gd name="connsiteX28" fmla="*/ 5782171 w 12192000"/>
              <a:gd name="connsiteY28" fmla="*/ 1175133 h 6858000"/>
              <a:gd name="connsiteX29" fmla="*/ 5754739 w 12192000"/>
              <a:gd name="connsiteY29" fmla="*/ 1184011 h 6858000"/>
              <a:gd name="connsiteX30" fmla="*/ 5766109 w 12192000"/>
              <a:gd name="connsiteY30" fmla="*/ 1243656 h 6858000"/>
              <a:gd name="connsiteX31" fmla="*/ 5912470 w 12192000"/>
              <a:gd name="connsiteY31" fmla="*/ 1320604 h 6858000"/>
              <a:gd name="connsiteX32" fmla="*/ 5925644 w 12192000"/>
              <a:gd name="connsiteY32" fmla="*/ 1345645 h 6858000"/>
              <a:gd name="connsiteX33" fmla="*/ 5908138 w 12192000"/>
              <a:gd name="connsiteY33" fmla="*/ 1363402 h 6858000"/>
              <a:gd name="connsiteX34" fmla="*/ 5860855 w 12192000"/>
              <a:gd name="connsiteY34" fmla="*/ 1372508 h 6858000"/>
              <a:gd name="connsiteX35" fmla="*/ 5927087 w 12192000"/>
              <a:gd name="connsiteY35" fmla="*/ 1457878 h 6858000"/>
              <a:gd name="connsiteX36" fmla="*/ 5951271 w 12192000"/>
              <a:gd name="connsiteY36" fmla="*/ 1481553 h 6858000"/>
              <a:gd name="connsiteX37" fmla="*/ 5992599 w 12192000"/>
              <a:gd name="connsiteY37" fmla="*/ 1518207 h 6858000"/>
              <a:gd name="connsiteX38" fmla="*/ 5993321 w 12192000"/>
              <a:gd name="connsiteY38" fmla="*/ 1529362 h 6858000"/>
              <a:gd name="connsiteX39" fmla="*/ 5937015 w 12192000"/>
              <a:gd name="connsiteY39" fmla="*/ 1568746 h 6858000"/>
              <a:gd name="connsiteX40" fmla="*/ 5835410 w 12192000"/>
              <a:gd name="connsiteY40" fmla="*/ 1558045 h 6858000"/>
              <a:gd name="connsiteX41" fmla="*/ 5985561 w 12192000"/>
              <a:gd name="connsiteY41" fmla="*/ 1616780 h 6858000"/>
              <a:gd name="connsiteX42" fmla="*/ 5499552 w 12192000"/>
              <a:gd name="connsiteY42" fmla="*/ 1476774 h 6858000"/>
              <a:gd name="connsiteX43" fmla="*/ 5530593 w 12192000"/>
              <a:gd name="connsiteY43" fmla="*/ 1513425 h 6858000"/>
              <a:gd name="connsiteX44" fmla="*/ 5700597 w 12192000"/>
              <a:gd name="connsiteY44" fmla="*/ 1609949 h 6858000"/>
              <a:gd name="connsiteX45" fmla="*/ 5748782 w 12192000"/>
              <a:gd name="connsiteY45" fmla="*/ 1670507 h 6858000"/>
              <a:gd name="connsiteX46" fmla="*/ 5799315 w 12192000"/>
              <a:gd name="connsiteY46" fmla="*/ 1703970 h 6858000"/>
              <a:gd name="connsiteX47" fmla="*/ 5870240 w 12192000"/>
              <a:gd name="connsiteY47" fmla="*/ 1703289 h 6858000"/>
              <a:gd name="connsiteX48" fmla="*/ 5920591 w 12192000"/>
              <a:gd name="connsiteY48" fmla="*/ 1754738 h 6858000"/>
              <a:gd name="connsiteX49" fmla="*/ 5868074 w 12192000"/>
              <a:gd name="connsiteY49" fmla="*/ 1765665 h 6858000"/>
              <a:gd name="connsiteX50" fmla="*/ 5806533 w 12192000"/>
              <a:gd name="connsiteY50" fmla="*/ 1757242 h 6858000"/>
              <a:gd name="connsiteX51" fmla="*/ 5673706 w 12192000"/>
              <a:gd name="connsiteY51" fmla="*/ 1759972 h 6858000"/>
              <a:gd name="connsiteX52" fmla="*/ 5597548 w 12192000"/>
              <a:gd name="connsiteY52" fmla="*/ 1769990 h 6858000"/>
              <a:gd name="connsiteX53" fmla="*/ 5422491 w 12192000"/>
              <a:gd name="connsiteY53" fmla="*/ 1752916 h 6858000"/>
              <a:gd name="connsiteX54" fmla="*/ 5432778 w 12192000"/>
              <a:gd name="connsiteY54" fmla="*/ 1796626 h 6858000"/>
              <a:gd name="connsiteX55" fmla="*/ 5426281 w 12192000"/>
              <a:gd name="connsiteY55" fmla="*/ 1834644 h 6858000"/>
              <a:gd name="connsiteX56" fmla="*/ 5423754 w 12192000"/>
              <a:gd name="connsiteY56" fmla="*/ 1917282 h 6858000"/>
              <a:gd name="connsiteX57" fmla="*/ 5425378 w 12192000"/>
              <a:gd name="connsiteY57" fmla="*/ 1930714 h 6858000"/>
              <a:gd name="connsiteX58" fmla="*/ 5386217 w 12192000"/>
              <a:gd name="connsiteY58" fmla="*/ 1939365 h 6858000"/>
              <a:gd name="connsiteX59" fmla="*/ 5619566 w 12192000"/>
              <a:gd name="connsiteY59" fmla="*/ 2111243 h 6858000"/>
              <a:gd name="connsiteX60" fmla="*/ 5463640 w 12192000"/>
              <a:gd name="connsiteY60" fmla="*/ 2067533 h 6858000"/>
              <a:gd name="connsiteX61" fmla="*/ 5442523 w 12192000"/>
              <a:gd name="connsiteY61" fmla="*/ 2139700 h 6858000"/>
              <a:gd name="connsiteX62" fmla="*/ 5515794 w 12192000"/>
              <a:gd name="connsiteY62" fmla="*/ 2203898 h 6858000"/>
              <a:gd name="connsiteX63" fmla="*/ 5542865 w 12192000"/>
              <a:gd name="connsiteY63" fmla="*/ 2330929 h 6858000"/>
              <a:gd name="connsiteX64" fmla="*/ 5529691 w 12192000"/>
              <a:gd name="connsiteY64" fmla="*/ 2447031 h 6858000"/>
              <a:gd name="connsiteX65" fmla="*/ 5498289 w 12192000"/>
              <a:gd name="connsiteY65" fmla="*/ 2483910 h 6858000"/>
              <a:gd name="connsiteX66" fmla="*/ 5452810 w 12192000"/>
              <a:gd name="connsiteY66" fmla="*/ 2550157 h 6858000"/>
              <a:gd name="connsiteX67" fmla="*/ 5424658 w 12192000"/>
              <a:gd name="connsiteY67" fmla="*/ 2591135 h 6858000"/>
              <a:gd name="connsiteX68" fmla="*/ 5326841 w 12192000"/>
              <a:gd name="connsiteY68" fmla="*/ 2575200 h 6858000"/>
              <a:gd name="connsiteX69" fmla="*/ 5457322 w 12192000"/>
              <a:gd name="connsiteY69" fmla="*/ 2679238 h 6858000"/>
              <a:gd name="connsiteX70" fmla="*/ 5351566 w 12192000"/>
              <a:gd name="connsiteY70" fmla="*/ 2666261 h 6858000"/>
              <a:gd name="connsiteX71" fmla="*/ 5317096 w 12192000"/>
              <a:gd name="connsiteY71" fmla="*/ 2673546 h 6858000"/>
              <a:gd name="connsiteX72" fmla="*/ 5336768 w 12192000"/>
              <a:gd name="connsiteY72" fmla="*/ 2707238 h 6858000"/>
              <a:gd name="connsiteX73" fmla="*/ 5414369 w 12192000"/>
              <a:gd name="connsiteY73" fmla="*/ 2764378 h 6858000"/>
              <a:gd name="connsiteX74" fmla="*/ 5574268 w 12192000"/>
              <a:gd name="connsiteY74" fmla="*/ 2919184 h 6858000"/>
              <a:gd name="connsiteX75" fmla="*/ 5419422 w 12192000"/>
              <a:gd name="connsiteY75" fmla="*/ 2848157 h 6858000"/>
              <a:gd name="connsiteX76" fmla="*/ 5582568 w 12192000"/>
              <a:gd name="connsiteY76" fmla="*/ 3007285 h 6858000"/>
              <a:gd name="connsiteX77" fmla="*/ 5618844 w 12192000"/>
              <a:gd name="connsiteY77" fmla="*/ 3060100 h 6858000"/>
              <a:gd name="connsiteX78" fmla="*/ 5692115 w 12192000"/>
              <a:gd name="connsiteY78" fmla="*/ 3191228 h 6858000"/>
              <a:gd name="connsiteX79" fmla="*/ 5688506 w 12192000"/>
              <a:gd name="connsiteY79" fmla="*/ 3206025 h 6858000"/>
              <a:gd name="connsiteX80" fmla="*/ 5603864 w 12192000"/>
              <a:gd name="connsiteY80" fmla="*/ 3184854 h 6858000"/>
              <a:gd name="connsiteX81" fmla="*/ 5713591 w 12192000"/>
              <a:gd name="connsiteY81" fmla="*/ 3295040 h 6858000"/>
              <a:gd name="connsiteX82" fmla="*/ 5826927 w 12192000"/>
              <a:gd name="connsiteY82" fmla="*/ 3379724 h 6858000"/>
              <a:gd name="connsiteX83" fmla="*/ 5746436 w 12192000"/>
              <a:gd name="connsiteY83" fmla="*/ 3366750 h 6858000"/>
              <a:gd name="connsiteX84" fmla="*/ 5635807 w 12192000"/>
              <a:gd name="connsiteY84" fmla="*/ 3318259 h 6858000"/>
              <a:gd name="connsiteX85" fmla="*/ 5597367 w 12192000"/>
              <a:gd name="connsiteY85" fmla="*/ 3336472 h 6858000"/>
              <a:gd name="connsiteX86" fmla="*/ 5702221 w 12192000"/>
              <a:gd name="connsiteY86" fmla="*/ 3416605 h 6858000"/>
              <a:gd name="connsiteX87" fmla="*/ 5762317 w 12192000"/>
              <a:gd name="connsiteY87" fmla="*/ 3453714 h 6858000"/>
              <a:gd name="connsiteX88" fmla="*/ 5786319 w 12192000"/>
              <a:gd name="connsiteY88" fmla="*/ 3482169 h 6858000"/>
              <a:gd name="connsiteX89" fmla="*/ 5854901 w 12192000"/>
              <a:gd name="connsiteY89" fmla="*/ 3583703 h 6858000"/>
              <a:gd name="connsiteX90" fmla="*/ 6056305 w 12192000"/>
              <a:gd name="connsiteY90" fmla="*/ 3694570 h 6858000"/>
              <a:gd name="connsiteX91" fmla="*/ 6244716 w 12192000"/>
              <a:gd name="connsiteY91" fmla="*/ 3832301 h 6858000"/>
              <a:gd name="connsiteX92" fmla="*/ 6391802 w 12192000"/>
              <a:gd name="connsiteY92" fmla="*/ 3918125 h 6858000"/>
              <a:gd name="connsiteX93" fmla="*/ 6763572 w 12192000"/>
              <a:gd name="connsiteY93" fmla="*/ 4028537 h 6858000"/>
              <a:gd name="connsiteX94" fmla="*/ 8173592 w 12192000"/>
              <a:gd name="connsiteY94" fmla="*/ 3279560 h 6858000"/>
              <a:gd name="connsiteX95" fmla="*/ 8191458 w 12192000"/>
              <a:gd name="connsiteY95" fmla="*/ 3257248 h 6858000"/>
              <a:gd name="connsiteX96" fmla="*/ 8259856 w 12192000"/>
              <a:gd name="connsiteY96" fmla="*/ 3173245 h 6858000"/>
              <a:gd name="connsiteX97" fmla="*/ 8317969 w 12192000"/>
              <a:gd name="connsiteY97" fmla="*/ 3097663 h 6858000"/>
              <a:gd name="connsiteX98" fmla="*/ 8287650 w 12192000"/>
              <a:gd name="connsiteY98" fmla="*/ 3072166 h 6858000"/>
              <a:gd name="connsiteX99" fmla="*/ 8328617 w 12192000"/>
              <a:gd name="connsiteY99" fmla="*/ 3000000 h 6858000"/>
              <a:gd name="connsiteX100" fmla="*/ 8458917 w 12192000"/>
              <a:gd name="connsiteY100" fmla="*/ 2777583 h 6858000"/>
              <a:gd name="connsiteX101" fmla="*/ 8516125 w 12192000"/>
              <a:gd name="connsiteY101" fmla="*/ 2728639 h 6858000"/>
              <a:gd name="connsiteX102" fmla="*/ 8585788 w 12192000"/>
              <a:gd name="connsiteY102" fmla="*/ 2605478 h 6858000"/>
              <a:gd name="connsiteX103" fmla="*/ 8595714 w 12192000"/>
              <a:gd name="connsiteY103" fmla="*/ 2577023 h 6858000"/>
              <a:gd name="connsiteX104" fmla="*/ 8581457 w 12192000"/>
              <a:gd name="connsiteY104" fmla="*/ 2540823 h 6858000"/>
              <a:gd name="connsiteX105" fmla="*/ 8570809 w 12192000"/>
              <a:gd name="connsiteY105" fmla="*/ 2504399 h 6858000"/>
              <a:gd name="connsiteX106" fmla="*/ 8584705 w 12192000"/>
              <a:gd name="connsiteY106" fmla="*/ 2493699 h 6858000"/>
              <a:gd name="connsiteX107" fmla="*/ 8674038 w 12192000"/>
              <a:gd name="connsiteY107" fmla="*/ 2475260 h 6858000"/>
              <a:gd name="connsiteX108" fmla="*/ 8622243 w 12192000"/>
              <a:gd name="connsiteY108" fmla="*/ 2406054 h 6858000"/>
              <a:gd name="connsiteX109" fmla="*/ 8530925 w 12192000"/>
              <a:gd name="connsiteY109" fmla="*/ 2302926 h 6858000"/>
              <a:gd name="connsiteX110" fmla="*/ 8489417 w 12192000"/>
              <a:gd name="connsiteY110" fmla="*/ 2229622 h 6858000"/>
              <a:gd name="connsiteX111" fmla="*/ 8484543 w 12192000"/>
              <a:gd name="connsiteY111" fmla="*/ 2164058 h 6858000"/>
              <a:gd name="connsiteX112" fmla="*/ 8402970 w 12192000"/>
              <a:gd name="connsiteY112" fmla="*/ 2125358 h 6858000"/>
              <a:gd name="connsiteX113" fmla="*/ 8479670 w 12192000"/>
              <a:gd name="connsiteY113" fmla="*/ 1986716 h 6858000"/>
              <a:gd name="connsiteX114" fmla="*/ 8487432 w 12192000"/>
              <a:gd name="connsiteY114" fmla="*/ 1958032 h 6858000"/>
              <a:gd name="connsiteX115" fmla="*/ 8441412 w 12192000"/>
              <a:gd name="connsiteY115" fmla="*/ 1855361 h 6858000"/>
              <a:gd name="connsiteX116" fmla="*/ 8433831 w 12192000"/>
              <a:gd name="connsiteY116" fmla="*/ 1838969 h 6858000"/>
              <a:gd name="connsiteX117" fmla="*/ 8416868 w 12192000"/>
              <a:gd name="connsiteY117" fmla="*/ 1806187 h 6858000"/>
              <a:gd name="connsiteX118" fmla="*/ 8368140 w 12192000"/>
              <a:gd name="connsiteY118" fmla="*/ 1798219 h 6858000"/>
              <a:gd name="connsiteX119" fmla="*/ 8393405 w 12192000"/>
              <a:gd name="connsiteY119" fmla="*/ 1774999 h 6858000"/>
              <a:gd name="connsiteX120" fmla="*/ 8442495 w 12192000"/>
              <a:gd name="connsiteY120" fmla="*/ 1696458 h 6858000"/>
              <a:gd name="connsiteX121" fmla="*/ 8409828 w 12192000"/>
              <a:gd name="connsiteY121" fmla="*/ 1621332 h 6858000"/>
              <a:gd name="connsiteX122" fmla="*/ 8407664 w 12192000"/>
              <a:gd name="connsiteY122" fmla="*/ 1579899 h 6858000"/>
              <a:gd name="connsiteX123" fmla="*/ 8462707 w 12192000"/>
              <a:gd name="connsiteY123" fmla="*/ 1526857 h 6858000"/>
              <a:gd name="connsiteX124" fmla="*/ 8504215 w 12192000"/>
              <a:gd name="connsiteY124" fmla="*/ 1505913 h 6858000"/>
              <a:gd name="connsiteX125" fmla="*/ 8523345 w 12192000"/>
              <a:gd name="connsiteY125" fmla="*/ 1475863 h 6858000"/>
              <a:gd name="connsiteX126" fmla="*/ 8500786 w 12192000"/>
              <a:gd name="connsiteY126" fmla="*/ 1450820 h 6858000"/>
              <a:gd name="connsiteX127" fmla="*/ 8400624 w 12192000"/>
              <a:gd name="connsiteY127" fmla="*/ 1391176 h 6858000"/>
              <a:gd name="connsiteX128" fmla="*/ 8454585 w 12192000"/>
              <a:gd name="connsiteY128" fmla="*/ 1341319 h 6858000"/>
              <a:gd name="connsiteX129" fmla="*/ 8172509 w 12192000"/>
              <a:gd name="connsiteY129" fmla="*/ 1106153 h 6858000"/>
              <a:gd name="connsiteX130" fmla="*/ 8138399 w 12192000"/>
              <a:gd name="connsiteY130" fmla="*/ 1070184 h 6858000"/>
              <a:gd name="connsiteX131" fmla="*/ 7957388 w 12192000"/>
              <a:gd name="connsiteY131" fmla="*/ 982992 h 6858000"/>
              <a:gd name="connsiteX132" fmla="*/ 7771142 w 12192000"/>
              <a:gd name="connsiteY132" fmla="*/ 921300 h 6858000"/>
              <a:gd name="connsiteX133" fmla="*/ 7900539 w 12192000"/>
              <a:gd name="connsiteY133" fmla="*/ 791082 h 6858000"/>
              <a:gd name="connsiteX134" fmla="*/ 7702923 w 12192000"/>
              <a:gd name="connsiteY134" fmla="*/ 760803 h 6858000"/>
              <a:gd name="connsiteX135" fmla="*/ 7683614 w 12192000"/>
              <a:gd name="connsiteY135" fmla="*/ 761714 h 6858000"/>
              <a:gd name="connsiteX136" fmla="*/ 7295600 w 12192000"/>
              <a:gd name="connsiteY136" fmla="*/ 741680 h 6858000"/>
              <a:gd name="connsiteX137" fmla="*/ 6739388 w 12192000"/>
              <a:gd name="connsiteY137" fmla="*/ 675206 h 6858000"/>
              <a:gd name="connsiteX138" fmla="*/ 6279006 w 12192000"/>
              <a:gd name="connsiteY138" fmla="*/ 635367 h 6858000"/>
              <a:gd name="connsiteX139" fmla="*/ 5788847 w 12192000"/>
              <a:gd name="connsiteY139" fmla="*/ 557964 h 6858000"/>
              <a:gd name="connsiteX140" fmla="*/ 5765387 w 12192000"/>
              <a:gd name="connsiteY140" fmla="*/ 552984 h 6858000"/>
              <a:gd name="connsiteX141" fmla="*/ 0 w 12192000"/>
              <a:gd name="connsiteY141" fmla="*/ 0 h 6858000"/>
              <a:gd name="connsiteX142" fmla="*/ 768106 w 12192000"/>
              <a:gd name="connsiteY142" fmla="*/ 0 h 6858000"/>
              <a:gd name="connsiteX143" fmla="*/ 767098 w 12192000"/>
              <a:gd name="connsiteY143" fmla="*/ 10118 h 6858000"/>
              <a:gd name="connsiteX144" fmla="*/ 756850 w 12192000"/>
              <a:gd name="connsiteY144" fmla="*/ 43654 h 6858000"/>
              <a:gd name="connsiteX145" fmla="*/ 768357 w 12192000"/>
              <a:gd name="connsiteY145" fmla="*/ 76852 h 6858000"/>
              <a:gd name="connsiteX146" fmla="*/ 882077 w 12192000"/>
              <a:gd name="connsiteY146" fmla="*/ 237315 h 6858000"/>
              <a:gd name="connsiteX147" fmla="*/ 761133 w 12192000"/>
              <a:gd name="connsiteY147" fmla="*/ 282106 h 6858000"/>
              <a:gd name="connsiteX148" fmla="*/ 753907 w 12192000"/>
              <a:gd name="connsiteY148" fmla="*/ 357988 h 6858000"/>
              <a:gd name="connsiteX149" fmla="*/ 692364 w 12192000"/>
              <a:gd name="connsiteY149" fmla="*/ 442830 h 6858000"/>
              <a:gd name="connsiteX150" fmla="*/ 556972 w 12192000"/>
              <a:gd name="connsiteY150" fmla="*/ 562188 h 6858000"/>
              <a:gd name="connsiteX151" fmla="*/ 480177 w 12192000"/>
              <a:gd name="connsiteY151" fmla="*/ 642286 h 6858000"/>
              <a:gd name="connsiteX152" fmla="*/ 612627 w 12192000"/>
              <a:gd name="connsiteY152" fmla="*/ 663627 h 6858000"/>
              <a:gd name="connsiteX153" fmla="*/ 633230 w 12192000"/>
              <a:gd name="connsiteY153" fmla="*/ 676011 h 6858000"/>
              <a:gd name="connsiteX154" fmla="*/ 617443 w 12192000"/>
              <a:gd name="connsiteY154" fmla="*/ 718168 h 6858000"/>
              <a:gd name="connsiteX155" fmla="*/ 596304 w 12192000"/>
              <a:gd name="connsiteY155" fmla="*/ 760064 h 6858000"/>
              <a:gd name="connsiteX156" fmla="*/ 611021 w 12192000"/>
              <a:gd name="connsiteY156" fmla="*/ 792998 h 6858000"/>
              <a:gd name="connsiteX157" fmla="*/ 714308 w 12192000"/>
              <a:gd name="connsiteY157" fmla="*/ 935543 h 6858000"/>
              <a:gd name="connsiteX158" fmla="*/ 799128 w 12192000"/>
              <a:gd name="connsiteY158" fmla="*/ 992190 h 6858000"/>
              <a:gd name="connsiteX159" fmla="*/ 992317 w 12192000"/>
              <a:gd name="connsiteY159" fmla="*/ 1249612 h 6858000"/>
              <a:gd name="connsiteX160" fmla="*/ 1053058 w 12192000"/>
              <a:gd name="connsiteY160" fmla="*/ 1333136 h 6858000"/>
              <a:gd name="connsiteX161" fmla="*/ 1008104 w 12192000"/>
              <a:gd name="connsiteY161" fmla="*/ 1362645 h 6858000"/>
              <a:gd name="connsiteX162" fmla="*/ 1094265 w 12192000"/>
              <a:gd name="connsiteY162" fmla="*/ 1450123 h 6858000"/>
              <a:gd name="connsiteX163" fmla="*/ 1195677 w 12192000"/>
              <a:gd name="connsiteY163" fmla="*/ 1547347 h 6858000"/>
              <a:gd name="connsiteX164" fmla="*/ 1222166 w 12192000"/>
              <a:gd name="connsiteY164" fmla="*/ 1573170 h 6858000"/>
              <a:gd name="connsiteX165" fmla="*/ 3312738 w 12192000"/>
              <a:gd name="connsiteY165" fmla="*/ 2440024 h 6858000"/>
              <a:gd name="connsiteX166" fmla="*/ 3863944 w 12192000"/>
              <a:gd name="connsiteY166" fmla="*/ 2312235 h 6858000"/>
              <a:gd name="connsiteX167" fmla="*/ 4082022 w 12192000"/>
              <a:gd name="connsiteY167" fmla="*/ 2212904 h 6858000"/>
              <a:gd name="connsiteX168" fmla="*/ 4361371 w 12192000"/>
              <a:gd name="connsiteY168" fmla="*/ 2053496 h 6858000"/>
              <a:gd name="connsiteX169" fmla="*/ 4659987 w 12192000"/>
              <a:gd name="connsiteY169" fmla="*/ 1925180 h 6858000"/>
              <a:gd name="connsiteX170" fmla="*/ 4761667 w 12192000"/>
              <a:gd name="connsiteY170" fmla="*/ 1807667 h 6858000"/>
              <a:gd name="connsiteX171" fmla="*/ 4797253 w 12192000"/>
              <a:gd name="connsiteY171" fmla="*/ 1774733 h 6858000"/>
              <a:gd name="connsiteX172" fmla="*/ 4886356 w 12192000"/>
              <a:gd name="connsiteY172" fmla="*/ 1731784 h 6858000"/>
              <a:gd name="connsiteX173" fmla="*/ 5041818 w 12192000"/>
              <a:gd name="connsiteY173" fmla="*/ 1639039 h 6858000"/>
              <a:gd name="connsiteX174" fmla="*/ 4984824 w 12192000"/>
              <a:gd name="connsiteY174" fmla="*/ 1617960 h 6858000"/>
              <a:gd name="connsiteX175" fmla="*/ 4820800 w 12192000"/>
              <a:gd name="connsiteY175" fmla="*/ 1674082 h 6858000"/>
              <a:gd name="connsiteX176" fmla="*/ 4701459 w 12192000"/>
              <a:gd name="connsiteY176" fmla="*/ 1689099 h 6858000"/>
              <a:gd name="connsiteX177" fmla="*/ 4869498 w 12192000"/>
              <a:gd name="connsiteY177" fmla="*/ 1591086 h 6858000"/>
              <a:gd name="connsiteX178" fmla="*/ 5032185 w 12192000"/>
              <a:gd name="connsiteY178" fmla="*/ 1463559 h 6858000"/>
              <a:gd name="connsiteX179" fmla="*/ 4906692 w 12192000"/>
              <a:gd name="connsiteY179" fmla="*/ 1488062 h 6858000"/>
              <a:gd name="connsiteX180" fmla="*/ 4901340 w 12192000"/>
              <a:gd name="connsiteY180" fmla="*/ 1470936 h 6858000"/>
              <a:gd name="connsiteX181" fmla="*/ 5009976 w 12192000"/>
              <a:gd name="connsiteY181" fmla="*/ 1319171 h 6858000"/>
              <a:gd name="connsiteX182" fmla="*/ 5063760 w 12192000"/>
              <a:gd name="connsiteY182" fmla="*/ 1258044 h 6858000"/>
              <a:gd name="connsiteX183" fmla="*/ 5305648 w 12192000"/>
              <a:gd name="connsiteY183" fmla="*/ 1073871 h 6858000"/>
              <a:gd name="connsiteX184" fmla="*/ 5076067 w 12192000"/>
              <a:gd name="connsiteY184" fmla="*/ 1156077 h 6858000"/>
              <a:gd name="connsiteX185" fmla="*/ 5313141 w 12192000"/>
              <a:gd name="connsiteY185" fmla="*/ 976907 h 6858000"/>
              <a:gd name="connsiteX186" fmla="*/ 5428196 w 12192000"/>
              <a:gd name="connsiteY186" fmla="*/ 910774 h 6858000"/>
              <a:gd name="connsiteX187" fmla="*/ 5457363 w 12192000"/>
              <a:gd name="connsiteY187" fmla="*/ 871779 h 6858000"/>
              <a:gd name="connsiteX188" fmla="*/ 5406256 w 12192000"/>
              <a:gd name="connsiteY188" fmla="*/ 863347 h 6858000"/>
              <a:gd name="connsiteX189" fmla="*/ 5249456 w 12192000"/>
              <a:gd name="connsiteY189" fmla="*/ 878367 h 6858000"/>
              <a:gd name="connsiteX190" fmla="*/ 5442914 w 12192000"/>
              <a:gd name="connsiteY190" fmla="*/ 757955 h 6858000"/>
              <a:gd name="connsiteX191" fmla="*/ 5297887 w 12192000"/>
              <a:gd name="connsiteY191" fmla="*/ 776398 h 6858000"/>
              <a:gd name="connsiteX192" fmla="*/ 5256146 w 12192000"/>
              <a:gd name="connsiteY192" fmla="*/ 728971 h 6858000"/>
              <a:gd name="connsiteX193" fmla="*/ 5188716 w 12192000"/>
              <a:gd name="connsiteY193" fmla="*/ 652298 h 6858000"/>
              <a:gd name="connsiteX194" fmla="*/ 5142160 w 12192000"/>
              <a:gd name="connsiteY194" fmla="*/ 609614 h 6858000"/>
              <a:gd name="connsiteX195" fmla="*/ 5122626 w 12192000"/>
              <a:gd name="connsiteY195" fmla="*/ 475239 h 6858000"/>
              <a:gd name="connsiteX196" fmla="*/ 5162763 w 12192000"/>
              <a:gd name="connsiteY196" fmla="*/ 328215 h 6858000"/>
              <a:gd name="connsiteX197" fmla="*/ 5271399 w 12192000"/>
              <a:gd name="connsiteY197" fmla="*/ 253914 h 6858000"/>
              <a:gd name="connsiteX198" fmla="*/ 5240091 w 12192000"/>
              <a:gd name="connsiteY198" fmla="*/ 170389 h 6858000"/>
              <a:gd name="connsiteX199" fmla="*/ 5008904 w 12192000"/>
              <a:gd name="connsiteY199" fmla="*/ 220979 h 6858000"/>
              <a:gd name="connsiteX200" fmla="*/ 5354881 w 12192000"/>
              <a:gd name="connsiteY200" fmla="*/ 22050 h 6858000"/>
              <a:gd name="connsiteX201" fmla="*/ 5296818 w 12192000"/>
              <a:gd name="connsiteY201" fmla="*/ 12038 h 6858000"/>
              <a:gd name="connsiteX202" fmla="*/ 5297018 w 12192000"/>
              <a:gd name="connsiteY202" fmla="*/ 3177 h 6858000"/>
              <a:gd name="connsiteX203" fmla="*/ 5298067 w 12192000"/>
              <a:gd name="connsiteY203" fmla="*/ 0 h 6858000"/>
              <a:gd name="connsiteX204" fmla="*/ 8958468 w 12192000"/>
              <a:gd name="connsiteY204" fmla="*/ 0 h 6858000"/>
              <a:gd name="connsiteX205" fmla="*/ 8936439 w 12192000"/>
              <a:gd name="connsiteY205" fmla="*/ 18562 h 6858000"/>
              <a:gd name="connsiteX206" fmla="*/ 8934304 w 12192000"/>
              <a:gd name="connsiteY206" fmla="*/ 46608 h 6858000"/>
              <a:gd name="connsiteX207" fmla="*/ 9027240 w 12192000"/>
              <a:gd name="connsiteY207" fmla="*/ 113638 h 6858000"/>
              <a:gd name="connsiteX208" fmla="*/ 8854734 w 12192000"/>
              <a:gd name="connsiteY208" fmla="*/ 193826 h 6858000"/>
              <a:gd name="connsiteX209" fmla="*/ 8815880 w 12192000"/>
              <a:gd name="connsiteY209" fmla="*/ 227493 h 6858000"/>
              <a:gd name="connsiteX210" fmla="*/ 8848828 w 12192000"/>
              <a:gd name="connsiteY210" fmla="*/ 267894 h 6858000"/>
              <a:gd name="connsiteX211" fmla="*/ 8920315 w 12192000"/>
              <a:gd name="connsiteY211" fmla="*/ 296052 h 6858000"/>
              <a:gd name="connsiteX212" fmla="*/ 9015115 w 12192000"/>
              <a:gd name="connsiteY212" fmla="*/ 367363 h 6858000"/>
              <a:gd name="connsiteX213" fmla="*/ 9011388 w 12192000"/>
              <a:gd name="connsiteY213" fmla="*/ 423067 h 6858000"/>
              <a:gd name="connsiteX214" fmla="*/ 8955127 w 12192000"/>
              <a:gd name="connsiteY214" fmla="*/ 524068 h 6858000"/>
              <a:gd name="connsiteX215" fmla="*/ 9039672 w 12192000"/>
              <a:gd name="connsiteY215" fmla="*/ 629661 h 6858000"/>
              <a:gd name="connsiteX216" fmla="*/ 9083187 w 12192000"/>
              <a:gd name="connsiteY216" fmla="*/ 660880 h 6858000"/>
              <a:gd name="connsiteX217" fmla="*/ 8999263 w 12192000"/>
              <a:gd name="connsiteY217" fmla="*/ 671592 h 6858000"/>
              <a:gd name="connsiteX218" fmla="*/ 8970048 w 12192000"/>
              <a:gd name="connsiteY218" fmla="*/ 715664 h 6858000"/>
              <a:gd name="connsiteX219" fmla="*/ 8956992 w 12192000"/>
              <a:gd name="connsiteY219" fmla="*/ 737702 h 6858000"/>
              <a:gd name="connsiteX220" fmla="*/ 8877733 w 12192000"/>
              <a:gd name="connsiteY220" fmla="*/ 875737 h 6858000"/>
              <a:gd name="connsiteX221" fmla="*/ 8891100 w 12192000"/>
              <a:gd name="connsiteY221" fmla="*/ 914300 h 6858000"/>
              <a:gd name="connsiteX222" fmla="*/ 9023199 w 12192000"/>
              <a:gd name="connsiteY222" fmla="*/ 1100695 h 6858000"/>
              <a:gd name="connsiteX223" fmla="*/ 8882708 w 12192000"/>
              <a:gd name="connsiteY223" fmla="*/ 1152725 h 6858000"/>
              <a:gd name="connsiteX224" fmla="*/ 8874315 w 12192000"/>
              <a:gd name="connsiteY224" fmla="*/ 1240870 h 6858000"/>
              <a:gd name="connsiteX225" fmla="*/ 8802826 w 12192000"/>
              <a:gd name="connsiteY225" fmla="*/ 1339424 h 6858000"/>
              <a:gd name="connsiteX226" fmla="*/ 8645552 w 12192000"/>
              <a:gd name="connsiteY226" fmla="*/ 1478072 h 6858000"/>
              <a:gd name="connsiteX227" fmla="*/ 8556347 w 12192000"/>
              <a:gd name="connsiteY227" fmla="*/ 1571114 h 6858000"/>
              <a:gd name="connsiteX228" fmla="*/ 8710202 w 12192000"/>
              <a:gd name="connsiteY228" fmla="*/ 1595904 h 6858000"/>
              <a:gd name="connsiteX229" fmla="*/ 8734135 w 12192000"/>
              <a:gd name="connsiteY229" fmla="*/ 1610290 h 6858000"/>
              <a:gd name="connsiteX230" fmla="*/ 8715797 w 12192000"/>
              <a:gd name="connsiteY230" fmla="*/ 1659260 h 6858000"/>
              <a:gd name="connsiteX231" fmla="*/ 8691242 w 12192000"/>
              <a:gd name="connsiteY231" fmla="*/ 1707927 h 6858000"/>
              <a:gd name="connsiteX232" fmla="*/ 8708337 w 12192000"/>
              <a:gd name="connsiteY232" fmla="*/ 1746183 h 6858000"/>
              <a:gd name="connsiteX233" fmla="*/ 8828316 w 12192000"/>
              <a:gd name="connsiteY233" fmla="*/ 1911765 h 6858000"/>
              <a:gd name="connsiteX234" fmla="*/ 8926844 w 12192000"/>
              <a:gd name="connsiteY234" fmla="*/ 1977567 h 6858000"/>
              <a:gd name="connsiteX235" fmla="*/ 9151255 w 12192000"/>
              <a:gd name="connsiteY235" fmla="*/ 2276592 h 6858000"/>
              <a:gd name="connsiteX236" fmla="*/ 9221812 w 12192000"/>
              <a:gd name="connsiteY236" fmla="*/ 2373614 h 6858000"/>
              <a:gd name="connsiteX237" fmla="*/ 9169593 w 12192000"/>
              <a:gd name="connsiteY237" fmla="*/ 2407892 h 6858000"/>
              <a:gd name="connsiteX238" fmla="*/ 9269679 w 12192000"/>
              <a:gd name="connsiteY238" fmla="*/ 2509507 h 6858000"/>
              <a:gd name="connsiteX239" fmla="*/ 9387480 w 12192000"/>
              <a:gd name="connsiteY239" fmla="*/ 2622444 h 6858000"/>
              <a:gd name="connsiteX240" fmla="*/ 9418250 w 12192000"/>
              <a:gd name="connsiteY240" fmla="*/ 2652440 h 6858000"/>
              <a:gd name="connsiteX241" fmla="*/ 11846684 w 12192000"/>
              <a:gd name="connsiteY241" fmla="*/ 3659389 h 6858000"/>
              <a:gd name="connsiteX242" fmla="*/ 12172890 w 12192000"/>
              <a:gd name="connsiteY242" fmla="*/ 3610878 h 6858000"/>
              <a:gd name="connsiteX243" fmla="*/ 12192000 w 12192000"/>
              <a:gd name="connsiteY243" fmla="*/ 3605403 h 6858000"/>
              <a:gd name="connsiteX244" fmla="*/ 12192000 w 12192000"/>
              <a:gd name="connsiteY244" fmla="*/ 6858000 h 6858000"/>
              <a:gd name="connsiteX245" fmla="*/ 2667892 w 12192000"/>
              <a:gd name="connsiteY245" fmla="*/ 6858000 h 6858000"/>
              <a:gd name="connsiteX246" fmla="*/ 2654380 w 12192000"/>
              <a:gd name="connsiteY246" fmla="*/ 6849405 h 6858000"/>
              <a:gd name="connsiteX247" fmla="*/ 2517472 w 12192000"/>
              <a:gd name="connsiteY247" fmla="*/ 6768410 h 6858000"/>
              <a:gd name="connsiteX248" fmla="*/ 2863768 w 12192000"/>
              <a:gd name="connsiteY248" fmla="*/ 6678867 h 6858000"/>
              <a:gd name="connsiteX249" fmla="*/ 3200332 w 12192000"/>
              <a:gd name="connsiteY249" fmla="*/ 6552312 h 6858000"/>
              <a:gd name="connsiteX250" fmla="*/ 3263755 w 12192000"/>
              <a:gd name="connsiteY250" fmla="*/ 6500106 h 6858000"/>
              <a:gd name="connsiteX251" fmla="*/ 3788234 w 12192000"/>
              <a:gd name="connsiteY251" fmla="*/ 6158777 h 6858000"/>
              <a:gd name="connsiteX252" fmla="*/ 3687901 w 12192000"/>
              <a:gd name="connsiteY252" fmla="*/ 6086412 h 6858000"/>
              <a:gd name="connsiteX253" fmla="*/ 3874137 w 12192000"/>
              <a:gd name="connsiteY253" fmla="*/ 5999841 h 6858000"/>
              <a:gd name="connsiteX254" fmla="*/ 3916083 w 12192000"/>
              <a:gd name="connsiteY254" fmla="*/ 5963494 h 6858000"/>
              <a:gd name="connsiteX255" fmla="*/ 3880513 w 12192000"/>
              <a:gd name="connsiteY255" fmla="*/ 5919878 h 6858000"/>
              <a:gd name="connsiteX256" fmla="*/ 3803335 w 12192000"/>
              <a:gd name="connsiteY256" fmla="*/ 5889479 h 6858000"/>
              <a:gd name="connsiteX257" fmla="*/ 3700990 w 12192000"/>
              <a:gd name="connsiteY257" fmla="*/ 5812491 h 6858000"/>
              <a:gd name="connsiteX258" fmla="*/ 3705014 w 12192000"/>
              <a:gd name="connsiteY258" fmla="*/ 5752353 h 6858000"/>
              <a:gd name="connsiteX259" fmla="*/ 3765753 w 12192000"/>
              <a:gd name="connsiteY259" fmla="*/ 5643313 h 6858000"/>
              <a:gd name="connsiteX260" fmla="*/ 3674479 w 12192000"/>
              <a:gd name="connsiteY260" fmla="*/ 5529315 h 6858000"/>
              <a:gd name="connsiteX261" fmla="*/ 3627501 w 12192000"/>
              <a:gd name="connsiteY261" fmla="*/ 5495612 h 6858000"/>
              <a:gd name="connsiteX262" fmla="*/ 3718104 w 12192000"/>
              <a:gd name="connsiteY262" fmla="*/ 5484048 h 6858000"/>
              <a:gd name="connsiteX263" fmla="*/ 3749644 w 12192000"/>
              <a:gd name="connsiteY263" fmla="*/ 5436467 h 6858000"/>
              <a:gd name="connsiteX264" fmla="*/ 3763740 w 12192000"/>
              <a:gd name="connsiteY264" fmla="*/ 5412675 h 6858000"/>
              <a:gd name="connsiteX265" fmla="*/ 3849307 w 12192000"/>
              <a:gd name="connsiteY265" fmla="*/ 5263654 h 6858000"/>
              <a:gd name="connsiteX266" fmla="*/ 3834876 w 12192000"/>
              <a:gd name="connsiteY266" fmla="*/ 5222021 h 6858000"/>
              <a:gd name="connsiteX267" fmla="*/ 3692263 w 12192000"/>
              <a:gd name="connsiteY267" fmla="*/ 5020790 h 6858000"/>
              <a:gd name="connsiteX268" fmla="*/ 3843936 w 12192000"/>
              <a:gd name="connsiteY268" fmla="*/ 4964619 h 6858000"/>
              <a:gd name="connsiteX269" fmla="*/ 3852997 w 12192000"/>
              <a:gd name="connsiteY269" fmla="*/ 4869458 h 6858000"/>
              <a:gd name="connsiteX270" fmla="*/ 3930177 w 12192000"/>
              <a:gd name="connsiteY270" fmla="*/ 4763060 h 6858000"/>
              <a:gd name="connsiteX271" fmla="*/ 4099968 w 12192000"/>
              <a:gd name="connsiteY271" fmla="*/ 4613376 h 6858000"/>
              <a:gd name="connsiteX272" fmla="*/ 4196274 w 12192000"/>
              <a:gd name="connsiteY272" fmla="*/ 4512928 h 6858000"/>
              <a:gd name="connsiteX273" fmla="*/ 4030173 w 12192000"/>
              <a:gd name="connsiteY273" fmla="*/ 4486165 h 6858000"/>
              <a:gd name="connsiteX274" fmla="*/ 4004335 w 12192000"/>
              <a:gd name="connsiteY274" fmla="*/ 4470634 h 6858000"/>
              <a:gd name="connsiteX275" fmla="*/ 4024133 w 12192000"/>
              <a:gd name="connsiteY275" fmla="*/ 4417767 h 6858000"/>
              <a:gd name="connsiteX276" fmla="*/ 4050642 w 12192000"/>
              <a:gd name="connsiteY276" fmla="*/ 4365226 h 6858000"/>
              <a:gd name="connsiteX277" fmla="*/ 4032186 w 12192000"/>
              <a:gd name="connsiteY277" fmla="*/ 4323924 h 6858000"/>
              <a:gd name="connsiteX278" fmla="*/ 3902658 w 12192000"/>
              <a:gd name="connsiteY278" fmla="*/ 4145163 h 6858000"/>
              <a:gd name="connsiteX279" fmla="*/ 3796288 w 12192000"/>
              <a:gd name="connsiteY279" fmla="*/ 4074123 h 6858000"/>
              <a:gd name="connsiteX280" fmla="*/ 3554015 w 12192000"/>
              <a:gd name="connsiteY280" fmla="*/ 3751298 h 6858000"/>
              <a:gd name="connsiteX281" fmla="*/ 3477841 w 12192000"/>
              <a:gd name="connsiteY281" fmla="*/ 3646554 h 6858000"/>
              <a:gd name="connsiteX282" fmla="*/ 3534217 w 12192000"/>
              <a:gd name="connsiteY282" fmla="*/ 3609547 h 6858000"/>
              <a:gd name="connsiteX283" fmla="*/ 3426164 w 12192000"/>
              <a:gd name="connsiteY283" fmla="*/ 3499844 h 6858000"/>
              <a:gd name="connsiteX284" fmla="*/ 3298987 w 12192000"/>
              <a:gd name="connsiteY284" fmla="*/ 3377918 h 6858000"/>
              <a:gd name="connsiteX285" fmla="*/ 3265768 w 12192000"/>
              <a:gd name="connsiteY285" fmla="*/ 3345534 h 6858000"/>
              <a:gd name="connsiteX286" fmla="*/ 698533 w 12192000"/>
              <a:gd name="connsiteY286" fmla="*/ 2257448 h 6858000"/>
              <a:gd name="connsiteX287" fmla="*/ 644044 w 12192000"/>
              <a:gd name="connsiteY287" fmla="*/ 2258439 h 6858000"/>
              <a:gd name="connsiteX288" fmla="*/ 121106 w 12192000"/>
              <a:gd name="connsiteY288" fmla="*/ 2359734 h 6858000"/>
              <a:gd name="connsiteX289" fmla="*/ 0 w 12192000"/>
              <a:gd name="connsiteY289" fmla="*/ 240215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Lst>
            <a:rect l="l" t="t" r="r" b="b"/>
            <a:pathLst>
              <a:path w="12192000" h="6858000">
                <a:moveTo>
                  <a:pt x="5765387" y="552984"/>
                </a:moveTo>
                <a:cubicBezTo>
                  <a:pt x="5757491" y="552728"/>
                  <a:pt x="5749866" y="555802"/>
                  <a:pt x="5743549" y="567982"/>
                </a:cubicBezTo>
                <a:cubicBezTo>
                  <a:pt x="5777117" y="600080"/>
                  <a:pt x="5819889" y="588014"/>
                  <a:pt x="5865186" y="624212"/>
                </a:cubicBezTo>
                <a:cubicBezTo>
                  <a:pt x="5791555" y="612828"/>
                  <a:pt x="5733261" y="603722"/>
                  <a:pt x="5674970" y="594618"/>
                </a:cubicBezTo>
                <a:cubicBezTo>
                  <a:pt x="5673886" y="600991"/>
                  <a:pt x="5672804" y="607366"/>
                  <a:pt x="5671722" y="613739"/>
                </a:cubicBezTo>
                <a:cubicBezTo>
                  <a:pt x="5746257" y="627171"/>
                  <a:pt x="5815197" y="661774"/>
                  <a:pt x="5887746" y="686133"/>
                </a:cubicBezTo>
                <a:cubicBezTo>
                  <a:pt x="5881068" y="701160"/>
                  <a:pt x="5874392" y="698199"/>
                  <a:pt x="5868434" y="697289"/>
                </a:cubicBezTo>
                <a:cubicBezTo>
                  <a:pt x="5829634" y="691369"/>
                  <a:pt x="5790832" y="685452"/>
                  <a:pt x="5753657" y="669287"/>
                </a:cubicBezTo>
                <a:cubicBezTo>
                  <a:pt x="5745355" y="665643"/>
                  <a:pt x="5735248" y="665643"/>
                  <a:pt x="5730555" y="676572"/>
                </a:cubicBezTo>
                <a:cubicBezTo>
                  <a:pt x="5723878" y="692053"/>
                  <a:pt x="5733442" y="702070"/>
                  <a:pt x="5741924" y="710491"/>
                </a:cubicBezTo>
                <a:cubicBezTo>
                  <a:pt x="5756724" y="725062"/>
                  <a:pt x="5774589" y="720965"/>
                  <a:pt x="5791735" y="723695"/>
                </a:cubicBezTo>
                <a:cubicBezTo>
                  <a:pt x="5837394" y="730753"/>
                  <a:pt x="5859232" y="752836"/>
                  <a:pt x="5869339" y="803376"/>
                </a:cubicBezTo>
                <a:cubicBezTo>
                  <a:pt x="5829273" y="782886"/>
                  <a:pt x="5790652" y="808156"/>
                  <a:pt x="5751851" y="793813"/>
                </a:cubicBezTo>
                <a:cubicBezTo>
                  <a:pt x="5741745" y="790172"/>
                  <a:pt x="5725683" y="795634"/>
                  <a:pt x="5731096" y="813164"/>
                </a:cubicBezTo>
                <a:cubicBezTo>
                  <a:pt x="5736150" y="829555"/>
                  <a:pt x="5752933" y="841392"/>
                  <a:pt x="5723155" y="838206"/>
                </a:cubicBezTo>
                <a:cubicBezTo>
                  <a:pt x="5701860" y="835929"/>
                  <a:pt x="5660171" y="854369"/>
                  <a:pt x="5677677" y="858922"/>
                </a:cubicBezTo>
                <a:cubicBezTo>
                  <a:pt x="5699694" y="864614"/>
                  <a:pt x="5721172" y="872810"/>
                  <a:pt x="5749146" y="882143"/>
                </a:cubicBezTo>
                <a:cubicBezTo>
                  <a:pt x="5718283" y="897394"/>
                  <a:pt x="5696085" y="894207"/>
                  <a:pt x="5672804" y="882143"/>
                </a:cubicBezTo>
                <a:cubicBezTo>
                  <a:pt x="5658728" y="874858"/>
                  <a:pt x="5642530" y="866776"/>
                  <a:pt x="5626987" y="862565"/>
                </a:cubicBezTo>
                <a:lnTo>
                  <a:pt x="5611575" y="860624"/>
                </a:lnTo>
                <a:lnTo>
                  <a:pt x="5629275" y="904875"/>
                </a:lnTo>
                <a:cubicBezTo>
                  <a:pt x="5636975" y="929899"/>
                  <a:pt x="5648325" y="981075"/>
                  <a:pt x="5648325" y="981075"/>
                </a:cubicBezTo>
                <a:lnTo>
                  <a:pt x="5646577" y="1001285"/>
                </a:lnTo>
                <a:lnTo>
                  <a:pt x="5653179" y="1004447"/>
                </a:lnTo>
                <a:cubicBezTo>
                  <a:pt x="5672649" y="1015232"/>
                  <a:pt x="5691732" y="1027443"/>
                  <a:pt x="5710342" y="1041501"/>
                </a:cubicBezTo>
                <a:cubicBezTo>
                  <a:pt x="5704025" y="1052200"/>
                  <a:pt x="5671903" y="1082706"/>
                  <a:pt x="5685076" y="1084982"/>
                </a:cubicBezTo>
                <a:cubicBezTo>
                  <a:pt x="5722072" y="1091584"/>
                  <a:pt x="5754918" y="1113894"/>
                  <a:pt x="5788666" y="1132334"/>
                </a:cubicBezTo>
                <a:cubicBezTo>
                  <a:pt x="5803286" y="1140301"/>
                  <a:pt x="5820971" y="1150775"/>
                  <a:pt x="5814113" y="1179230"/>
                </a:cubicBezTo>
                <a:cubicBezTo>
                  <a:pt x="5801661" y="1187198"/>
                  <a:pt x="5792457" y="1176043"/>
                  <a:pt x="5782171" y="1175133"/>
                </a:cubicBezTo>
                <a:cubicBezTo>
                  <a:pt x="5771703" y="1174223"/>
                  <a:pt x="5748241" y="1180140"/>
                  <a:pt x="5754739" y="1184011"/>
                </a:cubicBezTo>
                <a:cubicBezTo>
                  <a:pt x="5784336" y="1201540"/>
                  <a:pt x="5731096" y="1243656"/>
                  <a:pt x="5766109" y="1243656"/>
                </a:cubicBezTo>
                <a:cubicBezTo>
                  <a:pt x="5824761" y="1243883"/>
                  <a:pt x="5855983" y="1318554"/>
                  <a:pt x="5912470" y="1320604"/>
                </a:cubicBezTo>
                <a:cubicBezTo>
                  <a:pt x="5921493" y="1320830"/>
                  <a:pt x="5925825" y="1334034"/>
                  <a:pt x="5925644" y="1345645"/>
                </a:cubicBezTo>
                <a:cubicBezTo>
                  <a:pt x="5925644" y="1359532"/>
                  <a:pt x="5917343" y="1362036"/>
                  <a:pt x="5908138" y="1363402"/>
                </a:cubicBezTo>
                <a:cubicBezTo>
                  <a:pt x="5894061" y="1365450"/>
                  <a:pt x="5879444" y="1345645"/>
                  <a:pt x="5860855" y="1372508"/>
                </a:cubicBezTo>
                <a:cubicBezTo>
                  <a:pt x="5894242" y="1388215"/>
                  <a:pt x="5927629" y="1403924"/>
                  <a:pt x="5927087" y="1457878"/>
                </a:cubicBezTo>
                <a:cubicBezTo>
                  <a:pt x="5926908" y="1472447"/>
                  <a:pt x="5940804" y="1477911"/>
                  <a:pt x="5951271" y="1481553"/>
                </a:cubicBezTo>
                <a:cubicBezTo>
                  <a:pt x="5968597" y="1487473"/>
                  <a:pt x="5983213" y="1497945"/>
                  <a:pt x="5992599" y="1518207"/>
                </a:cubicBezTo>
                <a:cubicBezTo>
                  <a:pt x="5992418" y="1522076"/>
                  <a:pt x="5992238" y="1526174"/>
                  <a:pt x="5993321" y="1529362"/>
                </a:cubicBezTo>
                <a:cubicBezTo>
                  <a:pt x="5990253" y="1578306"/>
                  <a:pt x="5964988" y="1576939"/>
                  <a:pt x="5937015" y="1568746"/>
                </a:cubicBezTo>
                <a:cubicBezTo>
                  <a:pt x="5903627" y="1558728"/>
                  <a:pt x="5870601" y="1540515"/>
                  <a:pt x="5835410" y="1558045"/>
                </a:cubicBezTo>
                <a:cubicBezTo>
                  <a:pt x="5885040" y="1581493"/>
                  <a:pt x="5938999" y="1583315"/>
                  <a:pt x="5985561" y="1616780"/>
                </a:cubicBezTo>
                <a:cubicBezTo>
                  <a:pt x="5815197" y="1622927"/>
                  <a:pt x="5664684" y="1517295"/>
                  <a:pt x="5499552" y="1476774"/>
                </a:cubicBezTo>
                <a:cubicBezTo>
                  <a:pt x="5505146" y="1503863"/>
                  <a:pt x="5518501" y="1509327"/>
                  <a:pt x="5530593" y="1513425"/>
                </a:cubicBezTo>
                <a:cubicBezTo>
                  <a:pt x="5591592" y="1533915"/>
                  <a:pt x="5645011" y="1574665"/>
                  <a:pt x="5700597" y="1609949"/>
                </a:cubicBezTo>
                <a:cubicBezTo>
                  <a:pt x="5723516" y="1624519"/>
                  <a:pt x="5740121" y="1639091"/>
                  <a:pt x="5748782" y="1670507"/>
                </a:cubicBezTo>
                <a:cubicBezTo>
                  <a:pt x="5756544" y="1698963"/>
                  <a:pt x="5771522" y="1712167"/>
                  <a:pt x="5799315" y="1703970"/>
                </a:cubicBezTo>
                <a:cubicBezTo>
                  <a:pt x="5821873" y="1697141"/>
                  <a:pt x="5846597" y="1700783"/>
                  <a:pt x="5870240" y="1703289"/>
                </a:cubicBezTo>
                <a:cubicBezTo>
                  <a:pt x="5897491" y="1706020"/>
                  <a:pt x="5927991" y="1738119"/>
                  <a:pt x="5920591" y="1754738"/>
                </a:cubicBezTo>
                <a:cubicBezTo>
                  <a:pt x="5907958" y="1782967"/>
                  <a:pt x="5886844" y="1768852"/>
                  <a:pt x="5868074" y="1765665"/>
                </a:cubicBezTo>
                <a:cubicBezTo>
                  <a:pt x="5846778" y="1761795"/>
                  <a:pt x="5807256" y="1753826"/>
                  <a:pt x="5806533" y="1757242"/>
                </a:cubicBezTo>
                <a:cubicBezTo>
                  <a:pt x="5792636" y="1828042"/>
                  <a:pt x="5694821" y="1766350"/>
                  <a:pt x="5673706" y="1759972"/>
                </a:cubicBezTo>
                <a:cubicBezTo>
                  <a:pt x="5647358" y="1752006"/>
                  <a:pt x="5622635" y="1766576"/>
                  <a:pt x="5597548" y="1769990"/>
                </a:cubicBezTo>
                <a:cubicBezTo>
                  <a:pt x="5575169" y="1773177"/>
                  <a:pt x="5448658" y="1782967"/>
                  <a:pt x="5422491" y="1752916"/>
                </a:cubicBezTo>
                <a:cubicBezTo>
                  <a:pt x="5418882" y="1776364"/>
                  <a:pt x="5426460" y="1785926"/>
                  <a:pt x="5432778" y="1796626"/>
                </a:cubicBezTo>
                <a:cubicBezTo>
                  <a:pt x="5441620" y="1811878"/>
                  <a:pt x="5443065" y="1822578"/>
                  <a:pt x="5426281" y="1834644"/>
                </a:cubicBezTo>
                <a:cubicBezTo>
                  <a:pt x="5378455" y="1869248"/>
                  <a:pt x="5379178" y="1870385"/>
                  <a:pt x="5423754" y="1917282"/>
                </a:cubicBezTo>
                <a:cubicBezTo>
                  <a:pt x="5425921" y="1919330"/>
                  <a:pt x="5425017" y="1926161"/>
                  <a:pt x="5425378" y="1930714"/>
                </a:cubicBezTo>
                <a:cubicBezTo>
                  <a:pt x="5413647" y="1937998"/>
                  <a:pt x="5399932" y="1919786"/>
                  <a:pt x="5386217" y="1939365"/>
                </a:cubicBezTo>
                <a:cubicBezTo>
                  <a:pt x="5445952" y="2025417"/>
                  <a:pt x="5537091" y="2046587"/>
                  <a:pt x="5619566" y="2111243"/>
                </a:cubicBezTo>
                <a:cubicBezTo>
                  <a:pt x="5552792" y="2132642"/>
                  <a:pt x="5512726" y="2057972"/>
                  <a:pt x="5463640" y="2067533"/>
                </a:cubicBezTo>
                <a:cubicBezTo>
                  <a:pt x="5439094" y="2090982"/>
                  <a:pt x="5512005" y="2128545"/>
                  <a:pt x="5442523" y="2139700"/>
                </a:cubicBezTo>
                <a:cubicBezTo>
                  <a:pt x="5472663" y="2160188"/>
                  <a:pt x="5495041" y="2180220"/>
                  <a:pt x="5515794" y="2203898"/>
                </a:cubicBezTo>
                <a:cubicBezTo>
                  <a:pt x="5552792" y="2246241"/>
                  <a:pt x="5560010" y="2274014"/>
                  <a:pt x="5542865" y="2330929"/>
                </a:cubicBezTo>
                <a:cubicBezTo>
                  <a:pt x="5531676" y="2368264"/>
                  <a:pt x="5515253" y="2402640"/>
                  <a:pt x="5529691" y="2447031"/>
                </a:cubicBezTo>
                <a:cubicBezTo>
                  <a:pt x="5539796" y="2477537"/>
                  <a:pt x="5535826" y="2497570"/>
                  <a:pt x="5498289" y="2483910"/>
                </a:cubicBezTo>
                <a:cubicBezTo>
                  <a:pt x="5457864" y="2469340"/>
                  <a:pt x="5442704" y="2496659"/>
                  <a:pt x="5452810" y="2550157"/>
                </a:cubicBezTo>
                <a:cubicBezTo>
                  <a:pt x="5459307" y="2584534"/>
                  <a:pt x="5452449" y="2595005"/>
                  <a:pt x="5424658" y="2591135"/>
                </a:cubicBezTo>
                <a:cubicBezTo>
                  <a:pt x="5393976" y="2586810"/>
                  <a:pt x="5364740" y="2564271"/>
                  <a:pt x="5326841" y="2575200"/>
                </a:cubicBezTo>
                <a:cubicBezTo>
                  <a:pt x="5357159" y="2637577"/>
                  <a:pt x="5421950" y="2619820"/>
                  <a:pt x="5457322" y="2679238"/>
                </a:cubicBezTo>
                <a:cubicBezTo>
                  <a:pt x="5415093" y="2679464"/>
                  <a:pt x="5382787" y="2679238"/>
                  <a:pt x="5351566" y="2666261"/>
                </a:cubicBezTo>
                <a:cubicBezTo>
                  <a:pt x="5338571" y="2661024"/>
                  <a:pt x="5324314" y="2655562"/>
                  <a:pt x="5317096" y="2673546"/>
                </a:cubicBezTo>
                <a:cubicBezTo>
                  <a:pt x="5308613" y="2695173"/>
                  <a:pt x="5326119" y="2703369"/>
                  <a:pt x="5336768" y="2707238"/>
                </a:cubicBezTo>
                <a:cubicBezTo>
                  <a:pt x="5366726" y="2718166"/>
                  <a:pt x="5389645" y="2744118"/>
                  <a:pt x="5414369" y="2764378"/>
                </a:cubicBezTo>
                <a:cubicBezTo>
                  <a:pt x="5468692" y="2808772"/>
                  <a:pt x="5528248" y="2845879"/>
                  <a:pt x="5574268" y="2919184"/>
                </a:cubicBezTo>
                <a:cubicBezTo>
                  <a:pt x="5516335" y="2900516"/>
                  <a:pt x="5473203" y="2857035"/>
                  <a:pt x="5419422" y="2848157"/>
                </a:cubicBezTo>
                <a:cubicBezTo>
                  <a:pt x="5465985" y="2914859"/>
                  <a:pt x="5525902" y="2958795"/>
                  <a:pt x="5582568" y="3007285"/>
                </a:cubicBezTo>
                <a:cubicBezTo>
                  <a:pt x="5598811" y="3020945"/>
                  <a:pt x="5615234" y="3030279"/>
                  <a:pt x="5618844" y="3060100"/>
                </a:cubicBezTo>
                <a:cubicBezTo>
                  <a:pt x="5625883" y="3117925"/>
                  <a:pt x="5646997" y="3165732"/>
                  <a:pt x="5692115" y="3191228"/>
                </a:cubicBezTo>
                <a:cubicBezTo>
                  <a:pt x="5692475" y="3191457"/>
                  <a:pt x="5689949" y="3200109"/>
                  <a:pt x="5688506" y="3206025"/>
                </a:cubicBezTo>
                <a:cubicBezTo>
                  <a:pt x="5660893" y="3207848"/>
                  <a:pt x="5639057" y="3173699"/>
                  <a:pt x="5603864" y="3184854"/>
                </a:cubicBezTo>
                <a:cubicBezTo>
                  <a:pt x="5637613" y="3231295"/>
                  <a:pt x="5665767" y="3272957"/>
                  <a:pt x="5713591" y="3295040"/>
                </a:cubicBezTo>
                <a:cubicBezTo>
                  <a:pt x="5751851" y="3312567"/>
                  <a:pt x="5799134" y="3322812"/>
                  <a:pt x="5826927" y="3379724"/>
                </a:cubicBezTo>
                <a:cubicBezTo>
                  <a:pt x="5794623" y="3390881"/>
                  <a:pt x="5770619" y="3376768"/>
                  <a:pt x="5746436" y="3366750"/>
                </a:cubicBezTo>
                <a:cubicBezTo>
                  <a:pt x="5709440" y="3351269"/>
                  <a:pt x="5672804" y="3333741"/>
                  <a:pt x="5635807" y="3318259"/>
                </a:cubicBezTo>
                <a:cubicBezTo>
                  <a:pt x="5621731" y="3312340"/>
                  <a:pt x="5606392" y="3308241"/>
                  <a:pt x="5597367" y="3336472"/>
                </a:cubicBezTo>
                <a:cubicBezTo>
                  <a:pt x="5644471" y="3342391"/>
                  <a:pt x="5672624" y="3380636"/>
                  <a:pt x="5702221" y="3416605"/>
                </a:cubicBezTo>
                <a:cubicBezTo>
                  <a:pt x="5718825" y="3436867"/>
                  <a:pt x="5732361" y="3463958"/>
                  <a:pt x="5762317" y="3453714"/>
                </a:cubicBezTo>
                <a:cubicBezTo>
                  <a:pt x="5778019" y="3448251"/>
                  <a:pt x="5787944" y="3463501"/>
                  <a:pt x="5786319" y="3482169"/>
                </a:cubicBezTo>
                <a:cubicBezTo>
                  <a:pt x="5780365" y="3547962"/>
                  <a:pt x="5817001" y="3570954"/>
                  <a:pt x="5854901" y="3583703"/>
                </a:cubicBezTo>
                <a:cubicBezTo>
                  <a:pt x="5926728" y="3607607"/>
                  <a:pt x="5986464" y="3663836"/>
                  <a:pt x="6056305" y="3694570"/>
                </a:cubicBezTo>
                <a:cubicBezTo>
                  <a:pt x="6124163" y="3724393"/>
                  <a:pt x="6176680" y="3795192"/>
                  <a:pt x="6244716" y="3832301"/>
                </a:cubicBezTo>
                <a:cubicBezTo>
                  <a:pt x="6293986" y="3859164"/>
                  <a:pt x="6341089" y="3893766"/>
                  <a:pt x="6391802" y="3918125"/>
                </a:cubicBezTo>
                <a:cubicBezTo>
                  <a:pt x="6511814" y="3975722"/>
                  <a:pt x="6634174" y="4021935"/>
                  <a:pt x="6763572" y="4028537"/>
                </a:cubicBezTo>
                <a:cubicBezTo>
                  <a:pt x="6870411" y="4033774"/>
                  <a:pt x="7797129" y="4028766"/>
                  <a:pt x="8173592" y="3279560"/>
                </a:cubicBezTo>
                <a:cubicBezTo>
                  <a:pt x="8180811" y="3275916"/>
                  <a:pt x="8188931" y="3266355"/>
                  <a:pt x="8191458" y="3257248"/>
                </a:cubicBezTo>
                <a:cubicBezTo>
                  <a:pt x="8203550" y="3214677"/>
                  <a:pt x="8233147" y="3196237"/>
                  <a:pt x="8259856" y="3173245"/>
                </a:cubicBezTo>
                <a:cubicBezTo>
                  <a:pt x="8283318" y="3152983"/>
                  <a:pt x="8308224" y="3131812"/>
                  <a:pt x="8317969" y="3097663"/>
                </a:cubicBezTo>
                <a:cubicBezTo>
                  <a:pt x="8330783" y="3052133"/>
                  <a:pt x="8294328" y="3089468"/>
                  <a:pt x="8287650" y="3072166"/>
                </a:cubicBezTo>
                <a:cubicBezTo>
                  <a:pt x="8301546" y="3048491"/>
                  <a:pt x="8323023" y="3026863"/>
                  <a:pt x="8328617" y="3000000"/>
                </a:cubicBezTo>
                <a:cubicBezTo>
                  <a:pt x="8349009" y="2903020"/>
                  <a:pt x="8393045" y="2832447"/>
                  <a:pt x="8458917" y="2777583"/>
                </a:cubicBezTo>
                <a:cubicBezTo>
                  <a:pt x="8477866" y="2761875"/>
                  <a:pt x="8490318" y="2733190"/>
                  <a:pt x="8516125" y="2728639"/>
                </a:cubicBezTo>
                <a:cubicBezTo>
                  <a:pt x="8573515" y="2718621"/>
                  <a:pt x="8555468" y="2640309"/>
                  <a:pt x="8585788" y="2605478"/>
                </a:cubicBezTo>
                <a:cubicBezTo>
                  <a:pt x="8591563" y="2598874"/>
                  <a:pt x="8596796" y="2585900"/>
                  <a:pt x="8595714" y="2577023"/>
                </a:cubicBezTo>
                <a:cubicBezTo>
                  <a:pt x="8594091" y="2564271"/>
                  <a:pt x="8587232" y="2552206"/>
                  <a:pt x="8581457" y="2540823"/>
                </a:cubicBezTo>
                <a:cubicBezTo>
                  <a:pt x="8575501" y="2529441"/>
                  <a:pt x="8566478" y="2519424"/>
                  <a:pt x="8570809" y="2504399"/>
                </a:cubicBezTo>
                <a:cubicBezTo>
                  <a:pt x="8572612" y="2498253"/>
                  <a:pt x="8571351" y="2476854"/>
                  <a:pt x="8584705" y="2493699"/>
                </a:cubicBezTo>
                <a:cubicBezTo>
                  <a:pt x="8621340" y="2539914"/>
                  <a:pt x="8642637" y="2496205"/>
                  <a:pt x="8674038" y="2475260"/>
                </a:cubicBezTo>
                <a:cubicBezTo>
                  <a:pt x="8648772" y="2453632"/>
                  <a:pt x="8626033" y="2438380"/>
                  <a:pt x="8622243" y="2406054"/>
                </a:cubicBezTo>
                <a:cubicBezTo>
                  <a:pt x="8614483" y="2339351"/>
                  <a:pt x="8581278" y="2308846"/>
                  <a:pt x="8530925" y="2302926"/>
                </a:cubicBezTo>
                <a:cubicBezTo>
                  <a:pt x="8549513" y="2238501"/>
                  <a:pt x="8549513" y="2238501"/>
                  <a:pt x="8489417" y="2229622"/>
                </a:cubicBezTo>
                <a:cubicBezTo>
                  <a:pt x="8512517" y="2188645"/>
                  <a:pt x="8512517" y="2178173"/>
                  <a:pt x="8484543" y="2164058"/>
                </a:cubicBezTo>
                <a:cubicBezTo>
                  <a:pt x="8457653" y="2150626"/>
                  <a:pt x="8427876" y="2146073"/>
                  <a:pt x="8402970" y="2125358"/>
                </a:cubicBezTo>
                <a:cubicBezTo>
                  <a:pt x="8425891" y="2072997"/>
                  <a:pt x="8432387" y="2012214"/>
                  <a:pt x="8479670" y="1986716"/>
                </a:cubicBezTo>
                <a:cubicBezTo>
                  <a:pt x="8487070" y="1982846"/>
                  <a:pt x="8492123" y="1967138"/>
                  <a:pt x="8487432" y="1958032"/>
                </a:cubicBezTo>
                <a:cubicBezTo>
                  <a:pt x="8470286" y="1925023"/>
                  <a:pt x="8494830" y="1862417"/>
                  <a:pt x="8441412" y="1855361"/>
                </a:cubicBezTo>
                <a:cubicBezTo>
                  <a:pt x="8434733" y="1854678"/>
                  <a:pt x="8428597" y="1847847"/>
                  <a:pt x="8433831" y="1838969"/>
                </a:cubicBezTo>
                <a:cubicBezTo>
                  <a:pt x="8451879" y="1808009"/>
                  <a:pt x="8430041" y="1810057"/>
                  <a:pt x="8416868" y="1806187"/>
                </a:cubicBezTo>
                <a:cubicBezTo>
                  <a:pt x="8400985" y="1801408"/>
                  <a:pt x="8382938" y="1815066"/>
                  <a:pt x="8368140" y="1798219"/>
                </a:cubicBezTo>
                <a:cubicBezTo>
                  <a:pt x="8371569" y="1780462"/>
                  <a:pt x="8384382" y="1780689"/>
                  <a:pt x="8393405" y="1774999"/>
                </a:cubicBezTo>
                <a:cubicBezTo>
                  <a:pt x="8419754" y="1758607"/>
                  <a:pt x="8441231" y="1739030"/>
                  <a:pt x="8442495" y="1696458"/>
                </a:cubicBezTo>
                <a:cubicBezTo>
                  <a:pt x="8443396" y="1662083"/>
                  <a:pt x="8446284" y="1631805"/>
                  <a:pt x="8409828" y="1621332"/>
                </a:cubicBezTo>
                <a:cubicBezTo>
                  <a:pt x="8394669" y="1617006"/>
                  <a:pt x="8399001" y="1592193"/>
                  <a:pt x="8407664" y="1579899"/>
                </a:cubicBezTo>
                <a:cubicBezTo>
                  <a:pt x="8423184" y="1558045"/>
                  <a:pt x="8435996" y="1528906"/>
                  <a:pt x="8462707" y="1526857"/>
                </a:cubicBezTo>
                <a:cubicBezTo>
                  <a:pt x="8478949" y="1525492"/>
                  <a:pt x="8491402" y="1516384"/>
                  <a:pt x="8504215" y="1505913"/>
                </a:cubicBezTo>
                <a:cubicBezTo>
                  <a:pt x="8513419" y="1498398"/>
                  <a:pt x="8524428" y="1492025"/>
                  <a:pt x="8523345" y="1475863"/>
                </a:cubicBezTo>
                <a:cubicBezTo>
                  <a:pt x="8522262" y="1460382"/>
                  <a:pt x="8511615" y="1454008"/>
                  <a:pt x="8500786" y="1450820"/>
                </a:cubicBezTo>
                <a:cubicBezTo>
                  <a:pt x="8464691" y="1440577"/>
                  <a:pt x="8430764" y="1425551"/>
                  <a:pt x="8400624" y="1391176"/>
                </a:cubicBezTo>
                <a:cubicBezTo>
                  <a:pt x="8420657" y="1372963"/>
                  <a:pt x="8439787" y="1359759"/>
                  <a:pt x="8454585" y="1341319"/>
                </a:cubicBezTo>
                <a:cubicBezTo>
                  <a:pt x="8490318" y="1296701"/>
                  <a:pt x="8187668" y="1156238"/>
                  <a:pt x="8172509" y="1106153"/>
                </a:cubicBezTo>
                <a:cubicBezTo>
                  <a:pt x="8167817" y="1090673"/>
                  <a:pt x="8151755" y="1074738"/>
                  <a:pt x="8138399" y="1070184"/>
                </a:cubicBezTo>
                <a:cubicBezTo>
                  <a:pt x="8075777" y="1048785"/>
                  <a:pt x="8021456" y="1000749"/>
                  <a:pt x="7957388" y="982992"/>
                </a:cubicBezTo>
                <a:cubicBezTo>
                  <a:pt x="7896929" y="966147"/>
                  <a:pt x="7837375" y="943608"/>
                  <a:pt x="7771142" y="921300"/>
                </a:cubicBezTo>
                <a:cubicBezTo>
                  <a:pt x="7811747" y="865296"/>
                  <a:pt x="7883756" y="871899"/>
                  <a:pt x="7900539" y="791082"/>
                </a:cubicBezTo>
                <a:cubicBezTo>
                  <a:pt x="7835028" y="770137"/>
                  <a:pt x="7766090" y="794042"/>
                  <a:pt x="7702923" y="760803"/>
                </a:cubicBezTo>
                <a:cubicBezTo>
                  <a:pt x="7697509" y="757845"/>
                  <a:pt x="7690109" y="760803"/>
                  <a:pt x="7683614" y="761714"/>
                </a:cubicBezTo>
                <a:cubicBezTo>
                  <a:pt x="7553493" y="779471"/>
                  <a:pt x="7423915" y="763991"/>
                  <a:pt x="7295600" y="741680"/>
                </a:cubicBezTo>
                <a:cubicBezTo>
                  <a:pt x="7110798" y="709810"/>
                  <a:pt x="6925273" y="689548"/>
                  <a:pt x="6739388" y="675206"/>
                </a:cubicBezTo>
                <a:cubicBezTo>
                  <a:pt x="6585807" y="663367"/>
                  <a:pt x="6431866" y="658132"/>
                  <a:pt x="6279006" y="635367"/>
                </a:cubicBezTo>
                <a:cubicBezTo>
                  <a:pt x="6115501" y="611009"/>
                  <a:pt x="5952175" y="583462"/>
                  <a:pt x="5788847" y="557964"/>
                </a:cubicBezTo>
                <a:cubicBezTo>
                  <a:pt x="5781448" y="556825"/>
                  <a:pt x="5773282" y="553240"/>
                  <a:pt x="5765387" y="552984"/>
                </a:cubicBezTo>
                <a:close/>
                <a:moveTo>
                  <a:pt x="0" y="0"/>
                </a:moveTo>
                <a:lnTo>
                  <a:pt x="768106" y="0"/>
                </a:lnTo>
                <a:lnTo>
                  <a:pt x="767098" y="10118"/>
                </a:lnTo>
                <a:cubicBezTo>
                  <a:pt x="765697" y="22412"/>
                  <a:pt x="763205" y="34103"/>
                  <a:pt x="756850" y="43654"/>
                </a:cubicBezTo>
                <a:cubicBezTo>
                  <a:pt x="749894" y="54193"/>
                  <a:pt x="757386" y="72374"/>
                  <a:pt x="768357" y="76852"/>
                </a:cubicBezTo>
                <a:cubicBezTo>
                  <a:pt x="838462" y="106364"/>
                  <a:pt x="848094" y="176713"/>
                  <a:pt x="882077" y="237315"/>
                </a:cubicBezTo>
                <a:cubicBezTo>
                  <a:pt x="845150" y="261290"/>
                  <a:pt x="801001" y="266560"/>
                  <a:pt x="761133" y="282106"/>
                </a:cubicBezTo>
                <a:cubicBezTo>
                  <a:pt x="719657" y="298442"/>
                  <a:pt x="719657" y="310562"/>
                  <a:pt x="753907" y="357988"/>
                </a:cubicBezTo>
                <a:cubicBezTo>
                  <a:pt x="664804" y="368265"/>
                  <a:pt x="664804" y="368265"/>
                  <a:pt x="692364" y="442830"/>
                </a:cubicBezTo>
                <a:cubicBezTo>
                  <a:pt x="617709" y="449681"/>
                  <a:pt x="568477" y="484987"/>
                  <a:pt x="556972" y="562188"/>
                </a:cubicBezTo>
                <a:cubicBezTo>
                  <a:pt x="551352" y="599602"/>
                  <a:pt x="517637" y="617254"/>
                  <a:pt x="480177" y="642286"/>
                </a:cubicBezTo>
                <a:cubicBezTo>
                  <a:pt x="526734" y="666528"/>
                  <a:pt x="558310" y="717115"/>
                  <a:pt x="612627" y="663627"/>
                </a:cubicBezTo>
                <a:cubicBezTo>
                  <a:pt x="632427" y="644130"/>
                  <a:pt x="630557" y="668898"/>
                  <a:pt x="633230" y="676011"/>
                </a:cubicBezTo>
                <a:cubicBezTo>
                  <a:pt x="639651" y="693400"/>
                  <a:pt x="626274" y="704995"/>
                  <a:pt x="617443" y="718168"/>
                </a:cubicBezTo>
                <a:cubicBezTo>
                  <a:pt x="608881" y="731343"/>
                  <a:pt x="598711" y="745306"/>
                  <a:pt x="596304" y="760064"/>
                </a:cubicBezTo>
                <a:cubicBezTo>
                  <a:pt x="594700" y="770339"/>
                  <a:pt x="602459" y="785355"/>
                  <a:pt x="611021" y="792998"/>
                </a:cubicBezTo>
                <a:cubicBezTo>
                  <a:pt x="655975" y="833311"/>
                  <a:pt x="629217" y="923949"/>
                  <a:pt x="714308" y="935543"/>
                </a:cubicBezTo>
                <a:cubicBezTo>
                  <a:pt x="752570" y="940811"/>
                  <a:pt x="771032" y="974010"/>
                  <a:pt x="799128" y="992190"/>
                </a:cubicBezTo>
                <a:cubicBezTo>
                  <a:pt x="896793" y="1055689"/>
                  <a:pt x="962082" y="1137368"/>
                  <a:pt x="992317" y="1249612"/>
                </a:cubicBezTo>
                <a:cubicBezTo>
                  <a:pt x="1000611" y="1280703"/>
                  <a:pt x="1032454" y="1305735"/>
                  <a:pt x="1053058" y="1333136"/>
                </a:cubicBezTo>
                <a:cubicBezTo>
                  <a:pt x="1043156" y="1353160"/>
                  <a:pt x="989106" y="1309949"/>
                  <a:pt x="1008104" y="1362645"/>
                </a:cubicBezTo>
                <a:cubicBezTo>
                  <a:pt x="1022553" y="1402169"/>
                  <a:pt x="1059480" y="1426672"/>
                  <a:pt x="1094265" y="1450123"/>
                </a:cubicBezTo>
                <a:cubicBezTo>
                  <a:pt x="1133866" y="1476733"/>
                  <a:pt x="1177749" y="1498075"/>
                  <a:pt x="1195677" y="1547347"/>
                </a:cubicBezTo>
                <a:cubicBezTo>
                  <a:pt x="1199423" y="1557887"/>
                  <a:pt x="1211463" y="1568953"/>
                  <a:pt x="1222166" y="1573170"/>
                </a:cubicBezTo>
                <a:cubicBezTo>
                  <a:pt x="1780331" y="2440289"/>
                  <a:pt x="3154333" y="2446085"/>
                  <a:pt x="3312738" y="2440024"/>
                </a:cubicBezTo>
                <a:cubicBezTo>
                  <a:pt x="3504591" y="2432384"/>
                  <a:pt x="3686008" y="2378897"/>
                  <a:pt x="3863944" y="2312235"/>
                </a:cubicBezTo>
                <a:cubicBezTo>
                  <a:pt x="3939135" y="2284043"/>
                  <a:pt x="4008972" y="2243995"/>
                  <a:pt x="4082022" y="2212904"/>
                </a:cubicBezTo>
                <a:cubicBezTo>
                  <a:pt x="4182897" y="2169955"/>
                  <a:pt x="4260761" y="2088012"/>
                  <a:pt x="4361371" y="2053496"/>
                </a:cubicBezTo>
                <a:cubicBezTo>
                  <a:pt x="4464921" y="2017925"/>
                  <a:pt x="4553490" y="1952846"/>
                  <a:pt x="4659987" y="1925180"/>
                </a:cubicBezTo>
                <a:cubicBezTo>
                  <a:pt x="4716177" y="1910425"/>
                  <a:pt x="4770494" y="1883815"/>
                  <a:pt x="4761667" y="1807667"/>
                </a:cubicBezTo>
                <a:cubicBezTo>
                  <a:pt x="4759257" y="1786061"/>
                  <a:pt x="4773973" y="1768410"/>
                  <a:pt x="4797253" y="1774733"/>
                </a:cubicBezTo>
                <a:cubicBezTo>
                  <a:pt x="4841669" y="1786589"/>
                  <a:pt x="4861738" y="1755234"/>
                  <a:pt x="4886356" y="1731784"/>
                </a:cubicBezTo>
                <a:cubicBezTo>
                  <a:pt x="4930237" y="1690154"/>
                  <a:pt x="4971978" y="1645890"/>
                  <a:pt x="5041818" y="1639039"/>
                </a:cubicBezTo>
                <a:cubicBezTo>
                  <a:pt x="5028440" y="1606365"/>
                  <a:pt x="5005695" y="1611110"/>
                  <a:pt x="4984824" y="1617960"/>
                </a:cubicBezTo>
                <a:cubicBezTo>
                  <a:pt x="4929971" y="1635878"/>
                  <a:pt x="4875653" y="1656165"/>
                  <a:pt x="4820800" y="1674082"/>
                </a:cubicBezTo>
                <a:cubicBezTo>
                  <a:pt x="4784945" y="1685677"/>
                  <a:pt x="4749356" y="1702012"/>
                  <a:pt x="4701459" y="1689099"/>
                </a:cubicBezTo>
                <a:cubicBezTo>
                  <a:pt x="4742668" y="1623230"/>
                  <a:pt x="4812771" y="1611373"/>
                  <a:pt x="4869498" y="1591086"/>
                </a:cubicBezTo>
                <a:cubicBezTo>
                  <a:pt x="4940404" y="1565528"/>
                  <a:pt x="4982147" y="1517309"/>
                  <a:pt x="5032185" y="1463559"/>
                </a:cubicBezTo>
                <a:cubicBezTo>
                  <a:pt x="4980006" y="1450649"/>
                  <a:pt x="4947630" y="1490172"/>
                  <a:pt x="4906692" y="1488062"/>
                </a:cubicBezTo>
                <a:cubicBezTo>
                  <a:pt x="4904550" y="1481215"/>
                  <a:pt x="4900805" y="1471202"/>
                  <a:pt x="4901340" y="1470936"/>
                </a:cubicBezTo>
                <a:cubicBezTo>
                  <a:pt x="4968234" y="1441427"/>
                  <a:pt x="4999539" y="1386097"/>
                  <a:pt x="5009976" y="1319171"/>
                </a:cubicBezTo>
                <a:cubicBezTo>
                  <a:pt x="5015328" y="1284656"/>
                  <a:pt x="5039677" y="1273853"/>
                  <a:pt x="5063760" y="1258044"/>
                </a:cubicBezTo>
                <a:cubicBezTo>
                  <a:pt x="5147777" y="1201922"/>
                  <a:pt x="5236613" y="1151071"/>
                  <a:pt x="5305648" y="1073871"/>
                </a:cubicBezTo>
                <a:cubicBezTo>
                  <a:pt x="5225910" y="1084147"/>
                  <a:pt x="5161960" y="1134471"/>
                  <a:pt x="5076067" y="1156077"/>
                </a:cubicBezTo>
                <a:cubicBezTo>
                  <a:pt x="5144298" y="1071235"/>
                  <a:pt x="5232600" y="1028288"/>
                  <a:pt x="5313141" y="976907"/>
                </a:cubicBezTo>
                <a:cubicBezTo>
                  <a:pt x="5349798" y="953458"/>
                  <a:pt x="5383779" y="923421"/>
                  <a:pt x="5428196" y="910774"/>
                </a:cubicBezTo>
                <a:cubicBezTo>
                  <a:pt x="5443985" y="906295"/>
                  <a:pt x="5469939" y="896809"/>
                  <a:pt x="5457363" y="871779"/>
                </a:cubicBezTo>
                <a:cubicBezTo>
                  <a:pt x="5446661" y="850965"/>
                  <a:pt x="5425523" y="857286"/>
                  <a:pt x="5406256" y="863347"/>
                </a:cubicBezTo>
                <a:cubicBezTo>
                  <a:pt x="5359965" y="878367"/>
                  <a:pt x="5312069" y="878629"/>
                  <a:pt x="5249456" y="878367"/>
                </a:cubicBezTo>
                <a:cubicBezTo>
                  <a:pt x="5301901" y="809597"/>
                  <a:pt x="5397963" y="830149"/>
                  <a:pt x="5442914" y="757955"/>
                </a:cubicBezTo>
                <a:cubicBezTo>
                  <a:pt x="5386723" y="745306"/>
                  <a:pt x="5343376" y="771392"/>
                  <a:pt x="5297887" y="776398"/>
                </a:cubicBezTo>
                <a:cubicBezTo>
                  <a:pt x="5256683" y="780877"/>
                  <a:pt x="5246513" y="768758"/>
                  <a:pt x="5256146" y="728971"/>
                </a:cubicBezTo>
                <a:cubicBezTo>
                  <a:pt x="5271129" y="667053"/>
                  <a:pt x="5248653" y="635435"/>
                  <a:pt x="5188716" y="652298"/>
                </a:cubicBezTo>
                <a:cubicBezTo>
                  <a:pt x="5133062" y="668107"/>
                  <a:pt x="5127175" y="644922"/>
                  <a:pt x="5142160" y="609614"/>
                </a:cubicBezTo>
                <a:cubicBezTo>
                  <a:pt x="5163564" y="558237"/>
                  <a:pt x="5139216" y="518450"/>
                  <a:pt x="5122626" y="475239"/>
                </a:cubicBezTo>
                <a:cubicBezTo>
                  <a:pt x="5097205" y="409367"/>
                  <a:pt x="5107908" y="377223"/>
                  <a:pt x="5162763" y="328215"/>
                </a:cubicBezTo>
                <a:cubicBezTo>
                  <a:pt x="5193532" y="300811"/>
                  <a:pt x="5226711" y="277627"/>
                  <a:pt x="5271399" y="253914"/>
                </a:cubicBezTo>
                <a:cubicBezTo>
                  <a:pt x="5168381" y="241003"/>
                  <a:pt x="5276483" y="197528"/>
                  <a:pt x="5240091" y="170389"/>
                </a:cubicBezTo>
                <a:cubicBezTo>
                  <a:pt x="5167310" y="159323"/>
                  <a:pt x="5107908" y="245745"/>
                  <a:pt x="5008904" y="220979"/>
                </a:cubicBezTo>
                <a:cubicBezTo>
                  <a:pt x="5131187" y="146147"/>
                  <a:pt x="5266315" y="121645"/>
                  <a:pt x="5354881" y="22050"/>
                </a:cubicBezTo>
                <a:cubicBezTo>
                  <a:pt x="5334546" y="-611"/>
                  <a:pt x="5314210" y="20468"/>
                  <a:pt x="5296818" y="12038"/>
                </a:cubicBezTo>
                <a:cubicBezTo>
                  <a:pt x="5297085" y="9403"/>
                  <a:pt x="5296884" y="6109"/>
                  <a:pt x="5297018" y="3177"/>
                </a:cubicBezTo>
                <a:lnTo>
                  <a:pt x="5298067" y="0"/>
                </a:lnTo>
                <a:lnTo>
                  <a:pt x="8958468" y="0"/>
                </a:lnTo>
                <a:lnTo>
                  <a:pt x="8936439" y="18562"/>
                </a:lnTo>
                <a:cubicBezTo>
                  <a:pt x="8928025" y="29598"/>
                  <a:pt x="8926611" y="39110"/>
                  <a:pt x="8934304" y="46608"/>
                </a:cubicBezTo>
                <a:cubicBezTo>
                  <a:pt x="8959791" y="71400"/>
                  <a:pt x="8992737" y="89152"/>
                  <a:pt x="9027240" y="113638"/>
                </a:cubicBezTo>
                <a:cubicBezTo>
                  <a:pt x="8975330" y="159853"/>
                  <a:pt x="8916899" y="180054"/>
                  <a:pt x="8854734" y="193826"/>
                </a:cubicBezTo>
                <a:cubicBezTo>
                  <a:pt x="8836083" y="198111"/>
                  <a:pt x="8817746" y="206680"/>
                  <a:pt x="8815880" y="227493"/>
                </a:cubicBezTo>
                <a:cubicBezTo>
                  <a:pt x="8814017" y="249223"/>
                  <a:pt x="8832977" y="257791"/>
                  <a:pt x="8848828" y="267894"/>
                </a:cubicBezTo>
                <a:cubicBezTo>
                  <a:pt x="8870895" y="281971"/>
                  <a:pt x="8892342" y="294216"/>
                  <a:pt x="8920315" y="296052"/>
                </a:cubicBezTo>
                <a:cubicBezTo>
                  <a:pt x="8966319" y="298806"/>
                  <a:pt x="8988385" y="337982"/>
                  <a:pt x="9015115" y="367363"/>
                </a:cubicBezTo>
                <a:cubicBezTo>
                  <a:pt x="9030034" y="383892"/>
                  <a:pt x="9037496" y="417251"/>
                  <a:pt x="9011388" y="423067"/>
                </a:cubicBezTo>
                <a:cubicBezTo>
                  <a:pt x="8948601" y="437148"/>
                  <a:pt x="8953575" y="477853"/>
                  <a:pt x="8955127" y="524068"/>
                </a:cubicBezTo>
                <a:cubicBezTo>
                  <a:pt x="8957303" y="581304"/>
                  <a:pt x="8994292" y="607624"/>
                  <a:pt x="9039672" y="629661"/>
                </a:cubicBezTo>
                <a:cubicBezTo>
                  <a:pt x="9055213" y="637312"/>
                  <a:pt x="9077279" y="637006"/>
                  <a:pt x="9083187" y="660880"/>
                </a:cubicBezTo>
                <a:cubicBezTo>
                  <a:pt x="9057699" y="683528"/>
                  <a:pt x="9026617" y="665166"/>
                  <a:pt x="8999263" y="671592"/>
                </a:cubicBezTo>
                <a:cubicBezTo>
                  <a:pt x="8976575" y="676794"/>
                  <a:pt x="8938965" y="674041"/>
                  <a:pt x="8970048" y="715664"/>
                </a:cubicBezTo>
                <a:cubicBezTo>
                  <a:pt x="8979063" y="727601"/>
                  <a:pt x="8968494" y="736784"/>
                  <a:pt x="8956992" y="737702"/>
                </a:cubicBezTo>
                <a:cubicBezTo>
                  <a:pt x="8864991" y="747189"/>
                  <a:pt x="8907262" y="831359"/>
                  <a:pt x="8877733" y="875737"/>
                </a:cubicBezTo>
                <a:cubicBezTo>
                  <a:pt x="8869654" y="887979"/>
                  <a:pt x="8878357" y="909097"/>
                  <a:pt x="8891100" y="914300"/>
                </a:cubicBezTo>
                <a:cubicBezTo>
                  <a:pt x="8972534" y="948581"/>
                  <a:pt x="8983724" y="1030299"/>
                  <a:pt x="9023199" y="1100695"/>
                </a:cubicBezTo>
                <a:cubicBezTo>
                  <a:pt x="8980304" y="1128545"/>
                  <a:pt x="8929020" y="1134666"/>
                  <a:pt x="8882708" y="1152725"/>
                </a:cubicBezTo>
                <a:cubicBezTo>
                  <a:pt x="8834530" y="1171701"/>
                  <a:pt x="8834530" y="1185780"/>
                  <a:pt x="8874315" y="1240870"/>
                </a:cubicBezTo>
                <a:cubicBezTo>
                  <a:pt x="8770812" y="1252808"/>
                  <a:pt x="8770812" y="1252808"/>
                  <a:pt x="8802826" y="1339424"/>
                </a:cubicBezTo>
                <a:cubicBezTo>
                  <a:pt x="8716105" y="1347382"/>
                  <a:pt x="8658917" y="1388394"/>
                  <a:pt x="8645552" y="1478072"/>
                </a:cubicBezTo>
                <a:cubicBezTo>
                  <a:pt x="8639024" y="1521532"/>
                  <a:pt x="8599861" y="1542037"/>
                  <a:pt x="8556347" y="1571114"/>
                </a:cubicBezTo>
                <a:cubicBezTo>
                  <a:pt x="8610428" y="1599274"/>
                  <a:pt x="8647106" y="1658037"/>
                  <a:pt x="8710202" y="1595904"/>
                </a:cubicBezTo>
                <a:cubicBezTo>
                  <a:pt x="8733202" y="1573257"/>
                  <a:pt x="8731030" y="1602027"/>
                  <a:pt x="8734135" y="1610290"/>
                </a:cubicBezTo>
                <a:cubicBezTo>
                  <a:pt x="8741594" y="1630489"/>
                  <a:pt x="8726054" y="1643958"/>
                  <a:pt x="8715797" y="1659260"/>
                </a:cubicBezTo>
                <a:cubicBezTo>
                  <a:pt x="8705851" y="1674564"/>
                  <a:pt x="8694038" y="1690784"/>
                  <a:pt x="8691242" y="1707927"/>
                </a:cubicBezTo>
                <a:cubicBezTo>
                  <a:pt x="8689378" y="1719862"/>
                  <a:pt x="8698391" y="1737306"/>
                  <a:pt x="8708337" y="1746183"/>
                </a:cubicBezTo>
                <a:cubicBezTo>
                  <a:pt x="8760556" y="1793011"/>
                  <a:pt x="8729474" y="1898297"/>
                  <a:pt x="8828316" y="1911765"/>
                </a:cubicBezTo>
                <a:cubicBezTo>
                  <a:pt x="8872762" y="1917884"/>
                  <a:pt x="8894207" y="1956449"/>
                  <a:pt x="8926844" y="1977567"/>
                </a:cubicBezTo>
                <a:cubicBezTo>
                  <a:pt x="9040293" y="2051328"/>
                  <a:pt x="9116134" y="2146208"/>
                  <a:pt x="9151255" y="2276592"/>
                </a:cubicBezTo>
                <a:cubicBezTo>
                  <a:pt x="9160890" y="2312707"/>
                  <a:pt x="9197879" y="2341785"/>
                  <a:pt x="9221812" y="2373614"/>
                </a:cubicBezTo>
                <a:cubicBezTo>
                  <a:pt x="9210310" y="2396875"/>
                  <a:pt x="9147525" y="2346680"/>
                  <a:pt x="9169593" y="2407892"/>
                </a:cubicBezTo>
                <a:cubicBezTo>
                  <a:pt x="9186377" y="2453803"/>
                  <a:pt x="9229272" y="2482267"/>
                  <a:pt x="9269679" y="2509507"/>
                </a:cubicBezTo>
                <a:cubicBezTo>
                  <a:pt x="9315680" y="2540419"/>
                  <a:pt x="9366654" y="2565210"/>
                  <a:pt x="9387480" y="2622444"/>
                </a:cubicBezTo>
                <a:cubicBezTo>
                  <a:pt x="9391832" y="2634687"/>
                  <a:pt x="9405817" y="2647542"/>
                  <a:pt x="9418250" y="2652440"/>
                </a:cubicBezTo>
                <a:cubicBezTo>
                  <a:pt x="10066621" y="3659697"/>
                  <a:pt x="11662679" y="3666430"/>
                  <a:pt x="11846684" y="3659389"/>
                </a:cubicBezTo>
                <a:cubicBezTo>
                  <a:pt x="11958113" y="3654952"/>
                  <a:pt x="12066512" y="3637200"/>
                  <a:pt x="12172890" y="3610878"/>
                </a:cubicBezTo>
                <a:lnTo>
                  <a:pt x="12192000" y="3605403"/>
                </a:lnTo>
                <a:lnTo>
                  <a:pt x="12192000" y="6858000"/>
                </a:lnTo>
                <a:lnTo>
                  <a:pt x="2667892" y="6858000"/>
                </a:lnTo>
                <a:lnTo>
                  <a:pt x="2654380" y="6849405"/>
                </a:lnTo>
                <a:cubicBezTo>
                  <a:pt x="2607569" y="6826978"/>
                  <a:pt x="2555222" y="6809052"/>
                  <a:pt x="2517472" y="6768410"/>
                </a:cubicBezTo>
                <a:cubicBezTo>
                  <a:pt x="2640621" y="6736030"/>
                  <a:pt x="2751355" y="6703317"/>
                  <a:pt x="2863768" y="6678867"/>
                </a:cubicBezTo>
                <a:cubicBezTo>
                  <a:pt x="2982893" y="6653093"/>
                  <a:pt x="3083895" y="6583373"/>
                  <a:pt x="3200332" y="6552312"/>
                </a:cubicBezTo>
                <a:cubicBezTo>
                  <a:pt x="3225166" y="6545703"/>
                  <a:pt x="3255030" y="6522574"/>
                  <a:pt x="3263755" y="6500106"/>
                </a:cubicBezTo>
                <a:cubicBezTo>
                  <a:pt x="3291941" y="6427411"/>
                  <a:pt x="3854674" y="6223537"/>
                  <a:pt x="3788234" y="6158777"/>
                </a:cubicBezTo>
                <a:cubicBezTo>
                  <a:pt x="3760718" y="6132011"/>
                  <a:pt x="3725150" y="6112847"/>
                  <a:pt x="3687901" y="6086412"/>
                </a:cubicBezTo>
                <a:cubicBezTo>
                  <a:pt x="3743942" y="6036518"/>
                  <a:pt x="3807024" y="6014710"/>
                  <a:pt x="3874137" y="5999841"/>
                </a:cubicBezTo>
                <a:cubicBezTo>
                  <a:pt x="3894273" y="5995216"/>
                  <a:pt x="3914069" y="5985964"/>
                  <a:pt x="3916083" y="5963494"/>
                </a:cubicBezTo>
                <a:cubicBezTo>
                  <a:pt x="3918095" y="5940035"/>
                  <a:pt x="3897626" y="5930785"/>
                  <a:pt x="3880513" y="5919878"/>
                </a:cubicBezTo>
                <a:cubicBezTo>
                  <a:pt x="3856689" y="5904680"/>
                  <a:pt x="3833535" y="5891460"/>
                  <a:pt x="3803335" y="5889479"/>
                </a:cubicBezTo>
                <a:cubicBezTo>
                  <a:pt x="3753670" y="5886505"/>
                  <a:pt x="3729848" y="5844211"/>
                  <a:pt x="3700990" y="5812491"/>
                </a:cubicBezTo>
                <a:cubicBezTo>
                  <a:pt x="3684884" y="5794647"/>
                  <a:pt x="3676828" y="5758633"/>
                  <a:pt x="3705014" y="5752353"/>
                </a:cubicBezTo>
                <a:cubicBezTo>
                  <a:pt x="3772798" y="5737152"/>
                  <a:pt x="3767428" y="5693207"/>
                  <a:pt x="3765753" y="5643313"/>
                </a:cubicBezTo>
                <a:cubicBezTo>
                  <a:pt x="3763404" y="5581522"/>
                  <a:pt x="3723470" y="5553107"/>
                  <a:pt x="3674479" y="5529315"/>
                </a:cubicBezTo>
                <a:cubicBezTo>
                  <a:pt x="3657701" y="5521056"/>
                  <a:pt x="3633878" y="5521386"/>
                  <a:pt x="3627501" y="5495612"/>
                </a:cubicBezTo>
                <a:cubicBezTo>
                  <a:pt x="3655017" y="5471161"/>
                  <a:pt x="3688572" y="5490985"/>
                  <a:pt x="3718104" y="5484048"/>
                </a:cubicBezTo>
                <a:cubicBezTo>
                  <a:pt x="3742598" y="5478431"/>
                  <a:pt x="3783202" y="5481403"/>
                  <a:pt x="3749644" y="5436467"/>
                </a:cubicBezTo>
                <a:cubicBezTo>
                  <a:pt x="3739912" y="5423580"/>
                  <a:pt x="3751322" y="5413666"/>
                  <a:pt x="3763740" y="5412675"/>
                </a:cubicBezTo>
                <a:cubicBezTo>
                  <a:pt x="3863064" y="5402433"/>
                  <a:pt x="3817428" y="5311564"/>
                  <a:pt x="3849307" y="5263654"/>
                </a:cubicBezTo>
                <a:cubicBezTo>
                  <a:pt x="3858030" y="5250437"/>
                  <a:pt x="3848634" y="5227638"/>
                  <a:pt x="3834876" y="5222021"/>
                </a:cubicBezTo>
                <a:cubicBezTo>
                  <a:pt x="3746960" y="5185011"/>
                  <a:pt x="3734880" y="5096789"/>
                  <a:pt x="3692263" y="5020790"/>
                </a:cubicBezTo>
                <a:cubicBezTo>
                  <a:pt x="3738572" y="4990724"/>
                  <a:pt x="3793938" y="4984115"/>
                  <a:pt x="3843936" y="4964619"/>
                </a:cubicBezTo>
                <a:cubicBezTo>
                  <a:pt x="3895949" y="4944132"/>
                  <a:pt x="3895949" y="4928933"/>
                  <a:pt x="3852997" y="4869458"/>
                </a:cubicBezTo>
                <a:cubicBezTo>
                  <a:pt x="3964739" y="4856569"/>
                  <a:pt x="3964739" y="4856569"/>
                  <a:pt x="3930177" y="4763060"/>
                </a:cubicBezTo>
                <a:cubicBezTo>
                  <a:pt x="4023800" y="4754468"/>
                  <a:pt x="4085540" y="4710192"/>
                  <a:pt x="4099968" y="4613376"/>
                </a:cubicBezTo>
                <a:cubicBezTo>
                  <a:pt x="4107016" y="4566456"/>
                  <a:pt x="4149296" y="4544320"/>
                  <a:pt x="4196274" y="4512928"/>
                </a:cubicBezTo>
                <a:cubicBezTo>
                  <a:pt x="4137888" y="4482527"/>
                  <a:pt x="4098290" y="4419087"/>
                  <a:pt x="4030173" y="4486165"/>
                </a:cubicBezTo>
                <a:cubicBezTo>
                  <a:pt x="4005342" y="4510615"/>
                  <a:pt x="4007687" y="4479555"/>
                  <a:pt x="4004335" y="4470634"/>
                </a:cubicBezTo>
                <a:cubicBezTo>
                  <a:pt x="3996282" y="4448827"/>
                  <a:pt x="4013059" y="4434287"/>
                  <a:pt x="4024133" y="4417767"/>
                </a:cubicBezTo>
                <a:cubicBezTo>
                  <a:pt x="4034870" y="4401245"/>
                  <a:pt x="4047624" y="4383734"/>
                  <a:pt x="4050642" y="4365226"/>
                </a:cubicBezTo>
                <a:cubicBezTo>
                  <a:pt x="4052655" y="4352340"/>
                  <a:pt x="4042924" y="4333509"/>
                  <a:pt x="4032186" y="4323924"/>
                </a:cubicBezTo>
                <a:cubicBezTo>
                  <a:pt x="3975811" y="4273370"/>
                  <a:pt x="4009367" y="4159704"/>
                  <a:pt x="3902658" y="4145163"/>
                </a:cubicBezTo>
                <a:cubicBezTo>
                  <a:pt x="3854674" y="4138557"/>
                  <a:pt x="3831522" y="4096923"/>
                  <a:pt x="3796288" y="4074123"/>
                </a:cubicBezTo>
                <a:cubicBezTo>
                  <a:pt x="3673808" y="3994492"/>
                  <a:pt x="3591931" y="3892060"/>
                  <a:pt x="3554015" y="3751298"/>
                </a:cubicBezTo>
                <a:cubicBezTo>
                  <a:pt x="3543613" y="3712308"/>
                  <a:pt x="3503679" y="3680917"/>
                  <a:pt x="3477841" y="3646554"/>
                </a:cubicBezTo>
                <a:cubicBezTo>
                  <a:pt x="3490259" y="3621441"/>
                  <a:pt x="3558041" y="3675631"/>
                  <a:pt x="3534217" y="3609547"/>
                </a:cubicBezTo>
                <a:cubicBezTo>
                  <a:pt x="3516097" y="3559982"/>
                  <a:pt x="3469788" y="3529253"/>
                  <a:pt x="3426164" y="3499844"/>
                </a:cubicBezTo>
                <a:cubicBezTo>
                  <a:pt x="3376502" y="3466472"/>
                  <a:pt x="3321470" y="3439708"/>
                  <a:pt x="3298987" y="3377918"/>
                </a:cubicBezTo>
                <a:cubicBezTo>
                  <a:pt x="3294289" y="3364700"/>
                  <a:pt x="3279190" y="3350823"/>
                  <a:pt x="3265768" y="3345534"/>
                </a:cubicBezTo>
                <a:cubicBezTo>
                  <a:pt x="2609539" y="2326070"/>
                  <a:pt x="1054085" y="2255965"/>
                  <a:pt x="698533" y="2257448"/>
                </a:cubicBezTo>
                <a:cubicBezTo>
                  <a:pt x="674830" y="2257546"/>
                  <a:pt x="656459" y="2257963"/>
                  <a:pt x="644044" y="2258439"/>
                </a:cubicBezTo>
                <a:cubicBezTo>
                  <a:pt x="463596" y="2265625"/>
                  <a:pt x="290510" y="2305151"/>
                  <a:pt x="121106" y="2359734"/>
                </a:cubicBezTo>
                <a:lnTo>
                  <a:pt x="0" y="2402158"/>
                </a:lnTo>
                <a:close/>
              </a:path>
            </a:pathLst>
          </a:custGeom>
          <a:solidFill>
            <a:schemeClr val="bg2">
              <a:alpha val="50000"/>
            </a:schemeClr>
          </a:solidFill>
          <a:ln w="32707" cap="flat">
            <a:noFill/>
            <a:prstDash val="solid"/>
            <a:miter/>
          </a:ln>
        </p:spPr>
        <p:txBody>
          <a:bodyPr wrap="square" rtlCol="0" anchor="ctr">
            <a:noAutofit/>
          </a:bodyPr>
          <a:lstStyle/>
          <a:p>
            <a:endParaRPr lang="en-US"/>
          </a:p>
        </p:txBody>
      </p:sp>
      <p:pic>
        <p:nvPicPr>
          <p:cNvPr id="4102" name="Picture 6" descr="Aon and Paypal partner on digital insurance program - Reinsurance News">
            <a:extLst>
              <a:ext uri="{FF2B5EF4-FFF2-40B4-BE49-F238E27FC236}">
                <a16:creationId xmlns:a16="http://schemas.microsoft.com/office/drawing/2014/main" id="{26FC23FE-E799-CB03-A27D-8F9DEBD4DA1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51546" y="493318"/>
            <a:ext cx="2256431" cy="1263601"/>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Netflix Review | PCMag">
            <a:extLst>
              <a:ext uri="{FF2B5EF4-FFF2-40B4-BE49-F238E27FC236}">
                <a16:creationId xmlns:a16="http://schemas.microsoft.com/office/drawing/2014/main" id="{0B0C211F-E809-5023-B234-5819B981B45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10434" y="3654673"/>
            <a:ext cx="2563781" cy="143571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LinkedIn buys California-based SaaS learning platform - TALiNT International">
            <a:extLst>
              <a:ext uri="{FF2B5EF4-FFF2-40B4-BE49-F238E27FC236}">
                <a16:creationId xmlns:a16="http://schemas.microsoft.com/office/drawing/2014/main" id="{4DDD1353-7947-F700-BD20-64F32BA990C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148316" y="1798073"/>
            <a:ext cx="1746914" cy="1088745"/>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Uber's new logo is just the word 'Uber' | Mashable">
            <a:extLst>
              <a:ext uri="{FF2B5EF4-FFF2-40B4-BE49-F238E27FC236}">
                <a16:creationId xmlns:a16="http://schemas.microsoft.com/office/drawing/2014/main" id="{7CA274CD-7367-474B-3932-27A461DEE675}"/>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9829507" y="623834"/>
            <a:ext cx="2183642" cy="122283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BD99DA1-D23E-51D2-E175-BB0A9808EC20}"/>
              </a:ext>
            </a:extLst>
          </p:cNvPr>
          <p:cNvSpPr txBox="1"/>
          <p:nvPr/>
        </p:nvSpPr>
        <p:spPr>
          <a:xfrm>
            <a:off x="3739894" y="6547258"/>
            <a:ext cx="9116297" cy="310742"/>
          </a:xfrm>
          <a:prstGeom prst="rect">
            <a:avLst/>
          </a:prstGeom>
        </p:spPr>
        <p:txBody>
          <a:bodyPr vert="horz" lIns="91440" tIns="45720" rIns="91440" bIns="45720" rtlCol="0">
            <a:normAutofit fontScale="92500" lnSpcReduction="20000"/>
          </a:bodyPr>
          <a:lstStyle/>
          <a:p>
            <a:pPr indent="-228600">
              <a:lnSpc>
                <a:spcPct val="90000"/>
              </a:lnSpc>
              <a:spcBef>
                <a:spcPct val="0"/>
              </a:spcBef>
              <a:spcAft>
                <a:spcPts val="600"/>
              </a:spcAft>
              <a:buFont typeface="Arial" panose="020B0604020202020204" pitchFamily="34" charset="0"/>
              <a:buChar char="•"/>
            </a:pPr>
            <a:r>
              <a:rPr lang="en-US" sz="2000"/>
              <a:t>https://brainhub.eu/library/famous-apps-built-with-nodejs#4-mozilla-and-nodejs</a:t>
            </a:r>
          </a:p>
        </p:txBody>
      </p:sp>
      <p:sp>
        <p:nvSpPr>
          <p:cNvPr id="2" name="TextBox 1">
            <a:extLst>
              <a:ext uri="{FF2B5EF4-FFF2-40B4-BE49-F238E27FC236}">
                <a16:creationId xmlns:a16="http://schemas.microsoft.com/office/drawing/2014/main" id="{C1C98DAB-2BF8-F398-9227-14609066E925}"/>
              </a:ext>
            </a:extLst>
          </p:cNvPr>
          <p:cNvSpPr txBox="1"/>
          <p:nvPr/>
        </p:nvSpPr>
        <p:spPr>
          <a:xfrm>
            <a:off x="-71000" y="5103660"/>
            <a:ext cx="3845092" cy="369332"/>
          </a:xfrm>
          <a:prstGeom prst="rect">
            <a:avLst/>
          </a:prstGeom>
          <a:noFill/>
        </p:spPr>
        <p:txBody>
          <a:bodyPr wrap="none" rtlCol="0">
            <a:spAutoFit/>
          </a:bodyPr>
          <a:lstStyle/>
          <a:p>
            <a:r>
              <a:rPr lang="en-US" dirty="0"/>
              <a:t>220 million paid subscribers worldwide</a:t>
            </a:r>
            <a:endParaRPr lang="en-NZ" dirty="0"/>
          </a:p>
        </p:txBody>
      </p:sp>
      <p:sp>
        <p:nvSpPr>
          <p:cNvPr id="3" name="TextBox 2">
            <a:extLst>
              <a:ext uri="{FF2B5EF4-FFF2-40B4-BE49-F238E27FC236}">
                <a16:creationId xmlns:a16="http://schemas.microsoft.com/office/drawing/2014/main" id="{02DE8D93-84A8-8380-CD5C-BBE6DAC9957F}"/>
              </a:ext>
            </a:extLst>
          </p:cNvPr>
          <p:cNvSpPr txBox="1"/>
          <p:nvPr/>
        </p:nvSpPr>
        <p:spPr>
          <a:xfrm>
            <a:off x="5471669" y="2517486"/>
            <a:ext cx="3100208" cy="369332"/>
          </a:xfrm>
          <a:prstGeom prst="rect">
            <a:avLst/>
          </a:prstGeom>
          <a:noFill/>
        </p:spPr>
        <p:txBody>
          <a:bodyPr wrap="none" rtlCol="0">
            <a:spAutoFit/>
          </a:bodyPr>
          <a:lstStyle/>
          <a:p>
            <a:r>
              <a:rPr lang="en-US" dirty="0"/>
              <a:t>66 million active monthly users</a:t>
            </a:r>
            <a:endParaRPr lang="en-NZ" dirty="0"/>
          </a:p>
        </p:txBody>
      </p:sp>
      <p:sp>
        <p:nvSpPr>
          <p:cNvPr id="4" name="TextBox 3">
            <a:extLst>
              <a:ext uri="{FF2B5EF4-FFF2-40B4-BE49-F238E27FC236}">
                <a16:creationId xmlns:a16="http://schemas.microsoft.com/office/drawing/2014/main" id="{1C9B158C-2549-CC98-E229-250F5B893DD1}"/>
              </a:ext>
            </a:extLst>
          </p:cNvPr>
          <p:cNvSpPr txBox="1"/>
          <p:nvPr/>
        </p:nvSpPr>
        <p:spPr>
          <a:xfrm>
            <a:off x="1388652" y="1385008"/>
            <a:ext cx="3171125" cy="923330"/>
          </a:xfrm>
          <a:prstGeom prst="rect">
            <a:avLst/>
          </a:prstGeom>
          <a:noFill/>
        </p:spPr>
        <p:txBody>
          <a:bodyPr wrap="none" rtlCol="0">
            <a:spAutoFit/>
          </a:bodyPr>
          <a:lstStyle/>
          <a:p>
            <a:pPr algn="ctr"/>
            <a:r>
              <a:rPr lang="en-US" dirty="0"/>
              <a:t>429 million users</a:t>
            </a:r>
          </a:p>
          <a:p>
            <a:pPr algn="ctr"/>
            <a:r>
              <a:rPr lang="en-US" dirty="0"/>
              <a:t>15.4 billion transactions in 2020</a:t>
            </a:r>
          </a:p>
          <a:p>
            <a:pPr algn="ctr"/>
            <a:r>
              <a:rPr lang="en-US" dirty="0"/>
              <a:t>(avg. 41 million per day)</a:t>
            </a:r>
            <a:endParaRPr lang="en-NZ" dirty="0"/>
          </a:p>
        </p:txBody>
      </p:sp>
      <p:sp>
        <p:nvSpPr>
          <p:cNvPr id="6" name="TextBox 5">
            <a:extLst>
              <a:ext uri="{FF2B5EF4-FFF2-40B4-BE49-F238E27FC236}">
                <a16:creationId xmlns:a16="http://schemas.microsoft.com/office/drawing/2014/main" id="{ACEE9221-4A52-41EE-6CB9-197171B7E4A4}"/>
              </a:ext>
            </a:extLst>
          </p:cNvPr>
          <p:cNvSpPr txBox="1"/>
          <p:nvPr/>
        </p:nvSpPr>
        <p:spPr>
          <a:xfrm>
            <a:off x="9628601" y="1871155"/>
            <a:ext cx="2557303" cy="646331"/>
          </a:xfrm>
          <a:prstGeom prst="rect">
            <a:avLst/>
          </a:prstGeom>
          <a:noFill/>
        </p:spPr>
        <p:txBody>
          <a:bodyPr wrap="none" rtlCol="0">
            <a:spAutoFit/>
          </a:bodyPr>
          <a:lstStyle/>
          <a:p>
            <a:pPr algn="ctr"/>
            <a:r>
              <a:rPr lang="en-US" dirty="0"/>
              <a:t>118 million users</a:t>
            </a:r>
          </a:p>
          <a:p>
            <a:pPr algn="ctr"/>
            <a:r>
              <a:rPr lang="en-US" dirty="0"/>
              <a:t>18.7 million trips per day</a:t>
            </a:r>
            <a:endParaRPr lang="en-NZ" dirty="0"/>
          </a:p>
        </p:txBody>
      </p:sp>
    </p:spTree>
    <p:extLst>
      <p:ext uri="{BB962C8B-B14F-4D97-AF65-F5344CB8AC3E}">
        <p14:creationId xmlns:p14="http://schemas.microsoft.com/office/powerpoint/2010/main" val="2115324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9" name="Rectangle 1030">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1A7452-E149-6626-54C8-621B6B769FD7}"/>
              </a:ext>
            </a:extLst>
          </p:cNvPr>
          <p:cNvSpPr>
            <a:spLocks noGrp="1"/>
          </p:cNvSpPr>
          <p:nvPr>
            <p:ph type="title"/>
          </p:nvPr>
        </p:nvSpPr>
        <p:spPr>
          <a:xfrm>
            <a:off x="1362076" y="946150"/>
            <a:ext cx="5251316" cy="1807305"/>
          </a:xfrm>
        </p:spPr>
        <p:txBody>
          <a:bodyPr>
            <a:normAutofit/>
          </a:bodyPr>
          <a:lstStyle/>
          <a:p>
            <a:r>
              <a:rPr lang="en-US" dirty="0"/>
              <a:t>Speed of execution</a:t>
            </a:r>
            <a:endParaRPr lang="en-NZ" dirty="0"/>
          </a:p>
        </p:txBody>
      </p:sp>
      <p:sp>
        <p:nvSpPr>
          <p:cNvPr id="3" name="Content Placeholder 2">
            <a:extLst>
              <a:ext uri="{FF2B5EF4-FFF2-40B4-BE49-F238E27FC236}">
                <a16:creationId xmlns:a16="http://schemas.microsoft.com/office/drawing/2014/main" id="{F6D6D439-A269-0B41-F993-AB8BC7927E23}"/>
              </a:ext>
            </a:extLst>
          </p:cNvPr>
          <p:cNvSpPr>
            <a:spLocks noGrp="1"/>
          </p:cNvSpPr>
          <p:nvPr>
            <p:ph idx="1"/>
          </p:nvPr>
        </p:nvSpPr>
        <p:spPr>
          <a:xfrm>
            <a:off x="650942" y="2518505"/>
            <a:ext cx="6422891" cy="3843666"/>
          </a:xfrm>
        </p:spPr>
        <p:txBody>
          <a:bodyPr>
            <a:normAutofit/>
          </a:bodyPr>
          <a:lstStyle/>
          <a:p>
            <a:pPr marL="0" indent="0">
              <a:buNone/>
            </a:pPr>
            <a:r>
              <a:rPr lang="en-US" sz="2000" dirty="0"/>
              <a:t>Execution speed can mean anything from computing and executing instructions and code to searching a database</a:t>
            </a:r>
          </a:p>
          <a:p>
            <a:pPr marL="0" indent="0">
              <a:buNone/>
            </a:pPr>
            <a:endParaRPr lang="en-US" sz="2000" dirty="0"/>
          </a:p>
          <a:p>
            <a:pPr marL="0" indent="0">
              <a:buNone/>
            </a:pPr>
            <a:r>
              <a:rPr lang="en-US" sz="2000" dirty="0"/>
              <a:t>Execution speed in the context of webservices is everything it takes to process a request and generate a response to the client.</a:t>
            </a:r>
          </a:p>
          <a:p>
            <a:pPr marL="0" indent="0">
              <a:buNone/>
            </a:pPr>
            <a:endParaRPr lang="en-US" sz="2000" dirty="0"/>
          </a:p>
          <a:p>
            <a:pPr marL="0" indent="0">
              <a:buNone/>
            </a:pPr>
            <a:endParaRPr lang="en-US" sz="2000" dirty="0"/>
          </a:p>
          <a:p>
            <a:pPr marL="0" indent="0">
              <a:buNone/>
            </a:pPr>
            <a:endParaRPr lang="en-NZ" sz="2000" dirty="0"/>
          </a:p>
        </p:txBody>
      </p:sp>
      <p:pic>
        <p:nvPicPr>
          <p:cNvPr id="1026" name="Picture 2" descr="10 tips for improving the speed of selenium script execution - Let'z Test">
            <a:extLst>
              <a:ext uri="{FF2B5EF4-FFF2-40B4-BE49-F238E27FC236}">
                <a16:creationId xmlns:a16="http://schemas.microsoft.com/office/drawing/2014/main" id="{1AF2ACBE-2736-C66B-044E-16768D01E01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2958" r="2700"/>
          <a:stretch/>
        </p:blipFill>
        <p:spPr bwMode="auto">
          <a:xfrm>
            <a:off x="7724775" y="10"/>
            <a:ext cx="446722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480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C1DDD-90D1-0E28-1715-6302BE82BD74}"/>
              </a:ext>
            </a:extLst>
          </p:cNvPr>
          <p:cNvSpPr>
            <a:spLocks noGrp="1"/>
          </p:cNvSpPr>
          <p:nvPr>
            <p:ph type="title"/>
          </p:nvPr>
        </p:nvSpPr>
        <p:spPr>
          <a:xfrm>
            <a:off x="4510446" y="1284795"/>
            <a:ext cx="3376029" cy="1111059"/>
          </a:xfrm>
        </p:spPr>
        <p:txBody>
          <a:bodyPr>
            <a:normAutofit/>
          </a:bodyPr>
          <a:lstStyle/>
          <a:p>
            <a:r>
              <a:rPr lang="en-US" sz="3200" b="1" i="1" dirty="0"/>
              <a:t>Express Framework</a:t>
            </a:r>
            <a:endParaRPr lang="en-NZ" sz="3200" b="1" i="1" dirty="0"/>
          </a:p>
        </p:txBody>
      </p:sp>
      <p:sp>
        <p:nvSpPr>
          <p:cNvPr id="3" name="Content Placeholder 2">
            <a:extLst>
              <a:ext uri="{FF2B5EF4-FFF2-40B4-BE49-F238E27FC236}">
                <a16:creationId xmlns:a16="http://schemas.microsoft.com/office/drawing/2014/main" id="{1679C337-1E59-7AC7-BF3E-92EE5370B70A}"/>
              </a:ext>
            </a:extLst>
          </p:cNvPr>
          <p:cNvSpPr>
            <a:spLocks noGrp="1"/>
          </p:cNvSpPr>
          <p:nvPr>
            <p:ph idx="1"/>
          </p:nvPr>
        </p:nvSpPr>
        <p:spPr>
          <a:xfrm>
            <a:off x="838198" y="2841938"/>
            <a:ext cx="10720527" cy="4351338"/>
          </a:xfrm>
        </p:spPr>
        <p:txBody>
          <a:bodyPr>
            <a:normAutofit fontScale="92500" lnSpcReduction="10000"/>
          </a:bodyPr>
          <a:lstStyle/>
          <a:p>
            <a:r>
              <a:rPr lang="en-NZ" dirty="0"/>
              <a:t>Open-source cross-platform web framework written in </a:t>
            </a:r>
            <a:r>
              <a:rPr lang="en-NZ" b="1" dirty="0"/>
              <a:t>JavaScript</a:t>
            </a:r>
          </a:p>
          <a:p>
            <a:endParaRPr lang="en-NZ" b="1" dirty="0"/>
          </a:p>
          <a:p>
            <a:r>
              <a:rPr lang="en-NZ" b="1" dirty="0"/>
              <a:t>Development</a:t>
            </a:r>
            <a:r>
              <a:rPr lang="en-NZ" dirty="0"/>
              <a:t> </a:t>
            </a:r>
            <a:br>
              <a:rPr lang="en-NZ" dirty="0"/>
            </a:br>
            <a:r>
              <a:rPr lang="en-NZ" dirty="0"/>
              <a:t>May 2009 by Ryan Dahl</a:t>
            </a:r>
            <a:br>
              <a:rPr lang="en-NZ" dirty="0"/>
            </a:br>
            <a:r>
              <a:rPr lang="en-NZ" b="1" dirty="0"/>
              <a:t>Express</a:t>
            </a:r>
            <a:r>
              <a:rPr lang="en-NZ" dirty="0"/>
              <a:t> 16 November 2010</a:t>
            </a:r>
          </a:p>
          <a:p>
            <a:endParaRPr lang="en-NZ" dirty="0"/>
          </a:p>
          <a:p>
            <a:r>
              <a:rPr lang="en-NZ" b="1" dirty="0"/>
              <a:t>Support</a:t>
            </a:r>
            <a:r>
              <a:rPr lang="en-NZ" dirty="0"/>
              <a:t> </a:t>
            </a:r>
            <a:br>
              <a:rPr lang="en-NZ" dirty="0"/>
            </a:br>
            <a:r>
              <a:rPr lang="en-NZ" dirty="0"/>
              <a:t>Only supported MacOS and Linux until July 2011 when a build was released that supported Windows</a:t>
            </a:r>
          </a:p>
          <a:p>
            <a:pPr marL="0" indent="0">
              <a:buNone/>
            </a:pPr>
            <a:br>
              <a:rPr lang="en-NZ" b="1" dirty="0"/>
            </a:br>
            <a:endParaRPr lang="en-NZ" b="1" dirty="0"/>
          </a:p>
          <a:p>
            <a:endParaRPr lang="en-NZ" dirty="0"/>
          </a:p>
          <a:p>
            <a:endParaRPr lang="en-NZ" dirty="0"/>
          </a:p>
          <a:p>
            <a:endParaRPr lang="en-NZ" dirty="0"/>
          </a:p>
          <a:p>
            <a:endParaRPr lang="en-NZ" dirty="0"/>
          </a:p>
          <a:p>
            <a:endParaRPr lang="en-NZ" dirty="0"/>
          </a:p>
          <a:p>
            <a:endParaRPr lang="en-NZ" dirty="0"/>
          </a:p>
          <a:p>
            <a:endParaRPr lang="en-NZ" dirty="0"/>
          </a:p>
          <a:p>
            <a:endParaRPr lang="en-NZ" dirty="0"/>
          </a:p>
          <a:p>
            <a:endParaRPr lang="en-NZ" dirty="0"/>
          </a:p>
          <a:p>
            <a:endParaRPr lang="en-NZ" dirty="0"/>
          </a:p>
          <a:p>
            <a:endParaRPr lang="en-NZ" dirty="0"/>
          </a:p>
          <a:p>
            <a:endParaRPr lang="en-NZ" dirty="0"/>
          </a:p>
        </p:txBody>
      </p:sp>
      <p:pic>
        <p:nvPicPr>
          <p:cNvPr id="2050" name="Picture 2" descr="Building a simple REST API with NodeJS and Express. | by Onejohi | Medium">
            <a:extLst>
              <a:ext uri="{FF2B5EF4-FFF2-40B4-BE49-F238E27FC236}">
                <a16:creationId xmlns:a16="http://schemas.microsoft.com/office/drawing/2014/main" id="{85CACF6B-1AA8-4CF8-4895-6B172E1054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988" y="0"/>
            <a:ext cx="3158688" cy="15299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What's new in Node.js 18? - Everything I Knows">
            <a:extLst>
              <a:ext uri="{FF2B5EF4-FFF2-40B4-BE49-F238E27FC236}">
                <a16:creationId xmlns:a16="http://schemas.microsoft.com/office/drawing/2014/main" id="{83BA8995-7DA7-D8AB-CE6F-F8E0232281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3430" y="913807"/>
            <a:ext cx="591804" cy="699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55545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Understanding fundamentals of Express.JS and Node.JS and comparison and  contrast between them | by Madhawa Jayagoda | Medium">
            <a:extLst>
              <a:ext uri="{FF2B5EF4-FFF2-40B4-BE49-F238E27FC236}">
                <a16:creationId xmlns:a16="http://schemas.microsoft.com/office/drawing/2014/main" id="{197F990A-2FB7-A832-9940-C2C00DD153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8893" y="573741"/>
            <a:ext cx="2217797" cy="138612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EE9EB12-955B-AF39-CE50-72A8D4A9392C}"/>
              </a:ext>
            </a:extLst>
          </p:cNvPr>
          <p:cNvSpPr txBox="1"/>
          <p:nvPr/>
        </p:nvSpPr>
        <p:spPr>
          <a:xfrm>
            <a:off x="6509904" y="2304411"/>
            <a:ext cx="5112327" cy="3139321"/>
          </a:xfrm>
          <a:prstGeom prst="rect">
            <a:avLst/>
          </a:prstGeom>
          <a:noFill/>
        </p:spPr>
        <p:txBody>
          <a:bodyPr wrap="square" rtlCol="0">
            <a:spAutoFit/>
          </a:bodyPr>
          <a:lstStyle/>
          <a:p>
            <a:r>
              <a:rPr lang="en-US" b="1" dirty="0"/>
              <a:t>Python has a reputation for being slow</a:t>
            </a:r>
            <a:br>
              <a:rPr lang="en-US" b="1" dirty="0"/>
            </a:br>
            <a:endParaRPr lang="en-US" dirty="0"/>
          </a:p>
          <a:p>
            <a:r>
              <a:rPr lang="en-US" dirty="0"/>
              <a:t>When comparing it to JavaScript, python code has a higher execution time. This it due to the fact internally python code is interpreted during run time rather than being complied to native code</a:t>
            </a:r>
          </a:p>
          <a:p>
            <a:endParaRPr lang="en-US" dirty="0"/>
          </a:p>
          <a:p>
            <a:r>
              <a:rPr lang="en-US" dirty="0"/>
              <a:t>Django performs better than NodeJS only in CPU-Intensive conditions </a:t>
            </a:r>
          </a:p>
          <a:p>
            <a:endParaRPr lang="en-US" dirty="0"/>
          </a:p>
          <a:p>
            <a:endParaRPr lang="en-NZ" dirty="0"/>
          </a:p>
        </p:txBody>
      </p:sp>
      <p:pic>
        <p:nvPicPr>
          <p:cNvPr id="9" name="Picture 4" descr="What's new in Node.js 18? - Everything I Knows">
            <a:extLst>
              <a:ext uri="{FF2B5EF4-FFF2-40B4-BE49-F238E27FC236}">
                <a16:creationId xmlns:a16="http://schemas.microsoft.com/office/drawing/2014/main" id="{42D73BCF-342E-3974-BD0F-AA3E5E21AA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5859" y="811228"/>
            <a:ext cx="658412" cy="77812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cm-institute / iCONICS / Software Factory / Quickstart Django · GitLab">
            <a:extLst>
              <a:ext uri="{FF2B5EF4-FFF2-40B4-BE49-F238E27FC236}">
                <a16:creationId xmlns:a16="http://schemas.microsoft.com/office/drawing/2014/main" id="{A50EE231-AC5D-2896-215F-06A055B1DC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0713" y="751448"/>
            <a:ext cx="1030708" cy="103070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E7C1D63-FE9B-2752-53E5-3A5CB853B029}"/>
              </a:ext>
            </a:extLst>
          </p:cNvPr>
          <p:cNvSpPr txBox="1"/>
          <p:nvPr/>
        </p:nvSpPr>
        <p:spPr>
          <a:xfrm>
            <a:off x="1182677" y="1841936"/>
            <a:ext cx="4124195" cy="4985980"/>
          </a:xfrm>
          <a:prstGeom prst="rect">
            <a:avLst/>
          </a:prstGeom>
          <a:noFill/>
        </p:spPr>
        <p:txBody>
          <a:bodyPr wrap="square" rtlCol="0">
            <a:spAutoFit/>
          </a:bodyPr>
          <a:lstStyle/>
          <a:p>
            <a:pPr algn="l"/>
            <a:r>
              <a:rPr lang="en-US" b="1" i="0" dirty="0">
                <a:solidFill>
                  <a:srgbClr val="292929"/>
                </a:solidFill>
                <a:effectLst/>
              </a:rPr>
              <a:t>Single-threaded</a:t>
            </a:r>
            <a:r>
              <a:rPr lang="en-US" b="0" i="0" dirty="0">
                <a:solidFill>
                  <a:srgbClr val="292929"/>
                </a:solidFill>
                <a:effectLst/>
              </a:rPr>
              <a:t> </a:t>
            </a:r>
            <a:r>
              <a:rPr lang="en-US" b="1" i="0" dirty="0">
                <a:solidFill>
                  <a:srgbClr val="292929"/>
                </a:solidFill>
                <a:effectLst/>
              </a:rPr>
              <a:t>and asynchronous</a:t>
            </a:r>
            <a:br>
              <a:rPr lang="en-US" dirty="0">
                <a:solidFill>
                  <a:srgbClr val="292929"/>
                </a:solidFill>
              </a:rPr>
            </a:br>
            <a:r>
              <a:rPr lang="en-US" b="0" i="0" dirty="0">
                <a:solidFill>
                  <a:srgbClr val="292929"/>
                </a:solidFill>
                <a:effectLst/>
              </a:rPr>
              <a:t>input/output activity does not interfere with other processes. This makes it possible to read and write files, query databases, and perform other tasks all at the same time.</a:t>
            </a:r>
          </a:p>
          <a:p>
            <a:pPr algn="l">
              <a:buFont typeface="Arial" panose="020B0604020202020204" pitchFamily="34" charset="0"/>
              <a:buChar char="•"/>
            </a:pPr>
            <a:endParaRPr lang="en-US" b="0" i="0" dirty="0">
              <a:solidFill>
                <a:srgbClr val="292929"/>
              </a:solidFill>
              <a:effectLst/>
            </a:endParaRPr>
          </a:p>
          <a:p>
            <a:pPr algn="l"/>
            <a:r>
              <a:rPr lang="en-US" b="1" dirty="0">
                <a:solidFill>
                  <a:srgbClr val="292929"/>
                </a:solidFill>
              </a:rPr>
              <a:t>V8 Engine</a:t>
            </a:r>
            <a:br>
              <a:rPr lang="en-US" b="1" dirty="0">
                <a:solidFill>
                  <a:srgbClr val="292929"/>
                </a:solidFill>
              </a:rPr>
            </a:br>
            <a:r>
              <a:rPr lang="en-US" dirty="0">
                <a:solidFill>
                  <a:srgbClr val="292929"/>
                </a:solidFill>
              </a:rPr>
              <a:t>The virtual machine in NodeJS responsible for executing JavaScript. Takes source code and compiles it into machine code.  Frequently used “hot” functions can be compiled to machine code which speeds up execution</a:t>
            </a:r>
            <a:br>
              <a:rPr lang="en-US" b="1" dirty="0">
                <a:solidFill>
                  <a:srgbClr val="292929"/>
                </a:solidFill>
              </a:rPr>
            </a:br>
            <a:endParaRPr lang="en-NZ" dirty="0"/>
          </a:p>
          <a:p>
            <a:r>
              <a:rPr lang="en-US" dirty="0"/>
              <a:t>NodeJS usually performs better than Django most of the time</a:t>
            </a:r>
          </a:p>
          <a:p>
            <a:endParaRPr lang="en-NZ" sz="1200" dirty="0"/>
          </a:p>
        </p:txBody>
      </p:sp>
    </p:spTree>
    <p:extLst>
      <p:ext uri="{BB962C8B-B14F-4D97-AF65-F5344CB8AC3E}">
        <p14:creationId xmlns:p14="http://schemas.microsoft.com/office/powerpoint/2010/main" val="743181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F2D15E8-F301-84D8-DE87-241C2B554243}"/>
              </a:ext>
            </a:extLst>
          </p:cNvPr>
          <p:cNvPicPr>
            <a:picLocks noChangeAspect="1"/>
          </p:cNvPicPr>
          <p:nvPr/>
        </p:nvPicPr>
        <p:blipFill>
          <a:blip r:embed="rId2"/>
          <a:stretch>
            <a:fillRect/>
          </a:stretch>
        </p:blipFill>
        <p:spPr>
          <a:xfrm>
            <a:off x="5606008" y="879384"/>
            <a:ext cx="1996062" cy="446179"/>
          </a:xfrm>
          <a:prstGeom prst="rect">
            <a:avLst/>
          </a:prstGeom>
        </p:spPr>
      </p:pic>
      <p:sp>
        <p:nvSpPr>
          <p:cNvPr id="2" name="Title 1">
            <a:extLst>
              <a:ext uri="{FF2B5EF4-FFF2-40B4-BE49-F238E27FC236}">
                <a16:creationId xmlns:a16="http://schemas.microsoft.com/office/drawing/2014/main" id="{C01A7452-E149-6626-54C8-621B6B769FD7}"/>
              </a:ext>
            </a:extLst>
          </p:cNvPr>
          <p:cNvSpPr>
            <a:spLocks noGrp="1"/>
          </p:cNvSpPr>
          <p:nvPr>
            <p:ph type="title"/>
          </p:nvPr>
        </p:nvSpPr>
        <p:spPr>
          <a:xfrm>
            <a:off x="1346239" y="0"/>
            <a:ext cx="10515600" cy="1325563"/>
          </a:xfrm>
        </p:spPr>
        <p:txBody>
          <a:bodyPr/>
          <a:lstStyle/>
          <a:p>
            <a:pPr algn="ctr"/>
            <a:r>
              <a:rPr lang="en-US" dirty="0"/>
              <a:t>Webpage Performance</a:t>
            </a:r>
            <a:endParaRPr lang="en-NZ" dirty="0"/>
          </a:p>
        </p:txBody>
      </p:sp>
      <p:pic>
        <p:nvPicPr>
          <p:cNvPr id="9" name="Picture 8">
            <a:extLst>
              <a:ext uri="{FF2B5EF4-FFF2-40B4-BE49-F238E27FC236}">
                <a16:creationId xmlns:a16="http://schemas.microsoft.com/office/drawing/2014/main" id="{A413EE6B-D292-5749-893B-FB31E84C34FE}"/>
              </a:ext>
            </a:extLst>
          </p:cNvPr>
          <p:cNvPicPr>
            <a:picLocks noChangeAspect="1"/>
          </p:cNvPicPr>
          <p:nvPr/>
        </p:nvPicPr>
        <p:blipFill>
          <a:blip r:embed="rId3"/>
          <a:stretch>
            <a:fillRect/>
          </a:stretch>
        </p:blipFill>
        <p:spPr>
          <a:xfrm>
            <a:off x="3823916" y="4106923"/>
            <a:ext cx="3578541" cy="2375444"/>
          </a:xfrm>
          <a:prstGeom prst="rect">
            <a:avLst/>
          </a:prstGeom>
        </p:spPr>
      </p:pic>
      <p:pic>
        <p:nvPicPr>
          <p:cNvPr id="11" name="Picture 10">
            <a:extLst>
              <a:ext uri="{FF2B5EF4-FFF2-40B4-BE49-F238E27FC236}">
                <a16:creationId xmlns:a16="http://schemas.microsoft.com/office/drawing/2014/main" id="{DD1FFED6-1C4E-4145-9D03-C12E3B64F9B7}"/>
              </a:ext>
            </a:extLst>
          </p:cNvPr>
          <p:cNvPicPr>
            <a:picLocks noChangeAspect="1"/>
          </p:cNvPicPr>
          <p:nvPr/>
        </p:nvPicPr>
        <p:blipFill>
          <a:blip r:embed="rId4"/>
          <a:stretch>
            <a:fillRect/>
          </a:stretch>
        </p:blipFill>
        <p:spPr>
          <a:xfrm>
            <a:off x="8118372" y="1528521"/>
            <a:ext cx="3654529" cy="2370189"/>
          </a:xfrm>
          <a:prstGeom prst="rect">
            <a:avLst/>
          </a:prstGeom>
        </p:spPr>
      </p:pic>
      <p:pic>
        <p:nvPicPr>
          <p:cNvPr id="13" name="Picture 12">
            <a:extLst>
              <a:ext uri="{FF2B5EF4-FFF2-40B4-BE49-F238E27FC236}">
                <a16:creationId xmlns:a16="http://schemas.microsoft.com/office/drawing/2014/main" id="{7448F49E-0CD0-3D0C-8D2B-067D6882E627}"/>
              </a:ext>
            </a:extLst>
          </p:cNvPr>
          <p:cNvPicPr>
            <a:picLocks noChangeAspect="1"/>
          </p:cNvPicPr>
          <p:nvPr/>
        </p:nvPicPr>
        <p:blipFill>
          <a:blip r:embed="rId5"/>
          <a:stretch>
            <a:fillRect/>
          </a:stretch>
        </p:blipFill>
        <p:spPr>
          <a:xfrm>
            <a:off x="3823916" y="1528521"/>
            <a:ext cx="3578541" cy="2375444"/>
          </a:xfrm>
          <a:prstGeom prst="rect">
            <a:avLst/>
          </a:prstGeom>
        </p:spPr>
      </p:pic>
      <p:pic>
        <p:nvPicPr>
          <p:cNvPr id="15" name="Picture 14">
            <a:extLst>
              <a:ext uri="{FF2B5EF4-FFF2-40B4-BE49-F238E27FC236}">
                <a16:creationId xmlns:a16="http://schemas.microsoft.com/office/drawing/2014/main" id="{5C7A5F79-59F8-1EAA-BFD3-B49FF62D8B5E}"/>
              </a:ext>
            </a:extLst>
          </p:cNvPr>
          <p:cNvPicPr>
            <a:picLocks noChangeAspect="1"/>
          </p:cNvPicPr>
          <p:nvPr/>
        </p:nvPicPr>
        <p:blipFill>
          <a:blip r:embed="rId6"/>
          <a:stretch>
            <a:fillRect/>
          </a:stretch>
        </p:blipFill>
        <p:spPr>
          <a:xfrm>
            <a:off x="8118371" y="4112177"/>
            <a:ext cx="3654528" cy="2370189"/>
          </a:xfrm>
          <a:prstGeom prst="rect">
            <a:avLst/>
          </a:prstGeom>
        </p:spPr>
      </p:pic>
      <p:pic>
        <p:nvPicPr>
          <p:cNvPr id="19" name="Picture 4" descr="What's new in Node.js 18? - Everything I Knows">
            <a:extLst>
              <a:ext uri="{FF2B5EF4-FFF2-40B4-BE49-F238E27FC236}">
                <a16:creationId xmlns:a16="http://schemas.microsoft.com/office/drawing/2014/main" id="{DA7A667C-1FF8-0865-A7EA-CF1C1954087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46239" y="4707377"/>
            <a:ext cx="993837" cy="117453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cm-institute / iCONICS / Software Factory / Quickstart Django · GitLab">
            <a:extLst>
              <a:ext uri="{FF2B5EF4-FFF2-40B4-BE49-F238E27FC236}">
                <a16:creationId xmlns:a16="http://schemas.microsoft.com/office/drawing/2014/main" id="{D782709F-CF1F-FFF8-3BE2-1D8725BF5B2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73819" y="2254466"/>
            <a:ext cx="1174534" cy="1174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3882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A7452-E149-6626-54C8-621B6B769FD7}"/>
              </a:ext>
            </a:extLst>
          </p:cNvPr>
          <p:cNvSpPr>
            <a:spLocks noGrp="1"/>
          </p:cNvSpPr>
          <p:nvPr>
            <p:ph type="title"/>
          </p:nvPr>
        </p:nvSpPr>
        <p:spPr>
          <a:xfrm>
            <a:off x="838199" y="-258763"/>
            <a:ext cx="10515600" cy="1325563"/>
          </a:xfrm>
        </p:spPr>
        <p:txBody>
          <a:bodyPr/>
          <a:lstStyle/>
          <a:p>
            <a:pPr algn="ctr"/>
            <a:r>
              <a:rPr lang="en-US" dirty="0"/>
              <a:t>Webpage Execution guide</a:t>
            </a:r>
            <a:endParaRPr lang="en-NZ" dirty="0"/>
          </a:p>
        </p:txBody>
      </p:sp>
      <p:sp>
        <p:nvSpPr>
          <p:cNvPr id="8" name="TextBox 7">
            <a:extLst>
              <a:ext uri="{FF2B5EF4-FFF2-40B4-BE49-F238E27FC236}">
                <a16:creationId xmlns:a16="http://schemas.microsoft.com/office/drawing/2014/main" id="{D23CA049-4CC2-A4B4-F1CE-3C18E1086DC9}"/>
              </a:ext>
            </a:extLst>
          </p:cNvPr>
          <p:cNvSpPr txBox="1"/>
          <p:nvPr/>
        </p:nvSpPr>
        <p:spPr>
          <a:xfrm>
            <a:off x="571495" y="1537624"/>
            <a:ext cx="4648199" cy="1477328"/>
          </a:xfrm>
          <a:prstGeom prst="rect">
            <a:avLst/>
          </a:prstGeom>
          <a:noFill/>
        </p:spPr>
        <p:txBody>
          <a:bodyPr wrap="square" rtlCol="0">
            <a:spAutoFit/>
          </a:bodyPr>
          <a:lstStyle/>
          <a:p>
            <a:r>
              <a:rPr lang="en-US" b="1" dirty="0"/>
              <a:t>LCP (Largest Contentful Paint)</a:t>
            </a:r>
            <a:br>
              <a:rPr lang="en-US" dirty="0"/>
            </a:br>
            <a:r>
              <a:rPr lang="en-US" dirty="0"/>
              <a:t>User-centric metric for measuring perceived load speed.</a:t>
            </a:r>
            <a:br>
              <a:rPr lang="en-US" dirty="0"/>
            </a:br>
            <a:r>
              <a:rPr lang="en-US" dirty="0"/>
              <a:t>It marks the point in the page load timeline when the pages main content has likely loaded.</a:t>
            </a:r>
            <a:endParaRPr lang="en-NZ" dirty="0"/>
          </a:p>
        </p:txBody>
      </p:sp>
      <p:sp>
        <p:nvSpPr>
          <p:cNvPr id="10" name="TextBox 9">
            <a:extLst>
              <a:ext uri="{FF2B5EF4-FFF2-40B4-BE49-F238E27FC236}">
                <a16:creationId xmlns:a16="http://schemas.microsoft.com/office/drawing/2014/main" id="{844BBA5E-7E7A-2A68-F9B8-302E5020EA5E}"/>
              </a:ext>
            </a:extLst>
          </p:cNvPr>
          <p:cNvSpPr txBox="1"/>
          <p:nvPr/>
        </p:nvSpPr>
        <p:spPr>
          <a:xfrm>
            <a:off x="6615544" y="1359629"/>
            <a:ext cx="4648199" cy="1477328"/>
          </a:xfrm>
          <a:prstGeom prst="rect">
            <a:avLst/>
          </a:prstGeom>
          <a:noFill/>
        </p:spPr>
        <p:txBody>
          <a:bodyPr wrap="square" rtlCol="0">
            <a:spAutoFit/>
          </a:bodyPr>
          <a:lstStyle/>
          <a:p>
            <a:r>
              <a:rPr lang="en-US" b="1" dirty="0"/>
              <a:t>FCP (First Contentful Paint)</a:t>
            </a:r>
            <a:br>
              <a:rPr lang="en-US" dirty="0"/>
            </a:br>
            <a:r>
              <a:rPr lang="en-US" dirty="0"/>
              <a:t>User-centric metric for measuring perceived load speed. It marks the first point in the page load timeline where the user can see anything on the screen.</a:t>
            </a:r>
            <a:endParaRPr lang="en-NZ" dirty="0"/>
          </a:p>
        </p:txBody>
      </p:sp>
      <p:sp>
        <p:nvSpPr>
          <p:cNvPr id="12" name="TextBox 11">
            <a:extLst>
              <a:ext uri="{FF2B5EF4-FFF2-40B4-BE49-F238E27FC236}">
                <a16:creationId xmlns:a16="http://schemas.microsoft.com/office/drawing/2014/main" id="{65D2561D-ADB5-C717-1551-C19BC0B0FFCB}"/>
              </a:ext>
            </a:extLst>
          </p:cNvPr>
          <p:cNvSpPr txBox="1"/>
          <p:nvPr/>
        </p:nvSpPr>
        <p:spPr>
          <a:xfrm>
            <a:off x="571495" y="3164103"/>
            <a:ext cx="4648199" cy="1477328"/>
          </a:xfrm>
          <a:prstGeom prst="rect">
            <a:avLst/>
          </a:prstGeom>
          <a:noFill/>
        </p:spPr>
        <p:txBody>
          <a:bodyPr wrap="square" rtlCol="0">
            <a:spAutoFit/>
          </a:bodyPr>
          <a:lstStyle/>
          <a:p>
            <a:r>
              <a:rPr lang="en-US" b="1" dirty="0"/>
              <a:t>LCP (Largest Contentful Paint)</a:t>
            </a:r>
            <a:br>
              <a:rPr lang="en-US" dirty="0"/>
            </a:br>
            <a:r>
              <a:rPr lang="en-US" dirty="0"/>
              <a:t>This is a user-centric metric for measuring perceived load speed.</a:t>
            </a:r>
            <a:br>
              <a:rPr lang="en-US" dirty="0"/>
            </a:br>
            <a:r>
              <a:rPr lang="en-US" dirty="0"/>
              <a:t>It marks the point in the page load timeline when the pages main content has likely loaded.</a:t>
            </a:r>
            <a:endParaRPr lang="en-NZ" dirty="0"/>
          </a:p>
        </p:txBody>
      </p:sp>
      <p:sp>
        <p:nvSpPr>
          <p:cNvPr id="14" name="TextBox 13">
            <a:extLst>
              <a:ext uri="{FF2B5EF4-FFF2-40B4-BE49-F238E27FC236}">
                <a16:creationId xmlns:a16="http://schemas.microsoft.com/office/drawing/2014/main" id="{2AC9AF3E-33AF-99D4-E6C8-E4C3EBCC7B74}"/>
              </a:ext>
            </a:extLst>
          </p:cNvPr>
          <p:cNvSpPr txBox="1"/>
          <p:nvPr/>
        </p:nvSpPr>
        <p:spPr>
          <a:xfrm>
            <a:off x="6615545" y="3202541"/>
            <a:ext cx="4648199" cy="1754326"/>
          </a:xfrm>
          <a:prstGeom prst="rect">
            <a:avLst/>
          </a:prstGeom>
          <a:noFill/>
        </p:spPr>
        <p:txBody>
          <a:bodyPr wrap="square" rtlCol="0">
            <a:spAutoFit/>
          </a:bodyPr>
          <a:lstStyle/>
          <a:p>
            <a:r>
              <a:rPr lang="en-US" b="1" dirty="0"/>
              <a:t>INP (Interaction to Next Paint)</a:t>
            </a:r>
            <a:br>
              <a:rPr lang="en-US" dirty="0"/>
            </a:br>
            <a:r>
              <a:rPr lang="en-US" dirty="0"/>
              <a:t>Experimental metric that assesses responsiveness. Observes the latency of user interactions with the page. A Low INP indicates a page was consistently able to respond quickly to user interactions.</a:t>
            </a:r>
            <a:endParaRPr lang="en-NZ" dirty="0"/>
          </a:p>
        </p:txBody>
      </p:sp>
      <p:sp>
        <p:nvSpPr>
          <p:cNvPr id="16" name="TextBox 15">
            <a:extLst>
              <a:ext uri="{FF2B5EF4-FFF2-40B4-BE49-F238E27FC236}">
                <a16:creationId xmlns:a16="http://schemas.microsoft.com/office/drawing/2014/main" id="{8168D449-E304-7D4B-23EE-614A979AE99B}"/>
              </a:ext>
            </a:extLst>
          </p:cNvPr>
          <p:cNvSpPr txBox="1"/>
          <p:nvPr/>
        </p:nvSpPr>
        <p:spPr>
          <a:xfrm>
            <a:off x="4709679" y="6469000"/>
            <a:ext cx="6094268" cy="369332"/>
          </a:xfrm>
          <a:prstGeom prst="rect">
            <a:avLst/>
          </a:prstGeom>
          <a:noFill/>
        </p:spPr>
        <p:txBody>
          <a:bodyPr wrap="square">
            <a:spAutoFit/>
          </a:bodyPr>
          <a:lstStyle/>
          <a:p>
            <a:r>
              <a:rPr lang="en-NZ" dirty="0"/>
              <a:t>https://web.dev/cls/</a:t>
            </a:r>
          </a:p>
        </p:txBody>
      </p:sp>
      <p:sp>
        <p:nvSpPr>
          <p:cNvPr id="18" name="TextBox 17">
            <a:extLst>
              <a:ext uri="{FF2B5EF4-FFF2-40B4-BE49-F238E27FC236}">
                <a16:creationId xmlns:a16="http://schemas.microsoft.com/office/drawing/2014/main" id="{B0ECFE18-7104-B60C-3799-69D81C79DD5B}"/>
              </a:ext>
            </a:extLst>
          </p:cNvPr>
          <p:cNvSpPr txBox="1"/>
          <p:nvPr/>
        </p:nvSpPr>
        <p:spPr>
          <a:xfrm>
            <a:off x="571496" y="4956867"/>
            <a:ext cx="4648199" cy="923330"/>
          </a:xfrm>
          <a:prstGeom prst="rect">
            <a:avLst/>
          </a:prstGeom>
          <a:noFill/>
        </p:spPr>
        <p:txBody>
          <a:bodyPr wrap="square" rtlCol="0">
            <a:spAutoFit/>
          </a:bodyPr>
          <a:lstStyle/>
          <a:p>
            <a:r>
              <a:rPr lang="en-US" b="1" dirty="0"/>
              <a:t>CLS (Cumulative Layout Shift) </a:t>
            </a:r>
            <a:br>
              <a:rPr lang="en-US" dirty="0"/>
            </a:br>
            <a:r>
              <a:rPr lang="en-US" dirty="0"/>
              <a:t>User-centric metric for measuring visual stability. Unexpected layout shifts.</a:t>
            </a:r>
            <a:endParaRPr lang="en-NZ" dirty="0"/>
          </a:p>
        </p:txBody>
      </p:sp>
    </p:spTree>
    <p:extLst>
      <p:ext uri="{BB962C8B-B14F-4D97-AF65-F5344CB8AC3E}">
        <p14:creationId xmlns:p14="http://schemas.microsoft.com/office/powerpoint/2010/main" val="4137071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4" name="Rectangle 615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1D1918-3805-FEEF-7A3F-927F0F316AFD}"/>
              </a:ext>
            </a:extLst>
          </p:cNvPr>
          <p:cNvSpPr>
            <a:spLocks noGrp="1"/>
          </p:cNvSpPr>
          <p:nvPr>
            <p:ph type="title"/>
          </p:nvPr>
        </p:nvSpPr>
        <p:spPr>
          <a:xfrm>
            <a:off x="640080" y="325369"/>
            <a:ext cx="4368602" cy="1956841"/>
          </a:xfrm>
        </p:spPr>
        <p:txBody>
          <a:bodyPr anchor="b">
            <a:normAutofit fontScale="90000"/>
          </a:bodyPr>
          <a:lstStyle/>
          <a:p>
            <a:r>
              <a:rPr lang="en-US" sz="5400" dirty="0"/>
              <a:t>Learning Express or Django</a:t>
            </a:r>
            <a:endParaRPr lang="en-NZ" sz="5400" dirty="0"/>
          </a:p>
        </p:txBody>
      </p:sp>
      <p:sp>
        <p:nvSpPr>
          <p:cNvPr id="615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150D918-3AE5-660C-EE7D-9D2587CF1684}"/>
              </a:ext>
            </a:extLst>
          </p:cNvPr>
          <p:cNvSpPr>
            <a:spLocks noGrp="1"/>
          </p:cNvSpPr>
          <p:nvPr>
            <p:ph idx="1"/>
          </p:nvPr>
        </p:nvSpPr>
        <p:spPr>
          <a:xfrm>
            <a:off x="640080" y="2872899"/>
            <a:ext cx="4243589" cy="3320668"/>
          </a:xfrm>
        </p:spPr>
        <p:txBody>
          <a:bodyPr>
            <a:normAutofit/>
          </a:bodyPr>
          <a:lstStyle/>
          <a:p>
            <a:r>
              <a:rPr lang="en-US" sz="2200" dirty="0"/>
              <a:t>W3Schools</a:t>
            </a:r>
          </a:p>
          <a:p>
            <a:r>
              <a:rPr lang="en-US" sz="2200" dirty="0"/>
              <a:t>Documentation</a:t>
            </a:r>
          </a:p>
          <a:p>
            <a:r>
              <a:rPr lang="en-US" sz="2200" dirty="0" err="1"/>
              <a:t>NodeSchool</a:t>
            </a:r>
            <a:endParaRPr lang="en-US" sz="2200" dirty="0"/>
          </a:p>
          <a:p>
            <a:r>
              <a:rPr lang="en-US" sz="2200" dirty="0"/>
              <a:t>Communities </a:t>
            </a:r>
          </a:p>
          <a:p>
            <a:r>
              <a:rPr lang="en-US" sz="2200" dirty="0" err="1"/>
              <a:t>FreeCodeCamp</a:t>
            </a:r>
            <a:endParaRPr lang="en-US" sz="2200" dirty="0"/>
          </a:p>
          <a:p>
            <a:r>
              <a:rPr lang="en-US" sz="2200" dirty="0" err="1"/>
              <a:t>Codecadmey</a:t>
            </a:r>
            <a:endParaRPr lang="en-US" sz="2200" dirty="0"/>
          </a:p>
          <a:p>
            <a:endParaRPr lang="en-NZ" sz="2200" dirty="0"/>
          </a:p>
        </p:txBody>
      </p:sp>
      <p:pic>
        <p:nvPicPr>
          <p:cNvPr id="6146" name="Picture 2" descr="Embedding Learning When Change and Adaptation Is More Important Than Ever!">
            <a:extLst>
              <a:ext uri="{FF2B5EF4-FFF2-40B4-BE49-F238E27FC236}">
                <a16:creationId xmlns:a16="http://schemas.microsoft.com/office/drawing/2014/main" id="{05FBD87F-80DC-1CF4-E1A5-23E80B4598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552" r="15495" b="-1"/>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250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F4DAA-FBEF-4CCF-063D-8DDEE3A0FCFB}"/>
              </a:ext>
            </a:extLst>
          </p:cNvPr>
          <p:cNvSpPr>
            <a:spLocks noGrp="1"/>
          </p:cNvSpPr>
          <p:nvPr>
            <p:ph type="title"/>
          </p:nvPr>
        </p:nvSpPr>
        <p:spPr>
          <a:xfrm>
            <a:off x="4229100" y="-208649"/>
            <a:ext cx="3733799" cy="1325563"/>
          </a:xfrm>
        </p:spPr>
        <p:txBody>
          <a:bodyPr/>
          <a:lstStyle/>
          <a:p>
            <a:r>
              <a:rPr lang="en-US" dirty="0"/>
              <a:t>Learning Curve</a:t>
            </a:r>
            <a:endParaRPr lang="en-NZ" dirty="0"/>
          </a:p>
        </p:txBody>
      </p:sp>
      <p:sp>
        <p:nvSpPr>
          <p:cNvPr id="8" name="TextBox 7">
            <a:extLst>
              <a:ext uri="{FF2B5EF4-FFF2-40B4-BE49-F238E27FC236}">
                <a16:creationId xmlns:a16="http://schemas.microsoft.com/office/drawing/2014/main" id="{7C1500DE-240E-34F4-B4EF-19F0793E3D80}"/>
              </a:ext>
            </a:extLst>
          </p:cNvPr>
          <p:cNvSpPr txBox="1"/>
          <p:nvPr/>
        </p:nvSpPr>
        <p:spPr>
          <a:xfrm>
            <a:off x="755617" y="1895944"/>
            <a:ext cx="4111676" cy="5355312"/>
          </a:xfrm>
          <a:prstGeom prst="rect">
            <a:avLst/>
          </a:prstGeom>
          <a:noFill/>
        </p:spPr>
        <p:txBody>
          <a:bodyPr wrap="square" rtlCol="0">
            <a:spAutoFit/>
          </a:bodyPr>
          <a:lstStyle/>
          <a:p>
            <a:pPr marL="285750" indent="-285750">
              <a:buFont typeface="Arial" panose="020B0604020202020204" pitchFamily="34" charset="0"/>
              <a:buChar char="•"/>
            </a:pPr>
            <a:r>
              <a:rPr lang="en-US" dirty="0"/>
              <a:t>Python Language is well known for being easy to read, write and learn.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0" i="0" dirty="0">
                <a:solidFill>
                  <a:srgbClr val="000000"/>
                </a:solidFill>
                <a:effectLst/>
              </a:rPr>
              <a:t>The Django web framework is a bit more complex than NodeJS as the developers need to adhere to certain pathways for working out any problem.</a:t>
            </a:r>
          </a:p>
          <a:p>
            <a:pPr marL="285750" indent="-285750">
              <a:buFont typeface="Arial" panose="020B0604020202020204" pitchFamily="34" charset="0"/>
              <a:buChar char="•"/>
            </a:pPr>
            <a:endParaRPr lang="en-US" dirty="0">
              <a:solidFill>
                <a:srgbClr val="000000"/>
              </a:solidFill>
            </a:endParaRPr>
          </a:p>
          <a:p>
            <a:pPr marL="285750" indent="-285750">
              <a:buFont typeface="Arial" panose="020B0604020202020204" pitchFamily="34" charset="0"/>
              <a:buChar char="•"/>
            </a:pPr>
            <a:r>
              <a:rPr lang="en-US" dirty="0">
                <a:solidFill>
                  <a:srgbClr val="000000"/>
                </a:solidFill>
              </a:rPr>
              <a:t>Django has an in-depth documentation</a:t>
            </a:r>
          </a:p>
          <a:p>
            <a:pPr marL="285750" indent="-285750">
              <a:buFont typeface="Arial" panose="020B0604020202020204" pitchFamily="34" charset="0"/>
              <a:buChar char="•"/>
            </a:pPr>
            <a:endParaRPr lang="en-US" dirty="0">
              <a:solidFill>
                <a:srgbClr val="000000"/>
              </a:solidFill>
            </a:endParaRPr>
          </a:p>
          <a:p>
            <a:pPr marL="285750" indent="-285750">
              <a:buFont typeface="Arial" panose="020B0604020202020204" pitchFamily="34" charset="0"/>
              <a:buChar char="•"/>
            </a:pPr>
            <a:r>
              <a:rPr lang="en-US" b="0" i="0" dirty="0">
                <a:solidFill>
                  <a:srgbClr val="1D1D1F"/>
                </a:solidFill>
                <a:effectLst/>
              </a:rPr>
              <a:t>it has a large active community of developers and comes with great documentation, which makes it easier to learn.</a:t>
            </a:r>
            <a:endParaRPr lang="en-US" dirty="0"/>
          </a:p>
          <a:p>
            <a:endParaRPr lang="en-US" dirty="0"/>
          </a:p>
          <a:p>
            <a:endParaRPr lang="en-US" dirty="0"/>
          </a:p>
          <a:p>
            <a:endParaRPr lang="en-US" dirty="0"/>
          </a:p>
          <a:p>
            <a:endParaRPr lang="en-NZ" dirty="0"/>
          </a:p>
        </p:txBody>
      </p:sp>
      <p:sp>
        <p:nvSpPr>
          <p:cNvPr id="12" name="TextBox 11">
            <a:extLst>
              <a:ext uri="{FF2B5EF4-FFF2-40B4-BE49-F238E27FC236}">
                <a16:creationId xmlns:a16="http://schemas.microsoft.com/office/drawing/2014/main" id="{EC38AC8C-7C36-9FD2-5F00-C71EC9AC4E17}"/>
              </a:ext>
            </a:extLst>
          </p:cNvPr>
          <p:cNvSpPr txBox="1"/>
          <p:nvPr/>
        </p:nvSpPr>
        <p:spPr>
          <a:xfrm>
            <a:off x="7206261" y="1931915"/>
            <a:ext cx="4417158" cy="3970318"/>
          </a:xfrm>
          <a:prstGeom prst="rect">
            <a:avLst/>
          </a:prstGeom>
          <a:noFill/>
        </p:spPr>
        <p:txBody>
          <a:bodyPr wrap="square">
            <a:spAutoFit/>
          </a:bodyPr>
          <a:lstStyle/>
          <a:p>
            <a:pPr marL="285750" indent="-285750">
              <a:buFont typeface="Arial" panose="020B0604020202020204" pitchFamily="34" charset="0"/>
              <a:buChar char="•"/>
            </a:pPr>
            <a:r>
              <a:rPr lang="en-US" i="0" dirty="0">
                <a:effectLst/>
              </a:rPr>
              <a:t>JavaScript is more difficult to master than Python.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JavaScript is the most popular programming language, learning node should require less effort and time.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i="0" dirty="0">
                <a:effectLst/>
              </a:rPr>
              <a:t>Express is less complicated than Django because developers can solve any problem however he or she wants.</a:t>
            </a:r>
          </a:p>
          <a:p>
            <a:endParaRPr lang="en-US" dirty="0">
              <a:solidFill>
                <a:srgbClr val="000000"/>
              </a:solidFill>
              <a:latin typeface="Inter"/>
            </a:endParaRPr>
          </a:p>
          <a:p>
            <a:endParaRPr lang="en-US" b="0" i="0" dirty="0">
              <a:solidFill>
                <a:srgbClr val="BDC1C6"/>
              </a:solidFill>
              <a:effectLst/>
              <a:latin typeface="arial" panose="020B0604020202020204" pitchFamily="34" charset="0"/>
            </a:endParaRPr>
          </a:p>
          <a:p>
            <a:endParaRPr lang="en-US" dirty="0">
              <a:solidFill>
                <a:srgbClr val="BDC1C6"/>
              </a:solidFill>
              <a:latin typeface="arial" panose="020B0604020202020204" pitchFamily="34" charset="0"/>
            </a:endParaRPr>
          </a:p>
          <a:p>
            <a:endParaRPr lang="en-NZ" dirty="0"/>
          </a:p>
        </p:txBody>
      </p:sp>
      <p:pic>
        <p:nvPicPr>
          <p:cNvPr id="6" name="Picture 2" descr="icm-institute / iCONICS / Software Factory / Quickstart Django · GitLab">
            <a:extLst>
              <a:ext uri="{FF2B5EF4-FFF2-40B4-BE49-F238E27FC236}">
                <a16:creationId xmlns:a16="http://schemas.microsoft.com/office/drawing/2014/main" id="{88554013-DF8F-043A-5956-7E364A3700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7152" y="466027"/>
            <a:ext cx="1174534" cy="1174534"/>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Understanding fundamentals of Express.JS and Node.JS and comparison and  contrast between them | by Madhawa Jayagoda | Medium">
            <a:extLst>
              <a:ext uri="{FF2B5EF4-FFF2-40B4-BE49-F238E27FC236}">
                <a16:creationId xmlns:a16="http://schemas.microsoft.com/office/drawing/2014/main" id="{9FB6312A-AB20-118E-3DBE-444B76B5C4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3087" y="315494"/>
            <a:ext cx="2709950" cy="1693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3248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8" name="Rectangle 1050">
            <a:extLst>
              <a:ext uri="{FF2B5EF4-FFF2-40B4-BE49-F238E27FC236}">
                <a16:creationId xmlns:a16="http://schemas.microsoft.com/office/drawing/2014/main" id="{687AFE0E-B37D-4531-AFE8-231C8348EA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12" descr="Icon&#10;&#10;Description automatically generated">
            <a:extLst>
              <a:ext uri="{FF2B5EF4-FFF2-40B4-BE49-F238E27FC236}">
                <a16:creationId xmlns:a16="http://schemas.microsoft.com/office/drawing/2014/main" id="{39648252-E59B-97B2-CD14-98CF94C41E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762" r="3" b="8555"/>
          <a:stretch/>
        </p:blipFill>
        <p:spPr bwMode="auto">
          <a:xfrm>
            <a:off x="6101338" y="2015168"/>
            <a:ext cx="5283866" cy="4210442"/>
          </a:xfrm>
          <a:custGeom>
            <a:avLst/>
            <a:gdLst/>
            <a:ahLst/>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a:noFill/>
          <a:extLst>
            <a:ext uri="{909E8E84-426E-40DD-AFC4-6F175D3DCCD1}">
              <a14:hiddenFill xmlns:a14="http://schemas.microsoft.com/office/drawing/2010/main">
                <a:solidFill>
                  <a:srgbClr val="FFFFFF"/>
                </a:solidFill>
              </a14:hiddenFill>
            </a:ext>
          </a:extLst>
        </p:spPr>
      </p:pic>
      <p:sp>
        <p:nvSpPr>
          <p:cNvPr id="4" name="AutoShape 10" descr="Travel Adaptor for New Zealand | Electrical Safety First">
            <a:extLst>
              <a:ext uri="{FF2B5EF4-FFF2-40B4-BE49-F238E27FC236}">
                <a16:creationId xmlns:a16="http://schemas.microsoft.com/office/drawing/2014/main" id="{E3751EE5-4256-1C92-77BE-BD3A648784F7}"/>
              </a:ext>
            </a:extLst>
          </p:cNvPr>
          <p:cNvSpPr>
            <a:spLocks noChangeAspect="1" noChangeArrowheads="1"/>
          </p:cNvSpPr>
          <p:nvPr/>
        </p:nvSpPr>
        <p:spPr bwMode="auto">
          <a:xfrm>
            <a:off x="5943599" y="3276599"/>
            <a:ext cx="2143125" cy="2143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2" name="Title 1">
            <a:extLst>
              <a:ext uri="{FF2B5EF4-FFF2-40B4-BE49-F238E27FC236}">
                <a16:creationId xmlns:a16="http://schemas.microsoft.com/office/drawing/2014/main" id="{0B4F4DAA-FBEF-4CCF-063D-8DDEE3A0FCFB}"/>
              </a:ext>
            </a:extLst>
          </p:cNvPr>
          <p:cNvSpPr>
            <a:spLocks noGrp="1"/>
          </p:cNvSpPr>
          <p:nvPr>
            <p:ph type="title"/>
          </p:nvPr>
        </p:nvSpPr>
        <p:spPr>
          <a:xfrm>
            <a:off x="2064648" y="11378"/>
            <a:ext cx="2314575" cy="1325563"/>
          </a:xfrm>
        </p:spPr>
        <p:txBody>
          <a:bodyPr>
            <a:normAutofit/>
          </a:bodyPr>
          <a:lstStyle/>
          <a:p>
            <a:r>
              <a:rPr lang="en-US" dirty="0"/>
              <a:t>Plug-ins</a:t>
            </a:r>
            <a:endParaRPr lang="en-NZ" dirty="0"/>
          </a:p>
        </p:txBody>
      </p:sp>
      <p:graphicFrame>
        <p:nvGraphicFramePr>
          <p:cNvPr id="1070" name="Content Placeholder 2">
            <a:extLst>
              <a:ext uri="{FF2B5EF4-FFF2-40B4-BE49-F238E27FC236}">
                <a16:creationId xmlns:a16="http://schemas.microsoft.com/office/drawing/2014/main" id="{7E951172-F84C-40B9-DDD6-D784363D19A8}"/>
              </a:ext>
            </a:extLst>
          </p:cNvPr>
          <p:cNvGraphicFramePr>
            <a:graphicFrameLocks noGrp="1"/>
          </p:cNvGraphicFramePr>
          <p:nvPr>
            <p:ph idx="1"/>
            <p:extLst>
              <p:ext uri="{D42A27DB-BD31-4B8C-83A1-F6EECF244321}">
                <p14:modId xmlns:p14="http://schemas.microsoft.com/office/powerpoint/2010/main" val="610407271"/>
              </p:ext>
            </p:extLst>
          </p:nvPr>
        </p:nvGraphicFramePr>
        <p:xfrm>
          <a:off x="67107" y="1273283"/>
          <a:ext cx="6309658" cy="54239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C1FB2C18-D551-FB33-F177-45AB267A3F5B}"/>
              </a:ext>
            </a:extLst>
          </p:cNvPr>
          <p:cNvSpPr txBox="1"/>
          <p:nvPr/>
        </p:nvSpPr>
        <p:spPr>
          <a:xfrm>
            <a:off x="3371289" y="6619100"/>
            <a:ext cx="6096000" cy="276999"/>
          </a:xfrm>
          <a:prstGeom prst="rect">
            <a:avLst/>
          </a:prstGeom>
          <a:noFill/>
        </p:spPr>
        <p:txBody>
          <a:bodyPr wrap="square">
            <a:spAutoFit/>
          </a:bodyPr>
          <a:lstStyle/>
          <a:p>
            <a:pPr lvl="0"/>
            <a:r>
              <a:rPr lang="en-NZ" sz="1200" dirty="0">
                <a:hlinkClick r:id="rId8"/>
              </a:rPr>
              <a:t>https://codete.com/blog/10-django-packages-every-developer-must-know</a:t>
            </a:r>
            <a:endParaRPr lang="en-US" sz="1200" dirty="0"/>
          </a:p>
        </p:txBody>
      </p:sp>
    </p:spTree>
    <p:extLst>
      <p:ext uri="{BB962C8B-B14F-4D97-AF65-F5344CB8AC3E}">
        <p14:creationId xmlns:p14="http://schemas.microsoft.com/office/powerpoint/2010/main" val="2611126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icm-institute / iCONICS / Software Factory / Quickstart Django · GitLab">
            <a:extLst>
              <a:ext uri="{FF2B5EF4-FFF2-40B4-BE49-F238E27FC236}">
                <a16:creationId xmlns:a16="http://schemas.microsoft.com/office/drawing/2014/main" id="{68A729FE-B933-4892-8717-FD353AA8CC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27" r="7726"/>
          <a:stretch/>
        </p:blipFill>
        <p:spPr bwMode="auto">
          <a:xfrm>
            <a:off x="7959586" y="1057835"/>
            <a:ext cx="4232414" cy="4867835"/>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graphicFrame>
        <p:nvGraphicFramePr>
          <p:cNvPr id="11" name="Content Placeholder 5">
            <a:extLst>
              <a:ext uri="{FF2B5EF4-FFF2-40B4-BE49-F238E27FC236}">
                <a16:creationId xmlns:a16="http://schemas.microsoft.com/office/drawing/2014/main" id="{CAEEECC9-FD30-93FE-14AE-F844438B79A9}"/>
              </a:ext>
            </a:extLst>
          </p:cNvPr>
          <p:cNvGraphicFramePr>
            <a:graphicFrameLocks noGrp="1"/>
          </p:cNvGraphicFramePr>
          <p:nvPr>
            <p:ph idx="1"/>
            <p:extLst>
              <p:ext uri="{D42A27DB-BD31-4B8C-83A1-F6EECF244321}">
                <p14:modId xmlns:p14="http://schemas.microsoft.com/office/powerpoint/2010/main" val="1942054834"/>
              </p:ext>
            </p:extLst>
          </p:nvPr>
        </p:nvGraphicFramePr>
        <p:xfrm>
          <a:off x="804797" y="1324605"/>
          <a:ext cx="4619621" cy="38436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C371AAC2-EAB8-D064-3918-53D6459310F4}"/>
              </a:ext>
            </a:extLst>
          </p:cNvPr>
          <p:cNvSpPr txBox="1"/>
          <p:nvPr/>
        </p:nvSpPr>
        <p:spPr>
          <a:xfrm>
            <a:off x="588818" y="6492875"/>
            <a:ext cx="7640782" cy="307777"/>
          </a:xfrm>
          <a:prstGeom prst="rect">
            <a:avLst/>
          </a:prstGeom>
          <a:noFill/>
        </p:spPr>
        <p:txBody>
          <a:bodyPr wrap="square">
            <a:spAutoFit/>
          </a:bodyPr>
          <a:lstStyle/>
          <a:p>
            <a:pPr lvl="0"/>
            <a:r>
              <a:rPr lang="en-NZ" sz="1400" dirty="0"/>
              <a:t>https://codete.com/blog/10-django-packages-every-developer-must-know </a:t>
            </a:r>
            <a:endParaRPr lang="en-US" sz="1400" dirty="0"/>
          </a:p>
        </p:txBody>
      </p:sp>
    </p:spTree>
    <p:extLst>
      <p:ext uri="{BB962C8B-B14F-4D97-AF65-F5344CB8AC3E}">
        <p14:creationId xmlns:p14="http://schemas.microsoft.com/office/powerpoint/2010/main" val="6328259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Content Placeholder 5">
            <a:extLst>
              <a:ext uri="{FF2B5EF4-FFF2-40B4-BE49-F238E27FC236}">
                <a16:creationId xmlns:a16="http://schemas.microsoft.com/office/drawing/2014/main" id="{CAEEECC9-FD30-93FE-14AE-F844438B79A9}"/>
              </a:ext>
            </a:extLst>
          </p:cNvPr>
          <p:cNvGraphicFramePr>
            <a:graphicFrameLocks noGrp="1"/>
          </p:cNvGraphicFramePr>
          <p:nvPr>
            <p:ph idx="1"/>
            <p:extLst>
              <p:ext uri="{D42A27DB-BD31-4B8C-83A1-F6EECF244321}">
                <p14:modId xmlns:p14="http://schemas.microsoft.com/office/powerpoint/2010/main" val="1468338719"/>
              </p:ext>
            </p:extLst>
          </p:nvPr>
        </p:nvGraphicFramePr>
        <p:xfrm>
          <a:off x="6555352" y="1699451"/>
          <a:ext cx="4840010" cy="38436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CAF32D84-B36C-56AE-0D82-66B0EA2604A8}"/>
              </a:ext>
            </a:extLst>
          </p:cNvPr>
          <p:cNvSpPr txBox="1"/>
          <p:nvPr/>
        </p:nvSpPr>
        <p:spPr>
          <a:xfrm>
            <a:off x="6116569" y="6516888"/>
            <a:ext cx="7624329" cy="307777"/>
          </a:xfrm>
          <a:prstGeom prst="rect">
            <a:avLst/>
          </a:prstGeom>
          <a:noFill/>
        </p:spPr>
        <p:txBody>
          <a:bodyPr wrap="square">
            <a:spAutoFit/>
          </a:bodyPr>
          <a:lstStyle/>
          <a:p>
            <a:pPr lvl="0"/>
            <a:r>
              <a:rPr lang="en-NZ" sz="1400" dirty="0"/>
              <a:t>https://codete.com/blog/10-django-packages-every-developer-must-know </a:t>
            </a:r>
            <a:endParaRPr lang="en-US" sz="1400" dirty="0"/>
          </a:p>
        </p:txBody>
      </p:sp>
      <p:pic>
        <p:nvPicPr>
          <p:cNvPr id="5124" name="Picture 4" descr="Understanding fundamentals of Express.JS and Node.JS and comparison and  contrast between them | by Madhawa Jayagoda | Medium">
            <a:extLst>
              <a:ext uri="{FF2B5EF4-FFF2-40B4-BE49-F238E27FC236}">
                <a16:creationId xmlns:a16="http://schemas.microsoft.com/office/drawing/2014/main" id="{FB45CC7B-CCC5-D915-224B-F7EE57A24CD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907" y="1267010"/>
            <a:ext cx="5328024" cy="3330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205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578C1-C19F-4EA4-622F-B47DCC354A0C}"/>
              </a:ext>
            </a:extLst>
          </p:cNvPr>
          <p:cNvSpPr>
            <a:spLocks noGrp="1"/>
          </p:cNvSpPr>
          <p:nvPr>
            <p:ph type="title"/>
          </p:nvPr>
        </p:nvSpPr>
        <p:spPr>
          <a:xfrm>
            <a:off x="3190009" y="427181"/>
            <a:ext cx="5811982" cy="507711"/>
          </a:xfrm>
        </p:spPr>
        <p:txBody>
          <a:bodyPr>
            <a:normAutofit fontScale="90000"/>
          </a:bodyPr>
          <a:lstStyle/>
          <a:p>
            <a:pPr algn="ctr"/>
            <a:r>
              <a:rPr lang="en-US" dirty="0"/>
              <a:t>Scalability</a:t>
            </a:r>
            <a:endParaRPr lang="en-NZ" dirty="0"/>
          </a:p>
        </p:txBody>
      </p:sp>
      <p:sp>
        <p:nvSpPr>
          <p:cNvPr id="3" name="Content Placeholder 2">
            <a:extLst>
              <a:ext uri="{FF2B5EF4-FFF2-40B4-BE49-F238E27FC236}">
                <a16:creationId xmlns:a16="http://schemas.microsoft.com/office/drawing/2014/main" id="{3B63F571-C386-A147-F0EA-D32300A2234E}"/>
              </a:ext>
            </a:extLst>
          </p:cNvPr>
          <p:cNvSpPr>
            <a:spLocks noGrp="1"/>
          </p:cNvSpPr>
          <p:nvPr>
            <p:ph idx="1"/>
          </p:nvPr>
        </p:nvSpPr>
        <p:spPr>
          <a:xfrm>
            <a:off x="7282432" y="1568339"/>
            <a:ext cx="4151201" cy="794473"/>
          </a:xfrm>
        </p:spPr>
        <p:txBody>
          <a:bodyPr>
            <a:normAutofit fontScale="92500" lnSpcReduction="10000"/>
          </a:bodyPr>
          <a:lstStyle/>
          <a:p>
            <a:pPr marL="0" indent="0" algn="ctr">
              <a:buNone/>
            </a:pPr>
            <a:br>
              <a:rPr lang="en-US" sz="2000" b="1" i="1" dirty="0">
                <a:solidFill>
                  <a:srgbClr val="51565E"/>
                </a:solidFill>
                <a:effectLst/>
                <a:latin typeface="Roboto" panose="02000000000000000000" pitchFamily="2" charset="0"/>
              </a:rPr>
            </a:br>
            <a:r>
              <a:rPr lang="en-US" sz="2000" b="1" i="1" dirty="0">
                <a:solidFill>
                  <a:srgbClr val="51565E"/>
                </a:solidFill>
                <a:effectLst/>
                <a:latin typeface="Roboto" panose="02000000000000000000" pitchFamily="2" charset="0"/>
              </a:rPr>
              <a:t>Horizontal -“Scaling by adding more machines to your pool of resources”</a:t>
            </a:r>
          </a:p>
          <a:p>
            <a:pPr marL="0" indent="0">
              <a:buNone/>
            </a:pPr>
            <a:endParaRPr lang="en-US" dirty="0">
              <a:solidFill>
                <a:srgbClr val="51565E"/>
              </a:solidFill>
              <a:latin typeface="Roboto" panose="02000000000000000000" pitchFamily="2" charset="0"/>
            </a:endParaRPr>
          </a:p>
          <a:p>
            <a:pPr marL="0" indent="0">
              <a:buNone/>
            </a:pPr>
            <a:endParaRPr lang="en-NZ" dirty="0"/>
          </a:p>
        </p:txBody>
      </p:sp>
      <p:sp>
        <p:nvSpPr>
          <p:cNvPr id="7" name="TextBox 6">
            <a:extLst>
              <a:ext uri="{FF2B5EF4-FFF2-40B4-BE49-F238E27FC236}">
                <a16:creationId xmlns:a16="http://schemas.microsoft.com/office/drawing/2014/main" id="{AE0E8E33-017B-CA3B-5E96-F64A8B30F6E9}"/>
              </a:ext>
            </a:extLst>
          </p:cNvPr>
          <p:cNvSpPr txBox="1"/>
          <p:nvPr/>
        </p:nvSpPr>
        <p:spPr>
          <a:xfrm>
            <a:off x="470376" y="1439482"/>
            <a:ext cx="3880156" cy="923330"/>
          </a:xfrm>
          <a:prstGeom prst="rect">
            <a:avLst/>
          </a:prstGeom>
          <a:noFill/>
        </p:spPr>
        <p:txBody>
          <a:bodyPr wrap="square">
            <a:spAutoFit/>
          </a:bodyPr>
          <a:lstStyle/>
          <a:p>
            <a:pPr marL="0" indent="0" algn="ctr">
              <a:buNone/>
            </a:pPr>
            <a:br>
              <a:rPr lang="en-US" sz="1800" b="1" i="1" dirty="0">
                <a:solidFill>
                  <a:srgbClr val="51565E"/>
                </a:solidFill>
                <a:effectLst/>
                <a:latin typeface="Roboto" panose="02000000000000000000" pitchFamily="2" charset="0"/>
              </a:rPr>
            </a:br>
            <a:r>
              <a:rPr lang="en-US" b="1" i="1" dirty="0">
                <a:solidFill>
                  <a:srgbClr val="51565E"/>
                </a:solidFill>
                <a:latin typeface="Roboto" panose="02000000000000000000" pitchFamily="2" charset="0"/>
              </a:rPr>
              <a:t>Vertical</a:t>
            </a:r>
            <a:r>
              <a:rPr lang="en-US" sz="1800" b="1" i="1" dirty="0">
                <a:solidFill>
                  <a:srgbClr val="51565E"/>
                </a:solidFill>
                <a:effectLst/>
                <a:latin typeface="Roboto" panose="02000000000000000000" pitchFamily="2" charset="0"/>
              </a:rPr>
              <a:t> -“Scaling by upgrading the machine”</a:t>
            </a:r>
          </a:p>
        </p:txBody>
      </p:sp>
      <p:pic>
        <p:nvPicPr>
          <p:cNvPr id="10" name="Picture 2">
            <a:extLst>
              <a:ext uri="{FF2B5EF4-FFF2-40B4-BE49-F238E27FC236}">
                <a16:creationId xmlns:a16="http://schemas.microsoft.com/office/drawing/2014/main" id="{369B791A-C3D0-010F-A220-9249054F87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0533" y="2911849"/>
            <a:ext cx="6667500"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709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CDA58E6-4F9D-7E60-FCD6-E07C2219E612}"/>
              </a:ext>
            </a:extLst>
          </p:cNvPr>
          <p:cNvSpPr>
            <a:spLocks noChangeArrowheads="1"/>
          </p:cNvSpPr>
          <p:nvPr/>
        </p:nvSpPr>
        <p:spPr bwMode="auto">
          <a:xfrm>
            <a:off x="2378517" y="1078016"/>
            <a:ext cx="8014566" cy="351626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25335" rIns="0" bIns="-58719"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92929"/>
                </a:solidFill>
                <a:effectLst/>
                <a:latin typeface="sohne"/>
              </a:rPr>
              <a:t>Load Test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sng" strike="noStrike" cap="none" normalizeH="0" baseline="0" dirty="0">
                <a:ln>
                  <a:noFill/>
                </a:ln>
                <a:solidFill>
                  <a:srgbClr val="292929"/>
                </a:solidFill>
                <a:effectLst/>
                <a:latin typeface="source-serif-pro"/>
                <a:hlinkClick r:id="rId2"/>
              </a:rPr>
              <a:t>Artillery</a:t>
            </a:r>
            <a:r>
              <a:rPr kumimoji="0" lang="en-US" altLang="en-US" sz="1500" b="0" i="0" u="none" strike="noStrike" cap="none" normalizeH="0" baseline="0" dirty="0">
                <a:ln>
                  <a:noFill/>
                </a:ln>
                <a:solidFill>
                  <a:srgbClr val="292929"/>
                </a:solidFill>
                <a:effectLst/>
                <a:latin typeface="source-serif-pro"/>
              </a:rPr>
              <a:t> was used to load test the application starting at one request per second (RPS) and ramping up to 40 RPS over four minutes. By slowly ramping up over four minutes, we can more accurately see at which point the application starts to fail. This was repeated four times — once for each CPU size. The </a:t>
            </a:r>
            <a:r>
              <a:rPr kumimoji="0" lang="en-US" altLang="en-US" sz="1500" b="0" i="0" u="sng" strike="noStrike" cap="none" normalizeH="0" baseline="0" dirty="0">
                <a:ln>
                  <a:noFill/>
                </a:ln>
                <a:solidFill>
                  <a:srgbClr val="292929"/>
                </a:solidFill>
                <a:effectLst/>
                <a:latin typeface="source-serif-pro"/>
                <a:hlinkClick r:id="rId3"/>
              </a:rPr>
              <a:t>Artillery file</a:t>
            </a:r>
            <a:r>
              <a:rPr kumimoji="0" lang="en-US" altLang="en-US" sz="1500" b="0" i="0" u="none" strike="noStrike" cap="none" normalizeH="0" baseline="0" dirty="0">
                <a:ln>
                  <a:noFill/>
                </a:ln>
                <a:solidFill>
                  <a:srgbClr val="292929"/>
                </a:solidFill>
                <a:effectLst/>
                <a:latin typeface="source-serif-pro"/>
              </a:rPr>
              <a:t> and the results for all the tests can be found </a:t>
            </a:r>
            <a:r>
              <a:rPr kumimoji="0" lang="en-US" altLang="en-US" sz="1500" b="0" i="0" u="sng" strike="noStrike" cap="none" normalizeH="0" baseline="0" dirty="0">
                <a:ln>
                  <a:noFill/>
                </a:ln>
                <a:solidFill>
                  <a:srgbClr val="292929"/>
                </a:solidFill>
                <a:effectLst/>
                <a:latin typeface="source-serif-pro"/>
                <a:hlinkClick r:id="rId4"/>
              </a:rPr>
              <a:t>on GitHub</a:t>
            </a:r>
            <a:r>
              <a:rPr kumimoji="0" lang="en-US" altLang="en-US" sz="1500" b="0" i="0" u="none" strike="noStrike" cap="none" normalizeH="0" baseline="0" dirty="0">
                <a:ln>
                  <a:noFill/>
                </a:ln>
                <a:solidFill>
                  <a:srgbClr val="292929"/>
                </a:solidFill>
                <a:effectLst/>
                <a:latin typeface="source-serif-pro"/>
              </a:rPr>
              <a:t>. You will find </a:t>
            </a:r>
            <a:r>
              <a:rPr kumimoji="0" lang="en-US" altLang="en-US" sz="1100" b="0" i="0" u="none" strike="noStrike" cap="none" normalizeH="0" baseline="0" dirty="0">
                <a:ln>
                  <a:noFill/>
                </a:ln>
                <a:solidFill>
                  <a:srgbClr val="292929"/>
                </a:solidFill>
                <a:effectLst/>
                <a:latin typeface="Menlo"/>
              </a:rPr>
              <a:t>.html</a:t>
            </a:r>
            <a:r>
              <a:rPr kumimoji="0" lang="en-US" altLang="en-US" sz="1500" b="0" i="0" u="none" strike="noStrike" cap="none" normalizeH="0" baseline="0" dirty="0">
                <a:ln>
                  <a:noFill/>
                </a:ln>
                <a:solidFill>
                  <a:srgbClr val="292929"/>
                </a:solidFill>
                <a:effectLst/>
                <a:latin typeface="source-serif-pro"/>
              </a:rPr>
              <a:t> files that can be downloaded to see the graphs. If you want the raw output, have a look at the </a:t>
            </a:r>
            <a:r>
              <a:rPr kumimoji="0" lang="en-US" altLang="en-US" sz="1100" b="0" i="0" u="none" strike="noStrike" cap="none" normalizeH="0" baseline="0" dirty="0">
                <a:ln>
                  <a:noFill/>
                </a:ln>
                <a:solidFill>
                  <a:srgbClr val="292929"/>
                </a:solidFill>
                <a:effectLst/>
                <a:latin typeface="Menlo"/>
              </a:rPr>
              <a:t>.</a:t>
            </a:r>
            <a:r>
              <a:rPr kumimoji="0" lang="en-US" altLang="en-US" sz="1100" b="0" i="0" u="none" strike="noStrike" cap="none" normalizeH="0" baseline="0" dirty="0" err="1">
                <a:ln>
                  <a:noFill/>
                </a:ln>
                <a:solidFill>
                  <a:srgbClr val="292929"/>
                </a:solidFill>
                <a:effectLst/>
                <a:latin typeface="Menlo"/>
              </a:rPr>
              <a:t>json</a:t>
            </a:r>
            <a:r>
              <a:rPr kumimoji="0" lang="en-US" altLang="en-US" sz="1500" b="0" i="0" u="none" strike="noStrike" cap="none" normalizeH="0" baseline="0" dirty="0">
                <a:ln>
                  <a:noFill/>
                </a:ln>
                <a:solidFill>
                  <a:srgbClr val="292929"/>
                </a:solidFill>
                <a:effectLst/>
                <a:latin typeface="source-serif-pro"/>
              </a:rPr>
              <a:t> files in the same directory. The endpoint that was tested was computing the 30th Fibonacci number. This is a computationally expensive task to complete, simulating a real-world application doing work.</a:t>
            </a: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92929"/>
                </a:solidFill>
                <a:effectLst/>
                <a:latin typeface="source-serif-pro"/>
              </a:rPr>
              <a:t>The graphs below are from the 512 CPU test. The latency and concurrent users remain flat for the first part of the test. This shows the application is performing well and handling the load. Once the service becomes overwhelmed, the latency and concurrent users increase. Note how the concurrent user increases look exponential. The latency also increases dramatically from about 50 </a:t>
            </a:r>
            <a:r>
              <a:rPr kumimoji="0" lang="en-US" altLang="en-US" sz="1500" b="0" i="0" u="none" strike="noStrike" cap="none" normalizeH="0" baseline="0" dirty="0" err="1">
                <a:ln>
                  <a:noFill/>
                </a:ln>
                <a:solidFill>
                  <a:srgbClr val="292929"/>
                </a:solidFill>
                <a:effectLst/>
                <a:latin typeface="source-serif-pro"/>
              </a:rPr>
              <a:t>ms</a:t>
            </a:r>
            <a:r>
              <a:rPr kumimoji="0" lang="en-US" altLang="en-US" sz="1500" b="0" i="0" u="none" strike="noStrike" cap="none" normalizeH="0" baseline="0" dirty="0">
                <a:ln>
                  <a:noFill/>
                </a:ln>
                <a:solidFill>
                  <a:srgbClr val="292929"/>
                </a:solidFill>
                <a:effectLst/>
                <a:latin typeface="source-serif-pro"/>
              </a:rPr>
              <a:t> to over five seconds once the service has hit its limit. Once the service is receiving requests faster than it can process, the requests back up, which makes the service slower and causes more requests to back up.</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5274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jango Community | Django">
            <a:extLst>
              <a:ext uri="{FF2B5EF4-FFF2-40B4-BE49-F238E27FC236}">
                <a16:creationId xmlns:a16="http://schemas.microsoft.com/office/drawing/2014/main" id="{A1B64D09-5A31-52DB-9614-8912FEB8ED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4306" y="45490"/>
            <a:ext cx="3889626" cy="176978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BBDAFEE6-0850-40FC-210F-AD5100A2A4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6965" y="1466330"/>
            <a:ext cx="1097327" cy="4759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E5366F1-72BF-D45A-8491-04478FFFF001}"/>
              </a:ext>
            </a:extLst>
          </p:cNvPr>
          <p:cNvSpPr txBox="1">
            <a:spLocks/>
          </p:cNvSpPr>
          <p:nvPr/>
        </p:nvSpPr>
        <p:spPr>
          <a:xfrm>
            <a:off x="3854965" y="1704298"/>
            <a:ext cx="4058967" cy="92786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i="1" dirty="0"/>
              <a:t>Django Rest Framework</a:t>
            </a:r>
            <a:br>
              <a:rPr lang="en-US" sz="2400" b="1" i="1" dirty="0"/>
            </a:br>
            <a:r>
              <a:rPr lang="en-US" sz="2400" b="1" i="1" dirty="0"/>
              <a:t>(DRF)</a:t>
            </a:r>
            <a:endParaRPr lang="en-NZ" sz="2400" b="1" i="1" dirty="0"/>
          </a:p>
        </p:txBody>
      </p:sp>
      <p:sp>
        <p:nvSpPr>
          <p:cNvPr id="3" name="Content Placeholder 2">
            <a:extLst>
              <a:ext uri="{FF2B5EF4-FFF2-40B4-BE49-F238E27FC236}">
                <a16:creationId xmlns:a16="http://schemas.microsoft.com/office/drawing/2014/main" id="{9C311646-27B2-14E3-4F93-1DF7932CF0BC}"/>
              </a:ext>
            </a:extLst>
          </p:cNvPr>
          <p:cNvSpPr txBox="1">
            <a:spLocks/>
          </p:cNvSpPr>
          <p:nvPr/>
        </p:nvSpPr>
        <p:spPr>
          <a:xfrm>
            <a:off x="838200" y="3014168"/>
            <a:ext cx="10515600" cy="4053873"/>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4500" dirty="0"/>
              <a:t>Open-source cross-platform web framework written in </a:t>
            </a:r>
            <a:r>
              <a:rPr lang="en-US" sz="4500" b="1" dirty="0"/>
              <a:t>Python</a:t>
            </a:r>
            <a:endParaRPr lang="en-US" sz="4500" dirty="0"/>
          </a:p>
          <a:p>
            <a:pPr marL="342900" indent="-342900" algn="l">
              <a:buFont typeface="Arial" panose="020B0604020202020204" pitchFamily="34" charset="0"/>
              <a:buChar char="•"/>
            </a:pPr>
            <a:endParaRPr lang="en-US" sz="4500" b="1" dirty="0"/>
          </a:p>
          <a:p>
            <a:pPr marL="342900" indent="-342900" algn="l">
              <a:buFont typeface="Arial" panose="020B0604020202020204" pitchFamily="34" charset="0"/>
              <a:buChar char="•"/>
            </a:pPr>
            <a:r>
              <a:rPr lang="en-US" sz="4500" b="1" dirty="0"/>
              <a:t>Development</a:t>
            </a:r>
            <a:br>
              <a:rPr lang="en-US" sz="4500" b="1" dirty="0"/>
            </a:br>
            <a:r>
              <a:rPr lang="en-US" sz="4500" dirty="0"/>
              <a:t>2003 by a team that began factoring out, reusing common code and design patterns evolving it into a web development framework named the </a:t>
            </a:r>
            <a:r>
              <a:rPr lang="en-US" sz="4500" b="1" dirty="0"/>
              <a:t>Django Project </a:t>
            </a:r>
            <a:r>
              <a:rPr lang="en-US" sz="4500" dirty="0"/>
              <a:t> </a:t>
            </a:r>
          </a:p>
          <a:p>
            <a:pPr marL="342900" indent="-342900" algn="l">
              <a:buFont typeface="Arial" panose="020B0604020202020204" pitchFamily="34" charset="0"/>
              <a:buChar char="•"/>
            </a:pPr>
            <a:endParaRPr lang="en-US" sz="4500" dirty="0"/>
          </a:p>
          <a:p>
            <a:pPr marL="342900" indent="-342900" algn="l">
              <a:buFont typeface="Arial" panose="020B0604020202020204" pitchFamily="34" charset="0"/>
              <a:buChar char="•"/>
            </a:pPr>
            <a:r>
              <a:rPr lang="en-US" sz="4500" b="1" dirty="0"/>
              <a:t>Support</a:t>
            </a:r>
            <a:br>
              <a:rPr lang="en-US" sz="4500" b="1" dirty="0"/>
            </a:br>
            <a:r>
              <a:rPr lang="en-US" sz="4500" dirty="0"/>
              <a:t>Windows, MacOS, Linux/Unix, Solaris among others</a:t>
            </a:r>
          </a:p>
          <a:p>
            <a:pPr algn="l"/>
            <a:br>
              <a:rPr lang="en-US" b="1" dirty="0"/>
            </a:br>
            <a:endParaRPr lang="en-US" b="1"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NZ" b="1" dirty="0"/>
          </a:p>
        </p:txBody>
      </p:sp>
    </p:spTree>
    <p:extLst>
      <p:ext uri="{BB962C8B-B14F-4D97-AF65-F5344CB8AC3E}">
        <p14:creationId xmlns:p14="http://schemas.microsoft.com/office/powerpoint/2010/main" val="26498791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1" name="Rectangle 1127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278611-8F72-D6FA-A2C5-12EB62355CE2}"/>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Node Load Test</a:t>
            </a:r>
          </a:p>
        </p:txBody>
      </p:sp>
      <p:sp>
        <p:nvSpPr>
          <p:cNvPr id="1127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5B093F9-1256-6901-4B06-9AB7D02764BE}"/>
              </a:ext>
            </a:extLst>
          </p:cNvPr>
          <p:cNvSpPr txBox="1"/>
          <p:nvPr/>
        </p:nvSpPr>
        <p:spPr>
          <a:xfrm>
            <a:off x="630936" y="2807208"/>
            <a:ext cx="3429000" cy="3410712"/>
          </a:xfrm>
          <a:prstGeom prst="rect">
            <a:avLst/>
          </a:prstGeom>
        </p:spPr>
        <p:txBody>
          <a:bodyPr vert="horz" lIns="91440" tIns="45720" rIns="91440" bIns="45720" rtlCol="0" anchor="t">
            <a:normAutofit/>
          </a:bodyPr>
          <a:lstStyle/>
          <a:p>
            <a:pPr>
              <a:lnSpc>
                <a:spcPct val="90000"/>
              </a:lnSpc>
              <a:spcAft>
                <a:spcPts val="600"/>
              </a:spcAft>
            </a:pPr>
            <a:r>
              <a:rPr lang="en-US" sz="700" b="0" i="0" dirty="0">
                <a:effectLst/>
              </a:rPr>
              <a:t>This shows the application is performing well and handling the load. Once the service becomes overwhelmed, the latency and concurrent users increase. Note how the concurrent user increases look exponential. The latency also increases dramatically from about 50 </a:t>
            </a:r>
            <a:r>
              <a:rPr lang="en-US" sz="700" b="0" i="0" dirty="0" err="1">
                <a:effectLst/>
              </a:rPr>
              <a:t>ms</a:t>
            </a:r>
            <a:r>
              <a:rPr lang="en-US" sz="700" b="0" i="0" dirty="0">
                <a:effectLst/>
              </a:rPr>
              <a:t> to over five seconds once the service has hit its limit. Once the service is receiving requests faster than it can process, the requests back up, which makes the service slower and causes more requests to back up.</a:t>
            </a:r>
          </a:p>
          <a:p>
            <a:pPr indent="-228600">
              <a:lnSpc>
                <a:spcPct val="90000"/>
              </a:lnSpc>
              <a:spcAft>
                <a:spcPts val="600"/>
              </a:spcAft>
              <a:buFont typeface="Arial" panose="020B0604020202020204" pitchFamily="34" charset="0"/>
              <a:buChar char="•"/>
            </a:pPr>
            <a:endParaRPr lang="en-US" sz="700" dirty="0"/>
          </a:p>
          <a:p>
            <a:pPr>
              <a:lnSpc>
                <a:spcPct val="90000"/>
              </a:lnSpc>
              <a:spcAft>
                <a:spcPts val="600"/>
              </a:spcAft>
            </a:pPr>
            <a:r>
              <a:rPr lang="en-US" sz="700" b="1" i="0" dirty="0">
                <a:effectLst/>
              </a:rPr>
              <a:t>Results</a:t>
            </a:r>
          </a:p>
          <a:p>
            <a:pPr>
              <a:lnSpc>
                <a:spcPct val="90000"/>
              </a:lnSpc>
              <a:spcAft>
                <a:spcPts val="600"/>
              </a:spcAft>
            </a:pPr>
            <a:r>
              <a:rPr lang="en-US" sz="700" b="0" i="0" dirty="0">
                <a:effectLst/>
              </a:rPr>
              <a:t>After plotting the point at which each CPU’s test started to fail (when the concurrent users and response time increased), we can see that Node.js scales linearly with CPU. This means that in most cases, there is no benefit in terms of RPS per CPU to increasing the CPU. The graph below plots this. Note that there is no increase between 1024 and 2048. This is due to Node’s single-threaded nature. The extra CPU is sat idle. AWS </a:t>
            </a:r>
            <a:r>
              <a:rPr lang="en-US" sz="700" b="0" i="0" dirty="0" err="1">
                <a:effectLst/>
              </a:rPr>
              <a:t>Fargate</a:t>
            </a:r>
            <a:r>
              <a:rPr lang="en-US" sz="700" b="0" i="0" dirty="0">
                <a:effectLst/>
              </a:rPr>
              <a:t> charges per partial vCPU, so four 256 pods are the same price as one 1024 pod. As such, there is no financial benefit to creating larger pods.</a:t>
            </a:r>
          </a:p>
          <a:p>
            <a:pPr indent="-228600">
              <a:lnSpc>
                <a:spcPct val="90000"/>
              </a:lnSpc>
              <a:spcAft>
                <a:spcPts val="600"/>
              </a:spcAft>
              <a:buFont typeface="Arial" panose="020B0604020202020204" pitchFamily="34" charset="0"/>
              <a:buChar char="•"/>
            </a:pPr>
            <a:endParaRPr lang="en-US" sz="700" b="0" i="0" dirty="0">
              <a:effectLst/>
            </a:endParaRPr>
          </a:p>
          <a:p>
            <a:pPr>
              <a:lnSpc>
                <a:spcPct val="90000"/>
              </a:lnSpc>
              <a:spcAft>
                <a:spcPts val="600"/>
              </a:spcAft>
            </a:pPr>
            <a:r>
              <a:rPr lang="en-US" sz="700" b="0" i="0" dirty="0">
                <a:effectLst/>
              </a:rPr>
              <a:t>As mentioned previously, when the application cannot handle the load, the concurrent requests and response time shoot up. If we use these metrics to auto scale on, by the time the metric has increased and we ask to scale up, the service is already affecting customers. The solution to this is to scale on RPS and set the value before the other metrics are affected. This maintains a good customer experience and allows some breathing room to be added.</a:t>
            </a:r>
          </a:p>
          <a:p>
            <a:pPr indent="-228600">
              <a:lnSpc>
                <a:spcPct val="90000"/>
              </a:lnSpc>
              <a:spcAft>
                <a:spcPts val="600"/>
              </a:spcAft>
              <a:buFont typeface="Arial" panose="020B0604020202020204" pitchFamily="34" charset="0"/>
              <a:buChar char="•"/>
            </a:pPr>
            <a:endParaRPr lang="en-US" sz="700" dirty="0"/>
          </a:p>
        </p:txBody>
      </p:sp>
      <p:pic>
        <p:nvPicPr>
          <p:cNvPr id="11266" name="Picture 2">
            <a:extLst>
              <a:ext uri="{FF2B5EF4-FFF2-40B4-BE49-F238E27FC236}">
                <a16:creationId xmlns:a16="http://schemas.microsoft.com/office/drawing/2014/main" id="{2F51F5F6-EBA5-92B5-BEA6-DA62DA73AE6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147089" y="640080"/>
            <a:ext cx="5918133"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672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A578C1-C19F-4EA4-622F-B47DCC354A0C}"/>
              </a:ext>
            </a:extLst>
          </p:cNvPr>
          <p:cNvSpPr>
            <a:spLocks noGrp="1"/>
          </p:cNvSpPr>
          <p:nvPr>
            <p:ph type="title"/>
          </p:nvPr>
        </p:nvSpPr>
        <p:spPr>
          <a:xfrm>
            <a:off x="804672" y="1412489"/>
            <a:ext cx="2871095" cy="2127124"/>
          </a:xfrm>
        </p:spPr>
        <p:txBody>
          <a:bodyPr vert="horz" lIns="91440" tIns="45720" rIns="91440" bIns="45720" rtlCol="0" anchor="t">
            <a:normAutofit/>
          </a:bodyPr>
          <a:lstStyle/>
          <a:p>
            <a:r>
              <a:rPr lang="en-US" sz="3600" kern="1200">
                <a:solidFill>
                  <a:schemeClr val="bg1"/>
                </a:solidFill>
                <a:latin typeface="+mj-lt"/>
                <a:ea typeface="+mj-ea"/>
                <a:cs typeface="+mj-cs"/>
              </a:rPr>
              <a:t>Scalability</a:t>
            </a:r>
          </a:p>
        </p:txBody>
      </p:sp>
      <p:sp>
        <p:nvSpPr>
          <p:cNvPr id="3" name="Content Placeholder 2">
            <a:extLst>
              <a:ext uri="{FF2B5EF4-FFF2-40B4-BE49-F238E27FC236}">
                <a16:creationId xmlns:a16="http://schemas.microsoft.com/office/drawing/2014/main" id="{3B63F571-C386-A147-F0EA-D32300A2234E}"/>
              </a:ext>
            </a:extLst>
          </p:cNvPr>
          <p:cNvSpPr>
            <a:spLocks noGrp="1"/>
          </p:cNvSpPr>
          <p:nvPr>
            <p:ph idx="1"/>
          </p:nvPr>
        </p:nvSpPr>
        <p:spPr>
          <a:xfrm>
            <a:off x="4632960" y="2004159"/>
            <a:ext cx="2926080" cy="4363844"/>
          </a:xfrm>
        </p:spPr>
        <p:txBody>
          <a:bodyPr vert="horz" lIns="91440" tIns="45720" rIns="91440" bIns="45720" rtlCol="0">
            <a:normAutofit/>
          </a:bodyPr>
          <a:lstStyle/>
          <a:p>
            <a:pPr marL="0" indent="0">
              <a:buNone/>
            </a:pPr>
            <a:r>
              <a:rPr lang="en-US" sz="1700" b="1" i="0" dirty="0" err="1">
                <a:effectLst/>
              </a:rPr>
              <a:t>Node</a:t>
            </a:r>
            <a:r>
              <a:rPr lang="en-US" sz="1700" b="1" dirty="0" err="1"/>
              <a:t>J</a:t>
            </a:r>
            <a:r>
              <a:rPr lang="en-US" sz="1700" b="1" i="0" dirty="0" err="1">
                <a:effectLst/>
              </a:rPr>
              <a:t>s</a:t>
            </a:r>
            <a:r>
              <a:rPr lang="en-US" sz="1700" b="1" i="0" dirty="0">
                <a:effectLst/>
              </a:rPr>
              <a:t> supports microservices architecture</a:t>
            </a:r>
            <a:br>
              <a:rPr lang="en-US" sz="1700" b="1" i="0" dirty="0">
                <a:effectLst/>
              </a:rPr>
            </a:br>
            <a:r>
              <a:rPr lang="en-US" sz="1700" b="0" i="0" dirty="0">
                <a:effectLst/>
              </a:rPr>
              <a:t>a healthy pattern to build smaller, independent, and scalable services. It helps build applications with complicated and broad enterprise purposes. </a:t>
            </a:r>
          </a:p>
          <a:p>
            <a:pPr marL="0" indent="0">
              <a:buNone/>
            </a:pPr>
            <a:endParaRPr lang="en-US" sz="1700" dirty="0"/>
          </a:p>
          <a:p>
            <a:pPr marL="0" indent="0">
              <a:buNone/>
            </a:pPr>
            <a:r>
              <a:rPr lang="en-US" sz="1700" b="0" i="0">
                <a:effectLst/>
              </a:rPr>
              <a:t>While NodeJS </a:t>
            </a:r>
            <a:r>
              <a:rPr lang="en-US" sz="1700" b="0" i="0" dirty="0">
                <a:effectLst/>
              </a:rPr>
              <a:t>can handle thousands of concurrent requests without compromising performance, microservices can create small modules for scalable applications</a:t>
            </a:r>
          </a:p>
          <a:p>
            <a:pPr marL="0"/>
            <a:endParaRPr lang="en-US" sz="1700" dirty="0"/>
          </a:p>
        </p:txBody>
      </p:sp>
      <p:sp>
        <p:nvSpPr>
          <p:cNvPr id="5" name="TextBox 4">
            <a:extLst>
              <a:ext uri="{FF2B5EF4-FFF2-40B4-BE49-F238E27FC236}">
                <a16:creationId xmlns:a16="http://schemas.microsoft.com/office/drawing/2014/main" id="{91D67734-19B4-F804-AD71-A759A2CC4757}"/>
              </a:ext>
            </a:extLst>
          </p:cNvPr>
          <p:cNvSpPr txBox="1"/>
          <p:nvPr/>
        </p:nvSpPr>
        <p:spPr>
          <a:xfrm>
            <a:off x="8515036" y="2004159"/>
            <a:ext cx="2926080" cy="4363844"/>
          </a:xfrm>
          <a:prstGeom prst="rect">
            <a:avLst/>
          </a:prstGeom>
        </p:spPr>
        <p:txBody>
          <a:bodyPr vert="horz" lIns="91440" tIns="45720" rIns="91440" bIns="45720" rtlCol="0">
            <a:normAutofit/>
          </a:bodyPr>
          <a:lstStyle/>
          <a:p>
            <a:pPr>
              <a:lnSpc>
                <a:spcPct val="90000"/>
              </a:lnSpc>
              <a:spcAft>
                <a:spcPts val="600"/>
              </a:spcAft>
            </a:pPr>
            <a:r>
              <a:rPr lang="en-US" sz="2000" b="1" i="0" dirty="0">
                <a:effectLst/>
              </a:rPr>
              <a:t>Django</a:t>
            </a:r>
            <a:r>
              <a:rPr lang="en-US" sz="2000" b="0" i="0" dirty="0">
                <a:effectLst/>
              </a:rPr>
              <a:t> is an extremely scalable framework it allows the scale of an application horizontally and be able to support hundreds of millions of requests it why it has been used with applications such as </a:t>
            </a:r>
            <a:r>
              <a:rPr lang="en-US" sz="2000" dirty="0"/>
              <a:t>Instagram</a:t>
            </a:r>
          </a:p>
          <a:p>
            <a:pPr>
              <a:lnSpc>
                <a:spcPct val="90000"/>
              </a:lnSpc>
              <a:spcAft>
                <a:spcPts val="600"/>
              </a:spcAft>
            </a:pPr>
            <a:endParaRPr lang="en-US" sz="2000" dirty="0"/>
          </a:p>
        </p:txBody>
      </p:sp>
      <p:pic>
        <p:nvPicPr>
          <p:cNvPr id="8" name="Picture 4" descr="What's new in Node.js 18? - Everything I Knows">
            <a:extLst>
              <a:ext uri="{FF2B5EF4-FFF2-40B4-BE49-F238E27FC236}">
                <a16:creationId xmlns:a16="http://schemas.microsoft.com/office/drawing/2014/main" id="{7F6486BC-DEED-A6FD-5ACE-D57115D596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9081" y="571660"/>
            <a:ext cx="993837" cy="11745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cm-institute / iCONICS / Software Factory / Quickstart Django · GitLab">
            <a:extLst>
              <a:ext uri="{FF2B5EF4-FFF2-40B4-BE49-F238E27FC236}">
                <a16:creationId xmlns:a16="http://schemas.microsoft.com/office/drawing/2014/main" id="{D183DEB1-EB90-9E8E-EEF3-41320A0D42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3654" y="664725"/>
            <a:ext cx="1174534" cy="1174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228473"/>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34A776-1EA2-18B2-FCCA-02DD94E32DBD}"/>
              </a:ext>
            </a:extLst>
          </p:cNvPr>
          <p:cNvSpPr>
            <a:spLocks noGrp="1"/>
          </p:cNvSpPr>
          <p:nvPr>
            <p:ph idx="1"/>
          </p:nvPr>
        </p:nvSpPr>
        <p:spPr>
          <a:xfrm>
            <a:off x="903941" y="1253331"/>
            <a:ext cx="10515600" cy="4351338"/>
          </a:xfrm>
        </p:spPr>
        <p:txBody>
          <a:bodyPr>
            <a:normAutofit fontScale="70000" lnSpcReduction="20000"/>
          </a:bodyPr>
          <a:lstStyle/>
          <a:p>
            <a:pPr marL="0" indent="0" algn="l">
              <a:buNone/>
            </a:pPr>
            <a:r>
              <a:rPr lang="en-US" b="1" i="0" dirty="0">
                <a:solidFill>
                  <a:srgbClr val="292929"/>
                </a:solidFill>
                <a:effectLst/>
                <a:latin typeface="sohne"/>
              </a:rPr>
              <a:t>Benefits of Horizontal Scaling</a:t>
            </a:r>
          </a:p>
          <a:p>
            <a:pPr algn="l"/>
            <a:endParaRPr lang="en-US" b="1" i="0" dirty="0">
              <a:solidFill>
                <a:srgbClr val="292929"/>
              </a:solidFill>
              <a:effectLst/>
              <a:latin typeface="sohne"/>
            </a:endParaRPr>
          </a:p>
          <a:p>
            <a:pPr algn="l"/>
            <a:r>
              <a:rPr lang="en-US" b="0" i="0" dirty="0">
                <a:solidFill>
                  <a:srgbClr val="292929"/>
                </a:solidFill>
                <a:effectLst/>
                <a:latin typeface="source-serif-pro"/>
              </a:rPr>
              <a:t>The main benefit is cost. We are asking for a more precise amount of resources. This means there is less waste. If we could handle the load with half a CPU but only scale full CPUs, we are wasting the price of half a CPU.</a:t>
            </a:r>
          </a:p>
          <a:p>
            <a:pPr algn="l"/>
            <a:endParaRPr lang="en-US" dirty="0">
              <a:solidFill>
                <a:srgbClr val="292929"/>
              </a:solidFill>
              <a:latin typeface="source-serif-pro"/>
            </a:endParaRPr>
          </a:p>
          <a:p>
            <a:pPr algn="l"/>
            <a:r>
              <a:rPr lang="en-US" b="0" i="0" dirty="0">
                <a:solidFill>
                  <a:srgbClr val="292929"/>
                </a:solidFill>
                <a:effectLst/>
                <a:latin typeface="source-serif-pro"/>
              </a:rPr>
              <a:t>If your service’s traffic changes throughout the day, you may scale down to the minimum amount of pods (usually two for resiliency). By keeping the CPU small, it keeps the price of your minimum cost down.</a:t>
            </a:r>
          </a:p>
          <a:p>
            <a:pPr algn="l"/>
            <a:endParaRPr lang="en-US" b="0" i="0" dirty="0">
              <a:solidFill>
                <a:srgbClr val="292929"/>
              </a:solidFill>
              <a:effectLst/>
              <a:latin typeface="source-serif-pro"/>
            </a:endParaRPr>
          </a:p>
          <a:p>
            <a:pPr algn="l"/>
            <a:r>
              <a:rPr lang="en-US" b="0" i="0" dirty="0">
                <a:solidFill>
                  <a:srgbClr val="292929"/>
                </a:solidFill>
                <a:effectLst/>
                <a:latin typeface="source-serif-pro"/>
              </a:rPr>
              <a:t>By having more pods in traffic, we also increase the resiliency. If a pod fails, the load is spread across the still-running pods. If we have ten pods handling 10 RPS each and one fails, the remaining nine pods will only gain 1.1 RPS. If we only have five serving 10 RPS and one fails, the remaining pods would gain 2.5 RPS. This could be enough to overwhelm the service. Having more pods will also spread the load over more availability zones and nodes if they are available.</a:t>
            </a:r>
          </a:p>
          <a:p>
            <a:pPr algn="l"/>
            <a:endParaRPr lang="en-US" b="0" i="0" dirty="0">
              <a:solidFill>
                <a:srgbClr val="292929"/>
              </a:solidFill>
              <a:effectLst/>
              <a:latin typeface="source-serif-pro"/>
            </a:endParaRPr>
          </a:p>
          <a:p>
            <a:endParaRPr lang="en-NZ" dirty="0"/>
          </a:p>
        </p:txBody>
      </p:sp>
    </p:spTree>
    <p:extLst>
      <p:ext uri="{BB962C8B-B14F-4D97-AF65-F5344CB8AC3E}">
        <p14:creationId xmlns:p14="http://schemas.microsoft.com/office/powerpoint/2010/main" val="36038818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00BF57-E3B4-CA9E-7740-6FC77078E7ED}"/>
              </a:ext>
            </a:extLst>
          </p:cNvPr>
          <p:cNvSpPr>
            <a:spLocks noGrp="1"/>
          </p:cNvSpPr>
          <p:nvPr>
            <p:ph type="title"/>
          </p:nvPr>
        </p:nvSpPr>
        <p:spPr>
          <a:xfrm>
            <a:off x="838201" y="365125"/>
            <a:ext cx="5251316" cy="1807305"/>
          </a:xfrm>
        </p:spPr>
        <p:txBody>
          <a:bodyPr>
            <a:normAutofit/>
          </a:bodyPr>
          <a:lstStyle/>
          <a:p>
            <a:r>
              <a:rPr lang="en-US" dirty="0"/>
              <a:t>Security</a:t>
            </a:r>
            <a:endParaRPr lang="en-NZ" dirty="0"/>
          </a:p>
        </p:txBody>
      </p:sp>
      <p:sp>
        <p:nvSpPr>
          <p:cNvPr id="3" name="Content Placeholder 2">
            <a:extLst>
              <a:ext uri="{FF2B5EF4-FFF2-40B4-BE49-F238E27FC236}">
                <a16:creationId xmlns:a16="http://schemas.microsoft.com/office/drawing/2014/main" id="{EE298C4A-3EC2-20B9-B8C0-67FF2F52CE91}"/>
              </a:ext>
            </a:extLst>
          </p:cNvPr>
          <p:cNvSpPr>
            <a:spLocks noGrp="1"/>
          </p:cNvSpPr>
          <p:nvPr>
            <p:ph idx="1"/>
          </p:nvPr>
        </p:nvSpPr>
        <p:spPr>
          <a:xfrm>
            <a:off x="838200" y="2333297"/>
            <a:ext cx="4619621" cy="3843666"/>
          </a:xfrm>
        </p:spPr>
        <p:txBody>
          <a:bodyPr>
            <a:normAutofit lnSpcReduction="10000"/>
          </a:bodyPr>
          <a:lstStyle/>
          <a:p>
            <a:r>
              <a:rPr lang="en-US" sz="1400" dirty="0"/>
              <a:t>Django comes as a more secure tool compared to NodeJS as it has a built-in system that prevents from security threats, It has an inbuilt admin functionality and projects against common threats such as SQL injecting and Clickjacking.  </a:t>
            </a:r>
            <a:br>
              <a:rPr lang="en-US" sz="1400" dirty="0"/>
            </a:br>
            <a:br>
              <a:rPr lang="en-US" sz="1400" dirty="0"/>
            </a:br>
            <a:r>
              <a:rPr lang="en-US" sz="1400" dirty="0"/>
              <a:t>ANZ Developer Data and Insights are currently using Django Rest Framework</a:t>
            </a:r>
          </a:p>
          <a:p>
            <a:endParaRPr lang="en-US" sz="1400" dirty="0"/>
          </a:p>
          <a:p>
            <a:r>
              <a:rPr lang="en-US" sz="1400" dirty="0"/>
              <a:t>Express Framework built on NodeJS comes with a less secure built-in tool but manual operations covers the security deficiency</a:t>
            </a:r>
          </a:p>
          <a:p>
            <a:pPr marL="0" indent="0">
              <a:buNone/>
            </a:pPr>
            <a:endParaRPr lang="en-US" sz="1400" dirty="0"/>
          </a:p>
          <a:p>
            <a:r>
              <a:rPr lang="en-US" sz="1400" dirty="0"/>
              <a:t>NodeJS is less secure than the Django framework because it needs a manual operation in the system to administer security flaws where the security of Django is better due to the fact it has a built-in system that protects it from any security failure.</a:t>
            </a:r>
          </a:p>
          <a:p>
            <a:endParaRPr lang="en-US" sz="1400" dirty="0"/>
          </a:p>
          <a:p>
            <a:endParaRPr lang="en-NZ" sz="1400" dirty="0"/>
          </a:p>
        </p:txBody>
      </p:sp>
      <p:pic>
        <p:nvPicPr>
          <p:cNvPr id="5" name="Picture 2" descr="Cybersecurity 101: Protect your privacy from hackers, spies, and the  government | ZDNET">
            <a:extLst>
              <a:ext uri="{FF2B5EF4-FFF2-40B4-BE49-F238E27FC236}">
                <a16:creationId xmlns:a16="http://schemas.microsoft.com/office/drawing/2014/main" id="{B3924348-6701-F66F-A584-599B1F778D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1093"/>
          <a:stretch/>
        </p:blipFill>
        <p:spPr bwMode="auto">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8171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B617AB-2FFE-01B2-242A-2A1D1649FBAC}"/>
              </a:ext>
            </a:extLst>
          </p:cNvPr>
          <p:cNvSpPr>
            <a:spLocks noGrp="1"/>
          </p:cNvSpPr>
          <p:nvPr>
            <p:ph type="title"/>
          </p:nvPr>
        </p:nvSpPr>
        <p:spPr>
          <a:xfrm>
            <a:off x="838201" y="365125"/>
            <a:ext cx="5251316" cy="1807305"/>
          </a:xfrm>
        </p:spPr>
        <p:txBody>
          <a:bodyPr>
            <a:normAutofit/>
          </a:bodyPr>
          <a:lstStyle/>
          <a:p>
            <a:r>
              <a:rPr lang="en-US" dirty="0"/>
              <a:t>Codebase Size</a:t>
            </a:r>
            <a:endParaRPr lang="en-NZ" dirty="0"/>
          </a:p>
        </p:txBody>
      </p:sp>
      <p:sp>
        <p:nvSpPr>
          <p:cNvPr id="3" name="Content Placeholder 2">
            <a:extLst>
              <a:ext uri="{FF2B5EF4-FFF2-40B4-BE49-F238E27FC236}">
                <a16:creationId xmlns:a16="http://schemas.microsoft.com/office/drawing/2014/main" id="{E55EF4FB-9048-B7B8-65FF-1B7BBFE84FC3}"/>
              </a:ext>
            </a:extLst>
          </p:cNvPr>
          <p:cNvSpPr>
            <a:spLocks noGrp="1"/>
          </p:cNvSpPr>
          <p:nvPr>
            <p:ph idx="1"/>
          </p:nvPr>
        </p:nvSpPr>
        <p:spPr>
          <a:xfrm>
            <a:off x="838200" y="2333297"/>
            <a:ext cx="4619621" cy="3843666"/>
          </a:xfrm>
        </p:spPr>
        <p:txBody>
          <a:bodyPr>
            <a:normAutofit/>
          </a:bodyPr>
          <a:lstStyle/>
          <a:p>
            <a:pPr marL="0" indent="0">
              <a:buNone/>
            </a:pPr>
            <a:r>
              <a:rPr lang="en-US" sz="2000" dirty="0"/>
              <a:t>Every application’s codebase size varies on how small or complex it may be. A larger application is a lot harder to manage and if it contains an excessive amount of unnecessary code, it can become bogged down. </a:t>
            </a:r>
            <a:endParaRPr lang="en-NZ" sz="2000" dirty="0"/>
          </a:p>
        </p:txBody>
      </p:sp>
      <p:pic>
        <p:nvPicPr>
          <p:cNvPr id="5122" name="Picture 2" descr="Learning A New Codebase: VSCode Tools &amp; Shortcuts | FloQast">
            <a:extLst>
              <a:ext uri="{FF2B5EF4-FFF2-40B4-BE49-F238E27FC236}">
                <a16:creationId xmlns:a16="http://schemas.microsoft.com/office/drawing/2014/main" id="{1D7EBF8F-0A35-B4D2-1EB8-9785F8C7E44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15" r="31760" b="-2"/>
          <a:stretch/>
        </p:blipFill>
        <p:spPr bwMode="auto">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8223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Understanding fundamentals of Express.JS and Node.JS and comparison and  contrast between them | by Madhawa Jayagoda | Medium">
            <a:extLst>
              <a:ext uri="{FF2B5EF4-FFF2-40B4-BE49-F238E27FC236}">
                <a16:creationId xmlns:a16="http://schemas.microsoft.com/office/drawing/2014/main" id="{5A8A0C92-86C8-E153-2D51-834F3593BC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5344" y="689247"/>
            <a:ext cx="2746189" cy="17163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68406DB-7C3C-1E59-4CD6-EB2EB6F2D0AA}"/>
              </a:ext>
            </a:extLst>
          </p:cNvPr>
          <p:cNvPicPr>
            <a:picLocks noChangeAspect="1"/>
          </p:cNvPicPr>
          <p:nvPr/>
        </p:nvPicPr>
        <p:blipFill>
          <a:blip r:embed="rId3"/>
          <a:stretch>
            <a:fillRect/>
          </a:stretch>
        </p:blipFill>
        <p:spPr>
          <a:xfrm>
            <a:off x="829194" y="2478693"/>
            <a:ext cx="1893430" cy="4193177"/>
          </a:xfrm>
          <a:prstGeom prst="rect">
            <a:avLst/>
          </a:prstGeom>
        </p:spPr>
      </p:pic>
      <p:pic>
        <p:nvPicPr>
          <p:cNvPr id="7" name="Picture 6">
            <a:extLst>
              <a:ext uri="{FF2B5EF4-FFF2-40B4-BE49-F238E27FC236}">
                <a16:creationId xmlns:a16="http://schemas.microsoft.com/office/drawing/2014/main" id="{C2E7DCBB-FFC8-EDBA-E0C4-512A6BBD383B}"/>
              </a:ext>
            </a:extLst>
          </p:cNvPr>
          <p:cNvPicPr>
            <a:picLocks noChangeAspect="1"/>
          </p:cNvPicPr>
          <p:nvPr/>
        </p:nvPicPr>
        <p:blipFill>
          <a:blip r:embed="rId4"/>
          <a:stretch>
            <a:fillRect/>
          </a:stretch>
        </p:blipFill>
        <p:spPr>
          <a:xfrm>
            <a:off x="7302972" y="2478693"/>
            <a:ext cx="1357991" cy="4193177"/>
          </a:xfrm>
          <a:prstGeom prst="rect">
            <a:avLst/>
          </a:prstGeom>
        </p:spPr>
      </p:pic>
      <p:pic>
        <p:nvPicPr>
          <p:cNvPr id="9" name="Picture 4" descr="What's new in Node.js 18? - Everything I Knows">
            <a:extLst>
              <a:ext uri="{FF2B5EF4-FFF2-40B4-BE49-F238E27FC236}">
                <a16:creationId xmlns:a16="http://schemas.microsoft.com/office/drawing/2014/main" id="{DD9B7680-2DA7-AEF2-A1E8-D10357DA37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7744" y="1734063"/>
            <a:ext cx="601388" cy="71073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cm-institute / iCONICS / Software Factory / Quickstart Django · GitLab">
            <a:extLst>
              <a:ext uri="{FF2B5EF4-FFF2-40B4-BE49-F238E27FC236}">
                <a16:creationId xmlns:a16="http://schemas.microsoft.com/office/drawing/2014/main" id="{10FFC628-BCD0-1DEC-AFFB-B116462BEC4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4701" y="1000431"/>
            <a:ext cx="1174534" cy="117453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6A03EB5-8127-B352-A7CB-6FA0FC6CD14E}"/>
              </a:ext>
            </a:extLst>
          </p:cNvPr>
          <p:cNvSpPr txBox="1"/>
          <p:nvPr/>
        </p:nvSpPr>
        <p:spPr>
          <a:xfrm>
            <a:off x="3998791" y="327371"/>
            <a:ext cx="4458913" cy="369332"/>
          </a:xfrm>
          <a:prstGeom prst="rect">
            <a:avLst/>
          </a:prstGeom>
          <a:noFill/>
        </p:spPr>
        <p:txBody>
          <a:bodyPr wrap="none" rtlCol="0">
            <a:spAutoFit/>
          </a:bodyPr>
          <a:lstStyle/>
          <a:p>
            <a:r>
              <a:rPr lang="en-US" dirty="0"/>
              <a:t>“Hello World!” File Structure/Folders and Size</a:t>
            </a:r>
            <a:endParaRPr lang="en-NZ" dirty="0"/>
          </a:p>
        </p:txBody>
      </p:sp>
      <p:pic>
        <p:nvPicPr>
          <p:cNvPr id="14" name="Picture 13">
            <a:extLst>
              <a:ext uri="{FF2B5EF4-FFF2-40B4-BE49-F238E27FC236}">
                <a16:creationId xmlns:a16="http://schemas.microsoft.com/office/drawing/2014/main" id="{ABD76E1C-1B3C-7840-55E7-9BAC16021339}"/>
              </a:ext>
            </a:extLst>
          </p:cNvPr>
          <p:cNvPicPr>
            <a:picLocks noChangeAspect="1"/>
          </p:cNvPicPr>
          <p:nvPr/>
        </p:nvPicPr>
        <p:blipFill>
          <a:blip r:embed="rId7"/>
          <a:stretch>
            <a:fillRect/>
          </a:stretch>
        </p:blipFill>
        <p:spPr>
          <a:xfrm>
            <a:off x="9065150" y="2841187"/>
            <a:ext cx="2568192" cy="3410106"/>
          </a:xfrm>
          <a:prstGeom prst="rect">
            <a:avLst/>
          </a:prstGeom>
        </p:spPr>
      </p:pic>
      <p:pic>
        <p:nvPicPr>
          <p:cNvPr id="16" name="Picture 15">
            <a:extLst>
              <a:ext uri="{FF2B5EF4-FFF2-40B4-BE49-F238E27FC236}">
                <a16:creationId xmlns:a16="http://schemas.microsoft.com/office/drawing/2014/main" id="{7BD32620-203E-0E49-78AB-7727DBBB480D}"/>
              </a:ext>
            </a:extLst>
          </p:cNvPr>
          <p:cNvPicPr>
            <a:picLocks noChangeAspect="1"/>
          </p:cNvPicPr>
          <p:nvPr/>
        </p:nvPicPr>
        <p:blipFill>
          <a:blip r:embed="rId8"/>
          <a:stretch>
            <a:fillRect/>
          </a:stretch>
        </p:blipFill>
        <p:spPr>
          <a:xfrm>
            <a:off x="3255344" y="2860781"/>
            <a:ext cx="2568193" cy="3429000"/>
          </a:xfrm>
          <a:prstGeom prst="rect">
            <a:avLst/>
          </a:prstGeom>
        </p:spPr>
      </p:pic>
    </p:spTree>
    <p:extLst>
      <p:ext uri="{BB962C8B-B14F-4D97-AF65-F5344CB8AC3E}">
        <p14:creationId xmlns:p14="http://schemas.microsoft.com/office/powerpoint/2010/main" val="34710315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D519B2-A2FE-1889-C752-B5CD130D145C}"/>
              </a:ext>
            </a:extLst>
          </p:cNvPr>
          <p:cNvSpPr>
            <a:spLocks noGrp="1"/>
          </p:cNvSpPr>
          <p:nvPr>
            <p:ph type="title"/>
          </p:nvPr>
        </p:nvSpPr>
        <p:spPr>
          <a:xfrm>
            <a:off x="784413" y="59764"/>
            <a:ext cx="5251316" cy="1228148"/>
          </a:xfrm>
        </p:spPr>
        <p:txBody>
          <a:bodyPr>
            <a:normAutofit/>
          </a:bodyPr>
          <a:lstStyle/>
          <a:p>
            <a:r>
              <a:rPr lang="en-US" dirty="0"/>
              <a:t>Django the Monolith</a:t>
            </a:r>
            <a:endParaRPr lang="en-NZ" dirty="0"/>
          </a:p>
        </p:txBody>
      </p:sp>
      <p:sp>
        <p:nvSpPr>
          <p:cNvPr id="3" name="Content Placeholder 2">
            <a:extLst>
              <a:ext uri="{FF2B5EF4-FFF2-40B4-BE49-F238E27FC236}">
                <a16:creationId xmlns:a16="http://schemas.microsoft.com/office/drawing/2014/main" id="{D7E1047B-F8CD-C2C7-5608-267E6BC974A0}"/>
              </a:ext>
            </a:extLst>
          </p:cNvPr>
          <p:cNvSpPr>
            <a:spLocks noGrp="1"/>
          </p:cNvSpPr>
          <p:nvPr>
            <p:ph idx="1"/>
          </p:nvPr>
        </p:nvSpPr>
        <p:spPr>
          <a:xfrm>
            <a:off x="1100260" y="1386996"/>
            <a:ext cx="4619621" cy="3843666"/>
          </a:xfrm>
        </p:spPr>
        <p:txBody>
          <a:bodyPr>
            <a:normAutofit fontScale="70000" lnSpcReduction="20000"/>
          </a:bodyPr>
          <a:lstStyle/>
          <a:p>
            <a:pPr marL="0" indent="0">
              <a:buNone/>
            </a:pPr>
            <a:r>
              <a:rPr lang="en-US" sz="2300" b="1" dirty="0"/>
              <a:t>Codebase size depends on how large or small the project is</a:t>
            </a:r>
          </a:p>
          <a:p>
            <a:pPr marL="0" indent="0">
              <a:buNone/>
            </a:pPr>
            <a:r>
              <a:rPr lang="en-US" sz="2300" dirty="0"/>
              <a:t>Due to the fact Django is more equip to handle larger and more complex projects, its codebase tends to be on the larger scale. </a:t>
            </a:r>
          </a:p>
          <a:p>
            <a:pPr marL="0" indent="0">
              <a:buNone/>
            </a:pPr>
            <a:endParaRPr lang="en-US" sz="2300" dirty="0"/>
          </a:p>
          <a:p>
            <a:pPr marL="0" indent="0">
              <a:buNone/>
            </a:pPr>
            <a:r>
              <a:rPr lang="en-US" sz="2300" dirty="0"/>
              <a:t>An example of this would be Instagram's server-side is a monolith and contains millions of lines of code.  It is a fast-moving monolith that requires hundreds of engineers making hundreds of commits everyday.  </a:t>
            </a:r>
          </a:p>
          <a:p>
            <a:pPr marL="0" indent="0">
              <a:buNone/>
            </a:pPr>
            <a:endParaRPr lang="en-US" sz="2300" dirty="0"/>
          </a:p>
          <a:p>
            <a:pPr marL="0" indent="0">
              <a:buNone/>
            </a:pPr>
            <a:r>
              <a:rPr lang="en-US" sz="2300" dirty="0"/>
              <a:t>A project of this size is extremely difficult to keep its massive codebase devolving into complete chaos as it fly's along at hundreds of commits per day while deploying them every seven minutes. </a:t>
            </a:r>
          </a:p>
          <a:p>
            <a:pPr marL="0" indent="0">
              <a:buNone/>
            </a:pPr>
            <a:endParaRPr lang="en-US" sz="1300" dirty="0"/>
          </a:p>
          <a:p>
            <a:pPr marL="0" indent="0">
              <a:buNone/>
            </a:pPr>
            <a:endParaRPr lang="en-NZ" sz="1300" dirty="0"/>
          </a:p>
        </p:txBody>
      </p:sp>
      <p:pic>
        <p:nvPicPr>
          <p:cNvPr id="3074" name="Picture 2" descr="Mystery monoliths: why conspiracists are 'meh' about the phenomenon — and  how you can start a better conspiracy">
            <a:extLst>
              <a:ext uri="{FF2B5EF4-FFF2-40B4-BE49-F238E27FC236}">
                <a16:creationId xmlns:a16="http://schemas.microsoft.com/office/drawing/2014/main" id="{7C993B35-3AA2-02CB-EE15-762A58F3BEC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053"/>
          <a:stretch/>
        </p:blipFill>
        <p:spPr bwMode="auto">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8E12725-3A4C-5772-3232-4BC0879CE84F}"/>
              </a:ext>
            </a:extLst>
          </p:cNvPr>
          <p:cNvSpPr txBox="1"/>
          <p:nvPr/>
        </p:nvSpPr>
        <p:spPr>
          <a:xfrm>
            <a:off x="384880" y="6617658"/>
            <a:ext cx="8954884" cy="276999"/>
          </a:xfrm>
          <a:prstGeom prst="rect">
            <a:avLst/>
          </a:prstGeom>
          <a:noFill/>
        </p:spPr>
        <p:txBody>
          <a:bodyPr wrap="square">
            <a:spAutoFit/>
          </a:bodyPr>
          <a:lstStyle/>
          <a:p>
            <a:pPr marL="0" indent="0">
              <a:buNone/>
            </a:pPr>
            <a:r>
              <a:rPr lang="en-US" sz="1200" dirty="0"/>
              <a:t>https://instagram-engineering.com/static-analysis-at-scale-an-instagram-story-8f498ab71a0c</a:t>
            </a:r>
          </a:p>
        </p:txBody>
      </p:sp>
    </p:spTree>
    <p:extLst>
      <p:ext uri="{BB962C8B-B14F-4D97-AF65-F5344CB8AC3E}">
        <p14:creationId xmlns:p14="http://schemas.microsoft.com/office/powerpoint/2010/main" val="26418219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617AB-2FFE-01B2-242A-2A1D1649FBAC}"/>
              </a:ext>
            </a:extLst>
          </p:cNvPr>
          <p:cNvSpPr>
            <a:spLocks noGrp="1"/>
          </p:cNvSpPr>
          <p:nvPr>
            <p:ph type="title"/>
          </p:nvPr>
        </p:nvSpPr>
        <p:spPr>
          <a:xfrm>
            <a:off x="4614454" y="156119"/>
            <a:ext cx="2963091" cy="1325563"/>
          </a:xfrm>
        </p:spPr>
        <p:txBody>
          <a:bodyPr/>
          <a:lstStyle/>
          <a:p>
            <a:r>
              <a:rPr lang="en-US" dirty="0"/>
              <a:t>Community</a:t>
            </a:r>
            <a:endParaRPr lang="en-NZ" dirty="0"/>
          </a:p>
        </p:txBody>
      </p:sp>
      <p:pic>
        <p:nvPicPr>
          <p:cNvPr id="5" name="Content Placeholder 4">
            <a:extLst>
              <a:ext uri="{FF2B5EF4-FFF2-40B4-BE49-F238E27FC236}">
                <a16:creationId xmlns:a16="http://schemas.microsoft.com/office/drawing/2014/main" id="{473FF3CE-69F5-E03F-D339-4C86D5AD3F58}"/>
              </a:ext>
            </a:extLst>
          </p:cNvPr>
          <p:cNvPicPr>
            <a:picLocks noGrp="1" noChangeAspect="1"/>
          </p:cNvPicPr>
          <p:nvPr>
            <p:ph idx="1"/>
          </p:nvPr>
        </p:nvPicPr>
        <p:blipFill>
          <a:blip r:embed="rId2"/>
          <a:stretch>
            <a:fillRect/>
          </a:stretch>
        </p:blipFill>
        <p:spPr>
          <a:xfrm>
            <a:off x="357422" y="2887884"/>
            <a:ext cx="4677369" cy="2857765"/>
          </a:xfrm>
        </p:spPr>
      </p:pic>
      <p:sp>
        <p:nvSpPr>
          <p:cNvPr id="6" name="TextBox 5">
            <a:extLst>
              <a:ext uri="{FF2B5EF4-FFF2-40B4-BE49-F238E27FC236}">
                <a16:creationId xmlns:a16="http://schemas.microsoft.com/office/drawing/2014/main" id="{4458D607-A068-C116-AF11-92DBCF356600}"/>
              </a:ext>
            </a:extLst>
          </p:cNvPr>
          <p:cNvSpPr txBox="1"/>
          <p:nvPr/>
        </p:nvSpPr>
        <p:spPr>
          <a:xfrm>
            <a:off x="1474298" y="2037804"/>
            <a:ext cx="2443618" cy="646331"/>
          </a:xfrm>
          <a:prstGeom prst="rect">
            <a:avLst/>
          </a:prstGeom>
          <a:noFill/>
        </p:spPr>
        <p:txBody>
          <a:bodyPr wrap="none" rtlCol="0">
            <a:spAutoFit/>
          </a:bodyPr>
          <a:lstStyle/>
          <a:p>
            <a:pPr algn="ctr"/>
            <a:r>
              <a:rPr lang="en-US" dirty="0"/>
              <a:t>Most popular languages</a:t>
            </a:r>
            <a:br>
              <a:rPr lang="en-US" dirty="0"/>
            </a:br>
            <a:r>
              <a:rPr lang="en-US" dirty="0"/>
              <a:t>(71,547 responses)</a:t>
            </a:r>
            <a:endParaRPr lang="en-NZ" dirty="0"/>
          </a:p>
        </p:txBody>
      </p:sp>
      <p:sp>
        <p:nvSpPr>
          <p:cNvPr id="7" name="TextBox 6">
            <a:extLst>
              <a:ext uri="{FF2B5EF4-FFF2-40B4-BE49-F238E27FC236}">
                <a16:creationId xmlns:a16="http://schemas.microsoft.com/office/drawing/2014/main" id="{40E55513-B4F3-8348-9FF4-816B557A1199}"/>
              </a:ext>
            </a:extLst>
          </p:cNvPr>
          <p:cNvSpPr txBox="1"/>
          <p:nvPr/>
        </p:nvSpPr>
        <p:spPr>
          <a:xfrm>
            <a:off x="4614454" y="1112350"/>
            <a:ext cx="2963091" cy="369332"/>
          </a:xfrm>
          <a:prstGeom prst="rect">
            <a:avLst/>
          </a:prstGeom>
          <a:noFill/>
        </p:spPr>
        <p:txBody>
          <a:bodyPr wrap="square" rtlCol="0">
            <a:spAutoFit/>
          </a:bodyPr>
          <a:lstStyle/>
          <a:p>
            <a:r>
              <a:rPr lang="en-US" b="1" i="1" dirty="0"/>
              <a:t>2022 Stack overflow survey </a:t>
            </a:r>
            <a:endParaRPr lang="en-NZ" b="1" i="1" dirty="0"/>
          </a:p>
        </p:txBody>
      </p:sp>
      <p:pic>
        <p:nvPicPr>
          <p:cNvPr id="9" name="Picture 8">
            <a:extLst>
              <a:ext uri="{FF2B5EF4-FFF2-40B4-BE49-F238E27FC236}">
                <a16:creationId xmlns:a16="http://schemas.microsoft.com/office/drawing/2014/main" id="{4A60B825-C91F-1547-5BCB-B5B9D9FB462E}"/>
              </a:ext>
            </a:extLst>
          </p:cNvPr>
          <p:cNvPicPr>
            <a:picLocks noChangeAspect="1"/>
          </p:cNvPicPr>
          <p:nvPr/>
        </p:nvPicPr>
        <p:blipFill>
          <a:blip r:embed="rId3"/>
          <a:stretch>
            <a:fillRect/>
          </a:stretch>
        </p:blipFill>
        <p:spPr>
          <a:xfrm>
            <a:off x="6827310" y="2887883"/>
            <a:ext cx="4677368" cy="2857765"/>
          </a:xfrm>
          <a:prstGeom prst="rect">
            <a:avLst/>
          </a:prstGeom>
        </p:spPr>
      </p:pic>
      <p:sp>
        <p:nvSpPr>
          <p:cNvPr id="11" name="TextBox 10">
            <a:extLst>
              <a:ext uri="{FF2B5EF4-FFF2-40B4-BE49-F238E27FC236}">
                <a16:creationId xmlns:a16="http://schemas.microsoft.com/office/drawing/2014/main" id="{E059633E-5989-EAB2-010D-636E4C45FE60}"/>
              </a:ext>
            </a:extLst>
          </p:cNvPr>
          <p:cNvSpPr txBox="1"/>
          <p:nvPr/>
        </p:nvSpPr>
        <p:spPr>
          <a:xfrm>
            <a:off x="7614287" y="2037805"/>
            <a:ext cx="3103415" cy="646331"/>
          </a:xfrm>
          <a:prstGeom prst="rect">
            <a:avLst/>
          </a:prstGeom>
          <a:noFill/>
        </p:spPr>
        <p:txBody>
          <a:bodyPr wrap="none" rtlCol="0">
            <a:spAutoFit/>
          </a:bodyPr>
          <a:lstStyle/>
          <a:p>
            <a:pPr algn="ctr"/>
            <a:r>
              <a:rPr lang="en-US" dirty="0"/>
              <a:t>Most popular Web frameworks</a:t>
            </a:r>
            <a:br>
              <a:rPr lang="en-US" dirty="0"/>
            </a:br>
            <a:r>
              <a:rPr lang="en-US" dirty="0"/>
              <a:t>(58,743 responses)</a:t>
            </a:r>
            <a:endParaRPr lang="en-NZ" dirty="0"/>
          </a:p>
        </p:txBody>
      </p:sp>
    </p:spTree>
    <p:extLst>
      <p:ext uri="{BB962C8B-B14F-4D97-AF65-F5344CB8AC3E}">
        <p14:creationId xmlns:p14="http://schemas.microsoft.com/office/powerpoint/2010/main" val="15491185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617AB-2FFE-01B2-242A-2A1D1649FBAC}"/>
              </a:ext>
            </a:extLst>
          </p:cNvPr>
          <p:cNvSpPr>
            <a:spLocks noGrp="1"/>
          </p:cNvSpPr>
          <p:nvPr>
            <p:ph type="title"/>
          </p:nvPr>
        </p:nvSpPr>
        <p:spPr>
          <a:xfrm>
            <a:off x="3740727" y="166325"/>
            <a:ext cx="4710545" cy="1325563"/>
          </a:xfrm>
        </p:spPr>
        <p:txBody>
          <a:bodyPr/>
          <a:lstStyle/>
          <a:p>
            <a:pPr algn="ctr"/>
            <a:r>
              <a:rPr lang="en-US" dirty="0"/>
              <a:t>Django Community</a:t>
            </a:r>
            <a:endParaRPr lang="en-NZ" dirty="0"/>
          </a:p>
        </p:txBody>
      </p:sp>
      <p:sp>
        <p:nvSpPr>
          <p:cNvPr id="3" name="Content Placeholder 2">
            <a:extLst>
              <a:ext uri="{FF2B5EF4-FFF2-40B4-BE49-F238E27FC236}">
                <a16:creationId xmlns:a16="http://schemas.microsoft.com/office/drawing/2014/main" id="{E55EF4FB-9048-B7B8-65FF-1B7BBFE84FC3}"/>
              </a:ext>
            </a:extLst>
          </p:cNvPr>
          <p:cNvSpPr>
            <a:spLocks noGrp="1"/>
          </p:cNvSpPr>
          <p:nvPr>
            <p:ph idx="1"/>
          </p:nvPr>
        </p:nvSpPr>
        <p:spPr>
          <a:xfrm>
            <a:off x="408858" y="2714388"/>
            <a:ext cx="10515600" cy="4351338"/>
          </a:xfrm>
        </p:spPr>
        <p:txBody>
          <a:bodyPr/>
          <a:lstStyle/>
          <a:p>
            <a:r>
              <a:rPr lang="en-US" dirty="0"/>
              <a:t>Django Official forums</a:t>
            </a:r>
          </a:p>
          <a:p>
            <a:r>
              <a:rPr lang="en-US" dirty="0"/>
              <a:t>Stack overflow</a:t>
            </a:r>
          </a:p>
          <a:p>
            <a:r>
              <a:rPr lang="en-US" dirty="0"/>
              <a:t>Reddit (small but active)</a:t>
            </a:r>
          </a:p>
          <a:p>
            <a:r>
              <a:rPr lang="en-US" dirty="0" err="1"/>
              <a:t>Djangosnippets</a:t>
            </a:r>
            <a:endParaRPr lang="en-US" dirty="0"/>
          </a:p>
          <a:p>
            <a:r>
              <a:rPr lang="en-US" dirty="0"/>
              <a:t>Open-sourced </a:t>
            </a:r>
            <a:r>
              <a:rPr lang="en-US" dirty="0" err="1"/>
              <a:t>Github</a:t>
            </a:r>
            <a:r>
              <a:rPr lang="en-US" dirty="0"/>
              <a:t> Projects</a:t>
            </a:r>
          </a:p>
          <a:p>
            <a:r>
              <a:rPr lang="en-US" dirty="0"/>
              <a:t>Discord </a:t>
            </a:r>
          </a:p>
          <a:p>
            <a:endParaRPr lang="en-NZ" dirty="0"/>
          </a:p>
        </p:txBody>
      </p:sp>
      <p:pic>
        <p:nvPicPr>
          <p:cNvPr id="5" name="Picture 4">
            <a:extLst>
              <a:ext uri="{FF2B5EF4-FFF2-40B4-BE49-F238E27FC236}">
                <a16:creationId xmlns:a16="http://schemas.microsoft.com/office/drawing/2014/main" id="{21687749-5339-6F1B-AADA-2D4B2148E40A}"/>
              </a:ext>
            </a:extLst>
          </p:cNvPr>
          <p:cNvPicPr>
            <a:picLocks noChangeAspect="1"/>
          </p:cNvPicPr>
          <p:nvPr/>
        </p:nvPicPr>
        <p:blipFill>
          <a:blip r:embed="rId2"/>
          <a:stretch>
            <a:fillRect/>
          </a:stretch>
        </p:blipFill>
        <p:spPr>
          <a:xfrm>
            <a:off x="5575182" y="2652003"/>
            <a:ext cx="6110037" cy="3352800"/>
          </a:xfrm>
          <a:prstGeom prst="rect">
            <a:avLst/>
          </a:prstGeom>
        </p:spPr>
      </p:pic>
      <p:sp>
        <p:nvSpPr>
          <p:cNvPr id="6" name="TextBox 5">
            <a:extLst>
              <a:ext uri="{FF2B5EF4-FFF2-40B4-BE49-F238E27FC236}">
                <a16:creationId xmlns:a16="http://schemas.microsoft.com/office/drawing/2014/main" id="{53704B06-EB02-84C7-F9D2-ABA17FBEE1E2}"/>
              </a:ext>
            </a:extLst>
          </p:cNvPr>
          <p:cNvSpPr txBox="1"/>
          <p:nvPr/>
        </p:nvSpPr>
        <p:spPr>
          <a:xfrm>
            <a:off x="7452764" y="2240879"/>
            <a:ext cx="2354875" cy="369332"/>
          </a:xfrm>
          <a:prstGeom prst="rect">
            <a:avLst/>
          </a:prstGeom>
          <a:noFill/>
        </p:spPr>
        <p:txBody>
          <a:bodyPr wrap="none" rtlCol="0">
            <a:spAutoFit/>
          </a:bodyPr>
          <a:lstStyle/>
          <a:p>
            <a:pPr algn="ctr"/>
            <a:r>
              <a:rPr lang="en-US" b="1" i="1" dirty="0"/>
              <a:t>Django Official Forums</a:t>
            </a:r>
            <a:endParaRPr lang="en-NZ" b="1" i="1" dirty="0"/>
          </a:p>
        </p:txBody>
      </p:sp>
      <p:pic>
        <p:nvPicPr>
          <p:cNvPr id="10" name="Picture 2" descr="icm-institute / iCONICS / Software Factory / Quickstart Django · GitLab">
            <a:extLst>
              <a:ext uri="{FF2B5EF4-FFF2-40B4-BE49-F238E27FC236}">
                <a16:creationId xmlns:a16="http://schemas.microsoft.com/office/drawing/2014/main" id="{2E38217D-31D6-1F25-E281-6473BE2016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6193" y="209625"/>
            <a:ext cx="1174534" cy="1174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5175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Understanding fundamentals of Express.JS and Node.JS and comparison and  contrast between them | by Madhawa Jayagoda | Medium">
            <a:extLst>
              <a:ext uri="{FF2B5EF4-FFF2-40B4-BE49-F238E27FC236}">
                <a16:creationId xmlns:a16="http://schemas.microsoft.com/office/drawing/2014/main" id="{FC133E3F-EEB5-5F8E-E41F-BEE8990A6A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5012" y="391328"/>
            <a:ext cx="1828202" cy="11426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6BA711A-50A7-A545-035C-EB79175719A7}"/>
              </a:ext>
            </a:extLst>
          </p:cNvPr>
          <p:cNvSpPr>
            <a:spLocks noGrp="1"/>
          </p:cNvSpPr>
          <p:nvPr>
            <p:ph type="title"/>
          </p:nvPr>
        </p:nvSpPr>
        <p:spPr>
          <a:xfrm>
            <a:off x="3687654" y="198870"/>
            <a:ext cx="5257800" cy="1325563"/>
          </a:xfrm>
        </p:spPr>
        <p:txBody>
          <a:bodyPr/>
          <a:lstStyle/>
          <a:p>
            <a:pPr algn="ctr"/>
            <a:r>
              <a:rPr lang="en-US" dirty="0"/>
              <a:t> Community</a:t>
            </a:r>
            <a:endParaRPr lang="en-NZ" dirty="0"/>
          </a:p>
        </p:txBody>
      </p:sp>
      <p:sp>
        <p:nvSpPr>
          <p:cNvPr id="3" name="Content Placeholder 2">
            <a:extLst>
              <a:ext uri="{FF2B5EF4-FFF2-40B4-BE49-F238E27FC236}">
                <a16:creationId xmlns:a16="http://schemas.microsoft.com/office/drawing/2014/main" id="{F26AEBBC-9716-81B0-5DDC-59EB7BA8860C}"/>
              </a:ext>
            </a:extLst>
          </p:cNvPr>
          <p:cNvSpPr>
            <a:spLocks noGrp="1"/>
          </p:cNvSpPr>
          <p:nvPr>
            <p:ph idx="1"/>
          </p:nvPr>
        </p:nvSpPr>
        <p:spPr/>
        <p:txBody>
          <a:bodyPr/>
          <a:lstStyle/>
          <a:p>
            <a:r>
              <a:rPr lang="en-NZ" dirty="0"/>
              <a:t>Dev.to</a:t>
            </a:r>
          </a:p>
          <a:p>
            <a:r>
              <a:rPr lang="en-NZ" dirty="0"/>
              <a:t>Node Slackers</a:t>
            </a:r>
          </a:p>
          <a:p>
            <a:r>
              <a:rPr lang="en-NZ" dirty="0"/>
              <a:t>Open-sourced GitHub Projects</a:t>
            </a:r>
          </a:p>
          <a:p>
            <a:r>
              <a:rPr lang="en-NZ" dirty="0"/>
              <a:t>Twitter</a:t>
            </a:r>
          </a:p>
          <a:p>
            <a:r>
              <a:rPr lang="en-NZ" dirty="0"/>
              <a:t>Reddit (small but active)</a:t>
            </a:r>
          </a:p>
          <a:p>
            <a:r>
              <a:rPr lang="en-NZ" dirty="0" err="1"/>
              <a:t>NodeSchool</a:t>
            </a:r>
            <a:endParaRPr lang="en-NZ" dirty="0"/>
          </a:p>
        </p:txBody>
      </p:sp>
      <p:pic>
        <p:nvPicPr>
          <p:cNvPr id="5" name="Picture 4">
            <a:extLst>
              <a:ext uri="{FF2B5EF4-FFF2-40B4-BE49-F238E27FC236}">
                <a16:creationId xmlns:a16="http://schemas.microsoft.com/office/drawing/2014/main" id="{B7DAF3FB-CB71-6B08-B10F-DAF44798A8FC}"/>
              </a:ext>
            </a:extLst>
          </p:cNvPr>
          <p:cNvPicPr>
            <a:picLocks noChangeAspect="1"/>
          </p:cNvPicPr>
          <p:nvPr/>
        </p:nvPicPr>
        <p:blipFill>
          <a:blip r:embed="rId3"/>
          <a:stretch>
            <a:fillRect/>
          </a:stretch>
        </p:blipFill>
        <p:spPr>
          <a:xfrm>
            <a:off x="6316554" y="1746397"/>
            <a:ext cx="5335515" cy="4430566"/>
          </a:xfrm>
          <a:prstGeom prst="rect">
            <a:avLst/>
          </a:prstGeom>
        </p:spPr>
      </p:pic>
      <p:pic>
        <p:nvPicPr>
          <p:cNvPr id="7" name="Picture 4" descr="What's new in Node.js 18? - Everything I Knows">
            <a:extLst>
              <a:ext uri="{FF2B5EF4-FFF2-40B4-BE49-F238E27FC236}">
                <a16:creationId xmlns:a16="http://schemas.microsoft.com/office/drawing/2014/main" id="{40F2DC8A-9CB4-D12A-31C6-9A1747334D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3311" y="603540"/>
            <a:ext cx="522254" cy="617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203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8B943-9EC1-B793-C56A-D4021992B22F}"/>
              </a:ext>
            </a:extLst>
          </p:cNvPr>
          <p:cNvSpPr>
            <a:spLocks noGrp="1"/>
          </p:cNvSpPr>
          <p:nvPr>
            <p:ph type="title"/>
          </p:nvPr>
        </p:nvSpPr>
        <p:spPr>
          <a:xfrm>
            <a:off x="838200" y="0"/>
            <a:ext cx="10515600" cy="1325563"/>
          </a:xfrm>
        </p:spPr>
        <p:txBody>
          <a:bodyPr/>
          <a:lstStyle/>
          <a:p>
            <a:pPr algn="ctr"/>
            <a:r>
              <a:rPr lang="en-US" dirty="0"/>
              <a:t>Projects</a:t>
            </a:r>
            <a:endParaRPr lang="en-NZ" dirty="0"/>
          </a:p>
        </p:txBody>
      </p:sp>
      <p:sp>
        <p:nvSpPr>
          <p:cNvPr id="3" name="Content Placeholder 2">
            <a:extLst>
              <a:ext uri="{FF2B5EF4-FFF2-40B4-BE49-F238E27FC236}">
                <a16:creationId xmlns:a16="http://schemas.microsoft.com/office/drawing/2014/main" id="{E5FDB162-2AAC-9D14-E758-864E1BC5E7CC}"/>
              </a:ext>
            </a:extLst>
          </p:cNvPr>
          <p:cNvSpPr>
            <a:spLocks noGrp="1"/>
          </p:cNvSpPr>
          <p:nvPr>
            <p:ph idx="1"/>
          </p:nvPr>
        </p:nvSpPr>
        <p:spPr>
          <a:xfrm>
            <a:off x="3694512" y="1174534"/>
            <a:ext cx="4802975" cy="4351338"/>
          </a:xfrm>
        </p:spPr>
        <p:txBody>
          <a:bodyPr>
            <a:normAutofit/>
          </a:bodyPr>
          <a:lstStyle/>
          <a:p>
            <a:pPr marL="0" indent="0" algn="ctr">
              <a:buNone/>
            </a:pPr>
            <a:r>
              <a:rPr lang="en-US" sz="1800" b="1" i="1" dirty="0"/>
              <a:t>Batteries Included – “A blessing and a curse”</a:t>
            </a:r>
            <a:endParaRPr lang="en-NZ" sz="1800" b="1" i="1" dirty="0"/>
          </a:p>
        </p:txBody>
      </p:sp>
      <p:pic>
        <p:nvPicPr>
          <p:cNvPr id="2050" name="Picture 2" descr="icm-institute / iCONICS / Software Factory / Quickstart Django · GitLab">
            <a:extLst>
              <a:ext uri="{FF2B5EF4-FFF2-40B4-BE49-F238E27FC236}">
                <a16:creationId xmlns:a16="http://schemas.microsoft.com/office/drawing/2014/main" id="{81987C90-93E9-B3D7-916D-44B28A2B72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6780" y="0"/>
            <a:ext cx="1174534" cy="117453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EAB616F-AEF5-AB19-BE57-0AA29B3EBC04}"/>
              </a:ext>
            </a:extLst>
          </p:cNvPr>
          <p:cNvSpPr txBox="1"/>
          <p:nvPr/>
        </p:nvSpPr>
        <p:spPr>
          <a:xfrm>
            <a:off x="3065930" y="6257364"/>
            <a:ext cx="7216719" cy="369332"/>
          </a:xfrm>
          <a:prstGeom prst="rect">
            <a:avLst/>
          </a:prstGeom>
          <a:noFill/>
        </p:spPr>
        <p:txBody>
          <a:bodyPr wrap="none" rtlCol="0">
            <a:spAutoFit/>
          </a:bodyPr>
          <a:lstStyle/>
          <a:p>
            <a:r>
              <a:rPr lang="en-NZ" dirty="0"/>
              <a:t>https://www.crowdbotics.com/blog/when-to-use-django-and-when-not-to</a:t>
            </a:r>
          </a:p>
        </p:txBody>
      </p:sp>
      <p:sp>
        <p:nvSpPr>
          <p:cNvPr id="8" name="TextBox 7">
            <a:extLst>
              <a:ext uri="{FF2B5EF4-FFF2-40B4-BE49-F238E27FC236}">
                <a16:creationId xmlns:a16="http://schemas.microsoft.com/office/drawing/2014/main" id="{4DF017E1-BE23-F259-2191-9344263C2589}"/>
              </a:ext>
            </a:extLst>
          </p:cNvPr>
          <p:cNvSpPr txBox="1"/>
          <p:nvPr/>
        </p:nvSpPr>
        <p:spPr>
          <a:xfrm>
            <a:off x="838199" y="2046100"/>
            <a:ext cx="4432043" cy="923330"/>
          </a:xfrm>
          <a:prstGeom prst="rect">
            <a:avLst/>
          </a:prstGeom>
          <a:noFill/>
        </p:spPr>
        <p:txBody>
          <a:bodyPr wrap="square" rtlCol="0">
            <a:spAutoFit/>
          </a:bodyPr>
          <a:lstStyle/>
          <a:p>
            <a:r>
              <a:rPr lang="en-US" dirty="0"/>
              <a:t>This means Django comes with a large variety of libraries and tools required for most common use cases. </a:t>
            </a:r>
            <a:r>
              <a:rPr lang="en-US" b="1" dirty="0"/>
              <a:t>Such as </a:t>
            </a:r>
            <a:endParaRPr lang="en-NZ" b="1" dirty="0"/>
          </a:p>
        </p:txBody>
      </p:sp>
      <p:pic>
        <p:nvPicPr>
          <p:cNvPr id="9" name="Picture 2" descr="Download HD Battery - Battery Png Cartoon Transparent PNG Image -  NicePNG.com">
            <a:extLst>
              <a:ext uri="{FF2B5EF4-FFF2-40B4-BE49-F238E27FC236}">
                <a16:creationId xmlns:a16="http://schemas.microsoft.com/office/drawing/2014/main" id="{21FA0185-CE71-28CF-826B-CD0FA76C8E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179946" y="3664602"/>
            <a:ext cx="1530859" cy="2655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7217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onclusion Vector Art Stock Images | Depositphotos">
            <a:extLst>
              <a:ext uri="{FF2B5EF4-FFF2-40B4-BE49-F238E27FC236}">
                <a16:creationId xmlns:a16="http://schemas.microsoft.com/office/drawing/2014/main" id="{11173DDB-083A-F4BE-4076-4BDB9C3784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5302" y="1703532"/>
            <a:ext cx="7537571" cy="3450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0277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741A9-2797-5B39-D74A-5013E85828E0}"/>
              </a:ext>
            </a:extLst>
          </p:cNvPr>
          <p:cNvSpPr>
            <a:spLocks noGrp="1"/>
          </p:cNvSpPr>
          <p:nvPr>
            <p:ph type="title"/>
          </p:nvPr>
        </p:nvSpPr>
        <p:spPr/>
        <p:txBody>
          <a:bodyPr/>
          <a:lstStyle/>
          <a:p>
            <a:r>
              <a:rPr lang="en-US" dirty="0"/>
              <a:t>Conclusion</a:t>
            </a:r>
            <a:endParaRPr lang="en-NZ" dirty="0"/>
          </a:p>
        </p:txBody>
      </p:sp>
      <p:sp>
        <p:nvSpPr>
          <p:cNvPr id="3" name="Content Placeholder 2">
            <a:extLst>
              <a:ext uri="{FF2B5EF4-FFF2-40B4-BE49-F238E27FC236}">
                <a16:creationId xmlns:a16="http://schemas.microsoft.com/office/drawing/2014/main" id="{AF195F74-84E8-BF59-2792-D0BCF53E0D25}"/>
              </a:ext>
            </a:extLst>
          </p:cNvPr>
          <p:cNvSpPr>
            <a:spLocks noGrp="1"/>
          </p:cNvSpPr>
          <p:nvPr>
            <p:ph idx="1"/>
          </p:nvPr>
        </p:nvSpPr>
        <p:spPr/>
        <p:txBody>
          <a:bodyPr>
            <a:normAutofit fontScale="77500" lnSpcReduction="20000"/>
          </a:bodyPr>
          <a:lstStyle/>
          <a:p>
            <a:r>
              <a:rPr lang="en-US" dirty="0"/>
              <a:t>Both Django and Express have their strengths and weaknesses, however Express appears to be more capable of creating smaller projects than Django due to </a:t>
            </a:r>
            <a:r>
              <a:rPr lang="en-US" dirty="0" err="1"/>
              <a:t>Djangos</a:t>
            </a:r>
            <a:r>
              <a:rPr lang="en-US" dirty="0"/>
              <a:t> extreme size and bloated inbuilt tools. It also seems to be much easier to build generic websites with.</a:t>
            </a:r>
          </a:p>
          <a:p>
            <a:endParaRPr lang="en-US" dirty="0"/>
          </a:p>
          <a:p>
            <a:r>
              <a:rPr lang="en-US" dirty="0"/>
              <a:t>That being Said Django seems to have a higher ceiling when it comes to building complex applications, Both languages have a large amount of tools to get the job done. Django already comes with massive selections of tools to use where installing more tools with the NPM seems easier providing a lighter more customizable application</a:t>
            </a:r>
          </a:p>
          <a:p>
            <a:endParaRPr lang="en-US" dirty="0"/>
          </a:p>
          <a:p>
            <a:r>
              <a:rPr lang="en-NZ" dirty="0"/>
              <a:t>If you are more comfortable writing code in Python or JavaScript I would choose its respective framework as a starting point. If you want to build generic websites/pages Node.JS with Express would be the logical choice, where if you wanted to build a full scale application reusing multiple functions within your codebase and explore machine learning capabilities Django would be the go to.  </a:t>
            </a:r>
          </a:p>
        </p:txBody>
      </p:sp>
    </p:spTree>
    <p:extLst>
      <p:ext uri="{BB962C8B-B14F-4D97-AF65-F5344CB8AC3E}">
        <p14:creationId xmlns:p14="http://schemas.microsoft.com/office/powerpoint/2010/main" val="1410684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8B943-9EC1-B793-C56A-D4021992B22F}"/>
              </a:ext>
            </a:extLst>
          </p:cNvPr>
          <p:cNvSpPr>
            <a:spLocks noGrp="1"/>
          </p:cNvSpPr>
          <p:nvPr>
            <p:ph type="title"/>
          </p:nvPr>
        </p:nvSpPr>
        <p:spPr>
          <a:xfrm>
            <a:off x="838200" y="0"/>
            <a:ext cx="10515600" cy="1325563"/>
          </a:xfrm>
        </p:spPr>
        <p:txBody>
          <a:bodyPr/>
          <a:lstStyle/>
          <a:p>
            <a:pPr algn="ctr"/>
            <a:r>
              <a:rPr lang="en-US" dirty="0"/>
              <a:t>Projects</a:t>
            </a:r>
            <a:endParaRPr lang="en-NZ" dirty="0"/>
          </a:p>
        </p:txBody>
      </p:sp>
      <p:sp>
        <p:nvSpPr>
          <p:cNvPr id="3" name="Content Placeholder 2">
            <a:extLst>
              <a:ext uri="{FF2B5EF4-FFF2-40B4-BE49-F238E27FC236}">
                <a16:creationId xmlns:a16="http://schemas.microsoft.com/office/drawing/2014/main" id="{E5FDB162-2AAC-9D14-E758-864E1BC5E7CC}"/>
              </a:ext>
            </a:extLst>
          </p:cNvPr>
          <p:cNvSpPr>
            <a:spLocks noGrp="1"/>
          </p:cNvSpPr>
          <p:nvPr>
            <p:ph idx="1"/>
          </p:nvPr>
        </p:nvSpPr>
        <p:spPr>
          <a:xfrm>
            <a:off x="3694512" y="1174534"/>
            <a:ext cx="4802975" cy="4351338"/>
          </a:xfrm>
        </p:spPr>
        <p:txBody>
          <a:bodyPr>
            <a:normAutofit/>
          </a:bodyPr>
          <a:lstStyle/>
          <a:p>
            <a:pPr marL="0" indent="0" algn="ctr">
              <a:buNone/>
            </a:pPr>
            <a:r>
              <a:rPr lang="en-US" sz="1800" b="1" i="1" dirty="0"/>
              <a:t>Batteries Included – “A blessing and a curse”</a:t>
            </a:r>
            <a:endParaRPr lang="en-NZ" sz="1800" b="1" i="1" dirty="0"/>
          </a:p>
        </p:txBody>
      </p:sp>
      <p:pic>
        <p:nvPicPr>
          <p:cNvPr id="2050" name="Picture 2" descr="icm-institute / iCONICS / Software Factory / Quickstart Django · GitLab">
            <a:extLst>
              <a:ext uri="{FF2B5EF4-FFF2-40B4-BE49-F238E27FC236}">
                <a16:creationId xmlns:a16="http://schemas.microsoft.com/office/drawing/2014/main" id="{81987C90-93E9-B3D7-916D-44B28A2B72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6780" y="0"/>
            <a:ext cx="1174534" cy="117453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EAB616F-AEF5-AB19-BE57-0AA29B3EBC04}"/>
              </a:ext>
            </a:extLst>
          </p:cNvPr>
          <p:cNvSpPr txBox="1"/>
          <p:nvPr/>
        </p:nvSpPr>
        <p:spPr>
          <a:xfrm>
            <a:off x="3065930" y="6257364"/>
            <a:ext cx="7216719" cy="369332"/>
          </a:xfrm>
          <a:prstGeom prst="rect">
            <a:avLst/>
          </a:prstGeom>
          <a:noFill/>
        </p:spPr>
        <p:txBody>
          <a:bodyPr wrap="none" rtlCol="0">
            <a:spAutoFit/>
          </a:bodyPr>
          <a:lstStyle/>
          <a:p>
            <a:r>
              <a:rPr lang="en-NZ" dirty="0"/>
              <a:t>https://www.crowdbotics.com/blog/when-to-use-django-and-when-not-to</a:t>
            </a:r>
          </a:p>
        </p:txBody>
      </p:sp>
      <p:sp>
        <p:nvSpPr>
          <p:cNvPr id="8" name="TextBox 7">
            <a:extLst>
              <a:ext uri="{FF2B5EF4-FFF2-40B4-BE49-F238E27FC236}">
                <a16:creationId xmlns:a16="http://schemas.microsoft.com/office/drawing/2014/main" id="{4DF017E1-BE23-F259-2191-9344263C2589}"/>
              </a:ext>
            </a:extLst>
          </p:cNvPr>
          <p:cNvSpPr txBox="1"/>
          <p:nvPr/>
        </p:nvSpPr>
        <p:spPr>
          <a:xfrm>
            <a:off x="838199" y="2046100"/>
            <a:ext cx="4432043" cy="923330"/>
          </a:xfrm>
          <a:prstGeom prst="rect">
            <a:avLst/>
          </a:prstGeom>
          <a:noFill/>
        </p:spPr>
        <p:txBody>
          <a:bodyPr wrap="square" rtlCol="0">
            <a:spAutoFit/>
          </a:bodyPr>
          <a:lstStyle/>
          <a:p>
            <a:r>
              <a:rPr lang="en-US" dirty="0"/>
              <a:t>This means Django comes with a large variety of libraries and tools required for most common use cases. </a:t>
            </a:r>
            <a:r>
              <a:rPr lang="en-US" b="1" dirty="0"/>
              <a:t>Such as </a:t>
            </a:r>
            <a:endParaRPr lang="en-NZ" b="1" dirty="0"/>
          </a:p>
        </p:txBody>
      </p:sp>
      <p:pic>
        <p:nvPicPr>
          <p:cNvPr id="9" name="Picture 2" descr="Download HD Battery - Battery Png Cartoon Transparent PNG Image -  NicePNG.com">
            <a:extLst>
              <a:ext uri="{FF2B5EF4-FFF2-40B4-BE49-F238E27FC236}">
                <a16:creationId xmlns:a16="http://schemas.microsoft.com/office/drawing/2014/main" id="{21FA0185-CE71-28CF-826B-CD0FA76C8E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179946" y="3664602"/>
            <a:ext cx="1530859" cy="26553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6A6EFC3-29D6-602B-0DD2-4A744E511931}"/>
              </a:ext>
            </a:extLst>
          </p:cNvPr>
          <p:cNvSpPr txBox="1"/>
          <p:nvPr/>
        </p:nvSpPr>
        <p:spPr>
          <a:xfrm>
            <a:off x="1212570" y="3240441"/>
            <a:ext cx="2481942" cy="584775"/>
          </a:xfrm>
          <a:prstGeom prst="rect">
            <a:avLst/>
          </a:prstGeom>
          <a:noFill/>
        </p:spPr>
        <p:txBody>
          <a:bodyPr wrap="square" rtlCol="0">
            <a:spAutoFit/>
          </a:bodyPr>
          <a:lstStyle/>
          <a:p>
            <a:r>
              <a:rPr lang="en-US" sz="3200" b="1" dirty="0"/>
              <a:t>Django</a:t>
            </a:r>
            <a:r>
              <a:rPr lang="en-US" sz="3200" dirty="0"/>
              <a:t> </a:t>
            </a:r>
            <a:r>
              <a:rPr lang="en-US" sz="3200" b="1" dirty="0"/>
              <a:t>ORM</a:t>
            </a:r>
            <a:endParaRPr lang="en-NZ" sz="3200" b="1" dirty="0"/>
          </a:p>
        </p:txBody>
      </p:sp>
      <p:sp>
        <p:nvSpPr>
          <p:cNvPr id="13" name="TextBox 12">
            <a:extLst>
              <a:ext uri="{FF2B5EF4-FFF2-40B4-BE49-F238E27FC236}">
                <a16:creationId xmlns:a16="http://schemas.microsoft.com/office/drawing/2014/main" id="{00260144-79C8-1498-B7B1-6A74D893E74E}"/>
              </a:ext>
            </a:extLst>
          </p:cNvPr>
          <p:cNvSpPr txBox="1"/>
          <p:nvPr/>
        </p:nvSpPr>
        <p:spPr>
          <a:xfrm>
            <a:off x="6015030" y="5968445"/>
            <a:ext cx="6283234" cy="369332"/>
          </a:xfrm>
          <a:prstGeom prst="rect">
            <a:avLst/>
          </a:prstGeom>
          <a:noFill/>
        </p:spPr>
        <p:txBody>
          <a:bodyPr wrap="square">
            <a:spAutoFit/>
          </a:bodyPr>
          <a:lstStyle/>
          <a:p>
            <a:r>
              <a:rPr lang="en-US" sz="1800" b="1" dirty="0"/>
              <a:t>HTTP libraries</a:t>
            </a:r>
            <a:endParaRPr lang="en-NZ" sz="1800" b="1" dirty="0"/>
          </a:p>
        </p:txBody>
      </p:sp>
    </p:spTree>
    <p:extLst>
      <p:ext uri="{BB962C8B-B14F-4D97-AF65-F5344CB8AC3E}">
        <p14:creationId xmlns:p14="http://schemas.microsoft.com/office/powerpoint/2010/main" val="3883568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8B943-9EC1-B793-C56A-D4021992B22F}"/>
              </a:ext>
            </a:extLst>
          </p:cNvPr>
          <p:cNvSpPr>
            <a:spLocks noGrp="1"/>
          </p:cNvSpPr>
          <p:nvPr>
            <p:ph type="title"/>
          </p:nvPr>
        </p:nvSpPr>
        <p:spPr>
          <a:xfrm>
            <a:off x="838200" y="0"/>
            <a:ext cx="10515600" cy="1325563"/>
          </a:xfrm>
        </p:spPr>
        <p:txBody>
          <a:bodyPr/>
          <a:lstStyle/>
          <a:p>
            <a:pPr algn="ctr"/>
            <a:r>
              <a:rPr lang="en-US" dirty="0"/>
              <a:t>Projects</a:t>
            </a:r>
            <a:endParaRPr lang="en-NZ" dirty="0"/>
          </a:p>
        </p:txBody>
      </p:sp>
      <p:sp>
        <p:nvSpPr>
          <p:cNvPr id="3" name="Content Placeholder 2">
            <a:extLst>
              <a:ext uri="{FF2B5EF4-FFF2-40B4-BE49-F238E27FC236}">
                <a16:creationId xmlns:a16="http://schemas.microsoft.com/office/drawing/2014/main" id="{E5FDB162-2AAC-9D14-E758-864E1BC5E7CC}"/>
              </a:ext>
            </a:extLst>
          </p:cNvPr>
          <p:cNvSpPr>
            <a:spLocks noGrp="1"/>
          </p:cNvSpPr>
          <p:nvPr>
            <p:ph idx="1"/>
          </p:nvPr>
        </p:nvSpPr>
        <p:spPr>
          <a:xfrm>
            <a:off x="3694512" y="1174534"/>
            <a:ext cx="4802975" cy="4351338"/>
          </a:xfrm>
        </p:spPr>
        <p:txBody>
          <a:bodyPr>
            <a:normAutofit/>
          </a:bodyPr>
          <a:lstStyle/>
          <a:p>
            <a:pPr marL="0" indent="0" algn="ctr">
              <a:buNone/>
            </a:pPr>
            <a:r>
              <a:rPr lang="en-US" sz="1800" b="1" i="1" dirty="0"/>
              <a:t>Batteries Included – “A blessing and a curse”</a:t>
            </a:r>
            <a:endParaRPr lang="en-NZ" sz="1800" b="1" i="1" dirty="0"/>
          </a:p>
        </p:txBody>
      </p:sp>
      <p:pic>
        <p:nvPicPr>
          <p:cNvPr id="2050" name="Picture 2" descr="icm-institute / iCONICS / Software Factory / Quickstart Django · GitLab">
            <a:extLst>
              <a:ext uri="{FF2B5EF4-FFF2-40B4-BE49-F238E27FC236}">
                <a16:creationId xmlns:a16="http://schemas.microsoft.com/office/drawing/2014/main" id="{81987C90-93E9-B3D7-916D-44B28A2B72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6780" y="0"/>
            <a:ext cx="1174534" cy="117453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EAB616F-AEF5-AB19-BE57-0AA29B3EBC04}"/>
              </a:ext>
            </a:extLst>
          </p:cNvPr>
          <p:cNvSpPr txBox="1"/>
          <p:nvPr/>
        </p:nvSpPr>
        <p:spPr>
          <a:xfrm>
            <a:off x="3065930" y="6257364"/>
            <a:ext cx="7216719" cy="369332"/>
          </a:xfrm>
          <a:prstGeom prst="rect">
            <a:avLst/>
          </a:prstGeom>
          <a:noFill/>
        </p:spPr>
        <p:txBody>
          <a:bodyPr wrap="none" rtlCol="0">
            <a:spAutoFit/>
          </a:bodyPr>
          <a:lstStyle/>
          <a:p>
            <a:r>
              <a:rPr lang="en-NZ" dirty="0"/>
              <a:t>https://www.crowdbotics.com/blog/when-to-use-django-and-when-not-to</a:t>
            </a:r>
          </a:p>
        </p:txBody>
      </p:sp>
      <p:sp>
        <p:nvSpPr>
          <p:cNvPr id="8" name="TextBox 7">
            <a:extLst>
              <a:ext uri="{FF2B5EF4-FFF2-40B4-BE49-F238E27FC236}">
                <a16:creationId xmlns:a16="http://schemas.microsoft.com/office/drawing/2014/main" id="{4DF017E1-BE23-F259-2191-9344263C2589}"/>
              </a:ext>
            </a:extLst>
          </p:cNvPr>
          <p:cNvSpPr txBox="1"/>
          <p:nvPr/>
        </p:nvSpPr>
        <p:spPr>
          <a:xfrm>
            <a:off x="838199" y="2046100"/>
            <a:ext cx="4432043" cy="923330"/>
          </a:xfrm>
          <a:prstGeom prst="rect">
            <a:avLst/>
          </a:prstGeom>
          <a:noFill/>
        </p:spPr>
        <p:txBody>
          <a:bodyPr wrap="square" rtlCol="0">
            <a:spAutoFit/>
          </a:bodyPr>
          <a:lstStyle/>
          <a:p>
            <a:r>
              <a:rPr lang="en-US" dirty="0"/>
              <a:t>This means Django comes with a large variety of libraries and tools required for most common use cases. </a:t>
            </a:r>
            <a:r>
              <a:rPr lang="en-US" b="1" dirty="0"/>
              <a:t>Such as </a:t>
            </a:r>
            <a:endParaRPr lang="en-NZ" b="1" dirty="0"/>
          </a:p>
        </p:txBody>
      </p:sp>
      <p:pic>
        <p:nvPicPr>
          <p:cNvPr id="9" name="Picture 2" descr="Download HD Battery - Battery Png Cartoon Transparent PNG Image -  NicePNG.com">
            <a:extLst>
              <a:ext uri="{FF2B5EF4-FFF2-40B4-BE49-F238E27FC236}">
                <a16:creationId xmlns:a16="http://schemas.microsoft.com/office/drawing/2014/main" id="{21FA0185-CE71-28CF-826B-CD0FA76C8E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179946" y="3664602"/>
            <a:ext cx="1530859" cy="26553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6A6EFC3-29D6-602B-0DD2-4A744E511931}"/>
              </a:ext>
            </a:extLst>
          </p:cNvPr>
          <p:cNvSpPr txBox="1"/>
          <p:nvPr/>
        </p:nvSpPr>
        <p:spPr>
          <a:xfrm>
            <a:off x="1212570" y="3240441"/>
            <a:ext cx="2481942" cy="584775"/>
          </a:xfrm>
          <a:prstGeom prst="rect">
            <a:avLst/>
          </a:prstGeom>
          <a:noFill/>
        </p:spPr>
        <p:txBody>
          <a:bodyPr wrap="square" rtlCol="0">
            <a:spAutoFit/>
          </a:bodyPr>
          <a:lstStyle/>
          <a:p>
            <a:r>
              <a:rPr lang="en-US" sz="3200" b="1" dirty="0"/>
              <a:t>Django</a:t>
            </a:r>
            <a:r>
              <a:rPr lang="en-US" sz="3200" dirty="0"/>
              <a:t> </a:t>
            </a:r>
            <a:r>
              <a:rPr lang="en-US" sz="3200" b="1" dirty="0"/>
              <a:t>ORM</a:t>
            </a:r>
            <a:endParaRPr lang="en-NZ" sz="3200" b="1" dirty="0"/>
          </a:p>
        </p:txBody>
      </p:sp>
      <p:sp>
        <p:nvSpPr>
          <p:cNvPr id="7" name="TextBox 6">
            <a:extLst>
              <a:ext uri="{FF2B5EF4-FFF2-40B4-BE49-F238E27FC236}">
                <a16:creationId xmlns:a16="http://schemas.microsoft.com/office/drawing/2014/main" id="{E3AA728D-A726-E4C6-CA64-71493D8F07F6}"/>
              </a:ext>
            </a:extLst>
          </p:cNvPr>
          <p:cNvSpPr txBox="1"/>
          <p:nvPr/>
        </p:nvSpPr>
        <p:spPr>
          <a:xfrm>
            <a:off x="855163" y="3975402"/>
            <a:ext cx="6283234" cy="707886"/>
          </a:xfrm>
          <a:prstGeom prst="rect">
            <a:avLst/>
          </a:prstGeom>
          <a:noFill/>
        </p:spPr>
        <p:txBody>
          <a:bodyPr wrap="square">
            <a:spAutoFit/>
          </a:bodyPr>
          <a:lstStyle/>
          <a:p>
            <a:r>
              <a:rPr lang="en-US" sz="4000" b="1" dirty="0"/>
              <a:t>Middlewares</a:t>
            </a:r>
            <a:endParaRPr lang="en-NZ" sz="1800" b="1" dirty="0"/>
          </a:p>
        </p:txBody>
      </p:sp>
      <p:sp>
        <p:nvSpPr>
          <p:cNvPr id="13" name="TextBox 12">
            <a:extLst>
              <a:ext uri="{FF2B5EF4-FFF2-40B4-BE49-F238E27FC236}">
                <a16:creationId xmlns:a16="http://schemas.microsoft.com/office/drawing/2014/main" id="{00260144-79C8-1498-B7B1-6A74D893E74E}"/>
              </a:ext>
            </a:extLst>
          </p:cNvPr>
          <p:cNvSpPr txBox="1"/>
          <p:nvPr/>
        </p:nvSpPr>
        <p:spPr>
          <a:xfrm>
            <a:off x="6015030" y="5968445"/>
            <a:ext cx="6283234" cy="369332"/>
          </a:xfrm>
          <a:prstGeom prst="rect">
            <a:avLst/>
          </a:prstGeom>
          <a:noFill/>
        </p:spPr>
        <p:txBody>
          <a:bodyPr wrap="square">
            <a:spAutoFit/>
          </a:bodyPr>
          <a:lstStyle/>
          <a:p>
            <a:r>
              <a:rPr lang="en-US" sz="1800" b="1" dirty="0"/>
              <a:t>HTTP libraries</a:t>
            </a:r>
            <a:endParaRPr lang="en-NZ" sz="1800" b="1" dirty="0"/>
          </a:p>
        </p:txBody>
      </p:sp>
    </p:spTree>
    <p:extLst>
      <p:ext uri="{BB962C8B-B14F-4D97-AF65-F5344CB8AC3E}">
        <p14:creationId xmlns:p14="http://schemas.microsoft.com/office/powerpoint/2010/main" val="2387542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8B943-9EC1-B793-C56A-D4021992B22F}"/>
              </a:ext>
            </a:extLst>
          </p:cNvPr>
          <p:cNvSpPr>
            <a:spLocks noGrp="1"/>
          </p:cNvSpPr>
          <p:nvPr>
            <p:ph type="title"/>
          </p:nvPr>
        </p:nvSpPr>
        <p:spPr>
          <a:xfrm>
            <a:off x="838200" y="0"/>
            <a:ext cx="10515600" cy="1325563"/>
          </a:xfrm>
        </p:spPr>
        <p:txBody>
          <a:bodyPr/>
          <a:lstStyle/>
          <a:p>
            <a:pPr algn="ctr"/>
            <a:r>
              <a:rPr lang="en-US" dirty="0"/>
              <a:t>Projects</a:t>
            </a:r>
            <a:endParaRPr lang="en-NZ" dirty="0"/>
          </a:p>
        </p:txBody>
      </p:sp>
      <p:sp>
        <p:nvSpPr>
          <p:cNvPr id="3" name="Content Placeholder 2">
            <a:extLst>
              <a:ext uri="{FF2B5EF4-FFF2-40B4-BE49-F238E27FC236}">
                <a16:creationId xmlns:a16="http://schemas.microsoft.com/office/drawing/2014/main" id="{E5FDB162-2AAC-9D14-E758-864E1BC5E7CC}"/>
              </a:ext>
            </a:extLst>
          </p:cNvPr>
          <p:cNvSpPr>
            <a:spLocks noGrp="1"/>
          </p:cNvSpPr>
          <p:nvPr>
            <p:ph idx="1"/>
          </p:nvPr>
        </p:nvSpPr>
        <p:spPr>
          <a:xfrm>
            <a:off x="3694512" y="1174534"/>
            <a:ext cx="4802975" cy="4351338"/>
          </a:xfrm>
        </p:spPr>
        <p:txBody>
          <a:bodyPr>
            <a:normAutofit/>
          </a:bodyPr>
          <a:lstStyle/>
          <a:p>
            <a:pPr marL="0" indent="0" algn="ctr">
              <a:buNone/>
            </a:pPr>
            <a:r>
              <a:rPr lang="en-US" sz="1800" b="1" i="1" dirty="0"/>
              <a:t>Batteries Included – “A blessing and a curse”</a:t>
            </a:r>
            <a:endParaRPr lang="en-NZ" sz="1800" b="1" i="1" dirty="0"/>
          </a:p>
        </p:txBody>
      </p:sp>
      <p:pic>
        <p:nvPicPr>
          <p:cNvPr id="2050" name="Picture 2" descr="icm-institute / iCONICS / Software Factory / Quickstart Django · GitLab">
            <a:extLst>
              <a:ext uri="{FF2B5EF4-FFF2-40B4-BE49-F238E27FC236}">
                <a16:creationId xmlns:a16="http://schemas.microsoft.com/office/drawing/2014/main" id="{81987C90-93E9-B3D7-916D-44B28A2B72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6780" y="0"/>
            <a:ext cx="1174534" cy="117453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EAB616F-AEF5-AB19-BE57-0AA29B3EBC04}"/>
              </a:ext>
            </a:extLst>
          </p:cNvPr>
          <p:cNvSpPr txBox="1"/>
          <p:nvPr/>
        </p:nvSpPr>
        <p:spPr>
          <a:xfrm>
            <a:off x="3065930" y="6257364"/>
            <a:ext cx="7216719" cy="369332"/>
          </a:xfrm>
          <a:prstGeom prst="rect">
            <a:avLst/>
          </a:prstGeom>
          <a:noFill/>
        </p:spPr>
        <p:txBody>
          <a:bodyPr wrap="none" rtlCol="0">
            <a:spAutoFit/>
          </a:bodyPr>
          <a:lstStyle/>
          <a:p>
            <a:r>
              <a:rPr lang="en-NZ" dirty="0"/>
              <a:t>https://www.crowdbotics.com/blog/when-to-use-django-and-when-not-to</a:t>
            </a:r>
          </a:p>
        </p:txBody>
      </p:sp>
      <p:sp>
        <p:nvSpPr>
          <p:cNvPr id="8" name="TextBox 7">
            <a:extLst>
              <a:ext uri="{FF2B5EF4-FFF2-40B4-BE49-F238E27FC236}">
                <a16:creationId xmlns:a16="http://schemas.microsoft.com/office/drawing/2014/main" id="{4DF017E1-BE23-F259-2191-9344263C2589}"/>
              </a:ext>
            </a:extLst>
          </p:cNvPr>
          <p:cNvSpPr txBox="1"/>
          <p:nvPr/>
        </p:nvSpPr>
        <p:spPr>
          <a:xfrm>
            <a:off x="838199" y="2046100"/>
            <a:ext cx="4432043" cy="923330"/>
          </a:xfrm>
          <a:prstGeom prst="rect">
            <a:avLst/>
          </a:prstGeom>
          <a:noFill/>
        </p:spPr>
        <p:txBody>
          <a:bodyPr wrap="square" rtlCol="0">
            <a:spAutoFit/>
          </a:bodyPr>
          <a:lstStyle/>
          <a:p>
            <a:r>
              <a:rPr lang="en-US" dirty="0"/>
              <a:t>This means Django comes with a large variety of libraries and tools required for most common use cases. </a:t>
            </a:r>
            <a:r>
              <a:rPr lang="en-US" b="1" dirty="0"/>
              <a:t>Such as </a:t>
            </a:r>
            <a:endParaRPr lang="en-NZ" b="1" dirty="0"/>
          </a:p>
        </p:txBody>
      </p:sp>
      <p:pic>
        <p:nvPicPr>
          <p:cNvPr id="9" name="Picture 2" descr="Download HD Battery - Battery Png Cartoon Transparent PNG Image -  NicePNG.com">
            <a:extLst>
              <a:ext uri="{FF2B5EF4-FFF2-40B4-BE49-F238E27FC236}">
                <a16:creationId xmlns:a16="http://schemas.microsoft.com/office/drawing/2014/main" id="{21FA0185-CE71-28CF-826B-CD0FA76C8E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179946" y="3664602"/>
            <a:ext cx="1530859" cy="26553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6A6EFC3-29D6-602B-0DD2-4A744E511931}"/>
              </a:ext>
            </a:extLst>
          </p:cNvPr>
          <p:cNvSpPr txBox="1"/>
          <p:nvPr/>
        </p:nvSpPr>
        <p:spPr>
          <a:xfrm>
            <a:off x="1212570" y="3240441"/>
            <a:ext cx="2481942" cy="584775"/>
          </a:xfrm>
          <a:prstGeom prst="rect">
            <a:avLst/>
          </a:prstGeom>
          <a:noFill/>
        </p:spPr>
        <p:txBody>
          <a:bodyPr wrap="square" rtlCol="0">
            <a:spAutoFit/>
          </a:bodyPr>
          <a:lstStyle/>
          <a:p>
            <a:r>
              <a:rPr lang="en-US" sz="3200" b="1" dirty="0"/>
              <a:t>Django</a:t>
            </a:r>
            <a:r>
              <a:rPr lang="en-US" sz="3200" dirty="0"/>
              <a:t> </a:t>
            </a:r>
            <a:r>
              <a:rPr lang="en-US" sz="3200" b="1" dirty="0"/>
              <a:t>ORM</a:t>
            </a:r>
            <a:endParaRPr lang="en-NZ" sz="3200" b="1" dirty="0"/>
          </a:p>
        </p:txBody>
      </p:sp>
      <p:sp>
        <p:nvSpPr>
          <p:cNvPr id="7" name="TextBox 6">
            <a:extLst>
              <a:ext uri="{FF2B5EF4-FFF2-40B4-BE49-F238E27FC236}">
                <a16:creationId xmlns:a16="http://schemas.microsoft.com/office/drawing/2014/main" id="{E3AA728D-A726-E4C6-CA64-71493D8F07F6}"/>
              </a:ext>
            </a:extLst>
          </p:cNvPr>
          <p:cNvSpPr txBox="1"/>
          <p:nvPr/>
        </p:nvSpPr>
        <p:spPr>
          <a:xfrm>
            <a:off x="855163" y="3975402"/>
            <a:ext cx="6283234" cy="707886"/>
          </a:xfrm>
          <a:prstGeom prst="rect">
            <a:avLst/>
          </a:prstGeom>
          <a:noFill/>
        </p:spPr>
        <p:txBody>
          <a:bodyPr wrap="square">
            <a:spAutoFit/>
          </a:bodyPr>
          <a:lstStyle/>
          <a:p>
            <a:r>
              <a:rPr lang="en-US" sz="4000" b="1" dirty="0"/>
              <a:t>Middlewares</a:t>
            </a:r>
            <a:endParaRPr lang="en-NZ" sz="1800" b="1" dirty="0"/>
          </a:p>
        </p:txBody>
      </p:sp>
      <p:sp>
        <p:nvSpPr>
          <p:cNvPr id="13" name="TextBox 12">
            <a:extLst>
              <a:ext uri="{FF2B5EF4-FFF2-40B4-BE49-F238E27FC236}">
                <a16:creationId xmlns:a16="http://schemas.microsoft.com/office/drawing/2014/main" id="{00260144-79C8-1498-B7B1-6A74D893E74E}"/>
              </a:ext>
            </a:extLst>
          </p:cNvPr>
          <p:cNvSpPr txBox="1"/>
          <p:nvPr/>
        </p:nvSpPr>
        <p:spPr>
          <a:xfrm>
            <a:off x="6015030" y="5968445"/>
            <a:ext cx="6283234" cy="369332"/>
          </a:xfrm>
          <a:prstGeom prst="rect">
            <a:avLst/>
          </a:prstGeom>
          <a:noFill/>
        </p:spPr>
        <p:txBody>
          <a:bodyPr wrap="square">
            <a:spAutoFit/>
          </a:bodyPr>
          <a:lstStyle/>
          <a:p>
            <a:r>
              <a:rPr lang="en-US" sz="1800" b="1" dirty="0"/>
              <a:t>HTTP libraries</a:t>
            </a:r>
            <a:endParaRPr lang="en-NZ" sz="1800" b="1" dirty="0"/>
          </a:p>
        </p:txBody>
      </p:sp>
      <p:sp>
        <p:nvSpPr>
          <p:cNvPr id="20" name="TextBox 19">
            <a:extLst>
              <a:ext uri="{FF2B5EF4-FFF2-40B4-BE49-F238E27FC236}">
                <a16:creationId xmlns:a16="http://schemas.microsoft.com/office/drawing/2014/main" id="{3A37D271-30A3-6740-CD59-53CA395A5546}"/>
              </a:ext>
            </a:extLst>
          </p:cNvPr>
          <p:cNvSpPr txBox="1"/>
          <p:nvPr/>
        </p:nvSpPr>
        <p:spPr>
          <a:xfrm>
            <a:off x="886197" y="4756899"/>
            <a:ext cx="7611290" cy="707886"/>
          </a:xfrm>
          <a:prstGeom prst="rect">
            <a:avLst/>
          </a:prstGeom>
          <a:noFill/>
        </p:spPr>
        <p:txBody>
          <a:bodyPr wrap="square">
            <a:spAutoFit/>
          </a:bodyPr>
          <a:lstStyle/>
          <a:p>
            <a:r>
              <a:rPr lang="en-US" sz="4000" b="1" dirty="0"/>
              <a:t>Template Engine</a:t>
            </a:r>
            <a:endParaRPr lang="en-NZ" sz="4000" b="1" dirty="0"/>
          </a:p>
        </p:txBody>
      </p:sp>
    </p:spTree>
    <p:extLst>
      <p:ext uri="{BB962C8B-B14F-4D97-AF65-F5344CB8AC3E}">
        <p14:creationId xmlns:p14="http://schemas.microsoft.com/office/powerpoint/2010/main" val="3350030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8B943-9EC1-B793-C56A-D4021992B22F}"/>
              </a:ext>
            </a:extLst>
          </p:cNvPr>
          <p:cNvSpPr>
            <a:spLocks noGrp="1"/>
          </p:cNvSpPr>
          <p:nvPr>
            <p:ph type="title"/>
          </p:nvPr>
        </p:nvSpPr>
        <p:spPr>
          <a:xfrm>
            <a:off x="838200" y="0"/>
            <a:ext cx="10515600" cy="1325563"/>
          </a:xfrm>
        </p:spPr>
        <p:txBody>
          <a:bodyPr/>
          <a:lstStyle/>
          <a:p>
            <a:pPr algn="ctr"/>
            <a:r>
              <a:rPr lang="en-US" dirty="0"/>
              <a:t>Projects</a:t>
            </a:r>
            <a:endParaRPr lang="en-NZ" dirty="0"/>
          </a:p>
        </p:txBody>
      </p:sp>
      <p:sp>
        <p:nvSpPr>
          <p:cNvPr id="3" name="Content Placeholder 2">
            <a:extLst>
              <a:ext uri="{FF2B5EF4-FFF2-40B4-BE49-F238E27FC236}">
                <a16:creationId xmlns:a16="http://schemas.microsoft.com/office/drawing/2014/main" id="{E5FDB162-2AAC-9D14-E758-864E1BC5E7CC}"/>
              </a:ext>
            </a:extLst>
          </p:cNvPr>
          <p:cNvSpPr>
            <a:spLocks noGrp="1"/>
          </p:cNvSpPr>
          <p:nvPr>
            <p:ph idx="1"/>
          </p:nvPr>
        </p:nvSpPr>
        <p:spPr>
          <a:xfrm>
            <a:off x="3694512" y="1174534"/>
            <a:ext cx="4802975" cy="4351338"/>
          </a:xfrm>
        </p:spPr>
        <p:txBody>
          <a:bodyPr>
            <a:normAutofit/>
          </a:bodyPr>
          <a:lstStyle/>
          <a:p>
            <a:pPr marL="0" indent="0" algn="ctr">
              <a:buNone/>
            </a:pPr>
            <a:r>
              <a:rPr lang="en-US" sz="1800" b="1" i="1" dirty="0"/>
              <a:t>Batteries Included – “A blessing and a curse”</a:t>
            </a:r>
            <a:endParaRPr lang="en-NZ" sz="1800" b="1" i="1" dirty="0"/>
          </a:p>
        </p:txBody>
      </p:sp>
      <p:pic>
        <p:nvPicPr>
          <p:cNvPr id="2050" name="Picture 2" descr="icm-institute / iCONICS / Software Factory / Quickstart Django · GitLab">
            <a:extLst>
              <a:ext uri="{FF2B5EF4-FFF2-40B4-BE49-F238E27FC236}">
                <a16:creationId xmlns:a16="http://schemas.microsoft.com/office/drawing/2014/main" id="{81987C90-93E9-B3D7-916D-44B28A2B72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6780" y="0"/>
            <a:ext cx="1174534" cy="117453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EAB616F-AEF5-AB19-BE57-0AA29B3EBC04}"/>
              </a:ext>
            </a:extLst>
          </p:cNvPr>
          <p:cNvSpPr txBox="1"/>
          <p:nvPr/>
        </p:nvSpPr>
        <p:spPr>
          <a:xfrm>
            <a:off x="3065930" y="6257364"/>
            <a:ext cx="7216719" cy="369332"/>
          </a:xfrm>
          <a:prstGeom prst="rect">
            <a:avLst/>
          </a:prstGeom>
          <a:noFill/>
        </p:spPr>
        <p:txBody>
          <a:bodyPr wrap="none" rtlCol="0">
            <a:spAutoFit/>
          </a:bodyPr>
          <a:lstStyle/>
          <a:p>
            <a:r>
              <a:rPr lang="en-NZ" dirty="0"/>
              <a:t>https://www.crowdbotics.com/blog/when-to-use-django-and-when-not-to</a:t>
            </a:r>
          </a:p>
        </p:txBody>
      </p:sp>
      <p:sp>
        <p:nvSpPr>
          <p:cNvPr id="8" name="TextBox 7">
            <a:extLst>
              <a:ext uri="{FF2B5EF4-FFF2-40B4-BE49-F238E27FC236}">
                <a16:creationId xmlns:a16="http://schemas.microsoft.com/office/drawing/2014/main" id="{4DF017E1-BE23-F259-2191-9344263C2589}"/>
              </a:ext>
            </a:extLst>
          </p:cNvPr>
          <p:cNvSpPr txBox="1"/>
          <p:nvPr/>
        </p:nvSpPr>
        <p:spPr>
          <a:xfrm>
            <a:off x="838199" y="2046100"/>
            <a:ext cx="4432043" cy="923330"/>
          </a:xfrm>
          <a:prstGeom prst="rect">
            <a:avLst/>
          </a:prstGeom>
          <a:noFill/>
        </p:spPr>
        <p:txBody>
          <a:bodyPr wrap="square" rtlCol="0">
            <a:spAutoFit/>
          </a:bodyPr>
          <a:lstStyle/>
          <a:p>
            <a:r>
              <a:rPr lang="en-US" dirty="0"/>
              <a:t>This means Django comes with a large variety of libraries and tools required for most common use cases. </a:t>
            </a:r>
            <a:r>
              <a:rPr lang="en-US" b="1" dirty="0"/>
              <a:t>Such as </a:t>
            </a:r>
            <a:endParaRPr lang="en-NZ" b="1" dirty="0"/>
          </a:p>
        </p:txBody>
      </p:sp>
      <p:pic>
        <p:nvPicPr>
          <p:cNvPr id="9" name="Picture 2" descr="Download HD Battery - Battery Png Cartoon Transparent PNG Image -  NicePNG.com">
            <a:extLst>
              <a:ext uri="{FF2B5EF4-FFF2-40B4-BE49-F238E27FC236}">
                <a16:creationId xmlns:a16="http://schemas.microsoft.com/office/drawing/2014/main" id="{21FA0185-CE71-28CF-826B-CD0FA76C8E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179946" y="3664602"/>
            <a:ext cx="1530859" cy="26553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6A6EFC3-29D6-602B-0DD2-4A744E511931}"/>
              </a:ext>
            </a:extLst>
          </p:cNvPr>
          <p:cNvSpPr txBox="1"/>
          <p:nvPr/>
        </p:nvSpPr>
        <p:spPr>
          <a:xfrm>
            <a:off x="1212570" y="3240441"/>
            <a:ext cx="2481942" cy="584775"/>
          </a:xfrm>
          <a:prstGeom prst="rect">
            <a:avLst/>
          </a:prstGeom>
          <a:noFill/>
        </p:spPr>
        <p:txBody>
          <a:bodyPr wrap="square" rtlCol="0">
            <a:spAutoFit/>
          </a:bodyPr>
          <a:lstStyle/>
          <a:p>
            <a:r>
              <a:rPr lang="en-US" sz="3200" b="1" dirty="0"/>
              <a:t>Django</a:t>
            </a:r>
            <a:r>
              <a:rPr lang="en-US" sz="3200" dirty="0"/>
              <a:t> </a:t>
            </a:r>
            <a:r>
              <a:rPr lang="en-US" sz="3200" b="1" dirty="0"/>
              <a:t>ORM</a:t>
            </a:r>
            <a:endParaRPr lang="en-NZ" sz="3200" b="1" dirty="0"/>
          </a:p>
        </p:txBody>
      </p:sp>
      <p:sp>
        <p:nvSpPr>
          <p:cNvPr id="7" name="TextBox 6">
            <a:extLst>
              <a:ext uri="{FF2B5EF4-FFF2-40B4-BE49-F238E27FC236}">
                <a16:creationId xmlns:a16="http://schemas.microsoft.com/office/drawing/2014/main" id="{E3AA728D-A726-E4C6-CA64-71493D8F07F6}"/>
              </a:ext>
            </a:extLst>
          </p:cNvPr>
          <p:cNvSpPr txBox="1"/>
          <p:nvPr/>
        </p:nvSpPr>
        <p:spPr>
          <a:xfrm>
            <a:off x="855163" y="3975402"/>
            <a:ext cx="6283234" cy="707886"/>
          </a:xfrm>
          <a:prstGeom prst="rect">
            <a:avLst/>
          </a:prstGeom>
          <a:noFill/>
        </p:spPr>
        <p:txBody>
          <a:bodyPr wrap="square">
            <a:spAutoFit/>
          </a:bodyPr>
          <a:lstStyle/>
          <a:p>
            <a:r>
              <a:rPr lang="en-US" sz="4000" b="1" dirty="0"/>
              <a:t>Middlewares</a:t>
            </a:r>
            <a:endParaRPr lang="en-NZ" sz="1800" b="1" dirty="0"/>
          </a:p>
        </p:txBody>
      </p:sp>
      <p:sp>
        <p:nvSpPr>
          <p:cNvPr id="13" name="TextBox 12">
            <a:extLst>
              <a:ext uri="{FF2B5EF4-FFF2-40B4-BE49-F238E27FC236}">
                <a16:creationId xmlns:a16="http://schemas.microsoft.com/office/drawing/2014/main" id="{00260144-79C8-1498-B7B1-6A74D893E74E}"/>
              </a:ext>
            </a:extLst>
          </p:cNvPr>
          <p:cNvSpPr txBox="1"/>
          <p:nvPr/>
        </p:nvSpPr>
        <p:spPr>
          <a:xfrm>
            <a:off x="6015030" y="5968445"/>
            <a:ext cx="6283234" cy="369332"/>
          </a:xfrm>
          <a:prstGeom prst="rect">
            <a:avLst/>
          </a:prstGeom>
          <a:noFill/>
        </p:spPr>
        <p:txBody>
          <a:bodyPr wrap="square">
            <a:spAutoFit/>
          </a:bodyPr>
          <a:lstStyle/>
          <a:p>
            <a:r>
              <a:rPr lang="en-US" sz="1800" b="1" dirty="0"/>
              <a:t>HTTP libraries</a:t>
            </a:r>
            <a:endParaRPr lang="en-NZ" sz="1800" b="1" dirty="0"/>
          </a:p>
        </p:txBody>
      </p:sp>
      <p:sp>
        <p:nvSpPr>
          <p:cNvPr id="15" name="TextBox 14">
            <a:extLst>
              <a:ext uri="{FF2B5EF4-FFF2-40B4-BE49-F238E27FC236}">
                <a16:creationId xmlns:a16="http://schemas.microsoft.com/office/drawing/2014/main" id="{2DBF1784-F45B-7B15-F653-2B969400A53B}"/>
              </a:ext>
            </a:extLst>
          </p:cNvPr>
          <p:cNvSpPr txBox="1"/>
          <p:nvPr/>
        </p:nvSpPr>
        <p:spPr>
          <a:xfrm>
            <a:off x="4448203" y="3838840"/>
            <a:ext cx="6283234" cy="769441"/>
          </a:xfrm>
          <a:prstGeom prst="rect">
            <a:avLst/>
          </a:prstGeom>
          <a:noFill/>
        </p:spPr>
        <p:txBody>
          <a:bodyPr wrap="square">
            <a:spAutoFit/>
          </a:bodyPr>
          <a:lstStyle/>
          <a:p>
            <a:r>
              <a:rPr lang="en-US" sz="4400" b="1" dirty="0"/>
              <a:t>Multi-site Support</a:t>
            </a:r>
            <a:endParaRPr lang="en-NZ" sz="4400" b="1" dirty="0"/>
          </a:p>
        </p:txBody>
      </p:sp>
      <p:sp>
        <p:nvSpPr>
          <p:cNvPr id="20" name="TextBox 19">
            <a:extLst>
              <a:ext uri="{FF2B5EF4-FFF2-40B4-BE49-F238E27FC236}">
                <a16:creationId xmlns:a16="http://schemas.microsoft.com/office/drawing/2014/main" id="{3A37D271-30A3-6740-CD59-53CA395A5546}"/>
              </a:ext>
            </a:extLst>
          </p:cNvPr>
          <p:cNvSpPr txBox="1"/>
          <p:nvPr/>
        </p:nvSpPr>
        <p:spPr>
          <a:xfrm>
            <a:off x="886197" y="4756899"/>
            <a:ext cx="7611290" cy="707886"/>
          </a:xfrm>
          <a:prstGeom prst="rect">
            <a:avLst/>
          </a:prstGeom>
          <a:noFill/>
        </p:spPr>
        <p:txBody>
          <a:bodyPr wrap="square">
            <a:spAutoFit/>
          </a:bodyPr>
          <a:lstStyle/>
          <a:p>
            <a:r>
              <a:rPr lang="en-US" sz="4000" b="1" dirty="0"/>
              <a:t>Template Engine</a:t>
            </a:r>
            <a:endParaRPr lang="en-NZ" sz="4000" b="1" dirty="0"/>
          </a:p>
        </p:txBody>
      </p:sp>
    </p:spTree>
    <p:extLst>
      <p:ext uri="{BB962C8B-B14F-4D97-AF65-F5344CB8AC3E}">
        <p14:creationId xmlns:p14="http://schemas.microsoft.com/office/powerpoint/2010/main" val="486735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8B943-9EC1-B793-C56A-D4021992B22F}"/>
              </a:ext>
            </a:extLst>
          </p:cNvPr>
          <p:cNvSpPr>
            <a:spLocks noGrp="1"/>
          </p:cNvSpPr>
          <p:nvPr>
            <p:ph type="title"/>
          </p:nvPr>
        </p:nvSpPr>
        <p:spPr>
          <a:xfrm>
            <a:off x="838200" y="0"/>
            <a:ext cx="10515600" cy="1325563"/>
          </a:xfrm>
        </p:spPr>
        <p:txBody>
          <a:bodyPr/>
          <a:lstStyle/>
          <a:p>
            <a:pPr algn="ctr"/>
            <a:r>
              <a:rPr lang="en-US" dirty="0"/>
              <a:t>Projects</a:t>
            </a:r>
            <a:endParaRPr lang="en-NZ" dirty="0"/>
          </a:p>
        </p:txBody>
      </p:sp>
      <p:sp>
        <p:nvSpPr>
          <p:cNvPr id="3" name="Content Placeholder 2">
            <a:extLst>
              <a:ext uri="{FF2B5EF4-FFF2-40B4-BE49-F238E27FC236}">
                <a16:creationId xmlns:a16="http://schemas.microsoft.com/office/drawing/2014/main" id="{E5FDB162-2AAC-9D14-E758-864E1BC5E7CC}"/>
              </a:ext>
            </a:extLst>
          </p:cNvPr>
          <p:cNvSpPr>
            <a:spLocks noGrp="1"/>
          </p:cNvSpPr>
          <p:nvPr>
            <p:ph idx="1"/>
          </p:nvPr>
        </p:nvSpPr>
        <p:spPr>
          <a:xfrm>
            <a:off x="3694512" y="1174534"/>
            <a:ext cx="4802975" cy="4351338"/>
          </a:xfrm>
        </p:spPr>
        <p:txBody>
          <a:bodyPr>
            <a:normAutofit/>
          </a:bodyPr>
          <a:lstStyle/>
          <a:p>
            <a:pPr marL="0" indent="0" algn="ctr">
              <a:buNone/>
            </a:pPr>
            <a:r>
              <a:rPr lang="en-US" sz="1800" b="1" i="1" dirty="0"/>
              <a:t>Batteries Included – “A blessing and a curse”</a:t>
            </a:r>
            <a:endParaRPr lang="en-NZ" sz="1800" b="1" i="1" dirty="0"/>
          </a:p>
        </p:txBody>
      </p:sp>
      <p:pic>
        <p:nvPicPr>
          <p:cNvPr id="2050" name="Picture 2" descr="icm-institute / iCONICS / Software Factory / Quickstart Django · GitLab">
            <a:extLst>
              <a:ext uri="{FF2B5EF4-FFF2-40B4-BE49-F238E27FC236}">
                <a16:creationId xmlns:a16="http://schemas.microsoft.com/office/drawing/2014/main" id="{81987C90-93E9-B3D7-916D-44B28A2B72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6780" y="0"/>
            <a:ext cx="1174534" cy="117453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EAB616F-AEF5-AB19-BE57-0AA29B3EBC04}"/>
              </a:ext>
            </a:extLst>
          </p:cNvPr>
          <p:cNvSpPr txBox="1"/>
          <p:nvPr/>
        </p:nvSpPr>
        <p:spPr>
          <a:xfrm>
            <a:off x="3065930" y="6257364"/>
            <a:ext cx="7216719" cy="369332"/>
          </a:xfrm>
          <a:prstGeom prst="rect">
            <a:avLst/>
          </a:prstGeom>
          <a:noFill/>
        </p:spPr>
        <p:txBody>
          <a:bodyPr wrap="none" rtlCol="0">
            <a:spAutoFit/>
          </a:bodyPr>
          <a:lstStyle/>
          <a:p>
            <a:r>
              <a:rPr lang="en-NZ" dirty="0"/>
              <a:t>https://www.crowdbotics.com/blog/when-to-use-django-and-when-not-to</a:t>
            </a:r>
          </a:p>
        </p:txBody>
      </p:sp>
      <p:sp>
        <p:nvSpPr>
          <p:cNvPr id="8" name="TextBox 7">
            <a:extLst>
              <a:ext uri="{FF2B5EF4-FFF2-40B4-BE49-F238E27FC236}">
                <a16:creationId xmlns:a16="http://schemas.microsoft.com/office/drawing/2014/main" id="{4DF017E1-BE23-F259-2191-9344263C2589}"/>
              </a:ext>
            </a:extLst>
          </p:cNvPr>
          <p:cNvSpPr txBox="1"/>
          <p:nvPr/>
        </p:nvSpPr>
        <p:spPr>
          <a:xfrm>
            <a:off x="838199" y="2046100"/>
            <a:ext cx="4432043" cy="923330"/>
          </a:xfrm>
          <a:prstGeom prst="rect">
            <a:avLst/>
          </a:prstGeom>
          <a:noFill/>
        </p:spPr>
        <p:txBody>
          <a:bodyPr wrap="square" rtlCol="0">
            <a:spAutoFit/>
          </a:bodyPr>
          <a:lstStyle/>
          <a:p>
            <a:r>
              <a:rPr lang="en-US" dirty="0"/>
              <a:t>This means Django comes with a large variety of libraries and tools required for most common use cases. </a:t>
            </a:r>
            <a:r>
              <a:rPr lang="en-US" b="1" dirty="0"/>
              <a:t>Such as </a:t>
            </a:r>
            <a:endParaRPr lang="en-NZ" b="1" dirty="0"/>
          </a:p>
        </p:txBody>
      </p:sp>
      <p:pic>
        <p:nvPicPr>
          <p:cNvPr id="9" name="Picture 2" descr="Download HD Battery - Battery Png Cartoon Transparent PNG Image -  NicePNG.com">
            <a:extLst>
              <a:ext uri="{FF2B5EF4-FFF2-40B4-BE49-F238E27FC236}">
                <a16:creationId xmlns:a16="http://schemas.microsoft.com/office/drawing/2014/main" id="{21FA0185-CE71-28CF-826B-CD0FA76C8E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179946" y="3664602"/>
            <a:ext cx="1530859" cy="26553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6A6EFC3-29D6-602B-0DD2-4A744E511931}"/>
              </a:ext>
            </a:extLst>
          </p:cNvPr>
          <p:cNvSpPr txBox="1"/>
          <p:nvPr/>
        </p:nvSpPr>
        <p:spPr>
          <a:xfrm>
            <a:off x="1212570" y="3240441"/>
            <a:ext cx="2481942" cy="584775"/>
          </a:xfrm>
          <a:prstGeom prst="rect">
            <a:avLst/>
          </a:prstGeom>
          <a:noFill/>
        </p:spPr>
        <p:txBody>
          <a:bodyPr wrap="square" rtlCol="0">
            <a:spAutoFit/>
          </a:bodyPr>
          <a:lstStyle/>
          <a:p>
            <a:r>
              <a:rPr lang="en-US" sz="3200" b="1" dirty="0"/>
              <a:t>Django</a:t>
            </a:r>
            <a:r>
              <a:rPr lang="en-US" sz="3200" dirty="0"/>
              <a:t> </a:t>
            </a:r>
            <a:r>
              <a:rPr lang="en-US" sz="3200" b="1" dirty="0"/>
              <a:t>ORM</a:t>
            </a:r>
            <a:endParaRPr lang="en-NZ" sz="3200" b="1" dirty="0"/>
          </a:p>
        </p:txBody>
      </p:sp>
      <p:sp>
        <p:nvSpPr>
          <p:cNvPr id="7" name="TextBox 6">
            <a:extLst>
              <a:ext uri="{FF2B5EF4-FFF2-40B4-BE49-F238E27FC236}">
                <a16:creationId xmlns:a16="http://schemas.microsoft.com/office/drawing/2014/main" id="{E3AA728D-A726-E4C6-CA64-71493D8F07F6}"/>
              </a:ext>
            </a:extLst>
          </p:cNvPr>
          <p:cNvSpPr txBox="1"/>
          <p:nvPr/>
        </p:nvSpPr>
        <p:spPr>
          <a:xfrm>
            <a:off x="855163" y="3975402"/>
            <a:ext cx="6283234" cy="707886"/>
          </a:xfrm>
          <a:prstGeom prst="rect">
            <a:avLst/>
          </a:prstGeom>
          <a:noFill/>
        </p:spPr>
        <p:txBody>
          <a:bodyPr wrap="square">
            <a:spAutoFit/>
          </a:bodyPr>
          <a:lstStyle/>
          <a:p>
            <a:r>
              <a:rPr lang="en-US" sz="4000" b="1" dirty="0"/>
              <a:t>Middlewares</a:t>
            </a:r>
            <a:endParaRPr lang="en-NZ" sz="1800" b="1" dirty="0"/>
          </a:p>
        </p:txBody>
      </p:sp>
      <p:sp>
        <p:nvSpPr>
          <p:cNvPr id="13" name="TextBox 12">
            <a:extLst>
              <a:ext uri="{FF2B5EF4-FFF2-40B4-BE49-F238E27FC236}">
                <a16:creationId xmlns:a16="http://schemas.microsoft.com/office/drawing/2014/main" id="{00260144-79C8-1498-B7B1-6A74D893E74E}"/>
              </a:ext>
            </a:extLst>
          </p:cNvPr>
          <p:cNvSpPr txBox="1"/>
          <p:nvPr/>
        </p:nvSpPr>
        <p:spPr>
          <a:xfrm>
            <a:off x="6015030" y="5968445"/>
            <a:ext cx="6283234" cy="369332"/>
          </a:xfrm>
          <a:prstGeom prst="rect">
            <a:avLst/>
          </a:prstGeom>
          <a:noFill/>
        </p:spPr>
        <p:txBody>
          <a:bodyPr wrap="square">
            <a:spAutoFit/>
          </a:bodyPr>
          <a:lstStyle/>
          <a:p>
            <a:r>
              <a:rPr lang="en-US" sz="1800" b="1" dirty="0"/>
              <a:t>HTTP libraries</a:t>
            </a:r>
            <a:endParaRPr lang="en-NZ" sz="1800" b="1" dirty="0"/>
          </a:p>
        </p:txBody>
      </p:sp>
      <p:sp>
        <p:nvSpPr>
          <p:cNvPr id="15" name="TextBox 14">
            <a:extLst>
              <a:ext uri="{FF2B5EF4-FFF2-40B4-BE49-F238E27FC236}">
                <a16:creationId xmlns:a16="http://schemas.microsoft.com/office/drawing/2014/main" id="{2DBF1784-F45B-7B15-F653-2B969400A53B}"/>
              </a:ext>
            </a:extLst>
          </p:cNvPr>
          <p:cNvSpPr txBox="1"/>
          <p:nvPr/>
        </p:nvSpPr>
        <p:spPr>
          <a:xfrm>
            <a:off x="4448203" y="3838840"/>
            <a:ext cx="6283234" cy="769441"/>
          </a:xfrm>
          <a:prstGeom prst="rect">
            <a:avLst/>
          </a:prstGeom>
          <a:noFill/>
        </p:spPr>
        <p:txBody>
          <a:bodyPr wrap="square">
            <a:spAutoFit/>
          </a:bodyPr>
          <a:lstStyle/>
          <a:p>
            <a:r>
              <a:rPr lang="en-US" sz="4400" b="1" dirty="0"/>
              <a:t>Multi-site Support</a:t>
            </a:r>
            <a:endParaRPr lang="en-NZ" sz="4400" b="1" dirty="0"/>
          </a:p>
        </p:txBody>
      </p:sp>
      <p:sp>
        <p:nvSpPr>
          <p:cNvPr id="18" name="TextBox 17">
            <a:extLst>
              <a:ext uri="{FF2B5EF4-FFF2-40B4-BE49-F238E27FC236}">
                <a16:creationId xmlns:a16="http://schemas.microsoft.com/office/drawing/2014/main" id="{18919D64-6C84-7554-04AC-EFFB3E31FE79}"/>
              </a:ext>
            </a:extLst>
          </p:cNvPr>
          <p:cNvSpPr txBox="1"/>
          <p:nvPr/>
        </p:nvSpPr>
        <p:spPr>
          <a:xfrm rot="20712636">
            <a:off x="5191302" y="4170760"/>
            <a:ext cx="7611290" cy="1015663"/>
          </a:xfrm>
          <a:prstGeom prst="rect">
            <a:avLst/>
          </a:prstGeom>
          <a:noFill/>
        </p:spPr>
        <p:txBody>
          <a:bodyPr wrap="square">
            <a:spAutoFit/>
          </a:bodyPr>
          <a:lstStyle/>
          <a:p>
            <a:r>
              <a:rPr lang="en-US" sz="6000" b="1" dirty="0"/>
              <a:t>Django Admin</a:t>
            </a:r>
            <a:endParaRPr lang="en-NZ" sz="6000" b="1" dirty="0"/>
          </a:p>
        </p:txBody>
      </p:sp>
      <p:sp>
        <p:nvSpPr>
          <p:cNvPr id="20" name="TextBox 19">
            <a:extLst>
              <a:ext uri="{FF2B5EF4-FFF2-40B4-BE49-F238E27FC236}">
                <a16:creationId xmlns:a16="http://schemas.microsoft.com/office/drawing/2014/main" id="{3A37D271-30A3-6740-CD59-53CA395A5546}"/>
              </a:ext>
            </a:extLst>
          </p:cNvPr>
          <p:cNvSpPr txBox="1"/>
          <p:nvPr/>
        </p:nvSpPr>
        <p:spPr>
          <a:xfrm>
            <a:off x="886197" y="4756899"/>
            <a:ext cx="7611290" cy="707886"/>
          </a:xfrm>
          <a:prstGeom prst="rect">
            <a:avLst/>
          </a:prstGeom>
          <a:noFill/>
        </p:spPr>
        <p:txBody>
          <a:bodyPr wrap="square">
            <a:spAutoFit/>
          </a:bodyPr>
          <a:lstStyle/>
          <a:p>
            <a:r>
              <a:rPr lang="en-US" sz="4000" b="1" dirty="0"/>
              <a:t>Template Engine</a:t>
            </a:r>
            <a:endParaRPr lang="en-NZ" sz="4000" b="1" dirty="0"/>
          </a:p>
        </p:txBody>
      </p:sp>
    </p:spTree>
    <p:extLst>
      <p:ext uri="{BB962C8B-B14F-4D97-AF65-F5344CB8AC3E}">
        <p14:creationId xmlns:p14="http://schemas.microsoft.com/office/powerpoint/2010/main" val="115151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2626</TotalTime>
  <Words>2903</Words>
  <Application>Microsoft Office PowerPoint</Application>
  <PresentationFormat>Widescreen</PresentationFormat>
  <Paragraphs>273</Paragraphs>
  <Slides>41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Arial</vt:lpstr>
      <vt:lpstr>Arial</vt:lpstr>
      <vt:lpstr>Calibri</vt:lpstr>
      <vt:lpstr>Calibri Light</vt:lpstr>
      <vt:lpstr>Inter</vt:lpstr>
      <vt:lpstr>Menlo</vt:lpstr>
      <vt:lpstr>Roboto</vt:lpstr>
      <vt:lpstr>sohne</vt:lpstr>
      <vt:lpstr>source-serif-pro</vt:lpstr>
      <vt:lpstr>Office Theme</vt:lpstr>
      <vt:lpstr>PowerPoint Presentation</vt:lpstr>
      <vt:lpstr>Express Framework</vt:lpstr>
      <vt:lpstr>PowerPoint Presentation</vt:lpstr>
      <vt:lpstr>Projects</vt:lpstr>
      <vt:lpstr>Projects</vt:lpstr>
      <vt:lpstr>Projects</vt:lpstr>
      <vt:lpstr>Projects</vt:lpstr>
      <vt:lpstr>Projects</vt:lpstr>
      <vt:lpstr>Projects</vt:lpstr>
      <vt:lpstr>Projects</vt:lpstr>
      <vt:lpstr>Projects</vt:lpstr>
      <vt:lpstr>Projects</vt:lpstr>
      <vt:lpstr>PowerPoint Presentation</vt:lpstr>
      <vt:lpstr>Projects</vt:lpstr>
      <vt:lpstr>Projects</vt:lpstr>
      <vt:lpstr>PowerPoint Presentation</vt:lpstr>
      <vt:lpstr>PowerPoint Presentation</vt:lpstr>
      <vt:lpstr>PowerPoint Presentation</vt:lpstr>
      <vt:lpstr>Speed of execution</vt:lpstr>
      <vt:lpstr>PowerPoint Presentation</vt:lpstr>
      <vt:lpstr>Webpage Performance</vt:lpstr>
      <vt:lpstr>Webpage Execution guide</vt:lpstr>
      <vt:lpstr>Learning Express or Django</vt:lpstr>
      <vt:lpstr>Learning Curve</vt:lpstr>
      <vt:lpstr>Plug-ins</vt:lpstr>
      <vt:lpstr>PowerPoint Presentation</vt:lpstr>
      <vt:lpstr>PowerPoint Presentation</vt:lpstr>
      <vt:lpstr>Scalability</vt:lpstr>
      <vt:lpstr>PowerPoint Presentation</vt:lpstr>
      <vt:lpstr>Node Load Test</vt:lpstr>
      <vt:lpstr>Scalability</vt:lpstr>
      <vt:lpstr>PowerPoint Presentation</vt:lpstr>
      <vt:lpstr>Security</vt:lpstr>
      <vt:lpstr>Codebase Size</vt:lpstr>
      <vt:lpstr>PowerPoint Presentation</vt:lpstr>
      <vt:lpstr>Django the Monolith</vt:lpstr>
      <vt:lpstr>Community</vt:lpstr>
      <vt:lpstr>Django Community</vt:lpstr>
      <vt:lpstr> Community</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Rowe</dc:creator>
  <cp:lastModifiedBy>David Rowe</cp:lastModifiedBy>
  <cp:revision>23</cp:revision>
  <dcterms:created xsi:type="dcterms:W3CDTF">2022-08-23T03:01:37Z</dcterms:created>
  <dcterms:modified xsi:type="dcterms:W3CDTF">2022-09-16T01:36:21Z</dcterms:modified>
</cp:coreProperties>
</file>