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499D62-BBAB-49C4-8724-856454D27A47}" v="23" dt="2022-04-22T13:50:0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varScale="1">
        <p:scale>
          <a:sx n="103" d="100"/>
          <a:sy n="103"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d-ID"/>
              <a:t>Klik untuk mengedit gaya judul Master</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811BFACF-F8DE-4570-A112-10906F2FD00C}" type="datetimeFigureOut">
              <a:rPr lang="en-ID" smtClean="0"/>
              <a:t>22/04/2022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310228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Date Placeholder 4"/>
          <p:cNvSpPr>
            <a:spLocks noGrp="1"/>
          </p:cNvSpPr>
          <p:nvPr>
            <p:ph type="dt" sz="half" idx="10"/>
          </p:nvPr>
        </p:nvSpPr>
        <p:spPr/>
        <p:txBody>
          <a:bodyPr/>
          <a:lstStyle/>
          <a:p>
            <a:fld id="{811BFACF-F8DE-4570-A112-10906F2FD00C}" type="datetimeFigureOut">
              <a:rPr lang="en-ID" smtClean="0"/>
              <a:t>22/04/2022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256133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d-ID"/>
              <a:t>Klik untuk mengedit gaya judul Master</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Date Placeholder 4"/>
          <p:cNvSpPr>
            <a:spLocks noGrp="1"/>
          </p:cNvSpPr>
          <p:nvPr>
            <p:ph type="dt" sz="half" idx="10"/>
          </p:nvPr>
        </p:nvSpPr>
        <p:spPr/>
        <p:txBody>
          <a:bodyPr/>
          <a:lstStyle/>
          <a:p>
            <a:fld id="{811BFACF-F8DE-4570-A112-10906F2FD00C}" type="datetimeFigureOut">
              <a:rPr lang="en-ID" smtClean="0"/>
              <a:t>22/04/2022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113908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d-ID"/>
              <a:t>Klik untuk mengedit gaya judul Master</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Date Placeholder 4"/>
          <p:cNvSpPr>
            <a:spLocks noGrp="1"/>
          </p:cNvSpPr>
          <p:nvPr>
            <p:ph type="dt" sz="half" idx="10"/>
          </p:nvPr>
        </p:nvSpPr>
        <p:spPr/>
        <p:txBody>
          <a:bodyPr/>
          <a:lstStyle/>
          <a:p>
            <a:fld id="{811BFACF-F8DE-4570-A112-10906F2FD00C}" type="datetimeFigureOut">
              <a:rPr lang="en-ID" smtClean="0"/>
              <a:t>22/04/2022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035A292-BB80-470A-B24B-695256D919F7}" type="slidenum">
              <a:rPr lang="en-ID" smtClean="0"/>
              <a:t>‹#›</a:t>
            </a:fld>
            <a:endParaRPr lang="en-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9557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d-ID"/>
              <a:t>Klik untuk mengedit gaya judul Master</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Date Placeholder 4"/>
          <p:cNvSpPr>
            <a:spLocks noGrp="1"/>
          </p:cNvSpPr>
          <p:nvPr>
            <p:ph type="dt" sz="half" idx="10"/>
          </p:nvPr>
        </p:nvSpPr>
        <p:spPr/>
        <p:txBody>
          <a:bodyPr/>
          <a:lstStyle/>
          <a:p>
            <a:fld id="{811BFACF-F8DE-4570-A112-10906F2FD00C}" type="datetimeFigureOut">
              <a:rPr lang="en-ID" smtClean="0"/>
              <a:t>22/04/2022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2127788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d-ID"/>
              <a:t>Klik untuk mengedit gaya judul Master</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3" name="Date Placeholder 2"/>
          <p:cNvSpPr>
            <a:spLocks noGrp="1"/>
          </p:cNvSpPr>
          <p:nvPr>
            <p:ph type="dt" sz="half" idx="10"/>
          </p:nvPr>
        </p:nvSpPr>
        <p:spPr/>
        <p:txBody>
          <a:bodyPr/>
          <a:lstStyle/>
          <a:p>
            <a:fld id="{811BFACF-F8DE-4570-A112-10906F2FD00C}" type="datetimeFigureOut">
              <a:rPr lang="en-ID" smtClean="0"/>
              <a:t>22/04/2022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119494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m Gambar">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d-ID"/>
              <a:t>Klik untuk mengedit gaya judul Master</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3" name="Date Placeholder 2"/>
          <p:cNvSpPr>
            <a:spLocks noGrp="1"/>
          </p:cNvSpPr>
          <p:nvPr>
            <p:ph type="dt" sz="half" idx="10"/>
          </p:nvPr>
        </p:nvSpPr>
        <p:spPr/>
        <p:txBody>
          <a:bodyPr/>
          <a:lstStyle/>
          <a:p>
            <a:fld id="{811BFACF-F8DE-4570-A112-10906F2FD00C}" type="datetimeFigureOut">
              <a:rPr lang="en-ID" smtClean="0"/>
              <a:t>22/04/2022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2835267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811BFACF-F8DE-4570-A112-10906F2FD00C}" type="datetimeFigureOut">
              <a:rPr lang="en-ID" smtClean="0"/>
              <a:t>22/04/2022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1114072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811BFACF-F8DE-4570-A112-10906F2FD00C}" type="datetimeFigureOut">
              <a:rPr lang="en-ID" smtClean="0"/>
              <a:t>22/04/2022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19702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811BFACF-F8DE-4570-A112-10906F2FD00C}" type="datetimeFigureOut">
              <a:rPr lang="en-ID" smtClean="0"/>
              <a:t>22/04/2022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300687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811BFACF-F8DE-4570-A112-10906F2FD00C}" type="datetimeFigureOut">
              <a:rPr lang="en-ID" smtClean="0"/>
              <a:t>22/04/2022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235239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811BFACF-F8DE-4570-A112-10906F2FD00C}" type="datetimeFigureOut">
              <a:rPr lang="en-ID" smtClean="0"/>
              <a:t>22/04/2022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35185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811BFACF-F8DE-4570-A112-10906F2FD00C}" type="datetimeFigureOut">
              <a:rPr lang="en-ID" smtClean="0"/>
              <a:t>22/04/2022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196477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811BFACF-F8DE-4570-A112-10906F2FD00C}" type="datetimeFigureOut">
              <a:rPr lang="en-ID" smtClean="0"/>
              <a:t>22/04/2022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298962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FACF-F8DE-4570-A112-10906F2FD00C}" type="datetimeFigureOut">
              <a:rPr lang="en-ID" smtClean="0"/>
              <a:t>22/04/2022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304968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d-ID"/>
              <a:t>Klik untuk mengedit gaya judul Master</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811BFACF-F8DE-4570-A112-10906F2FD00C}" type="datetimeFigureOut">
              <a:rPr lang="en-ID" smtClean="0"/>
              <a:t>22/04/2022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142045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811BFACF-F8DE-4570-A112-10906F2FD00C}" type="datetimeFigureOut">
              <a:rPr lang="en-ID" smtClean="0"/>
              <a:t>22/04/2022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035A292-BB80-470A-B24B-695256D919F7}" type="slidenum">
              <a:rPr lang="en-ID" smtClean="0"/>
              <a:t>‹#›</a:t>
            </a:fld>
            <a:endParaRPr lang="en-ID"/>
          </a:p>
        </p:txBody>
      </p:sp>
    </p:spTree>
    <p:extLst>
      <p:ext uri="{BB962C8B-B14F-4D97-AF65-F5344CB8AC3E}">
        <p14:creationId xmlns:p14="http://schemas.microsoft.com/office/powerpoint/2010/main" val="149039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1BFACF-F8DE-4570-A112-10906F2FD00C}" type="datetimeFigureOut">
              <a:rPr lang="en-ID" smtClean="0"/>
              <a:t>22/04/2022</a:t>
            </a:fld>
            <a:endParaRPr lang="en-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035A292-BB80-470A-B24B-695256D919F7}" type="slidenum">
              <a:rPr lang="en-ID" smtClean="0"/>
              <a:t>‹#›</a:t>
            </a:fld>
            <a:endParaRPr lang="en-ID"/>
          </a:p>
        </p:txBody>
      </p:sp>
    </p:spTree>
    <p:extLst>
      <p:ext uri="{BB962C8B-B14F-4D97-AF65-F5344CB8AC3E}">
        <p14:creationId xmlns:p14="http://schemas.microsoft.com/office/powerpoint/2010/main" val="25936392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2F866F7B-A705-4C7C-86A8-59E2C2D99F42}"/>
              </a:ext>
            </a:extLst>
          </p:cNvPr>
          <p:cNvSpPr>
            <a:spLocks noGrp="1"/>
          </p:cNvSpPr>
          <p:nvPr>
            <p:ph type="ctrTitle"/>
          </p:nvPr>
        </p:nvSpPr>
        <p:spPr>
          <a:xfrm>
            <a:off x="4377625" y="963507"/>
            <a:ext cx="6849344" cy="4995027"/>
          </a:xfrm>
        </p:spPr>
        <p:txBody>
          <a:bodyPr anchor="ctr">
            <a:normAutofit/>
          </a:bodyPr>
          <a:lstStyle/>
          <a:p>
            <a:pPr algn="l"/>
            <a:r>
              <a:rPr lang="en-US" sz="5200"/>
              <a:t>LAB 3 Supplay Chain</a:t>
            </a:r>
            <a:endParaRPr lang="en-ID" sz="5200"/>
          </a:p>
        </p:txBody>
      </p:sp>
      <p:sp>
        <p:nvSpPr>
          <p:cNvPr id="3" name="Subjudul 2">
            <a:extLst>
              <a:ext uri="{FF2B5EF4-FFF2-40B4-BE49-F238E27FC236}">
                <a16:creationId xmlns:a16="http://schemas.microsoft.com/office/drawing/2014/main" id="{1B6C80E5-5167-451B-A528-E4619EE2CD78}"/>
              </a:ext>
            </a:extLst>
          </p:cNvPr>
          <p:cNvSpPr>
            <a:spLocks noGrp="1"/>
          </p:cNvSpPr>
          <p:nvPr>
            <p:ph type="subTitle" idx="1"/>
          </p:nvPr>
        </p:nvSpPr>
        <p:spPr>
          <a:xfrm>
            <a:off x="965031" y="957287"/>
            <a:ext cx="2760795" cy="4995027"/>
          </a:xfrm>
        </p:spPr>
        <p:txBody>
          <a:bodyPr anchor="ctr">
            <a:normAutofit/>
          </a:bodyPr>
          <a:lstStyle/>
          <a:p>
            <a:pPr algn="r"/>
            <a:r>
              <a:rPr lang="en-US"/>
              <a:t>Mohammad Dafa Dhiyaul Haq</a:t>
            </a:r>
          </a:p>
          <a:p>
            <a:pPr algn="r"/>
            <a:r>
              <a:rPr lang="en-US"/>
              <a:t>1103194123</a:t>
            </a:r>
            <a:endParaRPr lang="en-ID"/>
          </a:p>
        </p:txBody>
      </p:sp>
      <p:cxnSp>
        <p:nvCxnSpPr>
          <p:cNvPr id="13"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66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B73F8D3-C7F3-4ACE-A54D-FC48A4DCAB25}"/>
              </a:ext>
            </a:extLst>
          </p:cNvPr>
          <p:cNvSpPr>
            <a:spLocks noGrp="1"/>
          </p:cNvSpPr>
          <p:nvPr>
            <p:ph type="title"/>
          </p:nvPr>
        </p:nvSpPr>
        <p:spPr/>
        <p:txBody>
          <a:bodyPr>
            <a:normAutofit fontScale="90000"/>
          </a:bodyPr>
          <a:lstStyle/>
          <a:p>
            <a:r>
              <a:rPr lang="en-US" dirty="0" err="1"/>
              <a:t>Hapus</a:t>
            </a:r>
            <a:r>
              <a:rPr lang="en-US" dirty="0"/>
              <a:t> </a:t>
            </a:r>
            <a:r>
              <a:rPr lang="en-US" dirty="0" err="1"/>
              <a:t>simpleStorage</a:t>
            </a:r>
            <a:r>
              <a:rPr lang="en-US" dirty="0"/>
              <a:t> pada folder contracts, </a:t>
            </a:r>
            <a:r>
              <a:rPr lang="en-US" dirty="0" err="1"/>
              <a:t>lalu</a:t>
            </a:r>
            <a:r>
              <a:rPr lang="en-US" dirty="0"/>
              <a:t> </a:t>
            </a:r>
            <a:r>
              <a:rPr lang="en-US" dirty="0" err="1"/>
              <a:t>pindahkan</a:t>
            </a:r>
            <a:r>
              <a:rPr lang="en-US" dirty="0"/>
              <a:t> 3 file yang </a:t>
            </a:r>
            <a:r>
              <a:rPr lang="en-US" dirty="0" err="1"/>
              <a:t>sudah</a:t>
            </a:r>
            <a:r>
              <a:rPr lang="en-US" dirty="0"/>
              <a:t> </a:t>
            </a:r>
            <a:r>
              <a:rPr lang="en-US" dirty="0" err="1"/>
              <a:t>dibuat</a:t>
            </a:r>
            <a:r>
              <a:rPr lang="en-US" dirty="0"/>
              <a:t> </a:t>
            </a:r>
            <a:r>
              <a:rPr lang="en-US" dirty="0" err="1"/>
              <a:t>sebelumnya</a:t>
            </a:r>
            <a:endParaRPr lang="en-ID" dirty="0"/>
          </a:p>
        </p:txBody>
      </p:sp>
      <p:pic>
        <p:nvPicPr>
          <p:cNvPr id="5" name="Tampungan Konten 4">
            <a:extLst>
              <a:ext uri="{FF2B5EF4-FFF2-40B4-BE49-F238E27FC236}">
                <a16:creationId xmlns:a16="http://schemas.microsoft.com/office/drawing/2014/main" id="{CBB2C614-4567-4F3C-99B2-D0333D00C0C3}"/>
              </a:ext>
            </a:extLst>
          </p:cNvPr>
          <p:cNvPicPr>
            <a:picLocks noGrp="1" noChangeAspect="1"/>
          </p:cNvPicPr>
          <p:nvPr>
            <p:ph idx="1"/>
          </p:nvPr>
        </p:nvPicPr>
        <p:blipFill>
          <a:blip r:embed="rId2"/>
          <a:stretch>
            <a:fillRect/>
          </a:stretch>
        </p:blipFill>
        <p:spPr>
          <a:xfrm>
            <a:off x="1256352" y="2059097"/>
            <a:ext cx="2438740" cy="3772426"/>
          </a:xfrm>
        </p:spPr>
      </p:pic>
      <p:pic>
        <p:nvPicPr>
          <p:cNvPr id="7" name="Gambar 6">
            <a:extLst>
              <a:ext uri="{FF2B5EF4-FFF2-40B4-BE49-F238E27FC236}">
                <a16:creationId xmlns:a16="http://schemas.microsoft.com/office/drawing/2014/main" id="{474A31E2-DD3F-40D4-90A6-58059828F5BE}"/>
              </a:ext>
            </a:extLst>
          </p:cNvPr>
          <p:cNvPicPr>
            <a:picLocks noChangeAspect="1"/>
          </p:cNvPicPr>
          <p:nvPr/>
        </p:nvPicPr>
        <p:blipFill>
          <a:blip r:embed="rId3"/>
          <a:stretch>
            <a:fillRect/>
          </a:stretch>
        </p:blipFill>
        <p:spPr>
          <a:xfrm>
            <a:off x="4625292" y="2180395"/>
            <a:ext cx="3743847" cy="2229161"/>
          </a:xfrm>
          <a:prstGeom prst="rect">
            <a:avLst/>
          </a:prstGeom>
        </p:spPr>
      </p:pic>
      <p:sp>
        <p:nvSpPr>
          <p:cNvPr id="8" name="Kotak Teks 7">
            <a:extLst>
              <a:ext uri="{FF2B5EF4-FFF2-40B4-BE49-F238E27FC236}">
                <a16:creationId xmlns:a16="http://schemas.microsoft.com/office/drawing/2014/main" id="{90328F6A-01DA-49D2-92EB-48B004A94C03}"/>
              </a:ext>
            </a:extLst>
          </p:cNvPr>
          <p:cNvSpPr txBox="1"/>
          <p:nvPr/>
        </p:nvSpPr>
        <p:spPr>
          <a:xfrm>
            <a:off x="8602824" y="2248678"/>
            <a:ext cx="2967135" cy="646331"/>
          </a:xfrm>
          <a:prstGeom prst="rect">
            <a:avLst/>
          </a:prstGeom>
          <a:noFill/>
        </p:spPr>
        <p:txBody>
          <a:bodyPr wrap="square" rtlCol="0">
            <a:spAutoFit/>
          </a:bodyPr>
          <a:lstStyle/>
          <a:p>
            <a:r>
              <a:rPr lang="en-US" dirty="0" err="1"/>
              <a:t>Tambahkan</a:t>
            </a:r>
            <a:r>
              <a:rPr lang="en-US" dirty="0"/>
              <a:t> </a:t>
            </a:r>
            <a:r>
              <a:rPr lang="en-US" dirty="0" err="1"/>
              <a:t>compiliers</a:t>
            </a:r>
            <a:r>
              <a:rPr lang="en-US" dirty="0"/>
              <a:t> pada file truffle-config.js</a:t>
            </a:r>
            <a:endParaRPr lang="en-ID" dirty="0"/>
          </a:p>
        </p:txBody>
      </p:sp>
    </p:spTree>
    <p:extLst>
      <p:ext uri="{BB962C8B-B14F-4D97-AF65-F5344CB8AC3E}">
        <p14:creationId xmlns:p14="http://schemas.microsoft.com/office/powerpoint/2010/main" val="124783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54C6266-3250-4122-BCE2-629C8245222E}"/>
              </a:ext>
            </a:extLst>
          </p:cNvPr>
          <p:cNvSpPr>
            <a:spLocks noGrp="1"/>
          </p:cNvSpPr>
          <p:nvPr>
            <p:ph type="title"/>
          </p:nvPr>
        </p:nvSpPr>
        <p:spPr/>
        <p:txBody>
          <a:bodyPr/>
          <a:lstStyle/>
          <a:p>
            <a:r>
              <a:rPr lang="en-US" dirty="0" err="1"/>
              <a:t>Ubah</a:t>
            </a:r>
            <a:r>
              <a:rPr lang="en-US" dirty="0"/>
              <a:t> </a:t>
            </a:r>
            <a:r>
              <a:rPr lang="en-US" dirty="0" err="1"/>
              <a:t>isi</a:t>
            </a:r>
            <a:r>
              <a:rPr lang="en-US" dirty="0"/>
              <a:t> </a:t>
            </a:r>
            <a:r>
              <a:rPr lang="en-US" dirty="0" err="1"/>
              <a:t>dari</a:t>
            </a:r>
            <a:r>
              <a:rPr lang="en-US" dirty="0"/>
              <a:t> 2_deploy_contracts.js</a:t>
            </a:r>
            <a:endParaRPr lang="en-ID" dirty="0"/>
          </a:p>
        </p:txBody>
      </p:sp>
      <p:sp>
        <p:nvSpPr>
          <p:cNvPr id="3" name="Tampungan Konten 2">
            <a:extLst>
              <a:ext uri="{FF2B5EF4-FFF2-40B4-BE49-F238E27FC236}">
                <a16:creationId xmlns:a16="http://schemas.microsoft.com/office/drawing/2014/main" id="{12DE2290-CFB8-4F57-82AD-2A8DF318874B}"/>
              </a:ext>
            </a:extLst>
          </p:cNvPr>
          <p:cNvSpPr>
            <a:spLocks noGrp="1"/>
          </p:cNvSpPr>
          <p:nvPr>
            <p:ph idx="1"/>
          </p:nvPr>
        </p:nvSpPr>
        <p:spPr/>
        <p:txBody>
          <a:bodyPr/>
          <a:lstStyle/>
          <a:p>
            <a:endParaRPr lang="en-ID" dirty="0"/>
          </a:p>
        </p:txBody>
      </p:sp>
      <p:pic>
        <p:nvPicPr>
          <p:cNvPr id="4" name="Gambar 3">
            <a:extLst>
              <a:ext uri="{FF2B5EF4-FFF2-40B4-BE49-F238E27FC236}">
                <a16:creationId xmlns:a16="http://schemas.microsoft.com/office/drawing/2014/main" id="{7D3FE349-DB26-4D06-8AE1-2A68ABAC15DA}"/>
              </a:ext>
            </a:extLst>
          </p:cNvPr>
          <p:cNvPicPr>
            <a:picLocks noChangeAspect="1"/>
          </p:cNvPicPr>
          <p:nvPr/>
        </p:nvPicPr>
        <p:blipFill>
          <a:blip r:embed="rId2"/>
          <a:stretch>
            <a:fillRect/>
          </a:stretch>
        </p:blipFill>
        <p:spPr>
          <a:xfrm>
            <a:off x="3047888" y="2079145"/>
            <a:ext cx="5326505" cy="3612867"/>
          </a:xfrm>
          <a:prstGeom prst="rect">
            <a:avLst/>
          </a:prstGeom>
        </p:spPr>
      </p:pic>
    </p:spTree>
    <p:extLst>
      <p:ext uri="{BB962C8B-B14F-4D97-AF65-F5344CB8AC3E}">
        <p14:creationId xmlns:p14="http://schemas.microsoft.com/office/powerpoint/2010/main" val="40790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AEF8F53-13BB-4CAE-8422-8080405FA0E3}"/>
              </a:ext>
            </a:extLst>
          </p:cNvPr>
          <p:cNvSpPr>
            <a:spLocks noGrp="1"/>
          </p:cNvSpPr>
          <p:nvPr>
            <p:ph type="title"/>
          </p:nvPr>
        </p:nvSpPr>
        <p:spPr/>
        <p:txBody>
          <a:bodyPr/>
          <a:lstStyle/>
          <a:p>
            <a:r>
              <a:rPr lang="en-US" dirty="0"/>
              <a:t>Edit </a:t>
            </a:r>
            <a:r>
              <a:rPr lang="en-US" dirty="0" err="1"/>
              <a:t>bagian</a:t>
            </a:r>
            <a:r>
              <a:rPr lang="en-US" dirty="0"/>
              <a:t> App.js</a:t>
            </a:r>
            <a:endParaRPr lang="en-ID" dirty="0"/>
          </a:p>
        </p:txBody>
      </p:sp>
      <p:pic>
        <p:nvPicPr>
          <p:cNvPr id="9" name="Tampungan Konten 8">
            <a:extLst>
              <a:ext uri="{FF2B5EF4-FFF2-40B4-BE49-F238E27FC236}">
                <a16:creationId xmlns:a16="http://schemas.microsoft.com/office/drawing/2014/main" id="{5DE67E08-C910-434F-B5AB-3FC13DE7EB34}"/>
              </a:ext>
            </a:extLst>
          </p:cNvPr>
          <p:cNvPicPr>
            <a:picLocks noGrp="1" noChangeAspect="1"/>
          </p:cNvPicPr>
          <p:nvPr>
            <p:ph idx="1"/>
          </p:nvPr>
        </p:nvPicPr>
        <p:blipFill>
          <a:blip r:embed="rId2"/>
          <a:stretch>
            <a:fillRect/>
          </a:stretch>
        </p:blipFill>
        <p:spPr>
          <a:xfrm>
            <a:off x="6193318" y="2341984"/>
            <a:ext cx="5567952" cy="2310882"/>
          </a:xfrm>
        </p:spPr>
      </p:pic>
      <p:pic>
        <p:nvPicPr>
          <p:cNvPr id="7" name="Gambar 6">
            <a:extLst>
              <a:ext uri="{FF2B5EF4-FFF2-40B4-BE49-F238E27FC236}">
                <a16:creationId xmlns:a16="http://schemas.microsoft.com/office/drawing/2014/main" id="{565A1E13-D178-4A6B-8C56-9F1BB02827D6}"/>
              </a:ext>
            </a:extLst>
          </p:cNvPr>
          <p:cNvPicPr>
            <a:picLocks noChangeAspect="1"/>
          </p:cNvPicPr>
          <p:nvPr/>
        </p:nvPicPr>
        <p:blipFill>
          <a:blip r:embed="rId3"/>
          <a:stretch>
            <a:fillRect/>
          </a:stretch>
        </p:blipFill>
        <p:spPr>
          <a:xfrm>
            <a:off x="733530" y="1732449"/>
            <a:ext cx="5265154" cy="4058751"/>
          </a:xfrm>
          <a:prstGeom prst="rect">
            <a:avLst/>
          </a:prstGeom>
        </p:spPr>
      </p:pic>
    </p:spTree>
    <p:extLst>
      <p:ext uri="{BB962C8B-B14F-4D97-AF65-F5344CB8AC3E}">
        <p14:creationId xmlns:p14="http://schemas.microsoft.com/office/powerpoint/2010/main" val="168340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6963DBA-A1B9-4D33-86E5-A2E2AD3A3860}"/>
              </a:ext>
            </a:extLst>
          </p:cNvPr>
          <p:cNvSpPr>
            <a:spLocks noGrp="1"/>
          </p:cNvSpPr>
          <p:nvPr>
            <p:ph type="title"/>
          </p:nvPr>
        </p:nvSpPr>
        <p:spPr/>
        <p:txBody>
          <a:bodyPr>
            <a:normAutofit fontScale="90000"/>
          </a:bodyPr>
          <a:lstStyle/>
          <a:p>
            <a:r>
              <a:rPr lang="en-US" dirty="0" err="1"/>
              <a:t>Tambahkan</a:t>
            </a:r>
            <a:r>
              <a:rPr lang="en-US" dirty="0"/>
              <a:t> 2 Function </a:t>
            </a:r>
            <a:r>
              <a:rPr lang="en-US" dirty="0" err="1"/>
              <a:t>handlesubmit</a:t>
            </a:r>
            <a:r>
              <a:rPr lang="en-US" dirty="0"/>
              <a:t> dan </a:t>
            </a:r>
            <a:r>
              <a:rPr lang="en-US" dirty="0" err="1"/>
              <a:t>handleInput</a:t>
            </a:r>
            <a:r>
              <a:rPr lang="en-US" dirty="0"/>
              <a:t> change</a:t>
            </a:r>
            <a:endParaRPr lang="en-ID" dirty="0"/>
          </a:p>
        </p:txBody>
      </p:sp>
      <p:sp>
        <p:nvSpPr>
          <p:cNvPr id="7" name="Tampungan Konten 6">
            <a:extLst>
              <a:ext uri="{FF2B5EF4-FFF2-40B4-BE49-F238E27FC236}">
                <a16:creationId xmlns:a16="http://schemas.microsoft.com/office/drawing/2014/main" id="{0203C550-7398-4330-87CD-BBA07C181373}"/>
              </a:ext>
            </a:extLst>
          </p:cNvPr>
          <p:cNvSpPr>
            <a:spLocks noGrp="1"/>
          </p:cNvSpPr>
          <p:nvPr>
            <p:ph idx="1"/>
          </p:nvPr>
        </p:nvSpPr>
        <p:spPr/>
        <p:txBody>
          <a:bodyPr/>
          <a:lstStyle/>
          <a:p>
            <a:endParaRPr lang="en-ID" dirty="0"/>
          </a:p>
        </p:txBody>
      </p:sp>
      <p:pic>
        <p:nvPicPr>
          <p:cNvPr id="9" name="Gambar 8">
            <a:extLst>
              <a:ext uri="{FF2B5EF4-FFF2-40B4-BE49-F238E27FC236}">
                <a16:creationId xmlns:a16="http://schemas.microsoft.com/office/drawing/2014/main" id="{83136C71-C030-4419-A5DA-24C6DC8B6E40}"/>
              </a:ext>
            </a:extLst>
          </p:cNvPr>
          <p:cNvPicPr>
            <a:picLocks noChangeAspect="1"/>
          </p:cNvPicPr>
          <p:nvPr/>
        </p:nvPicPr>
        <p:blipFill>
          <a:blip r:embed="rId2"/>
          <a:stretch>
            <a:fillRect/>
          </a:stretch>
        </p:blipFill>
        <p:spPr>
          <a:xfrm>
            <a:off x="3613830" y="1904190"/>
            <a:ext cx="4953691" cy="3715268"/>
          </a:xfrm>
          <a:prstGeom prst="rect">
            <a:avLst/>
          </a:prstGeom>
        </p:spPr>
      </p:pic>
    </p:spTree>
    <p:extLst>
      <p:ext uri="{BB962C8B-B14F-4D97-AF65-F5344CB8AC3E}">
        <p14:creationId xmlns:p14="http://schemas.microsoft.com/office/powerpoint/2010/main" val="144313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9E88196-A671-44C4-995D-C046ADC3BF9A}"/>
              </a:ext>
            </a:extLst>
          </p:cNvPr>
          <p:cNvSpPr>
            <a:spLocks noGrp="1"/>
          </p:cNvSpPr>
          <p:nvPr>
            <p:ph type="title"/>
          </p:nvPr>
        </p:nvSpPr>
        <p:spPr/>
        <p:txBody>
          <a:bodyPr/>
          <a:lstStyle/>
          <a:p>
            <a:r>
              <a:rPr lang="en-US" dirty="0"/>
              <a:t>Running program </a:t>
            </a:r>
            <a:endParaRPr lang="en-ID" dirty="0"/>
          </a:p>
        </p:txBody>
      </p:sp>
      <p:pic>
        <p:nvPicPr>
          <p:cNvPr id="7" name="Tampungan Konten 6">
            <a:extLst>
              <a:ext uri="{FF2B5EF4-FFF2-40B4-BE49-F238E27FC236}">
                <a16:creationId xmlns:a16="http://schemas.microsoft.com/office/drawing/2014/main" id="{0BD7E4C0-6594-456C-B240-D229FC288509}"/>
              </a:ext>
            </a:extLst>
          </p:cNvPr>
          <p:cNvPicPr>
            <a:picLocks noGrp="1" noChangeAspect="1"/>
          </p:cNvPicPr>
          <p:nvPr>
            <p:ph idx="1"/>
          </p:nvPr>
        </p:nvPicPr>
        <p:blipFill>
          <a:blip r:embed="rId2"/>
          <a:stretch>
            <a:fillRect/>
          </a:stretch>
        </p:blipFill>
        <p:spPr>
          <a:xfrm>
            <a:off x="3462652" y="2699520"/>
            <a:ext cx="5256046" cy="3431969"/>
          </a:xfrm>
        </p:spPr>
      </p:pic>
      <p:pic>
        <p:nvPicPr>
          <p:cNvPr id="5" name="Gambar 4">
            <a:extLst>
              <a:ext uri="{FF2B5EF4-FFF2-40B4-BE49-F238E27FC236}">
                <a16:creationId xmlns:a16="http://schemas.microsoft.com/office/drawing/2014/main" id="{C180717B-5F9F-46D4-A560-CF4065E9F8A1}"/>
              </a:ext>
            </a:extLst>
          </p:cNvPr>
          <p:cNvPicPr>
            <a:picLocks noChangeAspect="1"/>
          </p:cNvPicPr>
          <p:nvPr/>
        </p:nvPicPr>
        <p:blipFill>
          <a:blip r:embed="rId3"/>
          <a:stretch>
            <a:fillRect/>
          </a:stretch>
        </p:blipFill>
        <p:spPr>
          <a:xfrm>
            <a:off x="1026822" y="2120174"/>
            <a:ext cx="10127707" cy="322322"/>
          </a:xfrm>
          <a:prstGeom prst="rect">
            <a:avLst/>
          </a:prstGeom>
        </p:spPr>
      </p:pic>
    </p:spTree>
    <p:extLst>
      <p:ext uri="{BB962C8B-B14F-4D97-AF65-F5344CB8AC3E}">
        <p14:creationId xmlns:p14="http://schemas.microsoft.com/office/powerpoint/2010/main" val="168557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4C0446-8D9A-46CD-8964-02958BC65F12}"/>
              </a:ext>
            </a:extLst>
          </p:cNvPr>
          <p:cNvSpPr>
            <a:spLocks noGrp="1"/>
          </p:cNvSpPr>
          <p:nvPr>
            <p:ph type="title"/>
          </p:nvPr>
        </p:nvSpPr>
        <p:spPr/>
        <p:txBody>
          <a:bodyPr/>
          <a:lstStyle/>
          <a:p>
            <a:r>
              <a:rPr lang="en-US" dirty="0" err="1"/>
              <a:t>Hubungkan</a:t>
            </a:r>
            <a:r>
              <a:rPr lang="en-US" dirty="0"/>
              <a:t> </a:t>
            </a:r>
            <a:r>
              <a:rPr lang="en-US" dirty="0" err="1"/>
              <a:t>dengan</a:t>
            </a:r>
            <a:r>
              <a:rPr lang="en-US" dirty="0"/>
              <a:t> </a:t>
            </a:r>
            <a:r>
              <a:rPr lang="en-US" dirty="0" err="1"/>
              <a:t>metamask</a:t>
            </a:r>
            <a:endParaRPr lang="en-ID" dirty="0"/>
          </a:p>
        </p:txBody>
      </p:sp>
      <p:pic>
        <p:nvPicPr>
          <p:cNvPr id="5" name="Tampungan Konten 4">
            <a:extLst>
              <a:ext uri="{FF2B5EF4-FFF2-40B4-BE49-F238E27FC236}">
                <a16:creationId xmlns:a16="http://schemas.microsoft.com/office/drawing/2014/main" id="{5B2CAB2C-4333-4E3B-9908-6D907AE34E96}"/>
              </a:ext>
            </a:extLst>
          </p:cNvPr>
          <p:cNvPicPr>
            <a:picLocks noGrp="1" noChangeAspect="1"/>
          </p:cNvPicPr>
          <p:nvPr>
            <p:ph idx="1"/>
          </p:nvPr>
        </p:nvPicPr>
        <p:blipFill>
          <a:blip r:embed="rId2"/>
          <a:stretch>
            <a:fillRect/>
          </a:stretch>
        </p:blipFill>
        <p:spPr>
          <a:xfrm>
            <a:off x="4508359" y="1580050"/>
            <a:ext cx="3164634" cy="4917357"/>
          </a:xfrm>
        </p:spPr>
      </p:pic>
    </p:spTree>
    <p:extLst>
      <p:ext uri="{BB962C8B-B14F-4D97-AF65-F5344CB8AC3E}">
        <p14:creationId xmlns:p14="http://schemas.microsoft.com/office/powerpoint/2010/main" val="290901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mpungan Konten 4">
            <a:extLst>
              <a:ext uri="{FF2B5EF4-FFF2-40B4-BE49-F238E27FC236}">
                <a16:creationId xmlns:a16="http://schemas.microsoft.com/office/drawing/2014/main" id="{BEF16FD7-4020-42E4-A34A-5D74F716E3C6}"/>
              </a:ext>
            </a:extLst>
          </p:cNvPr>
          <p:cNvPicPr>
            <a:picLocks noGrp="1" noChangeAspect="1"/>
          </p:cNvPicPr>
          <p:nvPr>
            <p:ph idx="1"/>
          </p:nvPr>
        </p:nvPicPr>
        <p:blipFill>
          <a:blip r:embed="rId2"/>
          <a:stretch>
            <a:fillRect/>
          </a:stretch>
        </p:blipFill>
        <p:spPr>
          <a:xfrm>
            <a:off x="5123185" y="1920440"/>
            <a:ext cx="6457168" cy="810039"/>
          </a:xfrm>
        </p:spPr>
      </p:pic>
      <p:pic>
        <p:nvPicPr>
          <p:cNvPr id="7" name="Gambar 6">
            <a:extLst>
              <a:ext uri="{FF2B5EF4-FFF2-40B4-BE49-F238E27FC236}">
                <a16:creationId xmlns:a16="http://schemas.microsoft.com/office/drawing/2014/main" id="{24D8B3B9-6C41-444D-BAA2-A9376BC591AE}"/>
              </a:ext>
            </a:extLst>
          </p:cNvPr>
          <p:cNvPicPr>
            <a:picLocks noChangeAspect="1"/>
          </p:cNvPicPr>
          <p:nvPr/>
        </p:nvPicPr>
        <p:blipFill>
          <a:blip r:embed="rId3"/>
          <a:stretch>
            <a:fillRect/>
          </a:stretch>
        </p:blipFill>
        <p:spPr>
          <a:xfrm>
            <a:off x="913795" y="1716832"/>
            <a:ext cx="3595955" cy="4935893"/>
          </a:xfrm>
          <a:prstGeom prst="rect">
            <a:avLst/>
          </a:prstGeom>
        </p:spPr>
      </p:pic>
      <p:sp>
        <p:nvSpPr>
          <p:cNvPr id="8" name="Rectangle 1">
            <a:extLst>
              <a:ext uri="{FF2B5EF4-FFF2-40B4-BE49-F238E27FC236}">
                <a16:creationId xmlns:a16="http://schemas.microsoft.com/office/drawing/2014/main" id="{390325DE-B913-458D-B24C-DD58554A193A}"/>
              </a:ext>
            </a:extLst>
          </p:cNvPr>
          <p:cNvSpPr>
            <a:spLocks noGrp="1" noChangeArrowheads="1"/>
          </p:cNvSpPr>
          <p:nvPr>
            <p:ph type="title"/>
          </p:nvPr>
        </p:nvSpPr>
        <p:spPr bwMode="auto">
          <a:xfrm>
            <a:off x="333268" y="736828"/>
            <a:ext cx="115254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Di Terminal/</a:t>
            </a:r>
            <a:r>
              <a:rPr kumimoji="0" lang="en-US" altLang="en-US" sz="2000" b="0" i="0" u="none" strike="noStrike" cap="none" normalizeH="0" baseline="0" dirty="0" err="1">
                <a:ln>
                  <a:noFill/>
                </a:ln>
                <a:solidFill>
                  <a:schemeClr val="tx1"/>
                </a:solidFill>
                <a:effectLst/>
                <a:latin typeface="Arial Unicode MS"/>
              </a:rPr>
              <a:t>Powershell</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tempat</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Konsol</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Pengembang</a:t>
            </a:r>
            <a:r>
              <a:rPr kumimoji="0" lang="en-US" altLang="en-US" sz="2000" b="0" i="0" u="none" strike="noStrike" cap="none" normalizeH="0" baseline="0" dirty="0">
                <a:ln>
                  <a:noFill/>
                </a:ln>
                <a:solidFill>
                  <a:schemeClr val="tx1"/>
                </a:solidFill>
                <a:effectLst/>
                <a:latin typeface="Arial Unicode MS"/>
              </a:rPr>
              <a:t> Truffle </a:t>
            </a:r>
            <a:r>
              <a:rPr kumimoji="0" lang="en-US" altLang="en-US" sz="2000" b="0" i="0" u="none" strike="noStrike" cap="none" normalizeH="0" baseline="0" dirty="0" err="1">
                <a:ln>
                  <a:noFill/>
                </a:ln>
                <a:solidFill>
                  <a:schemeClr val="tx1"/>
                </a:solidFill>
                <a:effectLst/>
                <a:latin typeface="Arial Unicode MS"/>
              </a:rPr>
              <a:t>berjalan</a:t>
            </a:r>
            <a:r>
              <a:rPr kumimoji="0" lang="en-US" altLang="en-US" sz="2000" b="0" i="0" u="none" strike="noStrike" cap="none" normalizeH="0" baseline="0" dirty="0">
                <a:ln>
                  <a:noFill/>
                </a:ln>
                <a:solidFill>
                  <a:schemeClr val="tx1"/>
                </a:solidFill>
                <a:effectLst/>
                <a:latin typeface="Arial Unicode MS"/>
              </a:rPr>
              <a:t> scroll to the private keys on top</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Kotak Teks 9">
            <a:extLst>
              <a:ext uri="{FF2B5EF4-FFF2-40B4-BE49-F238E27FC236}">
                <a16:creationId xmlns:a16="http://schemas.microsoft.com/office/drawing/2014/main" id="{A51DDE31-F7DE-4DD7-B415-B6BC33A80536}"/>
              </a:ext>
            </a:extLst>
          </p:cNvPr>
          <p:cNvSpPr txBox="1"/>
          <p:nvPr/>
        </p:nvSpPr>
        <p:spPr>
          <a:xfrm>
            <a:off x="5018810" y="2974687"/>
            <a:ext cx="6097384" cy="369332"/>
          </a:xfrm>
          <a:prstGeom prst="rect">
            <a:avLst/>
          </a:prstGeom>
          <a:noFill/>
        </p:spPr>
        <p:txBody>
          <a:bodyPr wrap="square">
            <a:spAutoFit/>
          </a:bodyPr>
          <a:lstStyle/>
          <a:p>
            <a:r>
              <a:rPr lang="en-US" dirty="0"/>
              <a:t>Copy Private Key dan </a:t>
            </a:r>
            <a:r>
              <a:rPr lang="en-US" dirty="0" err="1"/>
              <a:t>tambahkan</a:t>
            </a:r>
            <a:r>
              <a:rPr lang="en-US" dirty="0"/>
              <a:t> </a:t>
            </a:r>
            <a:r>
              <a:rPr lang="en-US" dirty="0" err="1"/>
              <a:t>ke</a:t>
            </a:r>
            <a:r>
              <a:rPr lang="en-US" dirty="0"/>
              <a:t> </a:t>
            </a:r>
            <a:r>
              <a:rPr lang="en-US" dirty="0" err="1"/>
              <a:t>MetaMask</a:t>
            </a:r>
            <a:endParaRPr lang="en-ID" dirty="0"/>
          </a:p>
        </p:txBody>
      </p:sp>
      <p:pic>
        <p:nvPicPr>
          <p:cNvPr id="12" name="Gambar 11">
            <a:extLst>
              <a:ext uri="{FF2B5EF4-FFF2-40B4-BE49-F238E27FC236}">
                <a16:creationId xmlns:a16="http://schemas.microsoft.com/office/drawing/2014/main" id="{B2C73B66-7247-42C3-906B-4E606454B306}"/>
              </a:ext>
            </a:extLst>
          </p:cNvPr>
          <p:cNvPicPr>
            <a:picLocks noChangeAspect="1"/>
          </p:cNvPicPr>
          <p:nvPr/>
        </p:nvPicPr>
        <p:blipFill>
          <a:blip r:embed="rId4"/>
          <a:stretch>
            <a:fillRect/>
          </a:stretch>
        </p:blipFill>
        <p:spPr>
          <a:xfrm>
            <a:off x="6349278" y="3513981"/>
            <a:ext cx="2404023" cy="2975227"/>
          </a:xfrm>
          <a:prstGeom prst="rect">
            <a:avLst/>
          </a:prstGeom>
        </p:spPr>
      </p:pic>
    </p:spTree>
    <p:extLst>
      <p:ext uri="{BB962C8B-B14F-4D97-AF65-F5344CB8AC3E}">
        <p14:creationId xmlns:p14="http://schemas.microsoft.com/office/powerpoint/2010/main" val="359546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mpungan Konten 4">
            <a:extLst>
              <a:ext uri="{FF2B5EF4-FFF2-40B4-BE49-F238E27FC236}">
                <a16:creationId xmlns:a16="http://schemas.microsoft.com/office/drawing/2014/main" id="{F7AC285E-0E02-4BD7-B038-16562F7E599C}"/>
              </a:ext>
            </a:extLst>
          </p:cNvPr>
          <p:cNvPicPr>
            <a:picLocks noGrp="1" noChangeAspect="1"/>
          </p:cNvPicPr>
          <p:nvPr>
            <p:ph idx="1"/>
          </p:nvPr>
        </p:nvPicPr>
        <p:blipFill>
          <a:blip r:embed="rId2"/>
          <a:stretch>
            <a:fillRect/>
          </a:stretch>
        </p:blipFill>
        <p:spPr>
          <a:xfrm>
            <a:off x="2252126" y="2670099"/>
            <a:ext cx="7687748" cy="2705478"/>
          </a:xfrm>
        </p:spPr>
      </p:pic>
      <p:sp>
        <p:nvSpPr>
          <p:cNvPr id="6" name="Rectangle 1">
            <a:extLst>
              <a:ext uri="{FF2B5EF4-FFF2-40B4-BE49-F238E27FC236}">
                <a16:creationId xmlns:a16="http://schemas.microsoft.com/office/drawing/2014/main" id="{EC6A4BA6-4CB0-4E68-8FE0-2F22E878DA2D}"/>
              </a:ext>
            </a:extLst>
          </p:cNvPr>
          <p:cNvSpPr>
            <a:spLocks noGrp="1" noChangeArrowheads="1"/>
          </p:cNvSpPr>
          <p:nvPr>
            <p:ph type="title"/>
          </p:nvPr>
        </p:nvSpPr>
        <p:spPr bwMode="auto">
          <a:xfrm>
            <a:off x="904464" y="392161"/>
            <a:ext cx="1069348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Unicode MS"/>
              </a:rPr>
              <a:t>Kemudian</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Akun</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baru</a:t>
            </a:r>
            <a:r>
              <a:rPr kumimoji="0" lang="en-US" altLang="en-US" sz="2800" b="0" i="0" u="none" strike="noStrike" cap="none" normalizeH="0" baseline="0" dirty="0">
                <a:ln>
                  <a:noFill/>
                </a:ln>
                <a:solidFill>
                  <a:schemeClr val="tx1"/>
                </a:solidFill>
                <a:effectLst/>
                <a:latin typeface="Arial Unicode MS"/>
              </a:rPr>
              <a:t> Anda </a:t>
            </a:r>
            <a:r>
              <a:rPr kumimoji="0" lang="en-US" altLang="en-US" sz="2800" b="0" i="0" u="none" strike="noStrike" cap="none" normalizeH="0" baseline="0" dirty="0" err="1">
                <a:ln>
                  <a:noFill/>
                </a:ln>
                <a:solidFill>
                  <a:schemeClr val="tx1"/>
                </a:solidFill>
                <a:effectLst/>
                <a:latin typeface="Arial Unicode MS"/>
              </a:rPr>
              <a:t>akan</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muncul</a:t>
            </a:r>
            <a:r>
              <a:rPr kumimoji="0" lang="en-US" altLang="en-US" sz="2800" b="0" i="0" u="none" strike="noStrike" cap="none" normalizeH="0" baseline="0" dirty="0">
                <a:ln>
                  <a:noFill/>
                </a:ln>
                <a:solidFill>
                  <a:schemeClr val="tx1"/>
                </a:solidFill>
                <a:effectLst/>
                <a:latin typeface="Arial Unicode MS"/>
              </a:rPr>
              <a:t> di </a:t>
            </a:r>
            <a:r>
              <a:rPr kumimoji="0" lang="en-US" altLang="en-US" sz="2800" b="0" i="0" u="none" strike="noStrike" cap="none" normalizeH="0" baseline="0" dirty="0" err="1">
                <a:ln>
                  <a:noFill/>
                </a:ln>
                <a:solidFill>
                  <a:schemeClr val="tx1"/>
                </a:solidFill>
                <a:effectLst/>
                <a:latin typeface="Arial Unicode MS"/>
              </a:rPr>
              <a:t>sini</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dengan</a:t>
            </a:r>
            <a:r>
              <a:rPr kumimoji="0" lang="en-US" altLang="en-US" sz="2800" b="0" i="0" u="none" strike="noStrike" cap="none" normalizeH="0" baseline="0" dirty="0">
                <a:ln>
                  <a:noFill/>
                </a:ln>
                <a:solidFill>
                  <a:schemeClr val="tx1"/>
                </a:solidFill>
                <a:effectLst/>
                <a:latin typeface="Arial Unicode MS"/>
              </a:rPr>
              <a:t> ~100 Eter di </a:t>
            </a:r>
            <a:r>
              <a:rPr kumimoji="0" lang="en-US" altLang="en-US" sz="2800" b="0" i="0" u="none" strike="noStrike" cap="none" normalizeH="0" baseline="0" dirty="0" err="1">
                <a:ln>
                  <a:noFill/>
                </a:ln>
                <a:solidFill>
                  <a:schemeClr val="tx1"/>
                </a:solidFill>
                <a:effectLst/>
                <a:latin typeface="Arial Unicode MS"/>
              </a:rPr>
              <a:t>dalamnya</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Sekarang</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mari</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tambahkan</a:t>
            </a:r>
            <a:r>
              <a:rPr kumimoji="0" lang="en-US" altLang="en-US" sz="2800" b="0" i="0" u="none" strike="noStrike" cap="none" normalizeH="0" baseline="0" dirty="0">
                <a:ln>
                  <a:noFill/>
                </a:ln>
                <a:solidFill>
                  <a:schemeClr val="tx1"/>
                </a:solidFill>
                <a:effectLst/>
                <a:latin typeface="Arial Unicode MS"/>
              </a:rPr>
              <a:t> Item </a:t>
            </a:r>
            <a:r>
              <a:rPr kumimoji="0" lang="en-US" altLang="en-US" sz="2800" b="0" i="0" u="none" strike="noStrike" cap="none" normalizeH="0" baseline="0" dirty="0" err="1">
                <a:ln>
                  <a:noFill/>
                </a:ln>
                <a:solidFill>
                  <a:schemeClr val="tx1"/>
                </a:solidFill>
                <a:effectLst/>
                <a:latin typeface="Arial Unicode MS"/>
              </a:rPr>
              <a:t>baru</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ke</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Kontrak</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Cerdas</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kita</a:t>
            </a:r>
            <a:r>
              <a:rPr kumimoji="0" lang="en-US" altLang="en-US" sz="2800" b="0" i="0" u="none" strike="noStrike" cap="none" normalizeH="0" baseline="0" dirty="0">
                <a:ln>
                  <a:noFill/>
                </a:ln>
                <a:solidFill>
                  <a:schemeClr val="tx1"/>
                </a:solidFill>
                <a:effectLst/>
                <a:latin typeface="Arial Unicode MS"/>
              </a:rPr>
              <a:t>. Anda </a:t>
            </a:r>
            <a:r>
              <a:rPr kumimoji="0" lang="en-US" altLang="en-US" sz="2800" b="0" i="0" u="none" strike="noStrike" cap="none" normalizeH="0" baseline="0" dirty="0" err="1">
                <a:ln>
                  <a:noFill/>
                </a:ln>
                <a:solidFill>
                  <a:schemeClr val="tx1"/>
                </a:solidFill>
                <a:effectLst/>
                <a:latin typeface="Arial Unicode MS"/>
              </a:rPr>
              <a:t>harus</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disajikan</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dengan</a:t>
            </a:r>
            <a:r>
              <a:rPr kumimoji="0" lang="en-US" altLang="en-US" sz="2800" b="0" i="0" u="none" strike="noStrike" cap="none" normalizeH="0" baseline="0" dirty="0">
                <a:ln>
                  <a:noFill/>
                </a:ln>
                <a:solidFill>
                  <a:schemeClr val="tx1"/>
                </a:solidFill>
                <a:effectLst/>
                <a:latin typeface="Arial Unicode MS"/>
              </a:rPr>
              <a:t> popup </a:t>
            </a:r>
            <a:r>
              <a:rPr kumimoji="0" lang="en-US" altLang="en-US" sz="2800" b="0" i="0" u="none" strike="noStrike" cap="none" normalizeH="0" baseline="0" dirty="0" err="1">
                <a:ln>
                  <a:noFill/>
                </a:ln>
                <a:solidFill>
                  <a:schemeClr val="tx1"/>
                </a:solidFill>
                <a:effectLst/>
                <a:latin typeface="Arial Unicode MS"/>
              </a:rPr>
              <a:t>untuk</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mengirim</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pesan</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ke</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pengguna</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akhir</a:t>
            </a:r>
            <a:r>
              <a:rPr kumimoji="0" lang="en-US" altLang="en-US" sz="28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921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1F099A-1954-4F9D-8B0D-CC67734F1A87}"/>
              </a:ext>
            </a:extLst>
          </p:cNvPr>
          <p:cNvSpPr>
            <a:spLocks noGrp="1"/>
          </p:cNvSpPr>
          <p:nvPr>
            <p:ph type="title"/>
          </p:nvPr>
        </p:nvSpPr>
        <p:spPr/>
        <p:txBody>
          <a:bodyPr>
            <a:normAutofit fontScale="90000"/>
          </a:bodyPr>
          <a:lstStyle/>
          <a:p>
            <a:r>
              <a:rPr lang="en-US" dirty="0" err="1"/>
              <a:t>Tambahkan</a:t>
            </a:r>
            <a:r>
              <a:rPr lang="en-US" dirty="0"/>
              <a:t> function lain </a:t>
            </a:r>
            <a:r>
              <a:rPr lang="en-US" dirty="0" err="1"/>
              <a:t>dengan</a:t>
            </a:r>
            <a:r>
              <a:rPr lang="en-US" dirty="0"/>
              <a:t> </a:t>
            </a:r>
            <a:r>
              <a:rPr lang="en-US" dirty="0" err="1"/>
              <a:t>nama</a:t>
            </a:r>
            <a:r>
              <a:rPr lang="en-US" dirty="0"/>
              <a:t> </a:t>
            </a:r>
            <a:r>
              <a:rPr lang="en-US" dirty="0" err="1"/>
              <a:t>listenToPaymentEvent</a:t>
            </a:r>
            <a:endParaRPr lang="en-ID" dirty="0"/>
          </a:p>
        </p:txBody>
      </p:sp>
      <p:pic>
        <p:nvPicPr>
          <p:cNvPr id="5" name="Tampungan Konten 4">
            <a:extLst>
              <a:ext uri="{FF2B5EF4-FFF2-40B4-BE49-F238E27FC236}">
                <a16:creationId xmlns:a16="http://schemas.microsoft.com/office/drawing/2014/main" id="{ED882FC3-76FB-46D6-910D-F8A85075D7A8}"/>
              </a:ext>
            </a:extLst>
          </p:cNvPr>
          <p:cNvPicPr>
            <a:picLocks noGrp="1" noChangeAspect="1"/>
          </p:cNvPicPr>
          <p:nvPr>
            <p:ph idx="1"/>
          </p:nvPr>
        </p:nvPicPr>
        <p:blipFill>
          <a:blip r:embed="rId2"/>
          <a:stretch>
            <a:fillRect/>
          </a:stretch>
        </p:blipFill>
        <p:spPr>
          <a:xfrm>
            <a:off x="1642441" y="2446948"/>
            <a:ext cx="8897592" cy="2629267"/>
          </a:xfrm>
        </p:spPr>
      </p:pic>
    </p:spTree>
    <p:extLst>
      <p:ext uri="{BB962C8B-B14F-4D97-AF65-F5344CB8AC3E}">
        <p14:creationId xmlns:p14="http://schemas.microsoft.com/office/powerpoint/2010/main" val="227229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mpungan Konten 4">
            <a:extLst>
              <a:ext uri="{FF2B5EF4-FFF2-40B4-BE49-F238E27FC236}">
                <a16:creationId xmlns:a16="http://schemas.microsoft.com/office/drawing/2014/main" id="{C15B55BF-4C0A-43FD-BDC8-89D604F868DD}"/>
              </a:ext>
            </a:extLst>
          </p:cNvPr>
          <p:cNvPicPr>
            <a:picLocks noGrp="1" noChangeAspect="1"/>
          </p:cNvPicPr>
          <p:nvPr>
            <p:ph idx="1"/>
          </p:nvPr>
        </p:nvPicPr>
        <p:blipFill>
          <a:blip r:embed="rId2"/>
          <a:stretch>
            <a:fillRect/>
          </a:stretch>
        </p:blipFill>
        <p:spPr>
          <a:xfrm>
            <a:off x="534556" y="2575631"/>
            <a:ext cx="3710874" cy="1416628"/>
          </a:xfrm>
        </p:spPr>
      </p:pic>
      <p:sp>
        <p:nvSpPr>
          <p:cNvPr id="6" name="Rectangle 1">
            <a:extLst>
              <a:ext uri="{FF2B5EF4-FFF2-40B4-BE49-F238E27FC236}">
                <a16:creationId xmlns:a16="http://schemas.microsoft.com/office/drawing/2014/main" id="{47BABB6A-07DF-48FA-9F2F-2BE0105FD429}"/>
              </a:ext>
            </a:extLst>
          </p:cNvPr>
          <p:cNvSpPr>
            <a:spLocks noGrp="1" noChangeArrowheads="1"/>
          </p:cNvSpPr>
          <p:nvPr>
            <p:ph type="title"/>
          </p:nvPr>
        </p:nvSpPr>
        <p:spPr bwMode="auto">
          <a:xfrm>
            <a:off x="767820" y="1129143"/>
            <a:ext cx="106468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Unicode MS"/>
              </a:rPr>
              <a:t>Setiap</a:t>
            </a:r>
            <a:r>
              <a:rPr kumimoji="0" lang="en-US" altLang="en-US" sz="1800" b="0" i="0" u="none" strike="noStrike" cap="none" normalizeH="0" baseline="0" dirty="0">
                <a:ln>
                  <a:noFill/>
                </a:ln>
                <a:solidFill>
                  <a:schemeClr val="tx1"/>
                </a:solidFill>
                <a:effectLst/>
                <a:latin typeface="Arial Unicode MS"/>
              </a:rPr>
              <a:t> kali </a:t>
            </a:r>
            <a:r>
              <a:rPr kumimoji="0" lang="en-US" altLang="en-US" sz="1800" b="0" i="0" u="none" strike="noStrike" cap="none" normalizeH="0" baseline="0" dirty="0" err="1">
                <a:ln>
                  <a:noFill/>
                </a:ln>
                <a:solidFill>
                  <a:schemeClr val="tx1"/>
                </a:solidFill>
                <a:effectLst/>
                <a:latin typeface="Arial Unicode MS"/>
              </a:rPr>
              <a:t>seseorang</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membayar</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barang</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tersebut</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sebuah</a:t>
            </a:r>
            <a:r>
              <a:rPr kumimoji="0" lang="en-US" altLang="en-US" sz="1800" b="0" i="0" u="none" strike="noStrike" cap="none" normalizeH="0" baseline="0" dirty="0">
                <a:ln>
                  <a:noFill/>
                </a:ln>
                <a:solidFill>
                  <a:schemeClr val="tx1"/>
                </a:solidFill>
                <a:effectLst/>
                <a:latin typeface="Arial Unicode MS"/>
              </a:rPr>
              <a:t> popup </a:t>
            </a:r>
            <a:r>
              <a:rPr kumimoji="0" lang="en-US" altLang="en-US" sz="1800" b="0" i="0" u="none" strike="noStrike" cap="none" normalizeH="0" baseline="0" dirty="0" err="1">
                <a:ln>
                  <a:noFill/>
                </a:ln>
                <a:solidFill>
                  <a:schemeClr val="tx1"/>
                </a:solidFill>
                <a:effectLst/>
                <a:latin typeface="Arial Unicode MS"/>
              </a:rPr>
              <a:t>baru</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akan</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muncul</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memberitahu</a:t>
            </a:r>
            <a:r>
              <a:rPr kumimoji="0" lang="en-US" altLang="en-US" sz="1800" b="0" i="0" u="none" strike="noStrike" cap="none" normalizeH="0" baseline="0" dirty="0">
                <a:ln>
                  <a:noFill/>
                </a:ln>
                <a:solidFill>
                  <a:schemeClr val="tx1"/>
                </a:solidFill>
                <a:effectLst/>
                <a:latin typeface="Arial Unicode MS"/>
              </a:rPr>
              <a:t> Anda </a:t>
            </a:r>
            <a:r>
              <a:rPr kumimoji="0" lang="en-US" altLang="en-US" sz="1800" b="0" i="0" u="none" strike="noStrike" cap="none" normalizeH="0" baseline="0" dirty="0" err="1">
                <a:ln>
                  <a:noFill/>
                </a:ln>
                <a:solidFill>
                  <a:schemeClr val="tx1"/>
                </a:solidFill>
                <a:effectLst/>
                <a:latin typeface="Arial Unicode MS"/>
              </a:rPr>
              <a:t>untuk</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mengirimkannya</a:t>
            </a:r>
            <a:r>
              <a:rPr kumimoji="0" lang="en-US" altLang="en-US" sz="1800" b="0" i="0" u="none" strike="noStrike" cap="none" normalizeH="0" baseline="0" dirty="0">
                <a:ln>
                  <a:noFill/>
                </a:ln>
                <a:solidFill>
                  <a:schemeClr val="tx1"/>
                </a:solidFill>
                <a:effectLst/>
                <a:latin typeface="Arial Unicode MS"/>
              </a:rPr>
              <a:t>. Anda juga </a:t>
            </a:r>
            <a:r>
              <a:rPr kumimoji="0" lang="en-US" altLang="en-US" sz="1800" b="0" i="0" u="none" strike="noStrike" cap="none" normalizeH="0" baseline="0" dirty="0" err="1">
                <a:ln>
                  <a:noFill/>
                </a:ln>
                <a:solidFill>
                  <a:schemeClr val="tx1"/>
                </a:solidFill>
                <a:effectLst/>
                <a:latin typeface="Arial Unicode MS"/>
              </a:rPr>
              <a:t>dapat</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menambahkan</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ini</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ke</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halaman</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terpisah</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tetapi</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untuk</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kesederhanaan</a:t>
            </a:r>
            <a:r>
              <a:rPr kumimoji="0" lang="en-US" altLang="en-US" sz="1800" b="0" i="0" u="none" strike="noStrike" cap="none" normalizeH="0" baseline="0" dirty="0">
                <a:ln>
                  <a:noFill/>
                </a:ln>
                <a:solidFill>
                  <a:schemeClr val="tx1"/>
                </a:solidFill>
                <a:effectLst/>
                <a:latin typeface="Arial Unicode MS"/>
              </a:rPr>
              <a:t>, kami </a:t>
            </a:r>
            <a:r>
              <a:rPr kumimoji="0" lang="en-US" altLang="en-US" sz="1800" b="0" i="0" u="none" strike="noStrike" cap="none" normalizeH="0" baseline="0" dirty="0" err="1">
                <a:ln>
                  <a:noFill/>
                </a:ln>
                <a:solidFill>
                  <a:schemeClr val="tx1"/>
                </a:solidFill>
                <a:effectLst/>
                <a:latin typeface="Arial Unicode MS"/>
              </a:rPr>
              <a:t>hanya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menambahkannya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sebagai</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sembulan</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peringatan</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untuk</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menampilkan</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fungsi</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pemicu</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Gambar 7">
            <a:extLst>
              <a:ext uri="{FF2B5EF4-FFF2-40B4-BE49-F238E27FC236}">
                <a16:creationId xmlns:a16="http://schemas.microsoft.com/office/drawing/2014/main" id="{B6C7DEA9-3FA8-4E64-B3BD-88C4E36E05B8}"/>
              </a:ext>
            </a:extLst>
          </p:cNvPr>
          <p:cNvPicPr>
            <a:picLocks noChangeAspect="1"/>
          </p:cNvPicPr>
          <p:nvPr/>
        </p:nvPicPr>
        <p:blipFill>
          <a:blip r:embed="rId3"/>
          <a:stretch>
            <a:fillRect/>
          </a:stretch>
        </p:blipFill>
        <p:spPr>
          <a:xfrm>
            <a:off x="4349114" y="2329472"/>
            <a:ext cx="3808226" cy="4342606"/>
          </a:xfrm>
          <a:prstGeom prst="rect">
            <a:avLst/>
          </a:prstGeom>
        </p:spPr>
      </p:pic>
      <p:pic>
        <p:nvPicPr>
          <p:cNvPr id="10" name="Gambar 9">
            <a:extLst>
              <a:ext uri="{FF2B5EF4-FFF2-40B4-BE49-F238E27FC236}">
                <a16:creationId xmlns:a16="http://schemas.microsoft.com/office/drawing/2014/main" id="{DBE6E746-990F-41E2-A5A8-20B1093606FE}"/>
              </a:ext>
            </a:extLst>
          </p:cNvPr>
          <p:cNvPicPr>
            <a:picLocks noChangeAspect="1"/>
          </p:cNvPicPr>
          <p:nvPr/>
        </p:nvPicPr>
        <p:blipFill>
          <a:blip r:embed="rId4"/>
          <a:stretch>
            <a:fillRect/>
          </a:stretch>
        </p:blipFill>
        <p:spPr>
          <a:xfrm>
            <a:off x="8341290" y="2497423"/>
            <a:ext cx="3317893" cy="2233197"/>
          </a:xfrm>
          <a:prstGeom prst="rect">
            <a:avLst/>
          </a:prstGeom>
        </p:spPr>
      </p:pic>
    </p:spTree>
    <p:extLst>
      <p:ext uri="{BB962C8B-B14F-4D97-AF65-F5344CB8AC3E}">
        <p14:creationId xmlns:p14="http://schemas.microsoft.com/office/powerpoint/2010/main" val="119603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174F31C-ADFD-455B-9554-332A20BED23C}"/>
              </a:ext>
            </a:extLst>
          </p:cNvPr>
          <p:cNvSpPr>
            <a:spLocks noGrp="1"/>
          </p:cNvSpPr>
          <p:nvPr>
            <p:ph type="title"/>
          </p:nvPr>
        </p:nvSpPr>
        <p:spPr>
          <a:xfrm>
            <a:off x="913795" y="609600"/>
            <a:ext cx="10353762" cy="970450"/>
          </a:xfrm>
        </p:spPr>
        <p:txBody>
          <a:bodyPr>
            <a:normAutofit/>
          </a:bodyPr>
          <a:lstStyle/>
          <a:p>
            <a:r>
              <a:rPr lang="en-US" sz="3700" err="1"/>
              <a:t>Membuat</a:t>
            </a:r>
            <a:r>
              <a:rPr lang="en-US" sz="3700"/>
              <a:t> </a:t>
            </a:r>
            <a:r>
              <a:rPr lang="en-US" sz="3700" err="1"/>
              <a:t>ItemManager.sol</a:t>
            </a:r>
            <a:r>
              <a:rPr lang="en-US" sz="3700"/>
              <a:t> </a:t>
            </a:r>
            <a:r>
              <a:rPr lang="en-US" sz="3700" err="1"/>
              <a:t>untuk</a:t>
            </a:r>
            <a:r>
              <a:rPr lang="en-US" sz="3700"/>
              <a:t> Smart Contract</a:t>
            </a:r>
            <a:endParaRPr lang="en-ID" sz="3700"/>
          </a:p>
        </p:txBody>
      </p:sp>
      <p:pic>
        <p:nvPicPr>
          <p:cNvPr id="5" name="Tampungan Konten 4" descr="Sebuah gambar berisi teks&#10;&#10;Deskripsi dibuat secara otomatis">
            <a:extLst>
              <a:ext uri="{FF2B5EF4-FFF2-40B4-BE49-F238E27FC236}">
                <a16:creationId xmlns:a16="http://schemas.microsoft.com/office/drawing/2014/main" id="{3FC92AF6-D26F-4612-B742-E91CEB57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177" y="1832727"/>
            <a:ext cx="5949645" cy="4581225"/>
          </a:xfrm>
          <a:prstGeom prst="rect">
            <a:avLst/>
          </a:prstGeom>
        </p:spPr>
      </p:pic>
    </p:spTree>
    <p:extLst>
      <p:ext uri="{BB962C8B-B14F-4D97-AF65-F5344CB8AC3E}">
        <p14:creationId xmlns:p14="http://schemas.microsoft.com/office/powerpoint/2010/main" val="53825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mpungan Konten 4">
            <a:extLst>
              <a:ext uri="{FF2B5EF4-FFF2-40B4-BE49-F238E27FC236}">
                <a16:creationId xmlns:a16="http://schemas.microsoft.com/office/drawing/2014/main" id="{EC2FF026-EEFF-4DA4-9321-C66DF39FE221}"/>
              </a:ext>
            </a:extLst>
          </p:cNvPr>
          <p:cNvPicPr>
            <a:picLocks noGrp="1" noChangeAspect="1"/>
          </p:cNvPicPr>
          <p:nvPr>
            <p:ph idx="1"/>
          </p:nvPr>
        </p:nvPicPr>
        <p:blipFill>
          <a:blip r:embed="rId2"/>
          <a:stretch>
            <a:fillRect/>
          </a:stretch>
        </p:blipFill>
        <p:spPr>
          <a:xfrm>
            <a:off x="913795" y="3171810"/>
            <a:ext cx="6697010" cy="2857899"/>
          </a:xfrm>
        </p:spPr>
      </p:pic>
      <p:sp>
        <p:nvSpPr>
          <p:cNvPr id="6" name="Rectangle 1">
            <a:extLst>
              <a:ext uri="{FF2B5EF4-FFF2-40B4-BE49-F238E27FC236}">
                <a16:creationId xmlns:a16="http://schemas.microsoft.com/office/drawing/2014/main" id="{12E51FD6-1104-4C30-9222-8F30840FC2FE}"/>
              </a:ext>
            </a:extLst>
          </p:cNvPr>
          <p:cNvSpPr>
            <a:spLocks noGrp="1" noChangeArrowheads="1"/>
          </p:cNvSpPr>
          <p:nvPr>
            <p:ph type="title"/>
          </p:nvPr>
        </p:nvSpPr>
        <p:spPr bwMode="auto">
          <a:xfrm>
            <a:off x="913795" y="633162"/>
            <a:ext cx="103482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Ambil </a:t>
            </a:r>
            <a:r>
              <a:rPr kumimoji="0" lang="en-US" altLang="en-US" sz="1800" b="0" i="0" u="none" strike="noStrike" cap="none" normalizeH="0" baseline="0" dirty="0" err="1">
                <a:ln>
                  <a:noFill/>
                </a:ln>
                <a:solidFill>
                  <a:schemeClr val="tx1"/>
                </a:solidFill>
                <a:effectLst/>
                <a:latin typeface="Arial Unicode MS"/>
              </a:rPr>
              <a:t>alamatnya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berikan</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kepada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seseorang</a:t>
            </a:r>
            <a:r>
              <a:rPr kumimoji="0" lang="en-US" altLang="en-US" sz="1800" b="0" i="0" u="none" strike="noStrike" cap="none" normalizeH="0" baseline="0" dirty="0">
                <a:ln>
                  <a:noFill/>
                </a:ln>
                <a:solidFill>
                  <a:schemeClr val="tx1"/>
                </a:solidFill>
                <a:effectLst/>
                <a:latin typeface="Arial Unicode MS"/>
              </a:rPr>
              <a:t> yang </a:t>
            </a:r>
            <a:r>
              <a:rPr kumimoji="0" lang="en-US" altLang="en-US" sz="1800" b="0" i="0" u="none" strike="noStrike" cap="none" normalizeH="0" baseline="0" dirty="0" err="1">
                <a:ln>
                  <a:noFill/>
                </a:ln>
                <a:solidFill>
                  <a:schemeClr val="tx1"/>
                </a:solidFill>
                <a:effectLst/>
                <a:latin typeface="Arial Unicode MS"/>
              </a:rPr>
              <a:t>menyuruh</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mereka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mengirim</a:t>
            </a:r>
            <a:r>
              <a:rPr kumimoji="0" lang="en-US" altLang="en-US" sz="1800" b="0" i="0" u="none" strike="noStrike" cap="none" normalizeH="0" baseline="0" dirty="0">
                <a:ln>
                  <a:noFill/>
                </a:ln>
                <a:solidFill>
                  <a:schemeClr val="tx1"/>
                </a:solidFill>
                <a:effectLst/>
                <a:latin typeface="Arial Unicode MS"/>
              </a:rPr>
              <a:t> 100 </a:t>
            </a:r>
            <a:r>
              <a:rPr kumimoji="0" lang="en-US" altLang="en-US" sz="1800" b="0" i="0" u="none" strike="noStrike" cap="none" normalizeH="0" baseline="0" dirty="0" err="1">
                <a:ln>
                  <a:noFill/>
                </a:ln>
                <a:solidFill>
                  <a:schemeClr val="tx1"/>
                </a:solidFill>
                <a:effectLst/>
                <a:latin typeface="Arial Unicode MS"/>
              </a:rPr>
              <a:t>wei</a:t>
            </a:r>
            <a:r>
              <a:rPr kumimoji="0" lang="en-US" altLang="en-US" sz="1800" b="0" i="0" u="none" strike="noStrike" cap="none" normalizeH="0" baseline="0" dirty="0">
                <a:ln>
                  <a:noFill/>
                </a:ln>
                <a:solidFill>
                  <a:schemeClr val="tx1"/>
                </a:solidFill>
                <a:effectLst/>
                <a:latin typeface="Arial Unicode MS"/>
              </a:rPr>
              <a:t> (0,0000000000000001 Ether) dan </a:t>
            </a:r>
            <a:r>
              <a:rPr kumimoji="0" lang="en-US" altLang="en-US" sz="1800" b="0" i="0" u="none" strike="noStrike" cap="none" normalizeH="0" baseline="0" dirty="0" err="1">
                <a:ln>
                  <a:noFill/>
                </a:ln>
                <a:solidFill>
                  <a:schemeClr val="tx1"/>
                </a:solidFill>
                <a:effectLst/>
                <a:latin typeface="Arial Unicode MS"/>
              </a:rPr>
              <a:t>sedikit</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lebih</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banyak</a:t>
            </a:r>
            <a:r>
              <a:rPr kumimoji="0" lang="en-US" altLang="en-US" sz="1800" b="0" i="0" u="none" strike="noStrike" cap="none" normalizeH="0" baseline="0" dirty="0">
                <a:ln>
                  <a:noFill/>
                </a:ln>
                <a:solidFill>
                  <a:schemeClr val="tx1"/>
                </a:solidFill>
                <a:effectLst/>
                <a:latin typeface="Arial Unicode MS"/>
              </a:rPr>
              <a:t> gas </a:t>
            </a:r>
            <a:r>
              <a:rPr kumimoji="0" lang="en-US" altLang="en-US" sz="1800" b="0" i="0" u="none" strike="noStrike" cap="none" normalizeH="0" baseline="0" dirty="0" err="1">
                <a:ln>
                  <a:noFill/>
                </a:ln>
                <a:solidFill>
                  <a:schemeClr val="tx1"/>
                </a:solidFill>
                <a:effectLst/>
                <a:latin typeface="Arial Unicode MS"/>
              </a:rPr>
              <a:t>ke</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alamat</a:t>
            </a:r>
            <a:r>
              <a:rPr kumimoji="0" lang="en-US" altLang="en-US" sz="1800" b="0" i="0" u="none" strike="noStrike" cap="none" normalizeH="0" baseline="0" dirty="0">
                <a:ln>
                  <a:noFill/>
                </a:ln>
                <a:solidFill>
                  <a:schemeClr val="tx1"/>
                </a:solidFill>
                <a:effectLst/>
                <a:latin typeface="Arial Unicode MS"/>
              </a:rPr>
              <a:t> yang </a:t>
            </a:r>
            <a:r>
              <a:rPr kumimoji="0" lang="en-US" altLang="en-US" sz="1800" b="0" i="0" u="none" strike="noStrike" cap="none" normalizeH="0" baseline="0" dirty="0" err="1">
                <a:ln>
                  <a:noFill/>
                </a:ln>
                <a:solidFill>
                  <a:schemeClr val="tx1"/>
                </a:solidFill>
                <a:effectLst/>
                <a:latin typeface="Arial Unicode MS"/>
              </a:rPr>
              <a:t>ditentukan</a:t>
            </a:r>
            <a:r>
              <a:rPr kumimoji="0" lang="en-US" altLang="en-US" sz="1800" b="0" i="0" u="none" strike="noStrike" cap="none" normalizeH="0" baseline="0" dirty="0">
                <a:ln>
                  <a:noFill/>
                </a:ln>
                <a:solidFill>
                  <a:schemeClr val="tx1"/>
                </a:solidFill>
                <a:effectLst/>
                <a:latin typeface="Arial Unicode MS"/>
              </a:rPr>
              <a:t>. Anda </a:t>
            </a:r>
            <a:r>
              <a:rPr kumimoji="0" lang="en-US" altLang="en-US" sz="1800" b="0" i="0" u="none" strike="noStrike" cap="none" normalizeH="0" baseline="0" dirty="0" err="1">
                <a:ln>
                  <a:noFill/>
                </a:ln>
                <a:solidFill>
                  <a:schemeClr val="tx1"/>
                </a:solidFill>
                <a:effectLst/>
                <a:latin typeface="Arial Unicode MS"/>
              </a:rPr>
              <a:t>dapat</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melakukannya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melalui</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MetaMask</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atau</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melalui</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konsol</a:t>
            </a:r>
            <a:r>
              <a:rPr kumimoji="0" lang="en-US" altLang="en-US" sz="1800" b="0" i="0" u="none" strike="noStrike" cap="none" normalizeH="0" baseline="0" dirty="0">
                <a:ln>
                  <a:noFill/>
                </a:ln>
                <a:solidFill>
                  <a:schemeClr val="tx1"/>
                </a:solidFill>
                <a:effectLst/>
                <a:latin typeface="Arial Unicode MS"/>
              </a:rPr>
              <a:t> truffle:</a:t>
            </a:r>
            <a:r>
              <a:rPr kumimoji="0" lang="en-US" altLang="en-US" sz="14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Kotak Teks 7">
            <a:extLst>
              <a:ext uri="{FF2B5EF4-FFF2-40B4-BE49-F238E27FC236}">
                <a16:creationId xmlns:a16="http://schemas.microsoft.com/office/drawing/2014/main" id="{B44BF1E2-2ED5-4EAE-8ABA-0283B1BFE38E}"/>
              </a:ext>
            </a:extLst>
          </p:cNvPr>
          <p:cNvSpPr txBox="1"/>
          <p:nvPr/>
        </p:nvSpPr>
        <p:spPr>
          <a:xfrm>
            <a:off x="913795" y="1717610"/>
            <a:ext cx="10348253" cy="369332"/>
          </a:xfrm>
          <a:prstGeom prst="rect">
            <a:avLst/>
          </a:prstGeom>
          <a:noFill/>
        </p:spPr>
        <p:txBody>
          <a:bodyPr wrap="square">
            <a:spAutoFit/>
          </a:bodyPr>
          <a:lstStyle/>
          <a:p>
            <a:r>
              <a:rPr lang="en-US" dirty="0"/>
              <a:t>web3.eth.sendTransaction({to: "ITEM_ADDRESS", value: 100, from: accounts[1], gas: 2000000}); </a:t>
            </a:r>
            <a:endParaRPr lang="en-ID" dirty="0"/>
          </a:p>
        </p:txBody>
      </p:sp>
      <p:sp>
        <p:nvSpPr>
          <p:cNvPr id="10" name="Kotak Teks 9">
            <a:extLst>
              <a:ext uri="{FF2B5EF4-FFF2-40B4-BE49-F238E27FC236}">
                <a16:creationId xmlns:a16="http://schemas.microsoft.com/office/drawing/2014/main" id="{A144556D-AFFC-4E06-8304-C15A95DE522F}"/>
              </a:ext>
            </a:extLst>
          </p:cNvPr>
          <p:cNvSpPr txBox="1"/>
          <p:nvPr/>
        </p:nvSpPr>
        <p:spPr>
          <a:xfrm>
            <a:off x="913795" y="2371498"/>
            <a:ext cx="6097384" cy="369332"/>
          </a:xfrm>
          <a:prstGeom prst="rect">
            <a:avLst/>
          </a:prstGeom>
          <a:noFill/>
        </p:spPr>
        <p:txBody>
          <a:bodyPr wrap="square">
            <a:spAutoFit/>
          </a:bodyPr>
          <a:lstStyle/>
          <a:p>
            <a:r>
              <a:rPr lang="en-US" dirty="0"/>
              <a:t>Then a popup should appear on the website</a:t>
            </a:r>
            <a:endParaRPr lang="en-ID" dirty="0"/>
          </a:p>
        </p:txBody>
      </p:sp>
    </p:spTree>
    <p:extLst>
      <p:ext uri="{BB962C8B-B14F-4D97-AF65-F5344CB8AC3E}">
        <p14:creationId xmlns:p14="http://schemas.microsoft.com/office/powerpoint/2010/main" val="96654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12B153E-3F9F-43A9-AC0C-0F88A812844E}"/>
              </a:ext>
            </a:extLst>
          </p:cNvPr>
          <p:cNvSpPr>
            <a:spLocks noGrp="1"/>
          </p:cNvSpPr>
          <p:nvPr>
            <p:ph type="title"/>
          </p:nvPr>
        </p:nvSpPr>
        <p:spPr/>
        <p:txBody>
          <a:bodyPr/>
          <a:lstStyle/>
          <a:p>
            <a:r>
              <a:rPr lang="en-US" dirty="0" err="1"/>
              <a:t>Tambahkan</a:t>
            </a:r>
            <a:r>
              <a:rPr lang="en-US" dirty="0"/>
              <a:t> itemManajer.test.js di folder test</a:t>
            </a:r>
            <a:endParaRPr lang="en-ID" dirty="0"/>
          </a:p>
        </p:txBody>
      </p:sp>
      <p:pic>
        <p:nvPicPr>
          <p:cNvPr id="5" name="Tampungan Konten 4">
            <a:extLst>
              <a:ext uri="{FF2B5EF4-FFF2-40B4-BE49-F238E27FC236}">
                <a16:creationId xmlns:a16="http://schemas.microsoft.com/office/drawing/2014/main" id="{FB360BC4-B9AA-4A88-A509-529521A6587D}"/>
              </a:ext>
            </a:extLst>
          </p:cNvPr>
          <p:cNvPicPr>
            <a:picLocks noGrp="1" noChangeAspect="1"/>
          </p:cNvPicPr>
          <p:nvPr>
            <p:ph idx="1"/>
          </p:nvPr>
        </p:nvPicPr>
        <p:blipFill>
          <a:blip r:embed="rId2"/>
          <a:stretch>
            <a:fillRect/>
          </a:stretch>
        </p:blipFill>
        <p:spPr>
          <a:xfrm>
            <a:off x="932730" y="2123053"/>
            <a:ext cx="10317015" cy="3277057"/>
          </a:xfrm>
        </p:spPr>
      </p:pic>
    </p:spTree>
    <p:extLst>
      <p:ext uri="{BB962C8B-B14F-4D97-AF65-F5344CB8AC3E}">
        <p14:creationId xmlns:p14="http://schemas.microsoft.com/office/powerpoint/2010/main" val="2886684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mpungan Konten 5">
            <a:extLst>
              <a:ext uri="{FF2B5EF4-FFF2-40B4-BE49-F238E27FC236}">
                <a16:creationId xmlns:a16="http://schemas.microsoft.com/office/drawing/2014/main" id="{4D73E6C6-288E-4490-965F-D551C90B03AB}"/>
              </a:ext>
            </a:extLst>
          </p:cNvPr>
          <p:cNvPicPr>
            <a:picLocks noGrp="1" noChangeAspect="1"/>
          </p:cNvPicPr>
          <p:nvPr>
            <p:ph idx="1"/>
          </p:nvPr>
        </p:nvPicPr>
        <p:blipFill>
          <a:blip r:embed="rId2"/>
          <a:stretch>
            <a:fillRect/>
          </a:stretch>
        </p:blipFill>
        <p:spPr>
          <a:xfrm>
            <a:off x="1054861" y="3050216"/>
            <a:ext cx="2864546" cy="757567"/>
          </a:xfrm>
        </p:spPr>
      </p:pic>
      <p:sp>
        <p:nvSpPr>
          <p:cNvPr id="4" name="Rectangle 1">
            <a:extLst>
              <a:ext uri="{FF2B5EF4-FFF2-40B4-BE49-F238E27FC236}">
                <a16:creationId xmlns:a16="http://schemas.microsoft.com/office/drawing/2014/main" id="{C9A4DD62-3B44-4E31-B789-EE05424CA112}"/>
              </a:ext>
            </a:extLst>
          </p:cNvPr>
          <p:cNvSpPr>
            <a:spLocks noGrp="1" noChangeArrowheads="1"/>
          </p:cNvSpPr>
          <p:nvPr>
            <p:ph type="title"/>
          </p:nvPr>
        </p:nvSpPr>
        <p:spPr bwMode="auto">
          <a:xfrm>
            <a:off x="913795" y="894771"/>
            <a:ext cx="103414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Unicode MS"/>
              </a:rPr>
              <a:t>Biarkan</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konsol</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pengembangan</a:t>
            </a:r>
            <a:r>
              <a:rPr kumimoji="0" lang="en-US" altLang="en-US" sz="2000" b="0" i="0" u="none" strike="noStrike" cap="none" normalizeH="0" baseline="0" dirty="0">
                <a:ln>
                  <a:noFill/>
                </a:ln>
                <a:solidFill>
                  <a:schemeClr val="tx1"/>
                </a:solidFill>
                <a:effectLst/>
                <a:latin typeface="Arial Unicode MS"/>
              </a:rPr>
              <a:t> truffle </a:t>
            </a:r>
            <a:r>
              <a:rPr kumimoji="0" lang="en-US" altLang="en-US" sz="2000" b="0" i="0" u="none" strike="noStrike" cap="none" normalizeH="0" baseline="0" dirty="0" err="1">
                <a:ln>
                  <a:noFill/>
                </a:ln>
                <a:solidFill>
                  <a:schemeClr val="tx1"/>
                </a:solidFill>
                <a:effectLst/>
                <a:latin typeface="Arial Unicode MS"/>
              </a:rPr>
              <a:t>terbuka</a:t>
            </a:r>
            <a:r>
              <a:rPr kumimoji="0" lang="en-US" altLang="en-US" sz="2000" b="0" i="0" u="none" strike="noStrike" cap="none" normalizeH="0" baseline="0" dirty="0">
                <a:ln>
                  <a:noFill/>
                </a:ln>
                <a:solidFill>
                  <a:schemeClr val="tx1"/>
                </a:solidFill>
                <a:effectLst/>
                <a:latin typeface="Arial Unicode MS"/>
              </a:rPr>
              <a:t> dan </a:t>
            </a:r>
            <a:r>
              <a:rPr kumimoji="0" lang="en-US" altLang="en-US" sz="2000" b="0" i="0" u="none" strike="noStrike" cap="none" normalizeH="0" baseline="0" dirty="0" err="1">
                <a:ln>
                  <a:noFill/>
                </a:ln>
                <a:solidFill>
                  <a:schemeClr val="tx1"/>
                </a:solidFill>
                <a:effectLst/>
                <a:latin typeface="Arial Unicode MS"/>
              </a:rPr>
              <a:t>ketik</a:t>
            </a:r>
            <a:r>
              <a:rPr kumimoji="0" lang="en-US" altLang="en-US" sz="2000" b="0" i="0" u="none" strike="noStrike" cap="none" normalizeH="0" baseline="0" dirty="0">
                <a:ln>
                  <a:noFill/>
                </a:ln>
                <a:solidFill>
                  <a:schemeClr val="tx1"/>
                </a:solidFill>
                <a:effectLst/>
                <a:latin typeface="Arial Unicode MS"/>
              </a:rPr>
              <a:t> terminal/</a:t>
            </a:r>
            <a:r>
              <a:rPr kumimoji="0" lang="en-US" altLang="en-US" sz="2000" b="0" i="0" u="none" strike="noStrike" cap="none" normalizeH="0" baseline="0" dirty="0" err="1">
                <a:ln>
                  <a:noFill/>
                </a:ln>
                <a:solidFill>
                  <a:schemeClr val="tx1"/>
                </a:solidFill>
                <a:effectLst/>
                <a:latin typeface="Arial Unicode MS"/>
              </a:rPr>
              <a:t>jendela</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powershell</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baru</a:t>
            </a:r>
            <a:r>
              <a:rPr kumimoji="0" lang="en-US" altLang="en-US" sz="20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8" name="Gambar 7">
            <a:extLst>
              <a:ext uri="{FF2B5EF4-FFF2-40B4-BE49-F238E27FC236}">
                <a16:creationId xmlns:a16="http://schemas.microsoft.com/office/drawing/2014/main" id="{0A0528B4-069B-4AA5-A081-499D62A44F96}"/>
              </a:ext>
            </a:extLst>
          </p:cNvPr>
          <p:cNvPicPr>
            <a:picLocks noChangeAspect="1"/>
          </p:cNvPicPr>
          <p:nvPr/>
        </p:nvPicPr>
        <p:blipFill>
          <a:blip r:embed="rId3"/>
          <a:stretch>
            <a:fillRect/>
          </a:stretch>
        </p:blipFill>
        <p:spPr>
          <a:xfrm>
            <a:off x="4578969" y="1876797"/>
            <a:ext cx="5982535" cy="3886742"/>
          </a:xfrm>
          <a:prstGeom prst="rect">
            <a:avLst/>
          </a:prstGeom>
        </p:spPr>
      </p:pic>
    </p:spTree>
    <p:extLst>
      <p:ext uri="{BB962C8B-B14F-4D97-AF65-F5344CB8AC3E}">
        <p14:creationId xmlns:p14="http://schemas.microsoft.com/office/powerpoint/2010/main" val="292338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EF4389-C56F-4D31-BD5B-95F7E5972DF2}"/>
              </a:ext>
            </a:extLst>
          </p:cNvPr>
          <p:cNvSpPr>
            <a:spLocks noGrp="1"/>
          </p:cNvSpPr>
          <p:nvPr>
            <p:ph type="title"/>
          </p:nvPr>
        </p:nvSpPr>
        <p:spPr/>
        <p:txBody>
          <a:bodyPr/>
          <a:lstStyle/>
          <a:p>
            <a:r>
              <a:rPr lang="en-US" dirty="0" err="1"/>
              <a:t>Membuat</a:t>
            </a:r>
            <a:r>
              <a:rPr lang="en-US" dirty="0"/>
              <a:t> </a:t>
            </a:r>
            <a:r>
              <a:rPr lang="en-US" dirty="0" err="1"/>
              <a:t>Item.sol</a:t>
            </a:r>
            <a:endParaRPr lang="en-ID" dirty="0"/>
          </a:p>
        </p:txBody>
      </p:sp>
      <p:pic>
        <p:nvPicPr>
          <p:cNvPr id="5" name="Tampungan Konten 4" descr="Sebuah gambar berisi teks, cuplikan layar, monitor, layar&#10;&#10;Deskripsi dibuat secara otomatis">
            <a:extLst>
              <a:ext uri="{FF2B5EF4-FFF2-40B4-BE49-F238E27FC236}">
                <a16:creationId xmlns:a16="http://schemas.microsoft.com/office/drawing/2014/main" id="{5C392471-426F-423E-8856-A5648FEF4C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336" y="1731963"/>
            <a:ext cx="6769802" cy="4059237"/>
          </a:xfrm>
        </p:spPr>
      </p:pic>
    </p:spTree>
    <p:extLst>
      <p:ext uri="{BB962C8B-B14F-4D97-AF65-F5344CB8AC3E}">
        <p14:creationId xmlns:p14="http://schemas.microsoft.com/office/powerpoint/2010/main" val="220467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E558D6-AECE-4516-B0CE-F93FB4906E5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dirty="0"/>
              <a:t>Import </a:t>
            </a:r>
            <a:r>
              <a:rPr lang="en-US"/>
              <a:t>Item.sol</a:t>
            </a:r>
            <a:r>
              <a:rPr lang="en-US" dirty="0"/>
              <a:t> </a:t>
            </a:r>
            <a:r>
              <a:rPr lang="en-US"/>
              <a:t>ke</a:t>
            </a:r>
            <a:r>
              <a:rPr lang="en-US" dirty="0"/>
              <a:t> </a:t>
            </a:r>
            <a:r>
              <a:rPr lang="en-US"/>
              <a:t>ItemManager.sol</a:t>
            </a:r>
          </a:p>
        </p:txBody>
      </p:sp>
      <p:sp>
        <p:nvSpPr>
          <p:cNvPr id="6" name="Kotak Teks 5">
            <a:extLst>
              <a:ext uri="{FF2B5EF4-FFF2-40B4-BE49-F238E27FC236}">
                <a16:creationId xmlns:a16="http://schemas.microsoft.com/office/drawing/2014/main" id="{4678383F-733A-4E89-8F25-C1FDDEBA6039}"/>
              </a:ext>
            </a:extLst>
          </p:cNvPr>
          <p:cNvSpPr txBox="1"/>
          <p:nvPr/>
        </p:nvSpPr>
        <p:spPr>
          <a:xfrm>
            <a:off x="913795" y="1732449"/>
            <a:ext cx="5546272" cy="4058751"/>
          </a:xfrm>
          <a:prstGeom prst="rect">
            <a:avLst/>
          </a:prstGeom>
        </p:spPr>
        <p:txBody>
          <a:bodyPr vert="horz" lIns="91440" tIns="45720" rIns="91440" bIns="45720" rtlCol="0" anchor="ctr">
            <a:normAutofit/>
          </a:bodyPr>
          <a:lstStyle/>
          <a:p>
            <a:pPr>
              <a:spcBef>
                <a:spcPct val="20000"/>
              </a:spcBef>
              <a:spcAft>
                <a:spcPts val="600"/>
              </a:spcAft>
              <a:buClr>
                <a:srgbClr val="ECBC2C"/>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Tambahkan address, dan item</a:t>
            </a:r>
          </a:p>
        </p:txBody>
      </p:sp>
      <p:pic>
        <p:nvPicPr>
          <p:cNvPr id="11" name="Picture 1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 name="Tampungan Konten 4" descr="Sebuah gambar berisi teks&#10;&#10;Deskripsi dibuat secara otomatis">
            <a:extLst>
              <a:ext uri="{FF2B5EF4-FFF2-40B4-BE49-F238E27FC236}">
                <a16:creationId xmlns:a16="http://schemas.microsoft.com/office/drawing/2014/main" id="{C44497A4-8094-4BDC-8DDB-898D3BD097C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2848" r="3" b="2317"/>
          <a:stretch/>
        </p:blipFill>
        <p:spPr>
          <a:xfrm>
            <a:off x="7066560" y="2132822"/>
            <a:ext cx="4065464" cy="3258006"/>
          </a:xfrm>
          <a:prstGeom prst="rect">
            <a:avLst/>
          </a:prstGeom>
        </p:spPr>
      </p:pic>
    </p:spTree>
    <p:extLst>
      <p:ext uri="{BB962C8B-B14F-4D97-AF65-F5344CB8AC3E}">
        <p14:creationId xmlns:p14="http://schemas.microsoft.com/office/powerpoint/2010/main" val="369928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631906B-03A2-4B1F-9211-ECF73CC179E0}"/>
              </a:ext>
            </a:extLst>
          </p:cNvPr>
          <p:cNvSpPr>
            <a:spLocks noGrp="1"/>
          </p:cNvSpPr>
          <p:nvPr>
            <p:ph type="title"/>
          </p:nvPr>
        </p:nvSpPr>
        <p:spPr/>
        <p:txBody>
          <a:bodyPr/>
          <a:lstStyle/>
          <a:p>
            <a:r>
              <a:rPr lang="en-US"/>
              <a:t>Membuat Ownable.sol untuk fungsi Ownable</a:t>
            </a:r>
            <a:endParaRPr lang="en-ID" dirty="0"/>
          </a:p>
        </p:txBody>
      </p:sp>
      <p:pic>
        <p:nvPicPr>
          <p:cNvPr id="5" name="Tampungan Konten 4">
            <a:extLst>
              <a:ext uri="{FF2B5EF4-FFF2-40B4-BE49-F238E27FC236}">
                <a16:creationId xmlns:a16="http://schemas.microsoft.com/office/drawing/2014/main" id="{638C87C6-0CA6-48D5-970A-F1142E22E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064" y="1731963"/>
            <a:ext cx="4830346" cy="4059237"/>
          </a:xfrm>
        </p:spPr>
      </p:pic>
    </p:spTree>
    <p:extLst>
      <p:ext uri="{BB962C8B-B14F-4D97-AF65-F5344CB8AC3E}">
        <p14:creationId xmlns:p14="http://schemas.microsoft.com/office/powerpoint/2010/main" val="98776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FFAEFD1-2AC0-4565-B949-1B7862D4B61E}"/>
              </a:ext>
            </a:extLst>
          </p:cNvPr>
          <p:cNvSpPr>
            <a:spLocks noGrp="1"/>
          </p:cNvSpPr>
          <p:nvPr>
            <p:ph type="title"/>
          </p:nvPr>
        </p:nvSpPr>
        <p:spPr/>
        <p:txBody>
          <a:bodyPr/>
          <a:lstStyle/>
          <a:p>
            <a:r>
              <a:rPr lang="en-US" dirty="0"/>
              <a:t>Import file </a:t>
            </a:r>
            <a:r>
              <a:rPr lang="en-US" dirty="0" err="1"/>
              <a:t>Ownable.sol</a:t>
            </a:r>
            <a:r>
              <a:rPr lang="en-US" dirty="0"/>
              <a:t> </a:t>
            </a:r>
            <a:r>
              <a:rPr lang="en-US" dirty="0" err="1"/>
              <a:t>ke</a:t>
            </a:r>
            <a:r>
              <a:rPr lang="en-US" dirty="0"/>
              <a:t> </a:t>
            </a:r>
            <a:r>
              <a:rPr lang="en-US" dirty="0" err="1"/>
              <a:t>ItemManager</a:t>
            </a:r>
            <a:endParaRPr lang="en-ID" dirty="0"/>
          </a:p>
        </p:txBody>
      </p:sp>
      <p:pic>
        <p:nvPicPr>
          <p:cNvPr id="5" name="Tampungan Konten 4" descr="Sebuah gambar berisi teks&#10;&#10;Deskripsi dibuat secara otomatis">
            <a:extLst>
              <a:ext uri="{FF2B5EF4-FFF2-40B4-BE49-F238E27FC236}">
                <a16:creationId xmlns:a16="http://schemas.microsoft.com/office/drawing/2014/main" id="{589808F3-7DF1-4C12-97E8-A99BB10A2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207" y="1690688"/>
            <a:ext cx="4058078" cy="4351338"/>
          </a:xfrm>
        </p:spPr>
      </p:pic>
      <p:sp>
        <p:nvSpPr>
          <p:cNvPr id="6" name="Kotak Teks 5">
            <a:extLst>
              <a:ext uri="{FF2B5EF4-FFF2-40B4-BE49-F238E27FC236}">
                <a16:creationId xmlns:a16="http://schemas.microsoft.com/office/drawing/2014/main" id="{06FA4BFB-CD30-4925-AEC0-59BC43768779}"/>
              </a:ext>
            </a:extLst>
          </p:cNvPr>
          <p:cNvSpPr txBox="1"/>
          <p:nvPr/>
        </p:nvSpPr>
        <p:spPr>
          <a:xfrm>
            <a:off x="5693710" y="2532087"/>
            <a:ext cx="5605189" cy="369332"/>
          </a:xfrm>
          <a:prstGeom prst="rect">
            <a:avLst/>
          </a:prstGeom>
          <a:noFill/>
        </p:spPr>
        <p:txBody>
          <a:bodyPr wrap="none" rtlCol="0">
            <a:spAutoFit/>
          </a:bodyPr>
          <a:lstStyle/>
          <a:p>
            <a:r>
              <a:rPr lang="en-US" dirty="0" err="1"/>
              <a:t>Ubah</a:t>
            </a:r>
            <a:r>
              <a:rPr lang="en-US" dirty="0"/>
              <a:t> contract </a:t>
            </a:r>
            <a:r>
              <a:rPr lang="en-US" dirty="0" err="1"/>
              <a:t>menjadi</a:t>
            </a:r>
            <a:r>
              <a:rPr lang="en-US" dirty="0"/>
              <a:t> Contract </a:t>
            </a:r>
            <a:r>
              <a:rPr lang="en-US" dirty="0" err="1"/>
              <a:t>ItemManager</a:t>
            </a:r>
            <a:r>
              <a:rPr lang="en-US" dirty="0"/>
              <a:t> is Ownable</a:t>
            </a:r>
            <a:endParaRPr lang="en-ID" dirty="0"/>
          </a:p>
        </p:txBody>
      </p:sp>
      <p:sp>
        <p:nvSpPr>
          <p:cNvPr id="7" name="Kotak Teks 6">
            <a:extLst>
              <a:ext uri="{FF2B5EF4-FFF2-40B4-BE49-F238E27FC236}">
                <a16:creationId xmlns:a16="http://schemas.microsoft.com/office/drawing/2014/main" id="{088D096C-6F9C-42A5-868A-8767DEADA1CB}"/>
              </a:ext>
            </a:extLst>
          </p:cNvPr>
          <p:cNvSpPr txBox="1"/>
          <p:nvPr/>
        </p:nvSpPr>
        <p:spPr>
          <a:xfrm>
            <a:off x="5693710" y="3956582"/>
            <a:ext cx="6409768" cy="369332"/>
          </a:xfrm>
          <a:prstGeom prst="rect">
            <a:avLst/>
          </a:prstGeom>
          <a:noFill/>
        </p:spPr>
        <p:txBody>
          <a:bodyPr wrap="none" rtlCol="0">
            <a:spAutoFit/>
          </a:bodyPr>
          <a:lstStyle/>
          <a:p>
            <a:r>
              <a:rPr lang="en-US" dirty="0" err="1"/>
              <a:t>Tambahkan</a:t>
            </a:r>
            <a:r>
              <a:rPr lang="en-US" dirty="0"/>
              <a:t> </a:t>
            </a:r>
            <a:r>
              <a:rPr lang="en-US" dirty="0" err="1"/>
              <a:t>onlyOwner</a:t>
            </a:r>
            <a:r>
              <a:rPr lang="en-US" dirty="0"/>
              <a:t> pada </a:t>
            </a:r>
            <a:r>
              <a:rPr lang="en-US" dirty="0" err="1"/>
              <a:t>fungsi</a:t>
            </a:r>
            <a:r>
              <a:rPr lang="en-US" dirty="0"/>
              <a:t> </a:t>
            </a:r>
            <a:r>
              <a:rPr lang="en-US" dirty="0" err="1"/>
              <a:t>createItem</a:t>
            </a:r>
            <a:r>
              <a:rPr lang="en-US" dirty="0"/>
              <a:t> dan </a:t>
            </a:r>
            <a:r>
              <a:rPr lang="en-US" dirty="0" err="1"/>
              <a:t>triggerDelivery</a:t>
            </a:r>
            <a:endParaRPr lang="en-ID" dirty="0"/>
          </a:p>
        </p:txBody>
      </p:sp>
    </p:spTree>
    <p:extLst>
      <p:ext uri="{BB962C8B-B14F-4D97-AF65-F5344CB8AC3E}">
        <p14:creationId xmlns:p14="http://schemas.microsoft.com/office/powerpoint/2010/main" val="194565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42C88E2-C311-4CC9-82A0-BB5BB4E6F020}"/>
              </a:ext>
            </a:extLst>
          </p:cNvPr>
          <p:cNvSpPr>
            <a:spLocks noGrp="1"/>
          </p:cNvSpPr>
          <p:nvPr>
            <p:ph type="title"/>
          </p:nvPr>
        </p:nvSpPr>
        <p:spPr>
          <a:xfrm>
            <a:off x="932457" y="2943775"/>
            <a:ext cx="5978072" cy="970450"/>
          </a:xfrm>
        </p:spPr>
        <p:txBody>
          <a:bodyPr>
            <a:normAutofit/>
          </a:bodyPr>
          <a:lstStyle/>
          <a:p>
            <a:r>
              <a:rPr lang="en-US" dirty="0"/>
              <a:t>Install Truffle</a:t>
            </a:r>
            <a:endParaRPr lang="en-ID" dirty="0"/>
          </a:p>
        </p:txBody>
      </p:sp>
      <p:pic>
        <p:nvPicPr>
          <p:cNvPr id="5" name="Picture 4" descr="Sheep in bubbles">
            <a:extLst>
              <a:ext uri="{FF2B5EF4-FFF2-40B4-BE49-F238E27FC236}">
                <a16:creationId xmlns:a16="http://schemas.microsoft.com/office/drawing/2014/main" id="{0CBF9466-0C58-1C59-1C12-51CE297B2364}"/>
              </a:ext>
            </a:extLst>
          </p:cNvPr>
          <p:cNvPicPr>
            <a:picLocks noChangeAspect="1"/>
          </p:cNvPicPr>
          <p:nvPr/>
        </p:nvPicPr>
        <p:blipFill rotWithShape="1">
          <a:blip r:embed="rId3"/>
          <a:srcRect l="23403" r="29934" b="1"/>
          <a:stretch/>
        </p:blipFill>
        <p:spPr>
          <a:xfrm>
            <a:off x="7620351" y="10"/>
            <a:ext cx="4571649" cy="6857990"/>
          </a:xfrm>
          <a:prstGeom prst="rect">
            <a:avLst/>
          </a:prstGeom>
        </p:spPr>
      </p:pic>
      <p:pic>
        <p:nvPicPr>
          <p:cNvPr id="9" name="Picture 8">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1428111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23BF1CE-9692-41CA-870E-FF318B6435DE}"/>
              </a:ext>
            </a:extLst>
          </p:cNvPr>
          <p:cNvSpPr>
            <a:spLocks noGrp="1"/>
          </p:cNvSpPr>
          <p:nvPr>
            <p:ph type="title"/>
          </p:nvPr>
        </p:nvSpPr>
        <p:spPr/>
        <p:txBody>
          <a:bodyPr/>
          <a:lstStyle/>
          <a:p>
            <a:r>
              <a:rPr lang="en-US" dirty="0"/>
              <a:t>Install truffle di </a:t>
            </a:r>
            <a:r>
              <a:rPr lang="en-US" dirty="0" err="1"/>
              <a:t>powershell</a:t>
            </a:r>
            <a:endParaRPr lang="en-ID" dirty="0"/>
          </a:p>
        </p:txBody>
      </p:sp>
      <p:sp>
        <p:nvSpPr>
          <p:cNvPr id="7" name="Tampungan Konten 6">
            <a:extLst>
              <a:ext uri="{FF2B5EF4-FFF2-40B4-BE49-F238E27FC236}">
                <a16:creationId xmlns:a16="http://schemas.microsoft.com/office/drawing/2014/main" id="{71E917E1-814C-4AFD-99A3-96EDDA86B5B7}"/>
              </a:ext>
            </a:extLst>
          </p:cNvPr>
          <p:cNvSpPr>
            <a:spLocks noGrp="1"/>
          </p:cNvSpPr>
          <p:nvPr>
            <p:ph idx="1"/>
          </p:nvPr>
        </p:nvSpPr>
        <p:spPr/>
        <p:txBody>
          <a:bodyPr/>
          <a:lstStyle/>
          <a:p>
            <a:endParaRPr lang="en-ID"/>
          </a:p>
        </p:txBody>
      </p:sp>
      <p:pic>
        <p:nvPicPr>
          <p:cNvPr id="9" name="Gambar 8">
            <a:extLst>
              <a:ext uri="{FF2B5EF4-FFF2-40B4-BE49-F238E27FC236}">
                <a16:creationId xmlns:a16="http://schemas.microsoft.com/office/drawing/2014/main" id="{773CDB2C-7C7F-4AD4-8BD0-8FF4FCD5A82A}"/>
              </a:ext>
            </a:extLst>
          </p:cNvPr>
          <p:cNvPicPr>
            <a:picLocks noChangeAspect="1"/>
          </p:cNvPicPr>
          <p:nvPr/>
        </p:nvPicPr>
        <p:blipFill>
          <a:blip r:embed="rId2"/>
          <a:stretch>
            <a:fillRect/>
          </a:stretch>
        </p:blipFill>
        <p:spPr>
          <a:xfrm>
            <a:off x="2171152" y="2614499"/>
            <a:ext cx="7849695" cy="1629002"/>
          </a:xfrm>
          <a:prstGeom prst="rect">
            <a:avLst/>
          </a:prstGeom>
        </p:spPr>
      </p:pic>
    </p:spTree>
    <p:extLst>
      <p:ext uri="{BB962C8B-B14F-4D97-AF65-F5344CB8AC3E}">
        <p14:creationId xmlns:p14="http://schemas.microsoft.com/office/powerpoint/2010/main" val="176236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0F11BAF-D8A6-4BA8-A163-D5EFC83486C8}"/>
              </a:ext>
            </a:extLst>
          </p:cNvPr>
          <p:cNvSpPr>
            <a:spLocks noGrp="1"/>
          </p:cNvSpPr>
          <p:nvPr>
            <p:ph type="title"/>
          </p:nvPr>
        </p:nvSpPr>
        <p:spPr/>
        <p:txBody>
          <a:bodyPr>
            <a:normAutofit fontScale="90000"/>
          </a:bodyPr>
          <a:lstStyle/>
          <a:p>
            <a:r>
              <a:rPr lang="en-US" dirty="0" err="1"/>
              <a:t>Buat</a:t>
            </a:r>
            <a:r>
              <a:rPr lang="en-US" dirty="0"/>
              <a:t> folder </a:t>
            </a:r>
            <a:r>
              <a:rPr lang="en-US" dirty="0" err="1"/>
              <a:t>baru</a:t>
            </a:r>
            <a:r>
              <a:rPr lang="en-US" dirty="0"/>
              <a:t> </a:t>
            </a:r>
            <a:r>
              <a:rPr lang="en-US" dirty="0" err="1"/>
              <a:t>lalu</a:t>
            </a:r>
            <a:r>
              <a:rPr lang="en-US" dirty="0"/>
              <a:t> di </a:t>
            </a:r>
            <a:r>
              <a:rPr lang="en-US" dirty="0" err="1"/>
              <a:t>powershell</a:t>
            </a:r>
            <a:r>
              <a:rPr lang="en-US" dirty="0"/>
              <a:t> </a:t>
            </a:r>
            <a:r>
              <a:rPr lang="en-US" dirty="0" err="1"/>
              <a:t>pindah</a:t>
            </a:r>
            <a:r>
              <a:rPr lang="en-US" dirty="0"/>
              <a:t> </a:t>
            </a:r>
            <a:r>
              <a:rPr lang="en-US" dirty="0" err="1"/>
              <a:t>ke</a:t>
            </a:r>
            <a:r>
              <a:rPr lang="en-US" dirty="0"/>
              <a:t> folder </a:t>
            </a:r>
            <a:r>
              <a:rPr lang="en-US" dirty="0" err="1"/>
              <a:t>baru</a:t>
            </a:r>
            <a:r>
              <a:rPr lang="en-US" dirty="0"/>
              <a:t> </a:t>
            </a:r>
            <a:r>
              <a:rPr lang="en-US" dirty="0" err="1"/>
              <a:t>untuk</a:t>
            </a:r>
            <a:r>
              <a:rPr lang="en-US" dirty="0"/>
              <a:t> </a:t>
            </a:r>
            <a:r>
              <a:rPr lang="en-US" dirty="0" err="1"/>
              <a:t>mendownload</a:t>
            </a:r>
            <a:r>
              <a:rPr lang="en-US" dirty="0"/>
              <a:t> repository</a:t>
            </a:r>
            <a:endParaRPr lang="en-ID" dirty="0"/>
          </a:p>
        </p:txBody>
      </p:sp>
      <p:pic>
        <p:nvPicPr>
          <p:cNvPr id="9" name="Tampungan Konten 8">
            <a:extLst>
              <a:ext uri="{FF2B5EF4-FFF2-40B4-BE49-F238E27FC236}">
                <a16:creationId xmlns:a16="http://schemas.microsoft.com/office/drawing/2014/main" id="{0F2E3691-1F81-4B0F-BB96-EA36336AA28C}"/>
              </a:ext>
            </a:extLst>
          </p:cNvPr>
          <p:cNvPicPr>
            <a:picLocks noGrp="1" noChangeAspect="1"/>
          </p:cNvPicPr>
          <p:nvPr>
            <p:ph idx="1"/>
          </p:nvPr>
        </p:nvPicPr>
        <p:blipFill>
          <a:blip r:embed="rId2"/>
          <a:stretch>
            <a:fillRect/>
          </a:stretch>
        </p:blipFill>
        <p:spPr>
          <a:xfrm>
            <a:off x="838200" y="2282331"/>
            <a:ext cx="6573167" cy="952633"/>
          </a:xfrm>
        </p:spPr>
      </p:pic>
      <p:sp>
        <p:nvSpPr>
          <p:cNvPr id="12" name="Kotak Teks 11">
            <a:extLst>
              <a:ext uri="{FF2B5EF4-FFF2-40B4-BE49-F238E27FC236}">
                <a16:creationId xmlns:a16="http://schemas.microsoft.com/office/drawing/2014/main" id="{EB80BC23-F1D1-4EFC-8FEA-D96CA0870B6F}"/>
              </a:ext>
            </a:extLst>
          </p:cNvPr>
          <p:cNvSpPr txBox="1"/>
          <p:nvPr/>
        </p:nvSpPr>
        <p:spPr>
          <a:xfrm>
            <a:off x="8740862" y="2330241"/>
            <a:ext cx="1996252" cy="646331"/>
          </a:xfrm>
          <a:prstGeom prst="rect">
            <a:avLst/>
          </a:prstGeom>
          <a:noFill/>
        </p:spPr>
        <p:txBody>
          <a:bodyPr wrap="none" rtlCol="0">
            <a:spAutoFit/>
          </a:bodyPr>
          <a:lstStyle/>
          <a:p>
            <a:r>
              <a:rPr lang="en-US" dirty="0"/>
              <a:t>Command : </a:t>
            </a:r>
          </a:p>
          <a:p>
            <a:r>
              <a:rPr lang="en-US" b="1" dirty="0"/>
              <a:t>Truffle unbox react</a:t>
            </a:r>
            <a:endParaRPr lang="en-ID" b="1" dirty="0"/>
          </a:p>
        </p:txBody>
      </p:sp>
      <p:pic>
        <p:nvPicPr>
          <p:cNvPr id="14" name="Gambar 13">
            <a:extLst>
              <a:ext uri="{FF2B5EF4-FFF2-40B4-BE49-F238E27FC236}">
                <a16:creationId xmlns:a16="http://schemas.microsoft.com/office/drawing/2014/main" id="{CE736458-06A3-422D-9945-FCF8DFB155B0}"/>
              </a:ext>
            </a:extLst>
          </p:cNvPr>
          <p:cNvPicPr>
            <a:picLocks noChangeAspect="1"/>
          </p:cNvPicPr>
          <p:nvPr/>
        </p:nvPicPr>
        <p:blipFill>
          <a:blip r:embed="rId3"/>
          <a:stretch>
            <a:fillRect/>
          </a:stretch>
        </p:blipFill>
        <p:spPr>
          <a:xfrm>
            <a:off x="838200" y="3623037"/>
            <a:ext cx="6963747" cy="2419688"/>
          </a:xfrm>
          <a:prstGeom prst="rect">
            <a:avLst/>
          </a:prstGeom>
        </p:spPr>
      </p:pic>
      <p:sp>
        <p:nvSpPr>
          <p:cNvPr id="15" name="Kotak Teks 14">
            <a:extLst>
              <a:ext uri="{FF2B5EF4-FFF2-40B4-BE49-F238E27FC236}">
                <a16:creationId xmlns:a16="http://schemas.microsoft.com/office/drawing/2014/main" id="{01352020-6C0D-4FEB-9EAE-F2C66ECDF7F8}"/>
              </a:ext>
            </a:extLst>
          </p:cNvPr>
          <p:cNvSpPr txBox="1"/>
          <p:nvPr/>
        </p:nvSpPr>
        <p:spPr>
          <a:xfrm>
            <a:off x="8301736" y="3059668"/>
            <a:ext cx="3014993" cy="369332"/>
          </a:xfrm>
          <a:prstGeom prst="rect">
            <a:avLst/>
          </a:prstGeom>
          <a:noFill/>
        </p:spPr>
        <p:txBody>
          <a:bodyPr wrap="none" rtlCol="0">
            <a:spAutoFit/>
          </a:bodyPr>
          <a:lstStyle/>
          <a:p>
            <a:r>
              <a:rPr lang="en-US" dirty="0" err="1"/>
              <a:t>Tunggu</a:t>
            </a:r>
            <a:r>
              <a:rPr lang="en-US" dirty="0"/>
              <a:t> proses download repo</a:t>
            </a:r>
            <a:endParaRPr lang="en-ID" dirty="0"/>
          </a:p>
        </p:txBody>
      </p:sp>
      <p:sp>
        <p:nvSpPr>
          <p:cNvPr id="16" name="Kotak Teks 15">
            <a:extLst>
              <a:ext uri="{FF2B5EF4-FFF2-40B4-BE49-F238E27FC236}">
                <a16:creationId xmlns:a16="http://schemas.microsoft.com/office/drawing/2014/main" id="{7A339F74-6C6C-41AA-8862-19ED2D03B0FB}"/>
              </a:ext>
            </a:extLst>
          </p:cNvPr>
          <p:cNvSpPr txBox="1"/>
          <p:nvPr/>
        </p:nvSpPr>
        <p:spPr>
          <a:xfrm>
            <a:off x="8301736" y="4207617"/>
            <a:ext cx="2874505" cy="369332"/>
          </a:xfrm>
          <a:prstGeom prst="rect">
            <a:avLst/>
          </a:prstGeom>
          <a:noFill/>
        </p:spPr>
        <p:txBody>
          <a:bodyPr wrap="none" rtlCol="0">
            <a:spAutoFit/>
          </a:bodyPr>
          <a:lstStyle/>
          <a:p>
            <a:r>
              <a:rPr lang="en-US" dirty="0"/>
              <a:t>Lalu </a:t>
            </a:r>
            <a:r>
              <a:rPr lang="en-US" dirty="0" err="1"/>
              <a:t>cek</a:t>
            </a:r>
            <a:r>
              <a:rPr lang="en-US" dirty="0"/>
              <a:t> </a:t>
            </a:r>
            <a:r>
              <a:rPr lang="en-US" dirty="0" err="1"/>
              <a:t>dengan</a:t>
            </a:r>
            <a:r>
              <a:rPr lang="en-US" dirty="0"/>
              <a:t> </a:t>
            </a:r>
            <a:r>
              <a:rPr lang="en-US" dirty="0" err="1"/>
              <a:t>perintah</a:t>
            </a:r>
            <a:r>
              <a:rPr lang="en-US" dirty="0"/>
              <a:t> ls</a:t>
            </a:r>
            <a:endParaRPr lang="en-ID" dirty="0"/>
          </a:p>
        </p:txBody>
      </p:sp>
    </p:spTree>
    <p:extLst>
      <p:ext uri="{BB962C8B-B14F-4D97-AF65-F5344CB8AC3E}">
        <p14:creationId xmlns:p14="http://schemas.microsoft.com/office/powerpoint/2010/main" val="1575572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tu Tulis">
  <a:themeElements>
    <a:clrScheme name="Batu Tulis">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Batu Tulis">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tu Tulis">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 ma:contentTypeID="0x010100A04C1FED98438F48968484A1EC3A7CC2" ma:contentTypeVersion="5" ma:contentTypeDescription="Buat sebuah dokumen baru." ma:contentTypeScope="" ma:versionID="2a79c0d0445160e363894fb2f3333380">
  <xsd:schema xmlns:xsd="http://www.w3.org/2001/XMLSchema" xmlns:xs="http://www.w3.org/2001/XMLSchema" xmlns:p="http://schemas.microsoft.com/office/2006/metadata/properties" xmlns:ns3="e314dcd4-d762-4140-84d6-5d4c7b16e7b8" xmlns:ns4="b9783faa-173c-4747-b2cd-6709e488aef1" targetNamespace="http://schemas.microsoft.com/office/2006/metadata/properties" ma:root="true" ma:fieldsID="608be412127ca2184c7264b81f65b8c9" ns3:_="" ns4:_="">
    <xsd:import namespace="e314dcd4-d762-4140-84d6-5d4c7b16e7b8"/>
    <xsd:import namespace="b9783faa-173c-4747-b2cd-6709e488aef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4dcd4-d762-4140-84d6-5d4c7b16e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9783faa-173c-4747-b2cd-6709e488aef1" elementFormDefault="qualified">
    <xsd:import namespace="http://schemas.microsoft.com/office/2006/documentManagement/types"/>
    <xsd:import namespace="http://schemas.microsoft.com/office/infopath/2007/PartnerControls"/>
    <xsd:element name="SharedWithUsers" ma:index="10" nillable="true" ma:displayName="Dibagikan Denga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ibagikan Dengan Detail" ma:internalName="SharedWithDetails" ma:readOnly="true">
      <xsd:simpleType>
        <xsd:restriction base="dms:Note">
          <xsd:maxLength value="255"/>
        </xsd:restriction>
      </xsd:simpleType>
    </xsd:element>
    <xsd:element name="SharingHintHash" ma:index="12" nillable="true" ma:displayName="Berbagi Hash Petunjuk"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C146CC-6998-4513-B759-E12B7990D138}">
  <ds:schemaRefs>
    <ds:schemaRef ds:uri="http://schemas.microsoft.com/sharepoint/v3/contenttype/forms"/>
  </ds:schemaRefs>
</ds:datastoreItem>
</file>

<file path=customXml/itemProps2.xml><?xml version="1.0" encoding="utf-8"?>
<ds:datastoreItem xmlns:ds="http://schemas.openxmlformats.org/officeDocument/2006/customXml" ds:itemID="{7E51E443-8FDE-4600-9ABE-25B3C8FD25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4dcd4-d762-4140-84d6-5d4c7b16e7b8"/>
    <ds:schemaRef ds:uri="b9783faa-173c-4747-b2cd-6709e488ae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923B9A-88AE-4B4A-BD8D-8BED5E96C994}">
  <ds:schemaRefs>
    <ds:schemaRef ds:uri="b9783faa-173c-4747-b2cd-6709e488aef1"/>
    <ds:schemaRef ds:uri="http://schemas.microsoft.com/office/2006/metadata/properties"/>
    <ds:schemaRef ds:uri="http://purl.org/dc/terms/"/>
    <ds:schemaRef ds:uri="e314dcd4-d762-4140-84d6-5d4c7b16e7b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Batu Tulis</Template>
  <TotalTime>111</TotalTime>
  <Words>342</Words>
  <Application>Microsoft Office PowerPoint</Application>
  <PresentationFormat>Layar Lebar</PresentationFormat>
  <Paragraphs>35</Paragraphs>
  <Slides>22</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22</vt:i4>
      </vt:variant>
    </vt:vector>
  </HeadingPairs>
  <TitlesOfParts>
    <vt:vector size="27" baseType="lpstr">
      <vt:lpstr>Arial</vt:lpstr>
      <vt:lpstr>Arial Unicode MS</vt:lpstr>
      <vt:lpstr>Calisto MT</vt:lpstr>
      <vt:lpstr>Wingdings 2</vt:lpstr>
      <vt:lpstr>Batu Tulis</vt:lpstr>
      <vt:lpstr>LAB 3 Supplay Chain</vt:lpstr>
      <vt:lpstr>Membuat ItemManager.sol untuk Smart Contract</vt:lpstr>
      <vt:lpstr>Membuat Item.sol</vt:lpstr>
      <vt:lpstr>Import Item.sol ke ItemManager.sol</vt:lpstr>
      <vt:lpstr>Membuat Ownable.sol untuk fungsi Ownable</vt:lpstr>
      <vt:lpstr>Import file Ownable.sol ke ItemManager</vt:lpstr>
      <vt:lpstr>Install Truffle</vt:lpstr>
      <vt:lpstr>Install truffle di powershell</vt:lpstr>
      <vt:lpstr>Buat folder baru lalu di powershell pindah ke folder baru untuk mendownload repository</vt:lpstr>
      <vt:lpstr>Hapus simpleStorage pada folder contracts, lalu pindahkan 3 file yang sudah dibuat sebelumnya</vt:lpstr>
      <vt:lpstr>Ubah isi dari 2_deploy_contracts.js</vt:lpstr>
      <vt:lpstr>Edit bagian App.js</vt:lpstr>
      <vt:lpstr>Tambahkan 2 Function handlesubmit dan handleInput change</vt:lpstr>
      <vt:lpstr>Running program </vt:lpstr>
      <vt:lpstr>Hubungkan dengan metamask</vt:lpstr>
      <vt:lpstr>Di Terminal/Powershell tempat Konsol Pengembang Truffle berjalan scroll to the private keys on top </vt:lpstr>
      <vt:lpstr>Kemudian Akun baru Anda akan muncul di sini dengan ~100 Eter di dalamnya. Sekarang mari tambahkan Item baru ke Kontrak Cerdas kita. Anda harus disajikan dengan popup untuk mengirim pesan ke pengguna akhir. </vt:lpstr>
      <vt:lpstr>Tambahkan function lain dengan nama listenToPaymentEvent</vt:lpstr>
      <vt:lpstr>Setiap kali seseorang membayar barang tersebut, sebuah popup baru akan muncul memberitahu Anda untuk mengirimkannya. Anda juga dapat menambahkan ini ke halaman terpisah, tetapi untuk kesederhanaan, kami hanya menambahkannya sebagai sembulan peringatan untuk menampilkan fungsi pemicu: </vt:lpstr>
      <vt:lpstr>Ambil alamatnya, berikan kepada seseorang yang menyuruh mereka mengirim 100 wei (0,0000000000000001 Ether) dan sedikit lebih banyak gas ke alamat yang ditentukan. Anda dapat melakukannya melalui MetaMask atau melalui konsol truffle: </vt:lpstr>
      <vt:lpstr>Tambahkan itemManajer.test.js di folder test</vt:lpstr>
      <vt:lpstr>Biarkan konsol pengembangan truffle terbuka dan ketik terminal/jendela powershell baru: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Supplay Chain</dc:title>
  <dc:creator>MOHAMMAD DAFA DHIYAUL HAQ</dc:creator>
  <cp:lastModifiedBy>MOHAMMAD DAFA DHIYAUL HAQ</cp:lastModifiedBy>
  <cp:revision>2</cp:revision>
  <dcterms:created xsi:type="dcterms:W3CDTF">2022-04-22T08:37:49Z</dcterms:created>
  <dcterms:modified xsi:type="dcterms:W3CDTF">2022-04-22T13:51:11Z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0x010100A04C1FED98438F48968484A1EC3A7CC2</vt:lpwstr>
  </property>
</Properties>
</file>