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5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032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81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94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632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6766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630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3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827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8325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22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A35857F-AA4C-4304-B70F-772C61D8007E}" type="datetimeFigureOut">
              <a:rPr lang="en-ID" smtClean="0"/>
              <a:t>03/11/2020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2E432B-5A0E-4880-9D22-F31E4D1FDFE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96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en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4602978"/>
            <a:ext cx="8045373" cy="742279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06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3"/>
          <p:cNvSpPr>
            <a:spLocks noChangeShapeType="1"/>
          </p:cNvSpPr>
          <p:nvPr/>
        </p:nvSpPr>
        <p:spPr bwMode="auto">
          <a:xfrm>
            <a:off x="10752416" y="4408312"/>
            <a:ext cx="1114958" cy="97838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H="1">
            <a:off x="9792060" y="4408311"/>
            <a:ext cx="985657" cy="97125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41" name="Line 3"/>
          <p:cNvSpPr>
            <a:spLocks noChangeShapeType="1"/>
          </p:cNvSpPr>
          <p:nvPr/>
        </p:nvSpPr>
        <p:spPr bwMode="auto">
          <a:xfrm>
            <a:off x="8011334" y="4381327"/>
            <a:ext cx="1" cy="100537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>
            <a:off x="3713285" y="4270308"/>
            <a:ext cx="31384" cy="123336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7" name="Line 3"/>
          <p:cNvSpPr>
            <a:spLocks noChangeShapeType="1"/>
          </p:cNvSpPr>
          <p:nvPr/>
        </p:nvSpPr>
        <p:spPr bwMode="auto">
          <a:xfrm flipH="1">
            <a:off x="1553675" y="4325483"/>
            <a:ext cx="16507" cy="86090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9742185" y="3476889"/>
            <a:ext cx="1006866" cy="85420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4" name="Line 3"/>
          <p:cNvSpPr>
            <a:spLocks noChangeShapeType="1"/>
          </p:cNvSpPr>
          <p:nvPr/>
        </p:nvSpPr>
        <p:spPr bwMode="auto">
          <a:xfrm flipH="1">
            <a:off x="8237695" y="3488767"/>
            <a:ext cx="715307" cy="67683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2" name="Line 3"/>
          <p:cNvSpPr>
            <a:spLocks noChangeShapeType="1"/>
          </p:cNvSpPr>
          <p:nvPr/>
        </p:nvSpPr>
        <p:spPr bwMode="auto">
          <a:xfrm flipH="1">
            <a:off x="1378700" y="3451268"/>
            <a:ext cx="1438390" cy="87421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3" name="Line 3"/>
          <p:cNvSpPr>
            <a:spLocks noChangeShapeType="1"/>
          </p:cNvSpPr>
          <p:nvPr/>
        </p:nvSpPr>
        <p:spPr bwMode="auto">
          <a:xfrm>
            <a:off x="2573212" y="3451268"/>
            <a:ext cx="1266651" cy="85420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902670" y="1891706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847557" y="1872009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3961" y="1412852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93850" y="2509579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32932" y="2485099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90246" y="325998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24600" y="3257935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731776" y="1872009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853014" y="2429761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200142" y="3257935"/>
            <a:ext cx="238327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93277" y="1891705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81030" y="2415405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30287" y="3260013"/>
            <a:ext cx="15415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034997" y="4030771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Old</a:t>
            </a:r>
            <a:endParaRPr lang="en-US" altLang="en-US" sz="24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872646" y="4015807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420924" y="4165600"/>
            <a:ext cx="76771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4</a:t>
            </a:r>
            <a:endParaRPr lang="en-US" altLang="en-US" sz="24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642060" y="4094650"/>
            <a:ext cx="76771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65104" y="5042011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High</a:t>
            </a:r>
            <a:endParaRPr lang="en-US" altLang="en-US" sz="2400" dirty="0"/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044674" y="5042010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9176204" y="5166204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High</a:t>
            </a:r>
            <a:endParaRPr lang="en-US" altLang="en-US" sz="2400" dirty="0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669714" y="5167246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288818" y="517739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9087487" y="5806307"/>
            <a:ext cx="2991849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 smtClean="0"/>
              <a:t>Karena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jumlahnya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sama</a:t>
            </a:r>
            <a:r>
              <a:rPr lang="en-US" altLang="en-US" sz="2400" dirty="0" smtClean="0"/>
              <a:t> 10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804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4436" y="167902"/>
            <a:ext cx="6874164" cy="863039"/>
          </a:xfrm>
        </p:spPr>
        <p:txBody>
          <a:bodyPr/>
          <a:lstStyle/>
          <a:p>
            <a:r>
              <a:rPr lang="en-US" cap="none" dirty="0" smtClean="0"/>
              <a:t>Data Cars</a:t>
            </a:r>
            <a:endParaRPr lang="en-ID" cap="non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05708"/>
              </p:ext>
            </p:extLst>
          </p:nvPr>
        </p:nvGraphicFramePr>
        <p:xfrm>
          <a:off x="110835" y="243"/>
          <a:ext cx="4359565" cy="688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7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25359" y="148094"/>
            <a:ext cx="45151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en-US" dirty="0" smtClean="0"/>
              <a:t>Mencari Nilai Gain</a:t>
            </a:r>
            <a:endParaRPr lang="en-US" alt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7878041" y="2562226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8882929" y="2562226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42338" y="2090827"/>
            <a:ext cx="77854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97454" y="3078163"/>
            <a:ext cx="6431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Old</a:t>
            </a:r>
            <a:endParaRPr lang="en-US" altLang="en-US" sz="24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999376" y="3078163"/>
            <a:ext cx="78098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11799" y="3789363"/>
            <a:ext cx="188064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[4H,</a:t>
            </a:r>
            <a:r>
              <a:rPr lang="sv-SE" altLang="en-US" sz="2400" dirty="0" smtClean="0"/>
              <a:t>10L,2M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319491" y="3789363"/>
            <a:ext cx="188064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[12H,8L,4M]</a:t>
            </a:r>
            <a:endParaRPr lang="en-US" altLang="en-US" sz="2400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176491" y="1274763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S=</a:t>
            </a:r>
            <a:r>
              <a:rPr lang="en-US" altLang="en-US" sz="2400" dirty="0" smtClean="0"/>
              <a:t>[16H,18L,6M]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E=1.458</a:t>
            </a:r>
            <a:endParaRPr lang="en-US" altLang="en-US" sz="2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881091" y="4856163"/>
            <a:ext cx="33457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Gain(S,Year)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=1,458-(16/40)*1.299 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– </a:t>
            </a:r>
            <a:r>
              <a:rPr lang="sv-SE" altLang="en-US" sz="2400" dirty="0" smtClean="0"/>
              <a:t>(24/40)*1.459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=0.063</a:t>
            </a:r>
            <a:endParaRPr lang="en-US" altLang="en-US" sz="24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033491" y="4398963"/>
            <a:ext cx="45720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1.299</a:t>
            </a:r>
            <a:endParaRPr lang="en-US" altLang="en-US" sz="240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243291" y="4322763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1.459</a:t>
            </a:r>
            <a:endParaRPr lang="en-US" altLang="en-US" sz="2400" dirty="0"/>
          </a:p>
        </p:txBody>
      </p:sp>
      <p:graphicFrame>
        <p:nvGraphicFramePr>
          <p:cNvPr id="2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72811"/>
              </p:ext>
            </p:extLst>
          </p:nvPr>
        </p:nvGraphicFramePr>
        <p:xfrm>
          <a:off x="1496289" y="-41321"/>
          <a:ext cx="1852102" cy="688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 flipH="1">
            <a:off x="6963640" y="2729767"/>
            <a:ext cx="923131" cy="12398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8857672" y="2729767"/>
            <a:ext cx="673998" cy="12353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340672" y="2292138"/>
            <a:ext cx="23711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7" name="Text Box 17"/>
          <p:cNvSpPr txBox="1">
            <a:spLocks noChangeArrowheads="1"/>
          </p:cNvSpPr>
          <p:nvPr/>
        </p:nvSpPr>
        <p:spPr bwMode="auto">
          <a:xfrm>
            <a:off x="7213909" y="3182143"/>
            <a:ext cx="3529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4</a:t>
            </a:r>
            <a:endParaRPr lang="en-US" altLang="en-US" sz="2400" dirty="0"/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9060450" y="3196075"/>
            <a:ext cx="3529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331816" y="3969604"/>
            <a:ext cx="20489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10H</a:t>
            </a:r>
            <a:r>
              <a:rPr lang="en-US" altLang="en-US" sz="2400" dirty="0" smtClean="0"/>
              <a:t>,16L,0M]</a:t>
            </a:r>
            <a:endParaRPr lang="en-US" altLang="en-US" sz="2400" dirty="0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816253" y="3969604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6H</a:t>
            </a:r>
            <a:r>
              <a:rPr lang="en-US" altLang="en-US" sz="2400" dirty="0" smtClean="0"/>
              <a:t>,2L,6M]</a:t>
            </a:r>
            <a:endParaRPr lang="en-US" altLang="en-US" sz="2400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62091" y="1455004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S=</a:t>
            </a:r>
            <a:r>
              <a:rPr lang="en-US" altLang="en-US" sz="2400" dirty="0" smtClean="0"/>
              <a:t>[16H,18L,6M]</a:t>
            </a:r>
            <a:endParaRPr lang="sv-SE" altLang="en-US" sz="24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E=1.458</a:t>
            </a:r>
            <a:endParaRPr lang="en-US" altLang="en-US" sz="2400" dirty="0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6347691" y="4503004"/>
            <a:ext cx="2232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0.961</a:t>
            </a:r>
            <a:endParaRPr lang="en-US" altLang="en-US" sz="2400" dirty="0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8857671" y="4503004"/>
            <a:ext cx="1745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1.449</a:t>
            </a:r>
            <a:endParaRPr lang="en-US" altLang="en-US" sz="2400" dirty="0"/>
          </a:p>
        </p:txBody>
      </p:sp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6423891" y="4960204"/>
            <a:ext cx="34793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Gain(S,Number of Door)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=1.458-(26/40)*0.961 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– </a:t>
            </a:r>
            <a:r>
              <a:rPr lang="sv-SE" altLang="en-US" sz="2400" dirty="0" smtClean="0"/>
              <a:t>(14/40)*1.449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=0,326</a:t>
            </a:r>
            <a:endParaRPr lang="en-US" altLang="en-US" sz="2400" dirty="0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625359" y="148094"/>
            <a:ext cx="451513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altLang="en-US" dirty="0" smtClean="0"/>
              <a:t>Mencari Nilai Gain</a:t>
            </a:r>
            <a:endParaRPr lang="en-US" altLang="en-US" dirty="0"/>
          </a:p>
        </p:txBody>
      </p:sp>
      <p:graphicFrame>
        <p:nvGraphicFramePr>
          <p:cNvPr id="1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304752"/>
              </p:ext>
            </p:extLst>
          </p:nvPr>
        </p:nvGraphicFramePr>
        <p:xfrm>
          <a:off x="1828799" y="-27449"/>
          <a:ext cx="2361523" cy="688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1098296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93601" y="196103"/>
            <a:ext cx="77930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sv-SE" altLang="en-US" cap="none" dirty="0" smtClean="0"/>
              <a:t>Mencari Nilai Gain</a:t>
            </a:r>
            <a:endParaRPr lang="en-US" altLang="en-US" cap="none" dirty="0" smtClean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982310" y="2603352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927197" y="2583655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93601" y="2124498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73490" y="3221225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12572" y="3196745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761921" y="3979845"/>
            <a:ext cx="204895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14H</a:t>
            </a:r>
            <a:r>
              <a:rPr lang="en-US" altLang="en-US" sz="2400" dirty="0" smtClean="0"/>
              <a:t>,10L,0M]</a:t>
            </a:r>
            <a:endParaRPr lang="en-US" altLang="en-US" sz="2400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04240" y="3969581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0H,0L,1M</a:t>
            </a:r>
            <a:r>
              <a:rPr lang="en-US" altLang="en-US" sz="2400" dirty="0" smtClean="0"/>
              <a:t>]</a:t>
            </a:r>
            <a:endParaRPr lang="en-US" altLang="en-US" sz="2400" dirty="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669839" y="1158456"/>
            <a:ext cx="2444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S=</a:t>
            </a:r>
            <a:r>
              <a:rPr lang="en-US" altLang="en-US" sz="2400" dirty="0" smtClean="0"/>
              <a:t>[16H,18L,6M]</a:t>
            </a:r>
            <a:endParaRPr lang="sv-SE" altLang="en-US" sz="2400" dirty="0" smtClean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E=1.458</a:t>
            </a:r>
            <a:endParaRPr lang="en-US" altLang="en-US" sz="2400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129951" y="5066308"/>
            <a:ext cx="716310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Gain(S,Market Category)</a:t>
            </a:r>
            <a:endParaRPr lang="sv-SE" altLang="en-US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400" dirty="0" smtClean="0"/>
              <a:t>=1.458-(24/40)*0.980 -(13/40)*1.460 </a:t>
            </a:r>
            <a:r>
              <a:rPr lang="sv-SE" altLang="en-US" sz="2400" dirty="0"/>
              <a:t>– </a:t>
            </a:r>
            <a:r>
              <a:rPr lang="sv-SE" altLang="en-US" sz="2400" dirty="0" smtClean="0"/>
              <a:t>(2/40)*0 – (1/40)*0</a:t>
            </a:r>
            <a:endParaRPr lang="sv-SE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</a:t>
            </a:r>
            <a:r>
              <a:rPr lang="sv-SE" altLang="en-US" sz="2400" dirty="0" smtClean="0"/>
              <a:t>0.395</a:t>
            </a:r>
            <a:endParaRPr lang="en-US" altLang="en-US" sz="24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171099" y="4590232"/>
            <a:ext cx="1371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0.980</a:t>
            </a:r>
            <a:endParaRPr lang="en-US" altLang="en-US" sz="2400" dirty="0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595172" y="4463027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E=0</a:t>
            </a:r>
            <a:endParaRPr lang="en-US" altLang="en-US" sz="2400" dirty="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8811416" y="2583655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932654" y="3141407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664080" y="4037287"/>
            <a:ext cx="16289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/>
              <a:t>2</a:t>
            </a:r>
            <a:r>
              <a:rPr lang="sv-SE" altLang="en-US" sz="2400" dirty="0" smtClean="0"/>
              <a:t>H</a:t>
            </a:r>
            <a:r>
              <a:rPr lang="en-US" altLang="en-US" sz="2400" dirty="0" smtClean="0"/>
              <a:t>,6L,5L]</a:t>
            </a:r>
            <a:endParaRPr lang="en-US" altLang="en-US" sz="24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9728810" y="4629174"/>
            <a:ext cx="1371600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sv-SE" altLang="en-US" sz="2400" dirty="0" smtClean="0"/>
              <a:t>E=</a:t>
            </a:r>
            <a:r>
              <a:rPr lang="en-ID" sz="2400" dirty="0"/>
              <a:t>1.460</a:t>
            </a:r>
            <a:endParaRPr lang="en-US" altLang="en-US" sz="2400" dirty="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7872917" y="2603351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160670" y="3127051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7109928" y="3971659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[</a:t>
            </a:r>
            <a:r>
              <a:rPr lang="sv-SE" altLang="en-US" sz="2400" dirty="0" smtClean="0"/>
              <a:t>0H</a:t>
            </a:r>
            <a:r>
              <a:rPr lang="en-US" altLang="en-US" sz="2400" dirty="0" smtClean="0"/>
              <a:t>,2L,0M]</a:t>
            </a:r>
            <a:endParaRPr lang="en-US" altLang="en-US" sz="2400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334535" y="4562520"/>
            <a:ext cx="13716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E=0</a:t>
            </a:r>
            <a:endParaRPr lang="en-US" altLang="en-US" sz="2400" dirty="0"/>
          </a:p>
        </p:txBody>
      </p:sp>
      <p:graphicFrame>
        <p:nvGraphicFramePr>
          <p:cNvPr id="2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928388"/>
              </p:ext>
            </p:extLst>
          </p:nvPr>
        </p:nvGraphicFramePr>
        <p:xfrm>
          <a:off x="20833" y="11633"/>
          <a:ext cx="2672394" cy="6880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Menentukan</a:t>
            </a:r>
            <a:r>
              <a:rPr lang="en-US" cap="none" dirty="0" smtClean="0"/>
              <a:t> Decision Node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sv-SE" altLang="en-US" dirty="0" smtClean="0"/>
              <a:t>Berdasarkan dari Gain data di atas :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Gain(S,Year) =0.063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Gain(S,Number of Door) =</a:t>
            </a:r>
            <a:r>
              <a:rPr lang="en-US" altLang="en-US" dirty="0" smtClean="0"/>
              <a:t>0,326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sv-SE" altLang="en-US" dirty="0" smtClean="0"/>
              <a:t> Gain(S,Market Category) =0,395</a:t>
            </a:r>
          </a:p>
          <a:p>
            <a:pPr>
              <a:spcBef>
                <a:spcPct val="0"/>
              </a:spcBef>
              <a:buNone/>
            </a:pPr>
            <a:endParaRPr lang="en-US" altLang="en-US" dirty="0" smtClean="0"/>
          </a:p>
          <a:p>
            <a:pPr>
              <a:spcBef>
                <a:spcPct val="0"/>
              </a:spcBef>
              <a:buNone/>
            </a:pPr>
            <a:r>
              <a:rPr lang="en-US" altLang="en-US" dirty="0" err="1" smtClean="0"/>
              <a:t>Maka</a:t>
            </a:r>
            <a:r>
              <a:rPr lang="en-US" altLang="en-US" dirty="0" smtClean="0"/>
              <a:t> Market Category </a:t>
            </a:r>
            <a:r>
              <a:rPr lang="en-US" altLang="en-US" dirty="0" err="1" smtClean="0"/>
              <a:t>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menjadi</a:t>
            </a:r>
            <a:r>
              <a:rPr lang="en-US" altLang="en-US" dirty="0" smtClean="0"/>
              <a:t> Decision Node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47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50" y="254478"/>
            <a:ext cx="10178322" cy="1096727"/>
          </a:xfrm>
        </p:spPr>
        <p:txBody>
          <a:bodyPr/>
          <a:lstStyle/>
          <a:p>
            <a:r>
              <a:rPr lang="en-US" cap="none" dirty="0" smtClean="0"/>
              <a:t>Decision Tree </a:t>
            </a:r>
            <a:r>
              <a:rPr lang="en-US" cap="none" dirty="0" err="1" smtClean="0"/>
              <a:t>Sementara</a:t>
            </a:r>
            <a:endParaRPr lang="en-ID" cap="none" dirty="0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2902670" y="1891706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>
            <a:off x="4847557" y="1872009"/>
            <a:ext cx="10771" cy="136895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13961" y="1412852"/>
            <a:ext cx="439737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Market Category</a:t>
            </a:r>
            <a:endParaRPr lang="en-US" altLang="en-US" sz="24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93850" y="2509579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32932" y="2485099"/>
            <a:ext cx="188820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Performance</a:t>
            </a:r>
            <a:endParaRPr lang="en-US" altLang="en-US" sz="2400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90246" y="3259989"/>
            <a:ext cx="14072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?</a:t>
            </a:r>
            <a:endParaRPr lang="en-US" altLang="en-US" sz="2400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024600" y="3257935"/>
            <a:ext cx="171232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Medium</a:t>
            </a:r>
            <a:endParaRPr lang="en-US" altLang="en-US" sz="24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7731776" y="1872009"/>
            <a:ext cx="1600377" cy="155991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853014" y="2429761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584439" y="3325641"/>
            <a:ext cx="140930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?</a:t>
            </a:r>
            <a:endParaRPr lang="en-US" altLang="en-US" sz="2400" dirty="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793277" y="1891705"/>
            <a:ext cx="3388" cy="150906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081030" y="2415405"/>
            <a:ext cx="14908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">
              <a:buNone/>
            </a:pPr>
            <a:r>
              <a:rPr lang="en-ID" sz="24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Hatchback</a:t>
            </a:r>
            <a:endParaRPr lang="en-ID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30287" y="3260013"/>
            <a:ext cx="1541599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smtClean="0"/>
              <a:t>Low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12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5663315" y="5383764"/>
            <a:ext cx="645122" cy="6771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>
            <a:off x="5206587" y="4706644"/>
            <a:ext cx="879081" cy="13542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708" y="382385"/>
            <a:ext cx="6322291" cy="642851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224688"/>
              </p:ext>
            </p:extLst>
          </p:nvPr>
        </p:nvGraphicFramePr>
        <p:xfrm>
          <a:off x="512041" y="300182"/>
          <a:ext cx="4359565" cy="4381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Luxury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969162" y="1844965"/>
            <a:ext cx="899852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New [10H,0L] =&gt; E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Old [4H,10L] =&gt; E = </a:t>
            </a:r>
            <a:r>
              <a:rPr lang="en-ID" sz="1800" dirty="0"/>
              <a:t>0.863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Year)=0.980-(10/24)0 </a:t>
            </a:r>
            <a:r>
              <a:rPr lang="sv-SE" altLang="en-US" sz="1800" dirty="0"/>
              <a:t>– </a:t>
            </a:r>
            <a:r>
              <a:rPr lang="sv-SE" altLang="en-US" sz="1800" dirty="0" smtClean="0"/>
              <a:t>14/24(0.863)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0.476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4 [10H,10L] =&gt; E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2 [4H,0L] =&gt; E = 0</a:t>
            </a: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Number of Door)=0.980-(20/24)1 –4/24(0)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0.146</a:t>
            </a:r>
            <a:endParaRPr lang="sv-SE" altLang="en-US" sz="18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07708" y="1103746"/>
            <a:ext cx="1955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S</a:t>
            </a:r>
            <a:r>
              <a:rPr lang="sv-SE" altLang="en-US" sz="1400" dirty="0" smtClean="0"/>
              <a:t>MC</a:t>
            </a:r>
            <a:r>
              <a:rPr lang="sv-SE" altLang="en-US" sz="2000" dirty="0" smtClean="0"/>
              <a:t>=</a:t>
            </a:r>
            <a:r>
              <a:rPr lang="en-US" altLang="en-US" sz="2000" dirty="0" smtClean="0"/>
              <a:t>[14H,10L]</a:t>
            </a:r>
            <a:endParaRPr lang="sv-SE" altLang="en-US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E=0.980</a:t>
            </a:r>
            <a:endParaRPr lang="en-US" altLang="en-US" sz="2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2763" y="4275352"/>
            <a:ext cx="109837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Luxury</a:t>
            </a:r>
            <a:endParaRPr lang="en-US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74042" y="5051694"/>
            <a:ext cx="77854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Year</a:t>
            </a:r>
            <a:endParaRPr lang="en-US" altLang="en-US" sz="24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481114" y="5913896"/>
            <a:ext cx="78098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New</a:t>
            </a:r>
            <a:endParaRPr lang="en-US" altLang="en-US" sz="24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78047" y="5913895"/>
            <a:ext cx="6431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Old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74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3023216" y="4573492"/>
            <a:ext cx="1231824" cy="8118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12" name="Line 3"/>
          <p:cNvSpPr>
            <a:spLocks noChangeShapeType="1"/>
          </p:cNvSpPr>
          <p:nvPr/>
        </p:nvSpPr>
        <p:spPr bwMode="auto">
          <a:xfrm flipH="1">
            <a:off x="1838036" y="4573492"/>
            <a:ext cx="1308744" cy="6635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102504" y="3695525"/>
            <a:ext cx="1231824" cy="81182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2" y="131157"/>
            <a:ext cx="5805055" cy="818342"/>
          </a:xfrm>
        </p:spPr>
        <p:txBody>
          <a:bodyPr/>
          <a:lstStyle/>
          <a:p>
            <a:endParaRPr lang="en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938286"/>
              </p:ext>
            </p:extLst>
          </p:nvPr>
        </p:nvGraphicFramePr>
        <p:xfrm>
          <a:off x="622878" y="540328"/>
          <a:ext cx="4359565" cy="2453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893"/>
                <a:gridCol w="588875"/>
                <a:gridCol w="1098296"/>
                <a:gridCol w="1409167"/>
                <a:gridCol w="769334"/>
              </a:tblGrid>
              <a:tr h="175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22" marR="4422" marT="442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Doors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 Category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Popularity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67415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High-Performance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4969162" y="1844965"/>
            <a:ext cx="899852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New [2H,6L,4M] =&gt; E = </a:t>
            </a:r>
            <a:r>
              <a:rPr lang="en-ID" sz="1800" dirty="0" smtClean="0"/>
              <a:t>1.459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Old [0H,0L,1M] =&gt; E = </a:t>
            </a:r>
            <a:r>
              <a:rPr lang="en-ID" altLang="en-US" sz="1800" dirty="0"/>
              <a:t>0</a:t>
            </a: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Year)=1.460 - (12/13)1.459 </a:t>
            </a:r>
            <a:r>
              <a:rPr lang="sv-SE" altLang="en-US" sz="1800" dirty="0"/>
              <a:t>– </a:t>
            </a:r>
            <a:r>
              <a:rPr lang="sv-SE" altLang="en-US" sz="1800" dirty="0" smtClean="0"/>
              <a:t>1/24(0)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0.113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4 [0H,4L,0M] =&gt; E = 0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1800" dirty="0" smtClean="0"/>
              <a:t>2 [2H,2L,5M] =&gt; E = </a:t>
            </a:r>
            <a:r>
              <a:rPr lang="en-ID" sz="1800" dirty="0"/>
              <a:t>1.436</a:t>
            </a:r>
            <a:endParaRPr lang="sv-SE" altLang="en-US" sz="1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1800" dirty="0" smtClean="0"/>
              <a:t>Gain(S</a:t>
            </a:r>
            <a:r>
              <a:rPr lang="sv-SE" altLang="en-US" sz="1800" baseline="-25000" dirty="0" smtClean="0"/>
              <a:t>MC</a:t>
            </a:r>
            <a:r>
              <a:rPr lang="sv-SE" altLang="en-US" sz="1800" dirty="0" smtClean="0"/>
              <a:t>, Number of Door)=1.460 - (4/13)0 – 9/13(1.436) </a:t>
            </a:r>
            <a:r>
              <a:rPr lang="sv-SE" altLang="en-US" sz="1800" dirty="0"/>
              <a:t>= </a:t>
            </a:r>
            <a:r>
              <a:rPr lang="sv-SE" altLang="en-US" sz="1800" dirty="0" smtClean="0"/>
              <a:t>0.465</a:t>
            </a:r>
            <a:endParaRPr lang="sv-SE" altLang="en-US" sz="180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07708" y="1103746"/>
            <a:ext cx="20008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000" dirty="0" smtClean="0"/>
              <a:t>S</a:t>
            </a:r>
            <a:r>
              <a:rPr lang="sv-SE" altLang="en-US" sz="1400" dirty="0" smtClean="0"/>
              <a:t>HP</a:t>
            </a:r>
            <a:r>
              <a:rPr lang="sv-SE" altLang="en-US" sz="2000" dirty="0" smtClean="0"/>
              <a:t>=</a:t>
            </a:r>
            <a:r>
              <a:rPr lang="en-US" altLang="en-US" sz="2000" dirty="0" smtClean="0"/>
              <a:t>[2H,6L,5M]</a:t>
            </a:r>
            <a:endParaRPr lang="sv-SE" altLang="en-US" sz="20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sv-SE" altLang="en-US" sz="2000" dirty="0" smtClean="0"/>
              <a:t>E=</a:t>
            </a:r>
            <a:r>
              <a:rPr lang="en-ID" sz="2000" dirty="0"/>
              <a:t>1.460</a:t>
            </a:r>
            <a:endParaRPr lang="en-US" altLang="en-US" sz="2000" dirty="0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082759" y="3342790"/>
            <a:ext cx="262078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High-Performance</a:t>
            </a:r>
            <a:endParaRPr lang="en-US" altLang="en-US" sz="2400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006517" y="4276512"/>
            <a:ext cx="237116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Number of Door</a:t>
            </a:r>
            <a:endParaRPr lang="en-US" altLang="en-US" sz="2400" dirty="0"/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3916323" y="5103258"/>
            <a:ext cx="63720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2</a:t>
            </a:r>
            <a:endParaRPr lang="en-US" altLang="en-US" sz="2400" dirty="0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1518239" y="5087011"/>
            <a:ext cx="73543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smtClean="0"/>
              <a:t>4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23796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293</TotalTime>
  <Words>1144</Words>
  <Application>Microsoft Office PowerPoint</Application>
  <PresentationFormat>Widescreen</PresentationFormat>
  <Paragraphs>882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Impact</vt:lpstr>
      <vt:lpstr>Tahoma</vt:lpstr>
      <vt:lpstr>Wingdings</vt:lpstr>
      <vt:lpstr>Badge</vt:lpstr>
      <vt:lpstr>Kelompok 7</vt:lpstr>
      <vt:lpstr>Data Cars</vt:lpstr>
      <vt:lpstr>PowerPoint Presentation</vt:lpstr>
      <vt:lpstr>PowerPoint Presentation</vt:lpstr>
      <vt:lpstr>Mencari Nilai Gain</vt:lpstr>
      <vt:lpstr>Menentukan Decision Node</vt:lpstr>
      <vt:lpstr>Decision Tree Sementara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2020-11-02T14:48:35Z</dcterms:created>
  <dcterms:modified xsi:type="dcterms:W3CDTF">2020-11-03T04:21:13Z</dcterms:modified>
</cp:coreProperties>
</file>