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A35857F-AA4C-4304-B70F-772C61D8007E}" type="datetimeFigureOut">
              <a:rPr lang="en-ID" smtClean="0"/>
              <a:t>29/12/2020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72E432B-5A0E-4880-9D22-F31E4D1FDFEC}" type="slidenum">
              <a:rPr lang="en-ID" smtClean="0"/>
              <a:t>‹#›</a:t>
            </a:fld>
            <a:endParaRPr lang="en-ID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958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857F-AA4C-4304-B70F-772C61D8007E}" type="datetimeFigureOut">
              <a:rPr lang="en-ID" smtClean="0"/>
              <a:t>29/12/2020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432B-5A0E-4880-9D22-F31E4D1FDF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032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857F-AA4C-4304-B70F-772C61D8007E}" type="datetimeFigureOut">
              <a:rPr lang="en-ID" smtClean="0"/>
              <a:t>29/12/2020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432B-5A0E-4880-9D22-F31E4D1FDF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481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857F-AA4C-4304-B70F-772C61D8007E}" type="datetimeFigureOut">
              <a:rPr lang="en-ID" smtClean="0"/>
              <a:t>29/12/2020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432B-5A0E-4880-9D22-F31E4D1FDF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494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35857F-AA4C-4304-B70F-772C61D8007E}" type="datetimeFigureOut">
              <a:rPr lang="en-ID" smtClean="0"/>
              <a:t>29/12/2020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2E432B-5A0E-4880-9D22-F31E4D1FDFEC}" type="slidenum">
              <a:rPr lang="en-ID" smtClean="0"/>
              <a:t>‹#›</a:t>
            </a:fld>
            <a:endParaRPr lang="en-ID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56321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857F-AA4C-4304-B70F-772C61D8007E}" type="datetimeFigureOut">
              <a:rPr lang="en-ID" smtClean="0"/>
              <a:t>29/12/2020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432B-5A0E-4880-9D22-F31E4D1FDF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86766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857F-AA4C-4304-B70F-772C61D8007E}" type="datetimeFigureOut">
              <a:rPr lang="en-ID" smtClean="0"/>
              <a:t>29/12/2020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432B-5A0E-4880-9D22-F31E4D1FDF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06303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857F-AA4C-4304-B70F-772C61D8007E}" type="datetimeFigureOut">
              <a:rPr lang="en-ID" smtClean="0"/>
              <a:t>29/12/2020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432B-5A0E-4880-9D22-F31E4D1FDF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238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857F-AA4C-4304-B70F-772C61D8007E}" type="datetimeFigureOut">
              <a:rPr lang="en-ID" smtClean="0"/>
              <a:t>29/12/2020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432B-5A0E-4880-9D22-F31E4D1FDF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827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A35857F-AA4C-4304-B70F-772C61D8007E}" type="datetimeFigureOut">
              <a:rPr lang="en-ID" smtClean="0"/>
              <a:t>29/12/2020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72E432B-5A0E-4880-9D22-F31E4D1FDFEC}" type="slidenum">
              <a:rPr lang="en-ID" smtClean="0"/>
              <a:t>‹#›</a:t>
            </a:fld>
            <a:endParaRPr lang="en-ID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83259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A35857F-AA4C-4304-B70F-772C61D8007E}" type="datetimeFigureOut">
              <a:rPr lang="en-ID" smtClean="0"/>
              <a:t>29/12/2020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72E432B-5A0E-4880-9D22-F31E4D1FDF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922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A35857F-AA4C-4304-B70F-772C61D8007E}" type="datetimeFigureOut">
              <a:rPr lang="en-ID" smtClean="0"/>
              <a:t>29/12/2020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2E432B-5A0E-4880-9D22-F31E4D1FDFEC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296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7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4602978"/>
            <a:ext cx="8045373" cy="742279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00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3"/>
          <p:cNvSpPr>
            <a:spLocks noChangeShapeType="1"/>
          </p:cNvSpPr>
          <p:nvPr/>
        </p:nvSpPr>
        <p:spPr bwMode="auto">
          <a:xfrm>
            <a:off x="10462856" y="4747212"/>
            <a:ext cx="1114958" cy="97838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 flipH="1">
            <a:off x="9502500" y="4747211"/>
            <a:ext cx="985657" cy="97125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41" name="Line 3"/>
          <p:cNvSpPr>
            <a:spLocks noChangeShapeType="1"/>
          </p:cNvSpPr>
          <p:nvPr/>
        </p:nvSpPr>
        <p:spPr bwMode="auto">
          <a:xfrm>
            <a:off x="7721774" y="4720227"/>
            <a:ext cx="1" cy="100537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35" name="Line 3"/>
          <p:cNvSpPr>
            <a:spLocks noChangeShapeType="1"/>
          </p:cNvSpPr>
          <p:nvPr/>
        </p:nvSpPr>
        <p:spPr bwMode="auto">
          <a:xfrm>
            <a:off x="3423725" y="4609208"/>
            <a:ext cx="31384" cy="123336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27" name="Line 3"/>
          <p:cNvSpPr>
            <a:spLocks noChangeShapeType="1"/>
          </p:cNvSpPr>
          <p:nvPr/>
        </p:nvSpPr>
        <p:spPr bwMode="auto">
          <a:xfrm flipH="1">
            <a:off x="1264115" y="4664383"/>
            <a:ext cx="16507" cy="8609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9452625" y="3815789"/>
            <a:ext cx="1006866" cy="85420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 flipH="1">
            <a:off x="7948135" y="3827667"/>
            <a:ext cx="715307" cy="67683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22" name="Line 3"/>
          <p:cNvSpPr>
            <a:spLocks noChangeShapeType="1"/>
          </p:cNvSpPr>
          <p:nvPr/>
        </p:nvSpPr>
        <p:spPr bwMode="auto">
          <a:xfrm flipH="1">
            <a:off x="1089140" y="3790168"/>
            <a:ext cx="1438390" cy="87421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23" name="Line 3"/>
          <p:cNvSpPr>
            <a:spLocks noChangeShapeType="1"/>
          </p:cNvSpPr>
          <p:nvPr/>
        </p:nvSpPr>
        <p:spPr bwMode="auto">
          <a:xfrm>
            <a:off x="2283652" y="3790168"/>
            <a:ext cx="1266651" cy="85420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" y="1820194"/>
            <a:ext cx="11155680" cy="165452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H="1">
            <a:off x="2613110" y="2230606"/>
            <a:ext cx="879081" cy="135424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4557997" y="2210909"/>
            <a:ext cx="10771" cy="136895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324401" y="1751752"/>
            <a:ext cx="439737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Market Category</a:t>
            </a:r>
            <a:endParaRPr lang="en-US" altLang="en-US" sz="24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404290" y="2848479"/>
            <a:ext cx="109837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Luxury</a:t>
            </a:r>
            <a:endParaRPr lang="en-US" altLang="en-US" sz="24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743372" y="2823999"/>
            <a:ext cx="1888209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Performance</a:t>
            </a:r>
            <a:endParaRPr lang="en-US" altLang="en-US" sz="2400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00686" y="3598889"/>
            <a:ext cx="140720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Year</a:t>
            </a:r>
            <a:endParaRPr lang="en-US" altLang="en-US" sz="2400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735040" y="3596835"/>
            <a:ext cx="171232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Medium</a:t>
            </a:r>
            <a:endParaRPr lang="en-US" altLang="en-US" sz="2400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7442216" y="2210909"/>
            <a:ext cx="1600377" cy="155991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563454" y="2768661"/>
            <a:ext cx="262078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High-Performance</a:t>
            </a:r>
            <a:endParaRPr lang="en-US" altLang="en-US" sz="2400" dirty="0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7910582" y="3596835"/>
            <a:ext cx="2383270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Number of Door</a:t>
            </a:r>
            <a:endParaRPr lang="en-US" altLang="en-US" sz="2400" dirty="0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503717" y="2230605"/>
            <a:ext cx="3388" cy="150906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791470" y="2754305"/>
            <a:ext cx="149085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">
              <a:buNone/>
            </a:pPr>
            <a:r>
              <a:rPr lang="en-ID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Hatchback</a:t>
            </a:r>
            <a:endParaRPr lang="en-ID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740727" y="3598913"/>
            <a:ext cx="1541599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Low</a:t>
            </a:r>
            <a:endParaRPr lang="en-US" altLang="en-US" sz="2400" dirty="0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2745437" y="4369671"/>
            <a:ext cx="140720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Old</a:t>
            </a:r>
            <a:endParaRPr lang="en-US" altLang="en-US" sz="2400" dirty="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83086" y="4354707"/>
            <a:ext cx="140720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New</a:t>
            </a:r>
            <a:endParaRPr lang="en-US" altLang="en-US" sz="2400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0131364" y="4504500"/>
            <a:ext cx="767711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4</a:t>
            </a:r>
            <a:endParaRPr lang="en-US" altLang="en-US" sz="2400" dirty="0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7352500" y="4433550"/>
            <a:ext cx="767711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2</a:t>
            </a:r>
            <a:endParaRPr lang="en-US" altLang="en-US" sz="2400" dirty="0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475544" y="5380911"/>
            <a:ext cx="140720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High</a:t>
            </a:r>
            <a:endParaRPr lang="en-US" altLang="en-US" sz="2400" dirty="0"/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2755114" y="5380910"/>
            <a:ext cx="140720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Low</a:t>
            </a:r>
            <a:endParaRPr lang="en-US" altLang="en-US" sz="2400" dirty="0"/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8886644" y="5505104"/>
            <a:ext cx="140720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High</a:t>
            </a:r>
            <a:endParaRPr lang="en-US" altLang="en-US" sz="2400" dirty="0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10380154" y="5506146"/>
            <a:ext cx="140720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Low</a:t>
            </a:r>
            <a:endParaRPr lang="en-US" altLang="en-US" sz="2400" dirty="0"/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6999258" y="5516299"/>
            <a:ext cx="140720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Medium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804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4436" y="167902"/>
            <a:ext cx="6874164" cy="863039"/>
          </a:xfrm>
        </p:spPr>
        <p:txBody>
          <a:bodyPr/>
          <a:lstStyle/>
          <a:p>
            <a:r>
              <a:rPr lang="en-US" cap="none" dirty="0" smtClean="0"/>
              <a:t>Data Cars</a:t>
            </a:r>
            <a:endParaRPr lang="en-ID" cap="non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650085"/>
              </p:ext>
            </p:extLst>
          </p:nvPr>
        </p:nvGraphicFramePr>
        <p:xfrm>
          <a:off x="110835" y="243"/>
          <a:ext cx="4359565" cy="6880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893"/>
                <a:gridCol w="588875"/>
                <a:gridCol w="1098296"/>
                <a:gridCol w="1409167"/>
                <a:gridCol w="769334"/>
              </a:tblGrid>
              <a:tr h="175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ID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Doors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 Category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Popularity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Hatchback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Hatchback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84436" y="1182254"/>
            <a:ext cx="7106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Dataset </a:t>
            </a:r>
            <a:r>
              <a:rPr lang="en-ID" dirty="0" err="1"/>
              <a:t>yg</a:t>
            </a:r>
            <a:r>
              <a:rPr lang="en-ID" dirty="0"/>
              <a:t> kami </a:t>
            </a:r>
            <a:r>
              <a:rPr lang="en-ID" dirty="0" err="1"/>
              <a:t>gunakan</a:t>
            </a:r>
            <a:r>
              <a:rPr lang="en-ID" dirty="0"/>
              <a:t> total </a:t>
            </a:r>
            <a:r>
              <a:rPr lang="en-ID" dirty="0" err="1"/>
              <a:t>sebanyak</a:t>
            </a:r>
            <a:r>
              <a:rPr lang="en-ID" dirty="0"/>
              <a:t> 40,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rincian</a:t>
            </a:r>
            <a:r>
              <a:rPr lang="en-ID" dirty="0"/>
              <a:t> data training </a:t>
            </a:r>
            <a:r>
              <a:rPr lang="en-ID" dirty="0" err="1"/>
              <a:t>sebanyak</a:t>
            </a:r>
            <a:r>
              <a:rPr lang="en-ID" dirty="0"/>
              <a:t> 36 (90%), </a:t>
            </a:r>
            <a:r>
              <a:rPr lang="en-ID" dirty="0" err="1"/>
              <a:t>dan</a:t>
            </a:r>
            <a:r>
              <a:rPr lang="en-ID" dirty="0"/>
              <a:t> data test </a:t>
            </a:r>
            <a:r>
              <a:rPr lang="en-ID" dirty="0" err="1"/>
              <a:t>sebanyak</a:t>
            </a:r>
            <a:r>
              <a:rPr lang="en-ID" dirty="0"/>
              <a:t> 4 (10%).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887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625359" y="148094"/>
            <a:ext cx="45151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altLang="en-US" dirty="0" smtClean="0"/>
              <a:t>Mencari Nilai Gain</a:t>
            </a:r>
            <a:endParaRPr lang="en-US" altLang="en-US" dirty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7878041" y="2562226"/>
            <a:ext cx="754063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8882929" y="2562226"/>
            <a:ext cx="690562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42338" y="2090827"/>
            <a:ext cx="778546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Year</a:t>
            </a:r>
            <a:endParaRPr lang="en-US" altLang="en-US" sz="2400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797454" y="3078163"/>
            <a:ext cx="6431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Old</a:t>
            </a:r>
            <a:endParaRPr lang="en-US" altLang="en-US" sz="2400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999376" y="3078163"/>
            <a:ext cx="780983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New</a:t>
            </a:r>
            <a:endParaRPr lang="en-US" altLang="en-US" sz="2400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911799" y="3789363"/>
            <a:ext cx="171232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[</a:t>
            </a:r>
            <a:r>
              <a:rPr lang="en-US" altLang="en-US" sz="2400" dirty="0" smtClean="0"/>
              <a:t>4H,</a:t>
            </a:r>
            <a:r>
              <a:rPr lang="sv-SE" altLang="en-US" sz="2400" dirty="0"/>
              <a:t>8</a:t>
            </a:r>
            <a:r>
              <a:rPr lang="sv-SE" altLang="en-US" sz="2400" dirty="0" smtClean="0"/>
              <a:t>L,2M</a:t>
            </a:r>
            <a:r>
              <a:rPr lang="en-US" altLang="en-US" sz="2400" dirty="0" smtClean="0"/>
              <a:t>]</a:t>
            </a:r>
            <a:endParaRPr lang="en-US" altLang="en-US" sz="2400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9319491" y="3789363"/>
            <a:ext cx="1880643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[</a:t>
            </a:r>
            <a:r>
              <a:rPr lang="en-US" altLang="en-US" sz="2400" dirty="0" smtClean="0"/>
              <a:t>12H,8L,2M</a:t>
            </a:r>
            <a:r>
              <a:rPr lang="en-US" altLang="en-US" sz="2400" dirty="0" smtClean="0"/>
              <a:t>]</a:t>
            </a:r>
            <a:endParaRPr lang="en-US" altLang="en-US" sz="2400" dirty="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8176491" y="1274763"/>
            <a:ext cx="24449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/>
              <a:t>S=</a:t>
            </a:r>
            <a:r>
              <a:rPr lang="en-US" altLang="en-US" sz="2400" dirty="0" smtClean="0"/>
              <a:t>[</a:t>
            </a:r>
            <a:r>
              <a:rPr lang="en-US" altLang="en-US" sz="2400" dirty="0" smtClean="0"/>
              <a:t>16H,16L,4M</a:t>
            </a:r>
            <a:r>
              <a:rPr lang="en-US" altLang="en-US" sz="2400" dirty="0" smtClean="0"/>
              <a:t>]</a:t>
            </a:r>
            <a:endParaRPr lang="sv-SE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E=1.39</a:t>
            </a:r>
            <a:endParaRPr lang="en-US" altLang="en-US" sz="2400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881091" y="4856163"/>
            <a:ext cx="300915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Gain(S,Year)</a:t>
            </a:r>
            <a:endParaRPr lang="sv-SE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=</a:t>
            </a:r>
            <a:r>
              <a:rPr lang="sv-SE" altLang="en-US" sz="2400" dirty="0" smtClean="0"/>
              <a:t>1,39-(14/36)*1.38 </a:t>
            </a:r>
            <a:endParaRPr lang="sv-SE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/>
              <a:t>  – </a:t>
            </a:r>
            <a:r>
              <a:rPr lang="sv-SE" altLang="en-US" sz="2400" dirty="0" smtClean="0"/>
              <a:t>(</a:t>
            </a:r>
            <a:r>
              <a:rPr lang="sv-SE" altLang="en-US" sz="2400" dirty="0" smtClean="0"/>
              <a:t>22/36)*1.32</a:t>
            </a:r>
            <a:endParaRPr lang="sv-SE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=</a:t>
            </a:r>
            <a:r>
              <a:rPr lang="sv-SE" altLang="en-US" sz="2400" dirty="0" smtClean="0"/>
              <a:t>0.046</a:t>
            </a:r>
            <a:endParaRPr lang="en-US" altLang="en-US" sz="2400" dirty="0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7033491" y="4398963"/>
            <a:ext cx="4572000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None/>
            </a:pPr>
            <a:r>
              <a:rPr lang="sv-SE" altLang="en-US" sz="2400" dirty="0" smtClean="0"/>
              <a:t>E=</a:t>
            </a:r>
            <a:r>
              <a:rPr lang="en-ID" sz="2400" dirty="0" smtClean="0"/>
              <a:t>1.38</a:t>
            </a:r>
            <a:endParaRPr lang="en-US" altLang="en-US" sz="2400" dirty="0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9243291" y="4322763"/>
            <a:ext cx="457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sv-SE" altLang="en-US" sz="2400" dirty="0" smtClean="0"/>
              <a:t>E=</a:t>
            </a:r>
            <a:r>
              <a:rPr lang="en-ID" sz="2400" dirty="0" smtClean="0"/>
              <a:t>1.32</a:t>
            </a:r>
            <a:endParaRPr lang="en-US" altLang="en-US" sz="2400" dirty="0"/>
          </a:p>
        </p:txBody>
      </p:sp>
      <p:graphicFrame>
        <p:nvGraphicFramePr>
          <p:cNvPr id="2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694745"/>
              </p:ext>
            </p:extLst>
          </p:nvPr>
        </p:nvGraphicFramePr>
        <p:xfrm>
          <a:off x="1496289" y="-41321"/>
          <a:ext cx="1852102" cy="6210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893"/>
                <a:gridCol w="588875"/>
                <a:gridCol w="769334"/>
              </a:tblGrid>
              <a:tr h="175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ID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Popularity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53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 flipH="1">
            <a:off x="6963640" y="2729767"/>
            <a:ext cx="923131" cy="12398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8857672" y="2729767"/>
            <a:ext cx="673998" cy="123537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7340672" y="2292138"/>
            <a:ext cx="237116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Number of Door</a:t>
            </a:r>
            <a:endParaRPr lang="en-US" altLang="en-US" sz="2400" dirty="0"/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7213909" y="3182143"/>
            <a:ext cx="35298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/>
              <a:t>4</a:t>
            </a:r>
            <a:endParaRPr lang="en-US" altLang="en-US" sz="2400" dirty="0"/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9060450" y="3196075"/>
            <a:ext cx="35298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2</a:t>
            </a:r>
            <a:endParaRPr lang="en-US" altLang="en-US" sz="2400" dirty="0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6331816" y="3969604"/>
            <a:ext cx="2048959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[</a:t>
            </a:r>
            <a:r>
              <a:rPr lang="sv-SE" altLang="en-US" sz="2400" dirty="0" smtClean="0"/>
              <a:t>10H</a:t>
            </a:r>
            <a:r>
              <a:rPr lang="en-US" altLang="en-US" sz="2400" dirty="0" smtClean="0"/>
              <a:t>,13L,0M</a:t>
            </a:r>
            <a:r>
              <a:rPr lang="en-US" altLang="en-US" sz="2400" dirty="0" smtClean="0"/>
              <a:t>]</a:t>
            </a:r>
            <a:endParaRPr lang="en-US" altLang="en-US" sz="2400" dirty="0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8816253" y="3969604"/>
            <a:ext cx="171232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[</a:t>
            </a:r>
            <a:r>
              <a:rPr lang="sv-SE" altLang="en-US" sz="2400" dirty="0" smtClean="0"/>
              <a:t>6H</a:t>
            </a:r>
            <a:r>
              <a:rPr lang="en-US" altLang="en-US" sz="2400" dirty="0" smtClean="0"/>
              <a:t>,2L,4M</a:t>
            </a:r>
            <a:r>
              <a:rPr lang="en-US" altLang="en-US" sz="2400" dirty="0" smtClean="0"/>
              <a:t>]</a:t>
            </a:r>
            <a:endParaRPr lang="en-US" altLang="en-US" sz="2400" dirty="0"/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6347691" y="4503004"/>
            <a:ext cx="22328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sv-SE" altLang="en-US" sz="2400" dirty="0" smtClean="0"/>
              <a:t>E=</a:t>
            </a:r>
            <a:r>
              <a:rPr lang="en-ID" sz="2400" dirty="0" smtClean="0"/>
              <a:t>0.99</a:t>
            </a:r>
            <a:endParaRPr lang="en-US" altLang="en-US" sz="2400" dirty="0"/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8857671" y="4503004"/>
            <a:ext cx="1745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sv-SE" altLang="en-US" sz="2400" dirty="0" smtClean="0"/>
              <a:t>E=</a:t>
            </a:r>
            <a:r>
              <a:rPr lang="en-ID" sz="2400" dirty="0" smtClean="0"/>
              <a:t>1.46</a:t>
            </a:r>
            <a:endParaRPr lang="en-US" altLang="en-US" sz="2400" dirty="0"/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6423891" y="4960204"/>
            <a:ext cx="34793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Gain(S,Number of Door)</a:t>
            </a:r>
            <a:endParaRPr lang="sv-SE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=</a:t>
            </a:r>
            <a:r>
              <a:rPr lang="sv-SE" altLang="en-US" sz="2400" dirty="0" smtClean="0"/>
              <a:t>1.39-(23/36)*0.99 </a:t>
            </a:r>
            <a:endParaRPr lang="sv-SE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/>
              <a:t>  – </a:t>
            </a:r>
            <a:r>
              <a:rPr lang="sv-SE" altLang="en-US" sz="2400" dirty="0" smtClean="0"/>
              <a:t>(</a:t>
            </a:r>
            <a:r>
              <a:rPr lang="sv-SE" altLang="en-US" sz="2400" dirty="0" smtClean="0"/>
              <a:t>12/36)*1.46</a:t>
            </a:r>
            <a:endParaRPr lang="sv-SE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=</a:t>
            </a:r>
            <a:r>
              <a:rPr lang="sv-SE" altLang="en-US" sz="2400" dirty="0" smtClean="0"/>
              <a:t>0,270</a:t>
            </a:r>
            <a:endParaRPr lang="en-US" altLang="en-US" sz="2400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6625359" y="148094"/>
            <a:ext cx="45151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altLang="en-US" dirty="0" smtClean="0"/>
              <a:t>Mencari Nilai Gain</a:t>
            </a:r>
            <a:endParaRPr lang="en-US" altLang="en-US" dirty="0"/>
          </a:p>
        </p:txBody>
      </p:sp>
      <p:graphicFrame>
        <p:nvGraphicFramePr>
          <p:cNvPr id="1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128251"/>
              </p:ext>
            </p:extLst>
          </p:nvPr>
        </p:nvGraphicFramePr>
        <p:xfrm>
          <a:off x="1828799" y="-27449"/>
          <a:ext cx="2361523" cy="6210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893"/>
                <a:gridCol w="1098296"/>
                <a:gridCol w="769334"/>
              </a:tblGrid>
              <a:tr h="175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ID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Doors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Popularity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7311799" y="1390929"/>
            <a:ext cx="24449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/>
              <a:t>S=</a:t>
            </a:r>
            <a:r>
              <a:rPr lang="en-US" altLang="en-US" sz="2400" dirty="0" smtClean="0"/>
              <a:t>[</a:t>
            </a:r>
            <a:r>
              <a:rPr lang="en-US" altLang="en-US" sz="2400" dirty="0" smtClean="0"/>
              <a:t>16H,16L,4M</a:t>
            </a:r>
            <a:r>
              <a:rPr lang="en-US" altLang="en-US" sz="2400" dirty="0" smtClean="0"/>
              <a:t>]</a:t>
            </a:r>
            <a:endParaRPr lang="sv-SE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E=1.39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9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93601" y="196103"/>
            <a:ext cx="779303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sv-SE" altLang="en-US" cap="none" dirty="0" smtClean="0"/>
              <a:t>Mencari Nilai Gain</a:t>
            </a:r>
            <a:endParaRPr lang="en-US" altLang="en-US" cap="none" dirty="0" smtClean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3982310" y="2603352"/>
            <a:ext cx="879081" cy="135424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5927197" y="2583655"/>
            <a:ext cx="10771" cy="136895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693601" y="2124498"/>
            <a:ext cx="439737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Market Category</a:t>
            </a:r>
            <a:endParaRPr lang="en-US" altLang="en-US" sz="2400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773490" y="3221225"/>
            <a:ext cx="109837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Luxury</a:t>
            </a:r>
            <a:endParaRPr lang="en-US" altLang="en-US" sz="2400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112572" y="3196745"/>
            <a:ext cx="1888209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Performance</a:t>
            </a:r>
            <a:endParaRPr lang="en-US" altLang="en-US" sz="2400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761921" y="3979845"/>
            <a:ext cx="1880643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[</a:t>
            </a:r>
            <a:r>
              <a:rPr lang="sv-SE" altLang="en-US" sz="2400" dirty="0" smtClean="0"/>
              <a:t>14H</a:t>
            </a:r>
            <a:r>
              <a:rPr lang="en-US" altLang="en-US" sz="2400" dirty="0" smtClean="0"/>
              <a:t>,8L,0M</a:t>
            </a:r>
            <a:r>
              <a:rPr lang="en-US" altLang="en-US" sz="2400" dirty="0" smtClean="0"/>
              <a:t>]</a:t>
            </a:r>
            <a:endParaRPr lang="en-US" altLang="en-US" sz="2400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104240" y="3969581"/>
            <a:ext cx="171232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[</a:t>
            </a:r>
            <a:r>
              <a:rPr lang="sv-SE" altLang="en-US" sz="2400" dirty="0" smtClean="0"/>
              <a:t>0H,0L,1M</a:t>
            </a:r>
            <a:r>
              <a:rPr lang="en-US" altLang="en-US" sz="2400" dirty="0" smtClean="0"/>
              <a:t>]</a:t>
            </a:r>
            <a:endParaRPr lang="en-US" altLang="en-US" sz="2400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129951" y="5066308"/>
            <a:ext cx="716310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Gain(S,Market Category)</a:t>
            </a:r>
            <a:endParaRPr lang="sv-SE" altLang="en-US" sz="24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sv-SE" altLang="en-US" sz="2400" dirty="0" smtClean="0"/>
              <a:t>=</a:t>
            </a:r>
            <a:r>
              <a:rPr lang="sv-SE" altLang="en-US" sz="2400" dirty="0" smtClean="0"/>
              <a:t>1.39-</a:t>
            </a:r>
            <a:r>
              <a:rPr lang="sv-SE" altLang="en-US" sz="2400" dirty="0" smtClean="0"/>
              <a:t>(</a:t>
            </a:r>
            <a:r>
              <a:rPr lang="sv-SE" altLang="en-US" sz="2400" dirty="0" smtClean="0"/>
              <a:t>22/36)*0.95 </a:t>
            </a:r>
            <a:r>
              <a:rPr lang="sv-SE" altLang="en-US" sz="2400" dirty="0" smtClean="0"/>
              <a:t>-(</a:t>
            </a:r>
            <a:r>
              <a:rPr lang="sv-SE" altLang="en-US" sz="2400" dirty="0" smtClean="0"/>
              <a:t>11/36)*1.44 </a:t>
            </a:r>
            <a:r>
              <a:rPr lang="sv-SE" altLang="en-US" sz="2400" dirty="0"/>
              <a:t>– </a:t>
            </a:r>
            <a:r>
              <a:rPr lang="sv-SE" altLang="en-US" sz="2400" dirty="0" smtClean="0"/>
              <a:t>(</a:t>
            </a:r>
            <a:r>
              <a:rPr lang="sv-SE" altLang="en-US" sz="2400" dirty="0" smtClean="0"/>
              <a:t>2/36)*</a:t>
            </a:r>
            <a:r>
              <a:rPr lang="sv-SE" altLang="en-US" sz="2400" dirty="0" smtClean="0"/>
              <a:t>0 – (1/40)*0</a:t>
            </a:r>
            <a:endParaRPr lang="sv-SE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/>
              <a:t>=</a:t>
            </a:r>
            <a:r>
              <a:rPr lang="sv-SE" altLang="en-US" sz="2400" dirty="0" smtClean="0"/>
              <a:t>0.36</a:t>
            </a:r>
            <a:endParaRPr lang="en-US" altLang="en-US" sz="2400" dirty="0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171099" y="4590232"/>
            <a:ext cx="1371600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None/>
            </a:pPr>
            <a:r>
              <a:rPr lang="sv-SE" altLang="en-US" sz="2400" dirty="0" smtClean="0"/>
              <a:t>E=</a:t>
            </a:r>
            <a:r>
              <a:rPr lang="en-ID" sz="2400" dirty="0" smtClean="0"/>
              <a:t>0.95</a:t>
            </a:r>
            <a:endParaRPr lang="en-US" altLang="en-US" sz="2400" dirty="0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595172" y="4463027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E=0</a:t>
            </a:r>
            <a:endParaRPr lang="en-US" altLang="en-US" sz="2400" dirty="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8811416" y="2583655"/>
            <a:ext cx="1600377" cy="155991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8932654" y="3141407"/>
            <a:ext cx="262078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High-Performance</a:t>
            </a:r>
            <a:endParaRPr lang="en-US" altLang="en-US" sz="2400" dirty="0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9664080" y="4037287"/>
            <a:ext cx="162897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[</a:t>
            </a:r>
            <a:r>
              <a:rPr lang="sv-SE" altLang="en-US" sz="2400" dirty="0"/>
              <a:t>2</a:t>
            </a:r>
            <a:r>
              <a:rPr lang="sv-SE" altLang="en-US" sz="2400" dirty="0" smtClean="0"/>
              <a:t>H</a:t>
            </a:r>
            <a:r>
              <a:rPr lang="en-US" altLang="en-US" sz="2400" dirty="0" smtClean="0"/>
              <a:t>,6L,3L</a:t>
            </a:r>
            <a:r>
              <a:rPr lang="en-US" altLang="en-US" sz="2400" dirty="0" smtClean="0"/>
              <a:t>]</a:t>
            </a:r>
            <a:endParaRPr lang="en-US" altLang="en-US" sz="2400" dirty="0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9728810" y="4629174"/>
            <a:ext cx="1371600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None/>
            </a:pPr>
            <a:r>
              <a:rPr lang="sv-SE" altLang="en-US" sz="2400" dirty="0" smtClean="0"/>
              <a:t>E=</a:t>
            </a:r>
            <a:r>
              <a:rPr lang="en-ID" sz="2400" dirty="0" smtClean="0"/>
              <a:t>1.44</a:t>
            </a:r>
            <a:endParaRPr lang="en-US" altLang="en-US" sz="2400" dirty="0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7872917" y="2603351"/>
            <a:ext cx="3388" cy="150906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7160670" y="3127051"/>
            <a:ext cx="149085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">
              <a:buNone/>
            </a:pPr>
            <a:r>
              <a:rPr lang="en-ID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Hatchback</a:t>
            </a:r>
            <a:endParaRPr lang="en-ID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7109928" y="3971659"/>
            <a:ext cx="171232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[</a:t>
            </a:r>
            <a:r>
              <a:rPr lang="sv-SE" altLang="en-US" sz="2400" dirty="0" smtClean="0"/>
              <a:t>0H</a:t>
            </a:r>
            <a:r>
              <a:rPr lang="en-US" altLang="en-US" sz="2400" dirty="0" smtClean="0"/>
              <a:t>,2L,0M]</a:t>
            </a:r>
            <a:endParaRPr lang="en-US" altLang="en-US" sz="2400" dirty="0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7334535" y="4562520"/>
            <a:ext cx="13716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E=0</a:t>
            </a:r>
            <a:endParaRPr lang="en-US" altLang="en-US" sz="2400" dirty="0"/>
          </a:p>
        </p:txBody>
      </p:sp>
      <p:graphicFrame>
        <p:nvGraphicFramePr>
          <p:cNvPr id="2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093073"/>
              </p:ext>
            </p:extLst>
          </p:nvPr>
        </p:nvGraphicFramePr>
        <p:xfrm>
          <a:off x="20833" y="11633"/>
          <a:ext cx="2672394" cy="6210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893"/>
                <a:gridCol w="1409167"/>
                <a:gridCol w="769334"/>
              </a:tblGrid>
              <a:tr h="175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ID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 Category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Popularity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Hatchback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Hatchback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744322" y="1147420"/>
            <a:ext cx="24449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/>
              <a:t>S=</a:t>
            </a:r>
            <a:r>
              <a:rPr lang="en-US" altLang="en-US" sz="2400" dirty="0" smtClean="0"/>
              <a:t>[</a:t>
            </a:r>
            <a:r>
              <a:rPr lang="en-US" altLang="en-US" sz="2400" dirty="0" smtClean="0"/>
              <a:t>16H,16L,4M</a:t>
            </a:r>
            <a:r>
              <a:rPr lang="en-US" altLang="en-US" sz="2400" dirty="0" smtClean="0"/>
              <a:t>]</a:t>
            </a:r>
            <a:endParaRPr lang="sv-SE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E=1.39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408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Menentukan</a:t>
            </a:r>
            <a:r>
              <a:rPr lang="en-US" cap="none" dirty="0" smtClean="0"/>
              <a:t> Decision Node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sv-SE" altLang="en-US" dirty="0" smtClean="0"/>
              <a:t>Berdasarkan dari Gain data di atas :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sv-SE" altLang="en-US" dirty="0" smtClean="0"/>
              <a:t> Gain(S,Year) =</a:t>
            </a:r>
            <a:r>
              <a:rPr lang="sv-SE" altLang="en-US" dirty="0" smtClean="0"/>
              <a:t>0.046</a:t>
            </a:r>
            <a:endParaRPr lang="sv-SE" altLang="en-US" dirty="0" smtClean="0"/>
          </a:p>
          <a:p>
            <a:pPr>
              <a:spcBef>
                <a:spcPct val="0"/>
              </a:spcBef>
              <a:buFontTx/>
              <a:buChar char="•"/>
            </a:pPr>
            <a:r>
              <a:rPr lang="sv-SE" altLang="en-US" dirty="0" smtClean="0"/>
              <a:t> Gain(S,Number of Door) =</a:t>
            </a:r>
            <a:r>
              <a:rPr lang="en-US" altLang="en-US" dirty="0" smtClean="0"/>
              <a:t>0,270</a:t>
            </a:r>
            <a:endParaRPr lang="en-US" altLang="en-US" dirty="0" smtClean="0"/>
          </a:p>
          <a:p>
            <a:pPr>
              <a:spcBef>
                <a:spcPct val="0"/>
              </a:spcBef>
              <a:buFontTx/>
              <a:buChar char="•"/>
            </a:pPr>
            <a:r>
              <a:rPr lang="sv-SE" altLang="en-US" dirty="0" smtClean="0"/>
              <a:t> Gain(S,Market Category) =</a:t>
            </a:r>
            <a:r>
              <a:rPr lang="sv-SE" altLang="en-US" dirty="0" smtClean="0"/>
              <a:t>0,360</a:t>
            </a:r>
            <a:endParaRPr lang="sv-SE" altLang="en-US" dirty="0" smtClean="0"/>
          </a:p>
          <a:p>
            <a:pPr>
              <a:spcBef>
                <a:spcPct val="0"/>
              </a:spcBef>
              <a:buNone/>
            </a:pPr>
            <a:endParaRPr lang="en-US" altLang="en-US" dirty="0" smtClean="0"/>
          </a:p>
          <a:p>
            <a:pPr>
              <a:spcBef>
                <a:spcPct val="0"/>
              </a:spcBef>
              <a:buNone/>
            </a:pPr>
            <a:r>
              <a:rPr lang="en-US" altLang="en-US" dirty="0" err="1" smtClean="0"/>
              <a:t>Maka</a:t>
            </a:r>
            <a:r>
              <a:rPr lang="en-US" altLang="en-US" dirty="0" smtClean="0"/>
              <a:t> Market Category </a:t>
            </a:r>
            <a:r>
              <a:rPr lang="en-US" altLang="en-US" dirty="0" err="1" smtClean="0"/>
              <a:t>akan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menjadi</a:t>
            </a:r>
            <a:r>
              <a:rPr lang="en-US" altLang="en-US" dirty="0" smtClean="0"/>
              <a:t> Decision Node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47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50" y="254478"/>
            <a:ext cx="10178322" cy="1096727"/>
          </a:xfrm>
        </p:spPr>
        <p:txBody>
          <a:bodyPr/>
          <a:lstStyle/>
          <a:p>
            <a:r>
              <a:rPr lang="en-US" cap="none" dirty="0" smtClean="0"/>
              <a:t>Decision Tree </a:t>
            </a:r>
            <a:r>
              <a:rPr lang="en-US" cap="none" dirty="0" err="1" smtClean="0"/>
              <a:t>Sementara</a:t>
            </a:r>
            <a:endParaRPr lang="en-ID" cap="none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H="1">
            <a:off x="2902670" y="1891706"/>
            <a:ext cx="879081" cy="135424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4847557" y="1872009"/>
            <a:ext cx="10771" cy="136895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13961" y="1412852"/>
            <a:ext cx="439737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Market Category</a:t>
            </a:r>
            <a:endParaRPr lang="en-US" altLang="en-US" sz="24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93850" y="2509579"/>
            <a:ext cx="109837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Luxury</a:t>
            </a:r>
            <a:endParaRPr lang="en-US" altLang="en-US" sz="24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32932" y="2485099"/>
            <a:ext cx="1888209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Performance</a:t>
            </a:r>
            <a:endParaRPr lang="en-US" altLang="en-US" sz="2400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990246" y="3259989"/>
            <a:ext cx="140720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?</a:t>
            </a:r>
            <a:endParaRPr lang="en-US" altLang="en-US" sz="2400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024600" y="3257935"/>
            <a:ext cx="171232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Medium</a:t>
            </a:r>
            <a:endParaRPr lang="en-US" altLang="en-US" sz="2400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7731776" y="1872009"/>
            <a:ext cx="1600377" cy="155991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853014" y="2429761"/>
            <a:ext cx="262078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High-Performance</a:t>
            </a:r>
            <a:endParaRPr lang="en-US" altLang="en-US" sz="2400" dirty="0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8584439" y="3325641"/>
            <a:ext cx="140930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?</a:t>
            </a:r>
            <a:endParaRPr lang="en-US" altLang="en-US" sz="2400" dirty="0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793277" y="1891705"/>
            <a:ext cx="3388" cy="150906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081030" y="2415405"/>
            <a:ext cx="149085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">
              <a:buNone/>
            </a:pPr>
            <a:r>
              <a:rPr lang="en-ID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Hatchback</a:t>
            </a:r>
            <a:endParaRPr lang="en-ID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030287" y="3260013"/>
            <a:ext cx="1541599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Low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12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3"/>
          <p:cNvSpPr>
            <a:spLocks noChangeShapeType="1"/>
          </p:cNvSpPr>
          <p:nvPr/>
        </p:nvSpPr>
        <p:spPr bwMode="auto">
          <a:xfrm>
            <a:off x="5663315" y="5383764"/>
            <a:ext cx="645122" cy="67712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 flipH="1">
            <a:off x="5206587" y="4706644"/>
            <a:ext cx="879081" cy="135424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7708" y="382385"/>
            <a:ext cx="6322291" cy="642851"/>
          </a:xfrm>
        </p:spPr>
        <p:txBody>
          <a:bodyPr>
            <a:normAutofit fontScale="90000"/>
          </a:bodyPr>
          <a:lstStyle/>
          <a:p>
            <a:endParaRPr lang="en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126004"/>
              </p:ext>
            </p:extLst>
          </p:nvPr>
        </p:nvGraphicFramePr>
        <p:xfrm>
          <a:off x="512041" y="300182"/>
          <a:ext cx="4359565" cy="4030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893"/>
                <a:gridCol w="588875"/>
                <a:gridCol w="1098296"/>
                <a:gridCol w="1409167"/>
                <a:gridCol w="769334"/>
              </a:tblGrid>
              <a:tr h="175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ID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Doors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 Category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Popularity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969162" y="1844965"/>
            <a:ext cx="663863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1800" dirty="0" smtClean="0"/>
              <a:t>New [10H,0L] =&gt; E = 0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sv-SE" altLang="en-US" sz="1800" dirty="0" smtClean="0"/>
              <a:t>Old [</a:t>
            </a:r>
            <a:r>
              <a:rPr lang="sv-SE" altLang="en-US" sz="1800" dirty="0" smtClean="0"/>
              <a:t>4H,8L</a:t>
            </a:r>
            <a:r>
              <a:rPr lang="sv-SE" altLang="en-US" sz="1800" dirty="0" smtClean="0"/>
              <a:t>] =&gt; E = </a:t>
            </a:r>
            <a:r>
              <a:rPr lang="en-ID" sz="1800" dirty="0" smtClean="0"/>
              <a:t>0.</a:t>
            </a:r>
            <a:r>
              <a:rPr lang="en-US" sz="1800" dirty="0" smtClean="0"/>
              <a:t>920</a:t>
            </a:r>
            <a:endParaRPr lang="sv-SE" altLang="en-US" sz="18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1800" dirty="0" smtClean="0"/>
              <a:t>Gain(S</a:t>
            </a:r>
            <a:r>
              <a:rPr lang="sv-SE" altLang="en-US" sz="1800" baseline="-25000" dirty="0" smtClean="0"/>
              <a:t>MC</a:t>
            </a:r>
            <a:r>
              <a:rPr lang="sv-SE" altLang="en-US" sz="1800" dirty="0" smtClean="0"/>
              <a:t>, Year)=</a:t>
            </a:r>
            <a:r>
              <a:rPr lang="sv-SE" altLang="en-US" sz="1800" dirty="0" smtClean="0"/>
              <a:t>0.950-</a:t>
            </a:r>
            <a:r>
              <a:rPr lang="sv-SE" altLang="en-US" sz="1800" dirty="0" smtClean="0"/>
              <a:t>(</a:t>
            </a:r>
            <a:r>
              <a:rPr lang="sv-SE" altLang="en-US" sz="1800" dirty="0" smtClean="0"/>
              <a:t>10/22)0 </a:t>
            </a:r>
            <a:r>
              <a:rPr lang="sv-SE" altLang="en-US" sz="1800" dirty="0"/>
              <a:t>– </a:t>
            </a:r>
            <a:r>
              <a:rPr lang="sv-SE" altLang="en-US" sz="1800" dirty="0" smtClean="0"/>
              <a:t>12/22(0.920) </a:t>
            </a:r>
            <a:r>
              <a:rPr lang="sv-SE" altLang="en-US" sz="1800" dirty="0"/>
              <a:t>= </a:t>
            </a:r>
            <a:r>
              <a:rPr lang="sv-SE" altLang="en-US" sz="1800" dirty="0" smtClean="0"/>
              <a:t>0.448</a:t>
            </a:r>
            <a:endParaRPr lang="sv-SE" altLang="en-US" sz="18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v-SE" altLang="en-US" sz="18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v-SE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1800" dirty="0" smtClean="0"/>
              <a:t>4 [</a:t>
            </a:r>
            <a:r>
              <a:rPr lang="sv-SE" altLang="en-US" sz="1800" dirty="0" smtClean="0"/>
              <a:t>10H,8L</a:t>
            </a:r>
            <a:r>
              <a:rPr lang="sv-SE" altLang="en-US" sz="1800" dirty="0" smtClean="0"/>
              <a:t>] =&gt; E = </a:t>
            </a:r>
            <a:r>
              <a:rPr lang="sv-SE" altLang="en-US" sz="1800" dirty="0" smtClean="0"/>
              <a:t>0,99</a:t>
            </a:r>
            <a:endParaRPr lang="sv-SE" altLang="en-US" sz="18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1800" dirty="0" smtClean="0"/>
              <a:t>2 [4H,0L] =&gt; E = 0</a:t>
            </a:r>
            <a:endParaRPr lang="sv-SE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1800" dirty="0" smtClean="0"/>
              <a:t>Gain(S</a:t>
            </a:r>
            <a:r>
              <a:rPr lang="sv-SE" altLang="en-US" sz="1800" baseline="-25000" dirty="0" smtClean="0"/>
              <a:t>MC</a:t>
            </a:r>
            <a:r>
              <a:rPr lang="sv-SE" altLang="en-US" sz="1800" dirty="0" smtClean="0"/>
              <a:t>, Number of Door)=</a:t>
            </a:r>
            <a:r>
              <a:rPr lang="sv-SE" altLang="en-US" sz="1800" dirty="0" smtClean="0"/>
              <a:t>0.950-(</a:t>
            </a:r>
            <a:r>
              <a:rPr lang="sv-SE" altLang="en-US" sz="1800" dirty="0" smtClean="0"/>
              <a:t>18</a:t>
            </a:r>
            <a:r>
              <a:rPr lang="sv-SE" altLang="en-US" sz="1800" dirty="0" smtClean="0"/>
              <a:t>/22)0,99 </a:t>
            </a:r>
            <a:r>
              <a:rPr lang="sv-SE" altLang="en-US" sz="1800" dirty="0" smtClean="0"/>
              <a:t>–</a:t>
            </a:r>
            <a:r>
              <a:rPr lang="sv-SE" altLang="en-US" sz="1800" dirty="0" smtClean="0"/>
              <a:t>4/22(0</a:t>
            </a:r>
            <a:r>
              <a:rPr lang="sv-SE" altLang="en-US" sz="1800" dirty="0" smtClean="0"/>
              <a:t>) </a:t>
            </a:r>
            <a:r>
              <a:rPr lang="sv-SE" altLang="en-US" sz="1800" dirty="0"/>
              <a:t>= </a:t>
            </a:r>
            <a:r>
              <a:rPr lang="sv-SE" altLang="en-US" sz="1800" dirty="0" smtClean="0"/>
              <a:t>0.14</a:t>
            </a:r>
            <a:endParaRPr lang="sv-SE" altLang="en-US" sz="1800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107708" y="1103746"/>
            <a:ext cx="1750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000" dirty="0" smtClean="0"/>
              <a:t>S</a:t>
            </a:r>
            <a:r>
              <a:rPr lang="sv-SE" altLang="en-US" sz="1400" dirty="0" smtClean="0"/>
              <a:t>MC</a:t>
            </a:r>
            <a:r>
              <a:rPr lang="sv-SE" altLang="en-US" sz="2000" dirty="0" smtClean="0"/>
              <a:t>=</a:t>
            </a:r>
            <a:r>
              <a:rPr lang="en-US" altLang="en-US" sz="2000" dirty="0" smtClean="0"/>
              <a:t>[</a:t>
            </a:r>
            <a:r>
              <a:rPr lang="en-US" altLang="en-US" sz="2000" dirty="0" smtClean="0"/>
              <a:t>14H,8L</a:t>
            </a:r>
            <a:r>
              <a:rPr lang="en-US" altLang="en-US" sz="2000" dirty="0" smtClean="0"/>
              <a:t>]</a:t>
            </a:r>
            <a:endParaRPr lang="sv-SE" altLang="en-US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000" dirty="0" smtClean="0"/>
              <a:t>E=0.950</a:t>
            </a:r>
            <a:endParaRPr lang="en-US" altLang="en-US" sz="20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712763" y="4275352"/>
            <a:ext cx="109837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Luxury</a:t>
            </a:r>
            <a:endParaRPr lang="en-US" altLang="en-US" sz="2400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274042" y="5051694"/>
            <a:ext cx="778546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Year</a:t>
            </a:r>
            <a:endParaRPr lang="en-US" altLang="en-US" sz="2400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481114" y="5913896"/>
            <a:ext cx="780983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New</a:t>
            </a:r>
            <a:endParaRPr lang="en-US" altLang="en-US" sz="2400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878047" y="5913895"/>
            <a:ext cx="6431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Old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743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3"/>
          <p:cNvSpPr>
            <a:spLocks noChangeShapeType="1"/>
          </p:cNvSpPr>
          <p:nvPr/>
        </p:nvSpPr>
        <p:spPr bwMode="auto">
          <a:xfrm>
            <a:off x="3023216" y="4573492"/>
            <a:ext cx="1231824" cy="81182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12" name="Line 3"/>
          <p:cNvSpPr>
            <a:spLocks noChangeShapeType="1"/>
          </p:cNvSpPr>
          <p:nvPr/>
        </p:nvSpPr>
        <p:spPr bwMode="auto">
          <a:xfrm flipH="1">
            <a:off x="1838036" y="4573492"/>
            <a:ext cx="1308744" cy="6635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2102504" y="3695525"/>
            <a:ext cx="1231824" cy="81182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2" y="131157"/>
            <a:ext cx="5805055" cy="818342"/>
          </a:xfrm>
        </p:spPr>
        <p:txBody>
          <a:bodyPr/>
          <a:lstStyle/>
          <a:p>
            <a:endParaRPr lang="en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786601"/>
              </p:ext>
            </p:extLst>
          </p:nvPr>
        </p:nvGraphicFramePr>
        <p:xfrm>
          <a:off x="622878" y="540328"/>
          <a:ext cx="4359565" cy="2103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893"/>
                <a:gridCol w="588875"/>
                <a:gridCol w="1098296"/>
                <a:gridCol w="1409167"/>
                <a:gridCol w="769334"/>
              </a:tblGrid>
              <a:tr h="175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ID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Doors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 Category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Popularity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969162" y="1844965"/>
            <a:ext cx="899852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sv-SE" altLang="en-US" sz="1800" dirty="0" smtClean="0"/>
              <a:t>New [</a:t>
            </a:r>
            <a:r>
              <a:rPr lang="sv-SE" altLang="en-US" sz="1800" dirty="0" smtClean="0"/>
              <a:t>2H,6L,2M</a:t>
            </a:r>
            <a:r>
              <a:rPr lang="sv-SE" altLang="en-US" sz="1800" dirty="0" smtClean="0"/>
              <a:t>] =&gt; E = </a:t>
            </a:r>
            <a:r>
              <a:rPr lang="en-ID" sz="1800" dirty="0" smtClean="0"/>
              <a:t>1.37</a:t>
            </a:r>
            <a:endParaRPr lang="en-ID" sz="1800" dirty="0" smtClean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sv-SE" altLang="en-US" sz="1800" dirty="0" smtClean="0"/>
              <a:t>Old [0H,0L,1M] =&gt; E = </a:t>
            </a:r>
            <a:r>
              <a:rPr lang="en-ID" altLang="en-US" sz="1800" dirty="0"/>
              <a:t>0</a:t>
            </a:r>
            <a:endParaRPr lang="sv-SE" altLang="en-US" sz="18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1800" dirty="0" smtClean="0"/>
              <a:t>Gain(S</a:t>
            </a:r>
            <a:r>
              <a:rPr lang="sv-SE" altLang="en-US" sz="1800" baseline="-25000" dirty="0" smtClean="0"/>
              <a:t>MC</a:t>
            </a:r>
            <a:r>
              <a:rPr lang="sv-SE" altLang="en-US" sz="1800" dirty="0" smtClean="0"/>
              <a:t>, Year)=</a:t>
            </a:r>
            <a:r>
              <a:rPr lang="sv-SE" altLang="en-US" sz="1800" dirty="0" smtClean="0"/>
              <a:t>1.440 </a:t>
            </a:r>
            <a:r>
              <a:rPr lang="sv-SE" altLang="en-US" sz="1800" dirty="0" smtClean="0"/>
              <a:t>- (</a:t>
            </a:r>
            <a:r>
              <a:rPr lang="sv-SE" altLang="en-US" sz="1800" dirty="0" smtClean="0"/>
              <a:t>10/11)1.37 </a:t>
            </a:r>
            <a:r>
              <a:rPr lang="sv-SE" altLang="en-US" sz="1800" dirty="0"/>
              <a:t>– </a:t>
            </a:r>
            <a:r>
              <a:rPr lang="sv-SE" altLang="en-US" sz="1800" dirty="0" smtClean="0"/>
              <a:t>1/11(0</a:t>
            </a:r>
            <a:r>
              <a:rPr lang="sv-SE" altLang="en-US" sz="1800" dirty="0" smtClean="0"/>
              <a:t>) </a:t>
            </a:r>
            <a:r>
              <a:rPr lang="sv-SE" altLang="en-US" sz="1800" dirty="0"/>
              <a:t>= </a:t>
            </a:r>
            <a:r>
              <a:rPr lang="sv-SE" altLang="en-US" sz="1800" dirty="0" smtClean="0"/>
              <a:t>0.194</a:t>
            </a:r>
            <a:endParaRPr lang="sv-SE" altLang="en-US" sz="18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v-SE" altLang="en-US" sz="18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v-SE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1800" dirty="0" smtClean="0"/>
              <a:t>4 [0H,4L,0M] =&gt; E = 0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sv-SE" altLang="en-US" sz="1800" dirty="0" smtClean="0"/>
              <a:t>2 [</a:t>
            </a:r>
            <a:r>
              <a:rPr lang="sv-SE" altLang="en-US" sz="1800" dirty="0" smtClean="0"/>
              <a:t>2H,2L,3M</a:t>
            </a:r>
            <a:r>
              <a:rPr lang="sv-SE" altLang="en-US" sz="1800" dirty="0" smtClean="0"/>
              <a:t>] =&gt; E = </a:t>
            </a:r>
            <a:r>
              <a:rPr lang="en-ID" sz="1800" dirty="0" smtClean="0"/>
              <a:t>1.56</a:t>
            </a:r>
            <a:endParaRPr lang="sv-SE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1800" dirty="0" smtClean="0"/>
              <a:t>Gain(S</a:t>
            </a:r>
            <a:r>
              <a:rPr lang="sv-SE" altLang="en-US" sz="1800" baseline="-25000" dirty="0" smtClean="0"/>
              <a:t>MC</a:t>
            </a:r>
            <a:r>
              <a:rPr lang="sv-SE" altLang="en-US" sz="1800" dirty="0" smtClean="0"/>
              <a:t>, Number of Door)=</a:t>
            </a:r>
            <a:r>
              <a:rPr lang="sv-SE" altLang="en-US" sz="1800" dirty="0" smtClean="0"/>
              <a:t>1.440y </a:t>
            </a:r>
            <a:r>
              <a:rPr lang="sv-SE" altLang="en-US" sz="1800" dirty="0" smtClean="0"/>
              <a:t>- (</a:t>
            </a:r>
            <a:r>
              <a:rPr lang="sv-SE" altLang="en-US" sz="1800" dirty="0" smtClean="0"/>
              <a:t>4/11)0 </a:t>
            </a:r>
            <a:r>
              <a:rPr lang="sv-SE" altLang="en-US" sz="1800" dirty="0" smtClean="0"/>
              <a:t>– </a:t>
            </a:r>
            <a:r>
              <a:rPr lang="sv-SE" altLang="en-US" sz="1800" dirty="0" smtClean="0"/>
              <a:t>7/11(1.56) </a:t>
            </a:r>
            <a:r>
              <a:rPr lang="sv-SE" altLang="en-US" sz="1800" dirty="0"/>
              <a:t>= </a:t>
            </a:r>
            <a:r>
              <a:rPr lang="sv-SE" altLang="en-US" sz="1800" dirty="0" smtClean="0"/>
              <a:t>0.447</a:t>
            </a:r>
            <a:endParaRPr lang="sv-SE" altLang="en-US" sz="1800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107708" y="1103746"/>
            <a:ext cx="20008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000" dirty="0" smtClean="0"/>
              <a:t>S</a:t>
            </a:r>
            <a:r>
              <a:rPr lang="sv-SE" altLang="en-US" sz="1400" dirty="0" smtClean="0"/>
              <a:t>HP</a:t>
            </a:r>
            <a:r>
              <a:rPr lang="sv-SE" altLang="en-US" sz="2000" dirty="0" smtClean="0"/>
              <a:t>=</a:t>
            </a:r>
            <a:r>
              <a:rPr lang="en-US" altLang="en-US" sz="2000" dirty="0" smtClean="0"/>
              <a:t>[</a:t>
            </a:r>
            <a:r>
              <a:rPr lang="en-US" altLang="en-US" sz="2000" dirty="0" smtClean="0"/>
              <a:t>2H,6L,3M</a:t>
            </a:r>
            <a:r>
              <a:rPr lang="en-US" altLang="en-US" sz="2000" dirty="0" smtClean="0"/>
              <a:t>]</a:t>
            </a:r>
            <a:endParaRPr lang="sv-SE" altLang="en-US" sz="20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sv-SE" altLang="en-US" sz="2000" dirty="0" smtClean="0"/>
              <a:t>E=</a:t>
            </a:r>
            <a:r>
              <a:rPr lang="en-ID" sz="2000" dirty="0" smtClean="0"/>
              <a:t>1.440</a:t>
            </a:r>
            <a:endParaRPr lang="en-US" altLang="en-US" sz="2000" dirty="0"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1082759" y="3342790"/>
            <a:ext cx="262078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High-Performance</a:t>
            </a:r>
            <a:endParaRPr lang="en-US" altLang="en-US" sz="2400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006517" y="4276512"/>
            <a:ext cx="237116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Number of Door</a:t>
            </a:r>
            <a:endParaRPr lang="en-US" altLang="en-US" sz="2400" dirty="0"/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916323" y="5103258"/>
            <a:ext cx="637204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2</a:t>
            </a:r>
            <a:endParaRPr lang="en-US" altLang="en-US" sz="2400" dirty="0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1518239" y="5087011"/>
            <a:ext cx="735434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4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237961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433</TotalTime>
  <Words>1109</Words>
  <Application>Microsoft Office PowerPoint</Application>
  <PresentationFormat>Widescreen</PresentationFormat>
  <Paragraphs>826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Gill Sans MT</vt:lpstr>
      <vt:lpstr>Impact</vt:lpstr>
      <vt:lpstr>Tahoma</vt:lpstr>
      <vt:lpstr>Wingdings</vt:lpstr>
      <vt:lpstr>Badge</vt:lpstr>
      <vt:lpstr>Kelompok 7</vt:lpstr>
      <vt:lpstr>Data Cars</vt:lpstr>
      <vt:lpstr>PowerPoint Presentation</vt:lpstr>
      <vt:lpstr>PowerPoint Presentation</vt:lpstr>
      <vt:lpstr>Mencari Nilai Gain</vt:lpstr>
      <vt:lpstr>Menentukan Decision Node</vt:lpstr>
      <vt:lpstr>Decision Tree Sementara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36</cp:revision>
  <dcterms:created xsi:type="dcterms:W3CDTF">2020-11-02T14:48:35Z</dcterms:created>
  <dcterms:modified xsi:type="dcterms:W3CDTF">2020-12-29T07:40:33Z</dcterms:modified>
</cp:coreProperties>
</file>