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Tahoma"/>
      <p:regular r:id="rId16"/>
      <p:bold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g/rfWoDO0o/Hn4X6wtDVyEsu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4051CD-8E8C-492B-B5C0-88A2232A0D23}">
  <a:tblStyle styleId="{FB4051CD-8E8C-492B-B5C0-88A2232A0D2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2E7"/>
          </a:solidFill>
        </a:fill>
      </a:tcStyle>
    </a:wholeTbl>
    <a:band1H>
      <a:tcTxStyle/>
      <a:tcStyle>
        <a:fill>
          <a:solidFill>
            <a:srgbClr val="FCE4CB"/>
          </a:solidFill>
        </a:fill>
      </a:tcStyle>
    </a:band1H>
    <a:band2H>
      <a:tcTxStyle/>
    </a:band2H>
    <a:band1V>
      <a:tcTxStyle/>
      <a:tcStyle>
        <a:fill>
          <a:solidFill>
            <a:srgbClr val="FCE4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1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0" name="Google Shape;20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grpSp>
        <p:nvGrpSpPr>
          <p:cNvPr id="33" name="Google Shape;33;p1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1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1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69" name="Google Shape;69;p1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2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" name="Google Shape;11;p1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ID"/>
              <a:t>KELOMPOK 7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215045" y="4602978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0"/>
          <p:cNvCxnSpPr/>
          <p:nvPr/>
        </p:nvCxnSpPr>
        <p:spPr>
          <a:xfrm>
            <a:off x="10752416" y="4408312"/>
            <a:ext cx="1114958" cy="9783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" name="Google Shape;220;p10"/>
          <p:cNvCxnSpPr/>
          <p:nvPr/>
        </p:nvCxnSpPr>
        <p:spPr>
          <a:xfrm flipH="1">
            <a:off x="9792060" y="4408311"/>
            <a:ext cx="985657" cy="971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10"/>
          <p:cNvCxnSpPr/>
          <p:nvPr/>
        </p:nvCxnSpPr>
        <p:spPr>
          <a:xfrm flipH="1">
            <a:off x="6750826" y="4381326"/>
            <a:ext cx="1260509" cy="101571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10"/>
          <p:cNvCxnSpPr/>
          <p:nvPr/>
        </p:nvCxnSpPr>
        <p:spPr>
          <a:xfrm>
            <a:off x="7925833" y="4381326"/>
            <a:ext cx="606483" cy="10053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10"/>
          <p:cNvCxnSpPr/>
          <p:nvPr/>
        </p:nvCxnSpPr>
        <p:spPr>
          <a:xfrm>
            <a:off x="3713285" y="4270308"/>
            <a:ext cx="1114958" cy="9783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10"/>
          <p:cNvCxnSpPr/>
          <p:nvPr/>
        </p:nvCxnSpPr>
        <p:spPr>
          <a:xfrm flipH="1">
            <a:off x="3157970" y="4270307"/>
            <a:ext cx="507635" cy="971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10"/>
          <p:cNvCxnSpPr/>
          <p:nvPr/>
        </p:nvCxnSpPr>
        <p:spPr>
          <a:xfrm flipH="1">
            <a:off x="1553675" y="4325483"/>
            <a:ext cx="16507" cy="8609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6" name="Google Shape;226;p10"/>
          <p:cNvCxnSpPr/>
          <p:nvPr/>
        </p:nvCxnSpPr>
        <p:spPr>
          <a:xfrm>
            <a:off x="9742185" y="3476889"/>
            <a:ext cx="1006866" cy="8542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p10"/>
          <p:cNvCxnSpPr/>
          <p:nvPr/>
        </p:nvCxnSpPr>
        <p:spPr>
          <a:xfrm flipH="1">
            <a:off x="8237695" y="3488767"/>
            <a:ext cx="715307" cy="67683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10"/>
          <p:cNvCxnSpPr/>
          <p:nvPr/>
        </p:nvCxnSpPr>
        <p:spPr>
          <a:xfrm flipH="1">
            <a:off x="1378700" y="3451268"/>
            <a:ext cx="1438390" cy="87421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" name="Google Shape;229;p10"/>
          <p:cNvCxnSpPr/>
          <p:nvPr/>
        </p:nvCxnSpPr>
        <p:spPr>
          <a:xfrm>
            <a:off x="2573212" y="3451268"/>
            <a:ext cx="1266651" cy="8542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0" name="Google Shape;230;p1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/>
          </a:p>
        </p:txBody>
      </p:sp>
      <p:cxnSp>
        <p:nvCxnSpPr>
          <p:cNvPr id="231" name="Google Shape;231;p10"/>
          <p:cNvCxnSpPr/>
          <p:nvPr/>
        </p:nvCxnSpPr>
        <p:spPr>
          <a:xfrm flipH="1">
            <a:off x="2902670" y="1891706"/>
            <a:ext cx="879081" cy="13542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10"/>
          <p:cNvCxnSpPr/>
          <p:nvPr/>
        </p:nvCxnSpPr>
        <p:spPr>
          <a:xfrm flipH="1">
            <a:off x="4847557" y="1872009"/>
            <a:ext cx="10771" cy="136895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" name="Google Shape;233;p10"/>
          <p:cNvSpPr txBox="1"/>
          <p:nvPr/>
        </p:nvSpPr>
        <p:spPr>
          <a:xfrm>
            <a:off x="3613961" y="1412852"/>
            <a:ext cx="439737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 Category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693850" y="2509579"/>
            <a:ext cx="109837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Luxury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4032932" y="2485099"/>
            <a:ext cx="188820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990246" y="3259989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4024600" y="3257935"/>
            <a:ext cx="171232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8" name="Google Shape;238;p10"/>
          <p:cNvCxnSpPr/>
          <p:nvPr/>
        </p:nvCxnSpPr>
        <p:spPr>
          <a:xfrm>
            <a:off x="7731776" y="1872009"/>
            <a:ext cx="1600377" cy="15599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10"/>
          <p:cNvSpPr txBox="1"/>
          <p:nvPr/>
        </p:nvSpPr>
        <p:spPr>
          <a:xfrm>
            <a:off x="7853014" y="2429761"/>
            <a:ext cx="26207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8200142" y="3257935"/>
            <a:ext cx="2383270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Door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1" name="Google Shape;241;p10"/>
          <p:cNvCxnSpPr/>
          <p:nvPr/>
        </p:nvCxnSpPr>
        <p:spPr>
          <a:xfrm>
            <a:off x="6793277" y="1891705"/>
            <a:ext cx="3388" cy="15090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" name="Google Shape;242;p10"/>
          <p:cNvSpPr txBox="1"/>
          <p:nvPr/>
        </p:nvSpPr>
        <p:spPr>
          <a:xfrm>
            <a:off x="6081030" y="2415405"/>
            <a:ext cx="1490857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ID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Hatchback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6030287" y="3260013"/>
            <a:ext cx="154159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3034997" y="4030771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872646" y="4015807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10420924" y="4165600"/>
            <a:ext cx="767711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7642060" y="4094650"/>
            <a:ext cx="767711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765104" y="5042011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2502933" y="5025794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4035623" y="5029242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9176204" y="5166204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10669714" y="5167246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6095790" y="5181273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7628480" y="5184721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784436" y="167902"/>
            <a:ext cx="6874164" cy="8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ID" cap="none"/>
              <a:t>Data Cars</a:t>
            </a:r>
            <a:endParaRPr cap="none"/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110835" y="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588875"/>
                <a:gridCol w="1098300"/>
                <a:gridCol w="1409175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Doors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Category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Hatchback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Hatchback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6625359" y="148094"/>
            <a:ext cx="45151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b="0" i="0" lang="en-ID" sz="4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Mencari Nilai Gain</a:t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 flipH="1">
            <a:off x="7878041" y="2562226"/>
            <a:ext cx="754063" cy="1227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3"/>
          <p:cNvCxnSpPr/>
          <p:nvPr/>
        </p:nvCxnSpPr>
        <p:spPr>
          <a:xfrm>
            <a:off x="8882929" y="2562226"/>
            <a:ext cx="690562" cy="1227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8342338" y="2090827"/>
            <a:ext cx="778546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797454" y="3078163"/>
            <a:ext cx="64312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999376" y="3078163"/>
            <a:ext cx="780983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911799" y="3789363"/>
            <a:ext cx="1880643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[4H,10L,2M]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319491" y="3789363"/>
            <a:ext cx="1880643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[12H,8L,4M]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176491" y="1274763"/>
            <a:ext cx="24449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S=[16H,18L,6M]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E=1.458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881091" y="4856163"/>
            <a:ext cx="33457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Gain(S,Year)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=1,458-(16/40)*1.299 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– (24/40)*1.459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=0.063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033491" y="4398963"/>
            <a:ext cx="4572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E=1.299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243291" y="4322763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E=1.459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9" name="Google Shape;119;p3"/>
          <p:cNvGraphicFramePr/>
          <p:nvPr/>
        </p:nvGraphicFramePr>
        <p:xfrm>
          <a:off x="1496289" y="-41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588875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 flipH="1">
            <a:off x="6963640" y="2729767"/>
            <a:ext cx="923131" cy="12398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4"/>
          <p:cNvCxnSpPr/>
          <p:nvPr/>
        </p:nvCxnSpPr>
        <p:spPr>
          <a:xfrm>
            <a:off x="8857672" y="2729767"/>
            <a:ext cx="673998" cy="123537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7340672" y="2292138"/>
            <a:ext cx="237116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Door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7213909" y="3182143"/>
            <a:ext cx="3529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060450" y="3196075"/>
            <a:ext cx="3529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331816" y="3969604"/>
            <a:ext cx="204895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[10H,16L,0M]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816253" y="3969604"/>
            <a:ext cx="171232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[6H,2L,6M]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262091" y="1455004"/>
            <a:ext cx="24449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S=[16H,18L,6M]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E=1.458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347691" y="4503004"/>
            <a:ext cx="2232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E=0.961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8857671" y="4503004"/>
            <a:ext cx="1745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E=1.449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423891" y="4960204"/>
            <a:ext cx="34793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Gain(S,Number of Door)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=1.458-(26/40)*0.961 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– (14/40)*1.449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=0,326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6625359" y="148094"/>
            <a:ext cx="45151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b="0" i="0" lang="en-ID" sz="4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Mencari Nilai Gain</a:t>
            </a:r>
            <a:endParaRPr b="0" i="0" sz="4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36" name="Google Shape;136;p4"/>
          <p:cNvGraphicFramePr/>
          <p:nvPr/>
        </p:nvGraphicFramePr>
        <p:xfrm>
          <a:off x="1828799" y="-27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1098300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Doors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4693601" y="196103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ID" cap="none"/>
              <a:t>Mencari Nilai Gain</a:t>
            </a:r>
            <a:endParaRPr cap="none"/>
          </a:p>
        </p:txBody>
      </p:sp>
      <p:cxnSp>
        <p:nvCxnSpPr>
          <p:cNvPr id="142" name="Google Shape;142;p5"/>
          <p:cNvCxnSpPr/>
          <p:nvPr/>
        </p:nvCxnSpPr>
        <p:spPr>
          <a:xfrm flipH="1">
            <a:off x="3982310" y="2603352"/>
            <a:ext cx="879081" cy="13542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" name="Google Shape;143;p5"/>
          <p:cNvCxnSpPr/>
          <p:nvPr/>
        </p:nvCxnSpPr>
        <p:spPr>
          <a:xfrm flipH="1">
            <a:off x="5927197" y="2583655"/>
            <a:ext cx="10771" cy="136895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4693601" y="2124498"/>
            <a:ext cx="439737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 Category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773490" y="3221225"/>
            <a:ext cx="109837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Luxury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112572" y="3196745"/>
            <a:ext cx="188820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761921" y="3979845"/>
            <a:ext cx="204895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[14H,10L,0M]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104240" y="3969581"/>
            <a:ext cx="171232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[0H,0L,1M]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5669839" y="1158456"/>
            <a:ext cx="24449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S=[16H,18L,6M]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E=1.458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129951" y="5066308"/>
            <a:ext cx="71631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Gain(S,Market Category)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=1.458-(24/40)*0.980 -(13/40)*1.460 – (2/40)*0 – (1/40)*0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=0.395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171099" y="4590232"/>
            <a:ext cx="13716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E=0.980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595172" y="4463027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8811416" y="2583655"/>
            <a:ext cx="1600377" cy="15599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" name="Google Shape;154;p5"/>
          <p:cNvSpPr txBox="1"/>
          <p:nvPr/>
        </p:nvSpPr>
        <p:spPr>
          <a:xfrm>
            <a:off x="8932654" y="3141407"/>
            <a:ext cx="26207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664080" y="4037287"/>
            <a:ext cx="162897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[2H,6L,5L]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9728810" y="4629174"/>
            <a:ext cx="13716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E=1.460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7872917" y="2603351"/>
            <a:ext cx="3388" cy="15090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" name="Google Shape;158;p5"/>
          <p:cNvSpPr txBox="1"/>
          <p:nvPr/>
        </p:nvSpPr>
        <p:spPr>
          <a:xfrm>
            <a:off x="7160670" y="3127051"/>
            <a:ext cx="1490857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ID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Hatchback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7109928" y="3971659"/>
            <a:ext cx="171232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[0H,2L,0M]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7334535" y="4562520"/>
            <a:ext cx="13716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1" name="Google Shape;161;p5"/>
          <p:cNvGraphicFramePr/>
          <p:nvPr/>
        </p:nvGraphicFramePr>
        <p:xfrm>
          <a:off x="20833" y="11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1409175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Category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Hatchback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Hatchback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ID" cap="none"/>
              <a:t>Menentukan Decision Node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D"/>
              <a:t>Berdasarkan dari Gain data di atas 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ID"/>
              <a:t> Gain(S,Year) =0.063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ID"/>
              <a:t> Gain(S,Number of Door) =0,326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ID"/>
              <a:t> Gain(S,Market Category) =0,395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D"/>
              <a:t>Maka Market Category akan menjadi Decision Node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1270150" y="254478"/>
            <a:ext cx="10178322" cy="1096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ID" cap="none"/>
              <a:t>Decision Tree Sementara</a:t>
            </a:r>
            <a:endParaRPr cap="none"/>
          </a:p>
        </p:txBody>
      </p:sp>
      <p:cxnSp>
        <p:nvCxnSpPr>
          <p:cNvPr id="173" name="Google Shape;173;p7"/>
          <p:cNvCxnSpPr/>
          <p:nvPr/>
        </p:nvCxnSpPr>
        <p:spPr>
          <a:xfrm flipH="1">
            <a:off x="2902670" y="1891706"/>
            <a:ext cx="879081" cy="13542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7"/>
          <p:cNvCxnSpPr/>
          <p:nvPr/>
        </p:nvCxnSpPr>
        <p:spPr>
          <a:xfrm flipH="1">
            <a:off x="4847557" y="1872009"/>
            <a:ext cx="10771" cy="136895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" name="Google Shape;175;p7"/>
          <p:cNvSpPr txBox="1"/>
          <p:nvPr/>
        </p:nvSpPr>
        <p:spPr>
          <a:xfrm>
            <a:off x="3613961" y="1412852"/>
            <a:ext cx="439737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 Category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2693850" y="2509579"/>
            <a:ext cx="109837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Luxury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032932" y="2485099"/>
            <a:ext cx="188820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990246" y="3259989"/>
            <a:ext cx="140720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4024600" y="3257935"/>
            <a:ext cx="171232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" name="Google Shape;180;p7"/>
          <p:cNvCxnSpPr/>
          <p:nvPr/>
        </p:nvCxnSpPr>
        <p:spPr>
          <a:xfrm>
            <a:off x="7731776" y="1872009"/>
            <a:ext cx="1600377" cy="15599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" name="Google Shape;181;p7"/>
          <p:cNvSpPr txBox="1"/>
          <p:nvPr/>
        </p:nvSpPr>
        <p:spPr>
          <a:xfrm>
            <a:off x="7853014" y="2429761"/>
            <a:ext cx="26207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584439" y="3325641"/>
            <a:ext cx="140930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3" name="Google Shape;183;p7"/>
          <p:cNvCxnSpPr/>
          <p:nvPr/>
        </p:nvCxnSpPr>
        <p:spPr>
          <a:xfrm>
            <a:off x="6793277" y="1891705"/>
            <a:ext cx="3388" cy="15090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7"/>
          <p:cNvSpPr txBox="1"/>
          <p:nvPr/>
        </p:nvSpPr>
        <p:spPr>
          <a:xfrm>
            <a:off x="6081030" y="2415405"/>
            <a:ext cx="1490857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ID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Hatchback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6030287" y="3260013"/>
            <a:ext cx="1541599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8"/>
          <p:cNvCxnSpPr/>
          <p:nvPr/>
        </p:nvCxnSpPr>
        <p:spPr>
          <a:xfrm>
            <a:off x="5663315" y="5383764"/>
            <a:ext cx="645122" cy="6771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8"/>
          <p:cNvCxnSpPr/>
          <p:nvPr/>
        </p:nvCxnSpPr>
        <p:spPr>
          <a:xfrm flipH="1">
            <a:off x="5206587" y="4706644"/>
            <a:ext cx="879081" cy="13542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8"/>
          <p:cNvSpPr txBox="1"/>
          <p:nvPr>
            <p:ph type="title"/>
          </p:nvPr>
        </p:nvSpPr>
        <p:spPr>
          <a:xfrm>
            <a:off x="5107708" y="382385"/>
            <a:ext cx="6322291" cy="642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90"/>
              <a:buFont typeface="Impact"/>
              <a:buNone/>
            </a:pPr>
            <a:r>
              <a:t/>
            </a:r>
            <a:endParaRPr sz="4590"/>
          </a:p>
        </p:txBody>
      </p:sp>
      <p:graphicFrame>
        <p:nvGraphicFramePr>
          <p:cNvPr id="193" name="Google Shape;193;p8"/>
          <p:cNvGraphicFramePr/>
          <p:nvPr/>
        </p:nvGraphicFramePr>
        <p:xfrm>
          <a:off x="512041" y="300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588875"/>
                <a:gridCol w="1098300"/>
                <a:gridCol w="1409175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Doors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Category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8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8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8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8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F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1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Luxury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8"/>
          <p:cNvSpPr txBox="1"/>
          <p:nvPr/>
        </p:nvSpPr>
        <p:spPr>
          <a:xfrm>
            <a:off x="4969162" y="1844965"/>
            <a:ext cx="89985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[10H,0L] =&gt; E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 [4H,10L] =&gt; E = 0.863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</a:t>
            </a:r>
            <a:r>
              <a:rPr b="0" baseline="-2500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</a:t>
            </a: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Year)=0.980-(10/24)0 – 14/24(0.863) = 0.476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[10H,10L] =&gt; E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[4H,0L] =&gt; E = 0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</a:t>
            </a:r>
            <a:r>
              <a:rPr b="0" baseline="-2500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</a:t>
            </a: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Number of Door)=0.980-(20/24)1 –4/24(0) = 0.146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5107708" y="1103746"/>
            <a:ext cx="19559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ID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</a:t>
            </a: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=[14H,10L]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E=0.980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5712763" y="4275352"/>
            <a:ext cx="1098378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Luxury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5274042" y="5051694"/>
            <a:ext cx="778546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481114" y="5913896"/>
            <a:ext cx="780983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5878047" y="5913895"/>
            <a:ext cx="64312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9"/>
          <p:cNvCxnSpPr/>
          <p:nvPr/>
        </p:nvCxnSpPr>
        <p:spPr>
          <a:xfrm>
            <a:off x="3023216" y="4573492"/>
            <a:ext cx="1231824" cy="8118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9"/>
          <p:cNvCxnSpPr/>
          <p:nvPr/>
        </p:nvCxnSpPr>
        <p:spPr>
          <a:xfrm flipH="1">
            <a:off x="1838036" y="4573492"/>
            <a:ext cx="1308744" cy="663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9"/>
          <p:cNvCxnSpPr/>
          <p:nvPr/>
        </p:nvCxnSpPr>
        <p:spPr>
          <a:xfrm>
            <a:off x="2102504" y="3695525"/>
            <a:ext cx="1231824" cy="8118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" name="Google Shape;207;p9"/>
          <p:cNvSpPr txBox="1"/>
          <p:nvPr>
            <p:ph type="title"/>
          </p:nvPr>
        </p:nvSpPr>
        <p:spPr>
          <a:xfrm>
            <a:off x="5403272" y="131157"/>
            <a:ext cx="5805055" cy="818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9"/>
          <p:cNvGraphicFramePr/>
          <p:nvPr/>
        </p:nvGraphicFramePr>
        <p:xfrm>
          <a:off x="622878" y="540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{FB4051CD-8E8C-492B-B5C0-88A2232A0D23}</a:tableStyleId>
              </a:tblPr>
              <a:tblGrid>
                <a:gridCol w="493900"/>
                <a:gridCol w="588875"/>
                <a:gridCol w="1098300"/>
                <a:gridCol w="1409175"/>
                <a:gridCol w="769325"/>
              </a:tblGrid>
              <a:tr h="1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25" marB="0" marR="4425" marL="44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Doors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Category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Popularity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7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C4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B8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High-Performance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D" sz="10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9"/>
          <p:cNvSpPr txBox="1"/>
          <p:nvPr/>
        </p:nvSpPr>
        <p:spPr>
          <a:xfrm>
            <a:off x="4969162" y="1844965"/>
            <a:ext cx="89985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[2H,6L,4M] =&gt; E = 1.459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 [0H,0L,1M] =&gt; E = 0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</a:t>
            </a:r>
            <a:r>
              <a:rPr b="0" baseline="-2500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</a:t>
            </a: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Year)=1.460 - (12/13)1.459 – 1/24(0) = 0.113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[0H,4L,0M] =&gt; E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[2H,2L,5M] =&gt; E = 1.436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Gain(S</a:t>
            </a:r>
            <a:r>
              <a:rPr b="0" baseline="-2500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</a:t>
            </a:r>
            <a:r>
              <a:rPr b="0" i="0" lang="en-ID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Number of Door)=1.460 - (4/13)0 – 9/13(1.436) = 0.465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5107708" y="1103746"/>
            <a:ext cx="2000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ID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HP</a:t>
            </a: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=[2H,6L,5M]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E=1.460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082759" y="3342790"/>
            <a:ext cx="262078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High-Performance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2006517" y="4276512"/>
            <a:ext cx="2371162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Door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3916323" y="5103258"/>
            <a:ext cx="637204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1518239" y="5087011"/>
            <a:ext cx="735434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2020-11-02T14:48:35Z</dcterms:created>
  <dc:creator>USER</dc:creator>
</cp:coreProperties>
</file>