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Tomorrow" charset="1" panose="00000000000000000000"/>
      <p:regular r:id="rId11"/>
    </p:embeddedFont>
    <p:embeddedFont>
      <p:font typeface="Architype Van Der Leck" charset="1" panose="02000600030000020004"/>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461674" y="1936964"/>
            <a:ext cx="15797626" cy="7100404"/>
            <a:chOff x="0" y="0"/>
            <a:chExt cx="4160692" cy="1870065"/>
          </a:xfrm>
        </p:grpSpPr>
        <p:sp>
          <p:nvSpPr>
            <p:cNvPr name="Freeform 4" id="4"/>
            <p:cNvSpPr/>
            <p:nvPr/>
          </p:nvSpPr>
          <p:spPr>
            <a:xfrm flipH="false" flipV="false" rot="0">
              <a:off x="0" y="0"/>
              <a:ext cx="4160692" cy="1870065"/>
            </a:xfrm>
            <a:custGeom>
              <a:avLst/>
              <a:gdLst/>
              <a:ahLst/>
              <a:cxnLst/>
              <a:rect r="r" b="b" t="t" l="l"/>
              <a:pathLst>
                <a:path h="1870065" w="4160692">
                  <a:moveTo>
                    <a:pt x="0" y="0"/>
                  </a:moveTo>
                  <a:lnTo>
                    <a:pt x="4160692" y="0"/>
                  </a:lnTo>
                  <a:lnTo>
                    <a:pt x="4160692" y="1870065"/>
                  </a:lnTo>
                  <a:lnTo>
                    <a:pt x="0" y="1870065"/>
                  </a:lnTo>
                  <a:close/>
                </a:path>
              </a:pathLst>
            </a:custGeom>
            <a:solidFill>
              <a:srgbClr val="FFFFFF">
                <a:alpha val="10980"/>
              </a:srgbClr>
            </a:solidFill>
          </p:spPr>
        </p:sp>
        <p:sp>
          <p:nvSpPr>
            <p:cNvPr name="TextBox 5" id="5"/>
            <p:cNvSpPr txBox="true"/>
            <p:nvPr/>
          </p:nvSpPr>
          <p:spPr>
            <a:xfrm>
              <a:off x="0" y="-47625"/>
              <a:ext cx="4160692" cy="191769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304065">
            <a:off x="460224" y="568886"/>
            <a:ext cx="2686742" cy="3001440"/>
          </a:xfrm>
          <a:custGeom>
            <a:avLst/>
            <a:gdLst/>
            <a:ahLst/>
            <a:cxnLst/>
            <a:rect r="r" b="b" t="t" l="l"/>
            <a:pathLst>
              <a:path h="3001440" w="2686742">
                <a:moveTo>
                  <a:pt x="0" y="0"/>
                </a:moveTo>
                <a:lnTo>
                  <a:pt x="2686742" y="0"/>
                </a:lnTo>
                <a:lnTo>
                  <a:pt x="2686742" y="3001440"/>
                </a:lnTo>
                <a:lnTo>
                  <a:pt x="0" y="30014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541450">
            <a:off x="15148019" y="6880124"/>
            <a:ext cx="2615300" cy="2761785"/>
          </a:xfrm>
          <a:custGeom>
            <a:avLst/>
            <a:gdLst/>
            <a:ahLst/>
            <a:cxnLst/>
            <a:rect r="r" b="b" t="t" l="l"/>
            <a:pathLst>
              <a:path h="2761785" w="2615300">
                <a:moveTo>
                  <a:pt x="0" y="0"/>
                </a:moveTo>
                <a:lnTo>
                  <a:pt x="2615300" y="0"/>
                </a:lnTo>
                <a:lnTo>
                  <a:pt x="2615300" y="2761786"/>
                </a:lnTo>
                <a:lnTo>
                  <a:pt x="0" y="27617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160422" y="5834576"/>
            <a:ext cx="12400129" cy="1111763"/>
          </a:xfrm>
          <a:prstGeom prst="rect">
            <a:avLst/>
          </a:prstGeom>
        </p:spPr>
        <p:txBody>
          <a:bodyPr anchor="t" rtlCol="false" tIns="0" lIns="0" bIns="0" rIns="0">
            <a:spAutoFit/>
          </a:bodyPr>
          <a:lstStyle/>
          <a:p>
            <a:pPr algn="ctr">
              <a:lnSpc>
                <a:spcPts val="9071"/>
              </a:lnSpc>
            </a:pPr>
            <a:r>
              <a:rPr lang="en-US" sz="6479">
                <a:solidFill>
                  <a:srgbClr val="FFFFFF"/>
                </a:solidFill>
                <a:latin typeface="Tomorrow"/>
              </a:rPr>
              <a:t>UAS Machine Learning</a:t>
            </a:r>
          </a:p>
        </p:txBody>
      </p:sp>
      <p:sp>
        <p:nvSpPr>
          <p:cNvPr name="TextBox 9" id="9"/>
          <p:cNvSpPr txBox="true"/>
          <p:nvPr/>
        </p:nvSpPr>
        <p:spPr>
          <a:xfrm rot="0">
            <a:off x="2188743" y="2645369"/>
            <a:ext cx="14343487" cy="2896056"/>
          </a:xfrm>
          <a:prstGeom prst="rect">
            <a:avLst/>
          </a:prstGeom>
        </p:spPr>
        <p:txBody>
          <a:bodyPr anchor="t" rtlCol="false" tIns="0" lIns="0" bIns="0" rIns="0">
            <a:spAutoFit/>
          </a:bodyPr>
          <a:lstStyle/>
          <a:p>
            <a:pPr algn="ctr" marL="0" indent="0" lvl="0">
              <a:lnSpc>
                <a:spcPts val="11617"/>
              </a:lnSpc>
              <a:spcBef>
                <a:spcPct val="0"/>
              </a:spcBef>
            </a:pPr>
            <a:r>
              <a:rPr lang="en-US" sz="8297">
                <a:solidFill>
                  <a:srgbClr val="FFFFFF"/>
                </a:solidFill>
                <a:latin typeface="Architype Van Der Leck"/>
              </a:rPr>
              <a:t>image classification</a:t>
            </a:r>
          </a:p>
        </p:txBody>
      </p:sp>
      <p:sp>
        <p:nvSpPr>
          <p:cNvPr name="Freeform 10" id="10"/>
          <p:cNvSpPr/>
          <p:nvPr/>
        </p:nvSpPr>
        <p:spPr>
          <a:xfrm flipH="false" flipV="false" rot="0">
            <a:off x="-496166" y="7993829"/>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sp>
        <p:nvSpPr>
          <p:cNvPr name="Freeform 11" id="11"/>
          <p:cNvSpPr/>
          <p:nvPr/>
        </p:nvSpPr>
        <p:spPr>
          <a:xfrm flipH="false" flipV="false" rot="-10800000">
            <a:off x="14192633" y="-235771"/>
            <a:ext cx="4526072" cy="2528943"/>
          </a:xfrm>
          <a:custGeom>
            <a:avLst/>
            <a:gdLst/>
            <a:ahLst/>
            <a:cxnLst/>
            <a:rect r="r" b="b" t="t" l="l"/>
            <a:pathLst>
              <a:path h="2528943" w="4526072">
                <a:moveTo>
                  <a:pt x="0" y="0"/>
                </a:moveTo>
                <a:lnTo>
                  <a:pt x="4526072" y="0"/>
                </a:lnTo>
                <a:lnTo>
                  <a:pt x="4526072" y="2528942"/>
                </a:lnTo>
                <a:lnTo>
                  <a:pt x="0" y="2528942"/>
                </a:lnTo>
                <a:lnTo>
                  <a:pt x="0" y="0"/>
                </a:lnTo>
                <a:close/>
              </a:path>
            </a:pathLst>
          </a:custGeom>
          <a:blipFill>
            <a:blip r:embed="rId7"/>
            <a:stretch>
              <a:fillRect l="0" t="0" r="0" b="0"/>
            </a:stretch>
          </a:blipFill>
        </p:spPr>
      </p:sp>
      <p:grpSp>
        <p:nvGrpSpPr>
          <p:cNvPr name="Group 12" id="12"/>
          <p:cNvGrpSpPr/>
          <p:nvPr/>
        </p:nvGrpSpPr>
        <p:grpSpPr>
          <a:xfrm rot="0">
            <a:off x="15729015" y="4202312"/>
            <a:ext cx="626183" cy="620693"/>
            <a:chOff x="0" y="0"/>
            <a:chExt cx="164921" cy="163475"/>
          </a:xfrm>
        </p:grpSpPr>
        <p:sp>
          <p:nvSpPr>
            <p:cNvPr name="Freeform 13" id="13"/>
            <p:cNvSpPr/>
            <p:nvPr/>
          </p:nvSpPr>
          <p:spPr>
            <a:xfrm flipH="false" flipV="false" rot="0">
              <a:off x="0" y="0"/>
              <a:ext cx="164921" cy="163475"/>
            </a:xfrm>
            <a:custGeom>
              <a:avLst/>
              <a:gdLst/>
              <a:ahLst/>
              <a:cxnLst/>
              <a:rect r="r" b="b" t="t" l="l"/>
              <a:pathLst>
                <a:path h="163475" w="164921">
                  <a:moveTo>
                    <a:pt x="0" y="0"/>
                  </a:moveTo>
                  <a:lnTo>
                    <a:pt x="164921" y="0"/>
                  </a:lnTo>
                  <a:lnTo>
                    <a:pt x="164921" y="163475"/>
                  </a:lnTo>
                  <a:lnTo>
                    <a:pt x="0" y="163475"/>
                  </a:lnTo>
                  <a:close/>
                </a:path>
              </a:pathLst>
            </a:custGeom>
            <a:solidFill>
              <a:srgbClr val="0054C5"/>
            </a:solidFill>
          </p:spPr>
        </p:sp>
        <p:sp>
          <p:nvSpPr>
            <p:cNvPr name="TextBox 14" id="14"/>
            <p:cNvSpPr txBox="true"/>
            <p:nvPr/>
          </p:nvSpPr>
          <p:spPr>
            <a:xfrm>
              <a:off x="0" y="-47625"/>
              <a:ext cx="164921" cy="2111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787048" y="5143500"/>
            <a:ext cx="418486" cy="397926"/>
            <a:chOff x="0" y="0"/>
            <a:chExt cx="110219" cy="104803"/>
          </a:xfrm>
        </p:grpSpPr>
        <p:sp>
          <p:nvSpPr>
            <p:cNvPr name="Freeform 16" id="16"/>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17" id="17"/>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936712" y="5668780"/>
            <a:ext cx="291131" cy="270571"/>
            <a:chOff x="0" y="0"/>
            <a:chExt cx="76677" cy="71261"/>
          </a:xfrm>
        </p:grpSpPr>
        <p:sp>
          <p:nvSpPr>
            <p:cNvPr name="Freeform 19" id="19"/>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0" id="20"/>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036650" y="6169297"/>
            <a:ext cx="418486" cy="397926"/>
            <a:chOff x="0" y="0"/>
            <a:chExt cx="110219" cy="104803"/>
          </a:xfrm>
        </p:grpSpPr>
        <p:sp>
          <p:nvSpPr>
            <p:cNvPr name="Freeform 22" id="22"/>
            <p:cNvSpPr/>
            <p:nvPr/>
          </p:nvSpPr>
          <p:spPr>
            <a:xfrm flipH="false" flipV="false" rot="0">
              <a:off x="0" y="0"/>
              <a:ext cx="110219" cy="104803"/>
            </a:xfrm>
            <a:custGeom>
              <a:avLst/>
              <a:gdLst/>
              <a:ahLst/>
              <a:cxnLst/>
              <a:rect r="r" b="b" t="t" l="l"/>
              <a:pathLst>
                <a:path h="104803" w="110219">
                  <a:moveTo>
                    <a:pt x="0" y="0"/>
                  </a:moveTo>
                  <a:lnTo>
                    <a:pt x="110219" y="0"/>
                  </a:lnTo>
                  <a:lnTo>
                    <a:pt x="110219" y="104803"/>
                  </a:lnTo>
                  <a:lnTo>
                    <a:pt x="0" y="104803"/>
                  </a:lnTo>
                  <a:close/>
                </a:path>
              </a:pathLst>
            </a:custGeom>
            <a:solidFill>
              <a:srgbClr val="0054C5"/>
            </a:solidFill>
          </p:spPr>
        </p:sp>
        <p:sp>
          <p:nvSpPr>
            <p:cNvPr name="TextBox 23" id="23"/>
            <p:cNvSpPr txBox="true"/>
            <p:nvPr/>
          </p:nvSpPr>
          <p:spPr>
            <a:xfrm>
              <a:off x="0" y="-47625"/>
              <a:ext cx="110219" cy="152428"/>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2652804" y="6886583"/>
            <a:ext cx="291131" cy="270571"/>
            <a:chOff x="0" y="0"/>
            <a:chExt cx="76677" cy="71261"/>
          </a:xfrm>
        </p:grpSpPr>
        <p:sp>
          <p:nvSpPr>
            <p:cNvPr name="Freeform 25" id="25"/>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6" id="26"/>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2036650" y="7350113"/>
            <a:ext cx="291131" cy="270571"/>
            <a:chOff x="0" y="0"/>
            <a:chExt cx="76677" cy="71261"/>
          </a:xfrm>
        </p:grpSpPr>
        <p:sp>
          <p:nvSpPr>
            <p:cNvPr name="Freeform 28" id="28"/>
            <p:cNvSpPr/>
            <p:nvPr/>
          </p:nvSpPr>
          <p:spPr>
            <a:xfrm flipH="false" flipV="false" rot="0">
              <a:off x="0" y="0"/>
              <a:ext cx="76677" cy="71261"/>
            </a:xfrm>
            <a:custGeom>
              <a:avLst/>
              <a:gdLst/>
              <a:ahLst/>
              <a:cxnLst/>
              <a:rect r="r" b="b" t="t" l="l"/>
              <a:pathLst>
                <a:path h="71261" w="76677">
                  <a:moveTo>
                    <a:pt x="0" y="0"/>
                  </a:moveTo>
                  <a:lnTo>
                    <a:pt x="76677" y="0"/>
                  </a:lnTo>
                  <a:lnTo>
                    <a:pt x="76677" y="71261"/>
                  </a:lnTo>
                  <a:lnTo>
                    <a:pt x="0" y="71261"/>
                  </a:lnTo>
                  <a:close/>
                </a:path>
              </a:pathLst>
            </a:custGeom>
            <a:solidFill>
              <a:srgbClr val="0054C5"/>
            </a:solidFill>
          </p:spPr>
        </p:sp>
        <p:sp>
          <p:nvSpPr>
            <p:cNvPr name="TextBox 29" id="29"/>
            <p:cNvSpPr txBox="true"/>
            <p:nvPr/>
          </p:nvSpPr>
          <p:spPr>
            <a:xfrm>
              <a:off x="0" y="-47625"/>
              <a:ext cx="76677" cy="118886"/>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4920169" y="7917629"/>
            <a:ext cx="8447662" cy="712470"/>
          </a:xfrm>
          <a:prstGeom prst="rect">
            <a:avLst/>
          </a:prstGeom>
        </p:spPr>
        <p:txBody>
          <a:bodyPr anchor="t" rtlCol="false" tIns="0" lIns="0" bIns="0" rIns="0">
            <a:spAutoFit/>
          </a:bodyPr>
          <a:lstStyle/>
          <a:p>
            <a:pPr algn="ctr">
              <a:lnSpc>
                <a:spcPts val="5880"/>
              </a:lnSpc>
            </a:pPr>
            <a:r>
              <a:rPr lang="en-US" sz="4200">
                <a:solidFill>
                  <a:srgbClr val="FFFFFF"/>
                </a:solidFill>
                <a:latin typeface="Tomorrow"/>
              </a:rPr>
              <a:t>Daffa Fathir Fajri          1103213149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alpha val="10980"/>
              </a:srgbClr>
            </a:solidFill>
          </p:spPr>
        </p:sp>
        <p:sp>
          <p:nvSpPr>
            <p:cNvPr name="TextBox 5" id="5"/>
            <p:cNvSpPr txBox="true"/>
            <p:nvPr/>
          </p:nvSpPr>
          <p:spPr>
            <a:xfrm>
              <a:off x="0" y="-47625"/>
              <a:ext cx="4274726" cy="221509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79588" y="751692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3"/>
            <a:stretch>
              <a:fillRect l="0" t="0" r="0" b="0"/>
            </a:stretch>
          </a:blipFill>
        </p:spPr>
      </p:sp>
      <p:grpSp>
        <p:nvGrpSpPr>
          <p:cNvPr name="Group 7" id="7"/>
          <p:cNvGrpSpPr/>
          <p:nvPr/>
        </p:nvGrpSpPr>
        <p:grpSpPr>
          <a:xfrm rot="0">
            <a:off x="15192266" y="134469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943935" y="1583629"/>
            <a:ext cx="12400129" cy="1092713"/>
          </a:xfrm>
          <a:prstGeom prst="rect">
            <a:avLst/>
          </a:prstGeom>
        </p:spPr>
        <p:txBody>
          <a:bodyPr anchor="t" rtlCol="false" tIns="0" lIns="0" bIns="0" rIns="0">
            <a:spAutoFit/>
          </a:bodyPr>
          <a:lstStyle/>
          <a:p>
            <a:pPr algn="ctr">
              <a:lnSpc>
                <a:spcPts val="9071"/>
              </a:lnSpc>
            </a:pPr>
            <a:r>
              <a:rPr lang="en-US" sz="6479">
                <a:solidFill>
                  <a:srgbClr val="FFFFFF"/>
                </a:solidFill>
                <a:latin typeface="Architype Van Der Leck"/>
              </a:rPr>
              <a:t>Introduction CNN</a:t>
            </a:r>
          </a:p>
        </p:txBody>
      </p:sp>
      <p:sp>
        <p:nvSpPr>
          <p:cNvPr name="TextBox 11" id="11"/>
          <p:cNvSpPr txBox="true"/>
          <p:nvPr/>
        </p:nvSpPr>
        <p:spPr>
          <a:xfrm rot="0">
            <a:off x="1375228" y="3178676"/>
            <a:ext cx="15537544" cy="5627127"/>
          </a:xfrm>
          <a:prstGeom prst="rect">
            <a:avLst/>
          </a:prstGeom>
        </p:spPr>
        <p:txBody>
          <a:bodyPr anchor="t" rtlCol="false" tIns="0" lIns="0" bIns="0" rIns="0">
            <a:spAutoFit/>
          </a:bodyPr>
          <a:lstStyle/>
          <a:p>
            <a:pPr algn="just">
              <a:lnSpc>
                <a:spcPts val="4060"/>
              </a:lnSpc>
            </a:pPr>
            <a:r>
              <a:rPr lang="en-US" sz="2900">
                <a:solidFill>
                  <a:srgbClr val="FFFFFF"/>
                </a:solidFill>
                <a:latin typeface="Tomorrow"/>
              </a:rPr>
              <a:t>Convolutional Neural Network (CNN) bisa dibilang seperti jenis saraf tiruan yang terutama digunakan untuk pengenalan dan analisis data gambar dan video. CNN sangat efektif dalam medeteksi pola dan ftur dalam data visual. Berikut adalah komponen utama dari CNN </a:t>
            </a:r>
          </a:p>
          <a:p>
            <a:pPr algn="just">
              <a:lnSpc>
                <a:spcPts val="4060"/>
              </a:lnSpc>
            </a:pPr>
          </a:p>
          <a:p>
            <a:pPr algn="just" marL="626195" indent="-313097" lvl="1">
              <a:lnSpc>
                <a:spcPts val="4060"/>
              </a:lnSpc>
              <a:buAutoNum type="arabicPeriod" startAt="1"/>
            </a:pPr>
            <a:r>
              <a:rPr lang="en-US" sz="2900">
                <a:solidFill>
                  <a:srgbClr val="FFFFFF"/>
                </a:solidFill>
                <a:latin typeface="Tomorrow"/>
              </a:rPr>
              <a:t>Convolutional Layer</a:t>
            </a:r>
          </a:p>
          <a:p>
            <a:pPr algn="just" marL="626195" indent="-313097" lvl="1">
              <a:lnSpc>
                <a:spcPts val="4060"/>
              </a:lnSpc>
              <a:buAutoNum type="arabicPeriod" startAt="1"/>
            </a:pPr>
            <a:r>
              <a:rPr lang="en-US" sz="2900">
                <a:solidFill>
                  <a:srgbClr val="FFFFFF"/>
                </a:solidFill>
                <a:latin typeface="Tomorrow"/>
              </a:rPr>
              <a:t>Activation Layer</a:t>
            </a:r>
          </a:p>
          <a:p>
            <a:pPr algn="just" marL="626195" indent="-313097" lvl="1">
              <a:lnSpc>
                <a:spcPts val="4060"/>
              </a:lnSpc>
              <a:buAutoNum type="arabicPeriod" startAt="1"/>
            </a:pPr>
            <a:r>
              <a:rPr lang="en-US" sz="2900">
                <a:solidFill>
                  <a:srgbClr val="FFFFFF"/>
                </a:solidFill>
                <a:latin typeface="Tomorrow"/>
              </a:rPr>
              <a:t>Pooling Layer</a:t>
            </a:r>
          </a:p>
          <a:p>
            <a:pPr algn="just" marL="626195" indent="-313097" lvl="1">
              <a:lnSpc>
                <a:spcPts val="4060"/>
              </a:lnSpc>
              <a:buAutoNum type="arabicPeriod" startAt="1"/>
            </a:pPr>
            <a:r>
              <a:rPr lang="en-US" sz="2900">
                <a:solidFill>
                  <a:srgbClr val="FFFFFF"/>
                </a:solidFill>
                <a:latin typeface="Tomorrow"/>
              </a:rPr>
              <a:t>Normalization Layer</a:t>
            </a:r>
          </a:p>
          <a:p>
            <a:pPr algn="just" marL="626195" indent="-313097" lvl="1">
              <a:lnSpc>
                <a:spcPts val="4060"/>
              </a:lnSpc>
              <a:buAutoNum type="arabicPeriod" startAt="1"/>
            </a:pPr>
            <a:r>
              <a:rPr lang="en-US" sz="2900">
                <a:solidFill>
                  <a:srgbClr val="FFFFFF"/>
                </a:solidFill>
                <a:latin typeface="Tomorrow"/>
              </a:rPr>
              <a:t>Fully Connected Layer</a:t>
            </a:r>
          </a:p>
          <a:p>
            <a:pPr algn="just" marL="626195" indent="-313097" lvl="1">
              <a:lnSpc>
                <a:spcPts val="4060"/>
              </a:lnSpc>
              <a:buAutoNum type="arabicPeriod" startAt="1"/>
            </a:pPr>
            <a:r>
              <a:rPr lang="en-US" sz="2900">
                <a:solidFill>
                  <a:srgbClr val="FFFFFF"/>
                </a:solidFill>
                <a:latin typeface="Tomorrow"/>
              </a:rPr>
              <a:t>Dropput Layer</a:t>
            </a:r>
          </a:p>
        </p:txBody>
      </p:sp>
      <p:grpSp>
        <p:nvGrpSpPr>
          <p:cNvPr name="Group 12" id="12"/>
          <p:cNvGrpSpPr/>
          <p:nvPr/>
        </p:nvGrpSpPr>
        <p:grpSpPr>
          <a:xfrm rot="0">
            <a:off x="16250742" y="2393082"/>
            <a:ext cx="626183" cy="566519"/>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721829" y="1579328"/>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65037" y="1280186"/>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6602580" y="8805803"/>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986594"/>
            <a:chOff x="0" y="0"/>
            <a:chExt cx="4274726" cy="2366840"/>
          </a:xfrm>
        </p:grpSpPr>
        <p:sp>
          <p:nvSpPr>
            <p:cNvPr name="Freeform 4" id="4"/>
            <p:cNvSpPr/>
            <p:nvPr/>
          </p:nvSpPr>
          <p:spPr>
            <a:xfrm flipH="false" flipV="false" rot="0">
              <a:off x="0" y="0"/>
              <a:ext cx="4274726" cy="2366840"/>
            </a:xfrm>
            <a:custGeom>
              <a:avLst/>
              <a:gdLst/>
              <a:ahLst/>
              <a:cxnLst/>
              <a:rect r="r" b="b" t="t" l="l"/>
              <a:pathLst>
                <a:path h="2366840" w="4274726">
                  <a:moveTo>
                    <a:pt x="0" y="0"/>
                  </a:moveTo>
                  <a:lnTo>
                    <a:pt x="4274726" y="0"/>
                  </a:lnTo>
                  <a:lnTo>
                    <a:pt x="4274726" y="2366840"/>
                  </a:lnTo>
                  <a:lnTo>
                    <a:pt x="0" y="2366840"/>
                  </a:lnTo>
                  <a:close/>
                </a:path>
              </a:pathLst>
            </a:custGeom>
            <a:solidFill>
              <a:srgbClr val="FFFFFF">
                <a:alpha val="10980"/>
              </a:srgbClr>
            </a:solidFill>
          </p:spPr>
        </p:sp>
        <p:sp>
          <p:nvSpPr>
            <p:cNvPr name="TextBox 5" id="5"/>
            <p:cNvSpPr txBox="true"/>
            <p:nvPr/>
          </p:nvSpPr>
          <p:spPr>
            <a:xfrm>
              <a:off x="0" y="-47625"/>
              <a:ext cx="4274726" cy="241446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79588" y="7516926"/>
            <a:ext cx="6304504" cy="3522642"/>
          </a:xfrm>
          <a:custGeom>
            <a:avLst/>
            <a:gdLst/>
            <a:ahLst/>
            <a:cxnLst/>
            <a:rect r="r" b="b" t="t" l="l"/>
            <a:pathLst>
              <a:path h="3522642" w="6304504">
                <a:moveTo>
                  <a:pt x="0" y="0"/>
                </a:moveTo>
                <a:lnTo>
                  <a:pt x="6304504" y="0"/>
                </a:lnTo>
                <a:lnTo>
                  <a:pt x="6304504" y="3522641"/>
                </a:lnTo>
                <a:lnTo>
                  <a:pt x="0" y="3522641"/>
                </a:lnTo>
                <a:lnTo>
                  <a:pt x="0" y="0"/>
                </a:lnTo>
                <a:close/>
              </a:path>
            </a:pathLst>
          </a:custGeom>
          <a:blipFill>
            <a:blip r:embed="rId3"/>
            <a:stretch>
              <a:fillRect l="0" t="0" r="0" b="0"/>
            </a:stretch>
          </a:blipFill>
        </p:spPr>
      </p:sp>
      <p:grpSp>
        <p:nvGrpSpPr>
          <p:cNvPr name="Group 7" id="7"/>
          <p:cNvGrpSpPr/>
          <p:nvPr/>
        </p:nvGrpSpPr>
        <p:grpSpPr>
          <a:xfrm rot="0">
            <a:off x="15192266" y="1344691"/>
            <a:ext cx="747321" cy="768415"/>
            <a:chOff x="0" y="0"/>
            <a:chExt cx="196825" cy="202381"/>
          </a:xfrm>
        </p:grpSpPr>
        <p:sp>
          <p:nvSpPr>
            <p:cNvPr name="Freeform 8" id="8"/>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9" id="9"/>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943935" y="1165886"/>
            <a:ext cx="12400129" cy="1092713"/>
          </a:xfrm>
          <a:prstGeom prst="rect">
            <a:avLst/>
          </a:prstGeom>
        </p:spPr>
        <p:txBody>
          <a:bodyPr anchor="t" rtlCol="false" tIns="0" lIns="0" bIns="0" rIns="0">
            <a:spAutoFit/>
          </a:bodyPr>
          <a:lstStyle/>
          <a:p>
            <a:pPr algn="ctr">
              <a:lnSpc>
                <a:spcPts val="9071"/>
              </a:lnSpc>
            </a:pPr>
            <a:r>
              <a:rPr lang="en-US" sz="6479">
                <a:solidFill>
                  <a:srgbClr val="FFFFFF"/>
                </a:solidFill>
                <a:latin typeface="Architype Van Der Leck"/>
              </a:rPr>
              <a:t>Proses kerja cnn</a:t>
            </a:r>
          </a:p>
        </p:txBody>
      </p:sp>
      <p:sp>
        <p:nvSpPr>
          <p:cNvPr name="TextBox 11" id="11"/>
          <p:cNvSpPr txBox="true"/>
          <p:nvPr/>
        </p:nvSpPr>
        <p:spPr>
          <a:xfrm rot="0">
            <a:off x="1339382" y="2335932"/>
            <a:ext cx="15537544" cy="7679362"/>
          </a:xfrm>
          <a:prstGeom prst="rect">
            <a:avLst/>
          </a:prstGeom>
        </p:spPr>
        <p:txBody>
          <a:bodyPr anchor="t" rtlCol="false" tIns="0" lIns="0" bIns="0" rIns="0">
            <a:spAutoFit/>
          </a:bodyPr>
          <a:lstStyle/>
          <a:p>
            <a:pPr algn="just">
              <a:lnSpc>
                <a:spcPts val="4060"/>
              </a:lnSpc>
            </a:pPr>
            <a:r>
              <a:rPr lang="en-US" sz="2900">
                <a:solidFill>
                  <a:srgbClr val="FFFFFF"/>
                </a:solidFill>
                <a:latin typeface="Tomorrow"/>
              </a:rPr>
              <a:t>Berikut merupakan penjelasan dari cara kerja CNN :</a:t>
            </a:r>
          </a:p>
          <a:p>
            <a:pPr algn="just">
              <a:lnSpc>
                <a:spcPts val="4060"/>
              </a:lnSpc>
            </a:pPr>
          </a:p>
          <a:p>
            <a:pPr algn="just" marL="626195" indent="-313097" lvl="1">
              <a:lnSpc>
                <a:spcPts val="4060"/>
              </a:lnSpc>
              <a:buAutoNum type="arabicPeriod" startAt="1"/>
            </a:pPr>
            <a:r>
              <a:rPr lang="en-US" sz="2900">
                <a:solidFill>
                  <a:srgbClr val="FFFFFF"/>
                </a:solidFill>
                <a:latin typeface="Tomorrow"/>
              </a:rPr>
              <a:t>Input data visual : Data visual diubah menjadi matrix nilai pixel dan dimasukan ke dalam jaringan</a:t>
            </a:r>
          </a:p>
          <a:p>
            <a:pPr algn="just" marL="626195" indent="-313097" lvl="1">
              <a:lnSpc>
                <a:spcPts val="4060"/>
              </a:lnSpc>
              <a:buAutoNum type="arabicPeriod" startAt="1"/>
            </a:pPr>
            <a:r>
              <a:rPr lang="en-US" sz="2900">
                <a:solidFill>
                  <a:srgbClr val="FFFFFF"/>
                </a:solidFill>
                <a:latin typeface="Tomorrow"/>
              </a:rPr>
              <a:t>Convolutional Layer : Filter bergerak melintasi gambar, melakukan operasi konvolusi untuk menghasilkan peta fitur.</a:t>
            </a:r>
          </a:p>
          <a:p>
            <a:pPr algn="just" marL="626195" indent="-313097" lvl="1">
              <a:lnSpc>
                <a:spcPts val="4060"/>
              </a:lnSpc>
              <a:buAutoNum type="arabicPeriod" startAt="1"/>
            </a:pPr>
            <a:r>
              <a:rPr lang="en-US" sz="2900">
                <a:solidFill>
                  <a:srgbClr val="FFFFFF"/>
                </a:solidFill>
                <a:latin typeface="Tomorrow"/>
              </a:rPr>
              <a:t>Activation Layer : Fungsi ReLU diterapkan untuk menambahkan non-linearalitas ke dalam model</a:t>
            </a:r>
          </a:p>
          <a:p>
            <a:pPr algn="just" marL="626195" indent="-313097" lvl="1">
              <a:lnSpc>
                <a:spcPts val="4060"/>
              </a:lnSpc>
              <a:buAutoNum type="arabicPeriod" startAt="1"/>
            </a:pPr>
            <a:r>
              <a:rPr lang="en-US" sz="2900">
                <a:solidFill>
                  <a:srgbClr val="FFFFFF"/>
                </a:solidFill>
                <a:latin typeface="Tomorrow"/>
              </a:rPr>
              <a:t>Pooling Layer : Ukuran peta fitur dikurangi dengan mengambil nilai masimum atau rata-rata dari patch kecil</a:t>
            </a:r>
          </a:p>
          <a:p>
            <a:pPr algn="just" marL="626195" indent="-313097" lvl="1">
              <a:lnSpc>
                <a:spcPts val="4060"/>
              </a:lnSpc>
              <a:buAutoNum type="arabicPeriod" startAt="1"/>
            </a:pPr>
            <a:r>
              <a:rPr lang="en-US" sz="2900">
                <a:solidFill>
                  <a:srgbClr val="FFFFFF"/>
                </a:solidFill>
                <a:latin typeface="Tomorrow"/>
              </a:rPr>
              <a:t>Flattening : Peta fitur pooling diratakan menjadi vektor satu dimensi</a:t>
            </a:r>
          </a:p>
          <a:p>
            <a:pPr algn="just" marL="626195" indent="-313097" lvl="1">
              <a:lnSpc>
                <a:spcPts val="4060"/>
              </a:lnSpc>
              <a:buAutoNum type="arabicPeriod" startAt="1"/>
            </a:pPr>
            <a:r>
              <a:rPr lang="en-US" sz="2900">
                <a:solidFill>
                  <a:srgbClr val="FFFFFF"/>
                </a:solidFill>
                <a:latin typeface="Tomorrow"/>
              </a:rPr>
              <a:t>Fully Connected Layer : Vektor ini diumpankan ke lapisan sepenuhnya terhubung untuk memproses dan menghasilkan output terakhir</a:t>
            </a:r>
          </a:p>
          <a:p>
            <a:pPr algn="just" marL="626195" indent="-313097" lvl="1">
              <a:lnSpc>
                <a:spcPts val="4060"/>
              </a:lnSpc>
              <a:buAutoNum type="arabicPeriod" startAt="1"/>
            </a:pPr>
            <a:r>
              <a:rPr lang="en-US" sz="2900">
                <a:solidFill>
                  <a:srgbClr val="FFFFFF"/>
                </a:solidFill>
                <a:latin typeface="Tomorrow"/>
              </a:rPr>
              <a:t>Output Layer : Lapisan akhr yang memberikan prediksi, seperti kelas gambar dalam tugas klasifikasi</a:t>
            </a:r>
          </a:p>
        </p:txBody>
      </p:sp>
      <p:grpSp>
        <p:nvGrpSpPr>
          <p:cNvPr name="Group 12" id="12"/>
          <p:cNvGrpSpPr/>
          <p:nvPr/>
        </p:nvGrpSpPr>
        <p:grpSpPr>
          <a:xfrm rot="0">
            <a:off x="16250742" y="2393082"/>
            <a:ext cx="626183" cy="566519"/>
            <a:chOff x="0" y="0"/>
            <a:chExt cx="164921" cy="149207"/>
          </a:xfrm>
        </p:grpSpPr>
        <p:sp>
          <p:nvSpPr>
            <p:cNvPr name="Freeform 13" id="13"/>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4" id="14"/>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721829" y="1579328"/>
            <a:ext cx="310192" cy="299142"/>
            <a:chOff x="0" y="0"/>
            <a:chExt cx="81697" cy="78786"/>
          </a:xfrm>
        </p:grpSpPr>
        <p:sp>
          <p:nvSpPr>
            <p:cNvPr name="Freeform 16" id="16"/>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7" id="17"/>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65037" y="1280186"/>
            <a:ext cx="310192" cy="299142"/>
            <a:chOff x="0" y="0"/>
            <a:chExt cx="81697" cy="78786"/>
          </a:xfrm>
        </p:grpSpPr>
        <p:sp>
          <p:nvSpPr>
            <p:cNvPr name="Freeform 19" id="19"/>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0" id="20"/>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7731856" y="9716152"/>
            <a:ext cx="310192" cy="299142"/>
            <a:chOff x="0" y="0"/>
            <a:chExt cx="81697" cy="78786"/>
          </a:xfrm>
        </p:grpSpPr>
        <p:sp>
          <p:nvSpPr>
            <p:cNvPr name="Freeform 22" id="22"/>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3" id="23"/>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183796" y="1024972"/>
            <a:ext cx="12566730" cy="8829335"/>
            <a:chOff x="0" y="0"/>
            <a:chExt cx="3309756" cy="2325422"/>
          </a:xfrm>
        </p:grpSpPr>
        <p:sp>
          <p:nvSpPr>
            <p:cNvPr name="Freeform 4" id="4"/>
            <p:cNvSpPr/>
            <p:nvPr/>
          </p:nvSpPr>
          <p:spPr>
            <a:xfrm flipH="false" flipV="false" rot="0">
              <a:off x="0" y="0"/>
              <a:ext cx="3309756" cy="2325422"/>
            </a:xfrm>
            <a:custGeom>
              <a:avLst/>
              <a:gdLst/>
              <a:ahLst/>
              <a:cxnLst/>
              <a:rect r="r" b="b" t="t" l="l"/>
              <a:pathLst>
                <a:path h="2325422" w="3309756">
                  <a:moveTo>
                    <a:pt x="0" y="0"/>
                  </a:moveTo>
                  <a:lnTo>
                    <a:pt x="3309756" y="0"/>
                  </a:lnTo>
                  <a:lnTo>
                    <a:pt x="3309756" y="2325422"/>
                  </a:lnTo>
                  <a:lnTo>
                    <a:pt x="0" y="2325422"/>
                  </a:lnTo>
                  <a:close/>
                </a:path>
              </a:pathLst>
            </a:custGeom>
            <a:solidFill>
              <a:srgbClr val="FFFFFF">
                <a:alpha val="10980"/>
              </a:srgbClr>
            </a:solidFill>
          </p:spPr>
        </p:sp>
        <p:sp>
          <p:nvSpPr>
            <p:cNvPr name="TextBox 5" id="5"/>
            <p:cNvSpPr txBox="true"/>
            <p:nvPr/>
          </p:nvSpPr>
          <p:spPr>
            <a:xfrm>
              <a:off x="0" y="-47625"/>
              <a:ext cx="3309756" cy="237304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939831" y="1733919"/>
            <a:ext cx="12843751" cy="1775477"/>
          </a:xfrm>
          <a:prstGeom prst="rect">
            <a:avLst/>
          </a:prstGeom>
        </p:spPr>
        <p:txBody>
          <a:bodyPr anchor="t" rtlCol="false" tIns="0" lIns="0" bIns="0" rIns="0">
            <a:spAutoFit/>
          </a:bodyPr>
          <a:lstStyle/>
          <a:p>
            <a:pPr algn="l" marL="0" indent="0" lvl="0">
              <a:lnSpc>
                <a:spcPts val="7139"/>
              </a:lnSpc>
              <a:spcBef>
                <a:spcPct val="0"/>
              </a:spcBef>
            </a:pPr>
            <a:r>
              <a:rPr lang="en-US" sz="5099">
                <a:solidFill>
                  <a:srgbClr val="FFFFFF"/>
                </a:solidFill>
                <a:latin typeface="Architype Van Der Leck"/>
              </a:rPr>
              <a:t>Introduction MNIST-Fashion dataset</a:t>
            </a:r>
          </a:p>
        </p:txBody>
      </p:sp>
      <p:sp>
        <p:nvSpPr>
          <p:cNvPr name="TextBox 7" id="7"/>
          <p:cNvSpPr txBox="true"/>
          <p:nvPr/>
        </p:nvSpPr>
        <p:spPr>
          <a:xfrm rot="0">
            <a:off x="1939831" y="4085734"/>
            <a:ext cx="11402669" cy="5558197"/>
          </a:xfrm>
          <a:prstGeom prst="rect">
            <a:avLst/>
          </a:prstGeom>
        </p:spPr>
        <p:txBody>
          <a:bodyPr anchor="t" rtlCol="false" tIns="0" lIns="0" bIns="0" rIns="0">
            <a:spAutoFit/>
          </a:bodyPr>
          <a:lstStyle/>
          <a:p>
            <a:pPr algn="just">
              <a:lnSpc>
                <a:spcPts val="3392"/>
              </a:lnSpc>
            </a:pPr>
            <a:r>
              <a:rPr lang="en-US" sz="2423">
                <a:solidFill>
                  <a:srgbClr val="FFFFFF"/>
                </a:solidFill>
                <a:latin typeface="Tomorrow"/>
              </a:rPr>
              <a:t>MNIST-Fashion adalah dataset alternatif dari dataset MNIST yang terkenal diguanakan untuk tugas-tugas pembelajaran mesin, khususnya dalam klasifikasi gambar, yang memiliki data gambar berukuran 28x28 px dalam format grayscale. MNIST-Fashion dirancang oleh Zalandi Research untuk menjadi lebih menantang daripada MNIST yang asli, yang terdiri dari gambar-gambar tangan tulisan angka.</a:t>
            </a:r>
          </a:p>
          <a:p>
            <a:pPr algn="just">
              <a:lnSpc>
                <a:spcPts val="3392"/>
              </a:lnSpc>
            </a:pPr>
          </a:p>
          <a:p>
            <a:pPr algn="just">
              <a:lnSpc>
                <a:spcPts val="3392"/>
              </a:lnSpc>
            </a:pPr>
            <a:r>
              <a:rPr lang="en-US" sz="2423">
                <a:solidFill>
                  <a:srgbClr val="FFFFFF"/>
                </a:solidFill>
                <a:latin typeface="Tomorrow"/>
              </a:rPr>
              <a:t>Berikut merupakan kelas dari dataset MNIST-Fashion :</a:t>
            </a:r>
          </a:p>
          <a:p>
            <a:pPr algn="just" marL="523204" indent="-261602" lvl="1">
              <a:lnSpc>
                <a:spcPts val="3392"/>
              </a:lnSpc>
              <a:buAutoNum type="arabicPeriod" startAt="1"/>
            </a:pPr>
            <a:r>
              <a:rPr lang="en-US" sz="2423">
                <a:solidFill>
                  <a:srgbClr val="FFFFFF"/>
                </a:solidFill>
                <a:latin typeface="Tomorrow"/>
              </a:rPr>
              <a:t>T-shirt/top                    6. Sandal</a:t>
            </a:r>
          </a:p>
          <a:p>
            <a:pPr algn="just" marL="523204" indent="-261602" lvl="1">
              <a:lnSpc>
                <a:spcPts val="3392"/>
              </a:lnSpc>
              <a:buAutoNum type="arabicPeriod" startAt="1"/>
            </a:pPr>
            <a:r>
              <a:rPr lang="en-US" sz="2423">
                <a:solidFill>
                  <a:srgbClr val="FFFFFF"/>
                </a:solidFill>
                <a:latin typeface="Tomorrow"/>
              </a:rPr>
              <a:t>Trouser                           7. Shirt</a:t>
            </a:r>
          </a:p>
          <a:p>
            <a:pPr algn="just" marL="523204" indent="-261602" lvl="1">
              <a:lnSpc>
                <a:spcPts val="3392"/>
              </a:lnSpc>
              <a:buAutoNum type="arabicPeriod" startAt="1"/>
            </a:pPr>
            <a:r>
              <a:rPr lang="en-US" sz="2423">
                <a:solidFill>
                  <a:srgbClr val="FFFFFF"/>
                </a:solidFill>
                <a:latin typeface="Tomorrow"/>
              </a:rPr>
              <a:t>Pullover                          8. Sneaker</a:t>
            </a:r>
          </a:p>
          <a:p>
            <a:pPr algn="just" marL="523204" indent="-261602" lvl="1">
              <a:lnSpc>
                <a:spcPts val="3392"/>
              </a:lnSpc>
              <a:buAutoNum type="arabicPeriod" startAt="1"/>
            </a:pPr>
            <a:r>
              <a:rPr lang="en-US" sz="2423">
                <a:solidFill>
                  <a:srgbClr val="FFFFFF"/>
                </a:solidFill>
                <a:latin typeface="Tomorrow"/>
              </a:rPr>
              <a:t>Dress                               9. Bag</a:t>
            </a:r>
          </a:p>
          <a:p>
            <a:pPr algn="just" marL="523204" indent="-261602" lvl="1">
              <a:lnSpc>
                <a:spcPts val="3392"/>
              </a:lnSpc>
              <a:buAutoNum type="arabicPeriod" startAt="1"/>
            </a:pPr>
            <a:r>
              <a:rPr lang="en-US" sz="2423">
                <a:solidFill>
                  <a:srgbClr val="FFFFFF"/>
                </a:solidFill>
                <a:latin typeface="Tomorrow"/>
              </a:rPr>
              <a:t>Coat                                10. Ankle Boot</a:t>
            </a:r>
          </a:p>
        </p:txBody>
      </p:sp>
      <p:sp>
        <p:nvSpPr>
          <p:cNvPr name="Freeform 8" id="8"/>
          <p:cNvSpPr/>
          <p:nvPr/>
        </p:nvSpPr>
        <p:spPr>
          <a:xfrm flipH="false" flipV="false" rot="0">
            <a:off x="12580409" y="4053761"/>
            <a:ext cx="4928490" cy="5204539"/>
          </a:xfrm>
          <a:custGeom>
            <a:avLst/>
            <a:gdLst/>
            <a:ahLst/>
            <a:cxnLst/>
            <a:rect r="r" b="b" t="t" l="l"/>
            <a:pathLst>
              <a:path h="5204539" w="4928490">
                <a:moveTo>
                  <a:pt x="0" y="0"/>
                </a:moveTo>
                <a:lnTo>
                  <a:pt x="4928490" y="0"/>
                </a:lnTo>
                <a:lnTo>
                  <a:pt x="4928490" y="5204539"/>
                </a:lnTo>
                <a:lnTo>
                  <a:pt x="0" y="52045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0800000">
            <a:off x="12233981" y="-732621"/>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5"/>
            <a:stretch>
              <a:fillRect l="0" t="0" r="0" b="0"/>
            </a:stretch>
          </a:blipFill>
        </p:spPr>
      </p:sp>
      <p:grpSp>
        <p:nvGrpSpPr>
          <p:cNvPr name="Group 10" id="10"/>
          <p:cNvGrpSpPr/>
          <p:nvPr/>
        </p:nvGrpSpPr>
        <p:grpSpPr>
          <a:xfrm rot="0">
            <a:off x="870704" y="7189743"/>
            <a:ext cx="747321" cy="768415"/>
            <a:chOff x="0" y="0"/>
            <a:chExt cx="196825" cy="202381"/>
          </a:xfrm>
        </p:grpSpPr>
        <p:sp>
          <p:nvSpPr>
            <p:cNvPr name="Freeform 11" id="11"/>
            <p:cNvSpPr/>
            <p:nvPr/>
          </p:nvSpPr>
          <p:spPr>
            <a:xfrm flipH="false" flipV="false" rot="0">
              <a:off x="0" y="0"/>
              <a:ext cx="196825" cy="202381"/>
            </a:xfrm>
            <a:custGeom>
              <a:avLst/>
              <a:gdLst/>
              <a:ahLst/>
              <a:cxnLst/>
              <a:rect r="r" b="b" t="t" l="l"/>
              <a:pathLst>
                <a:path h="202381" w="196825">
                  <a:moveTo>
                    <a:pt x="0" y="0"/>
                  </a:moveTo>
                  <a:lnTo>
                    <a:pt x="196825" y="0"/>
                  </a:lnTo>
                  <a:lnTo>
                    <a:pt x="196825" y="202381"/>
                  </a:lnTo>
                  <a:lnTo>
                    <a:pt x="0" y="202381"/>
                  </a:lnTo>
                  <a:close/>
                </a:path>
              </a:pathLst>
            </a:custGeom>
            <a:solidFill>
              <a:srgbClr val="0054C5"/>
            </a:solidFill>
          </p:spPr>
        </p:sp>
        <p:sp>
          <p:nvSpPr>
            <p:cNvPr name="TextBox 12" id="12"/>
            <p:cNvSpPr txBox="true"/>
            <p:nvPr/>
          </p:nvSpPr>
          <p:spPr>
            <a:xfrm>
              <a:off x="0" y="-47625"/>
              <a:ext cx="196825" cy="250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715608" y="745440"/>
            <a:ext cx="626183" cy="566519"/>
            <a:chOff x="0" y="0"/>
            <a:chExt cx="164921" cy="149207"/>
          </a:xfrm>
        </p:grpSpPr>
        <p:sp>
          <p:nvSpPr>
            <p:cNvPr name="Freeform 14" id="14"/>
            <p:cNvSpPr/>
            <p:nvPr/>
          </p:nvSpPr>
          <p:spPr>
            <a:xfrm flipH="false" flipV="false" rot="0">
              <a:off x="0" y="0"/>
              <a:ext cx="164921" cy="149207"/>
            </a:xfrm>
            <a:custGeom>
              <a:avLst/>
              <a:gdLst/>
              <a:ahLst/>
              <a:cxnLst/>
              <a:rect r="r" b="b" t="t" l="l"/>
              <a:pathLst>
                <a:path h="149207" w="164921">
                  <a:moveTo>
                    <a:pt x="0" y="0"/>
                  </a:moveTo>
                  <a:lnTo>
                    <a:pt x="164921" y="0"/>
                  </a:lnTo>
                  <a:lnTo>
                    <a:pt x="164921" y="149207"/>
                  </a:lnTo>
                  <a:lnTo>
                    <a:pt x="0" y="149207"/>
                  </a:lnTo>
                  <a:close/>
                </a:path>
              </a:pathLst>
            </a:custGeom>
            <a:solidFill>
              <a:srgbClr val="0054C5"/>
            </a:solidFill>
          </p:spPr>
        </p:sp>
        <p:sp>
          <p:nvSpPr>
            <p:cNvPr name="TextBox 15" id="15"/>
            <p:cNvSpPr txBox="true"/>
            <p:nvPr/>
          </p:nvSpPr>
          <p:spPr>
            <a:xfrm>
              <a:off x="0" y="-47625"/>
              <a:ext cx="164921" cy="19683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24133" y="8600077"/>
            <a:ext cx="310192" cy="299142"/>
            <a:chOff x="0" y="0"/>
            <a:chExt cx="81697" cy="78786"/>
          </a:xfrm>
        </p:grpSpPr>
        <p:sp>
          <p:nvSpPr>
            <p:cNvPr name="Freeform 17" id="17"/>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18" id="18"/>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3579665" y="2006683"/>
            <a:ext cx="310192" cy="299142"/>
            <a:chOff x="0" y="0"/>
            <a:chExt cx="81697" cy="78786"/>
          </a:xfrm>
        </p:grpSpPr>
        <p:sp>
          <p:nvSpPr>
            <p:cNvPr name="Freeform 20" id="20"/>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1" id="21"/>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4344007" y="2669282"/>
            <a:ext cx="310192" cy="299142"/>
            <a:chOff x="0" y="0"/>
            <a:chExt cx="81697" cy="78786"/>
          </a:xfrm>
        </p:grpSpPr>
        <p:sp>
          <p:nvSpPr>
            <p:cNvPr name="Freeform 23" id="23"/>
            <p:cNvSpPr/>
            <p:nvPr/>
          </p:nvSpPr>
          <p:spPr>
            <a:xfrm flipH="false" flipV="false" rot="0">
              <a:off x="0" y="0"/>
              <a:ext cx="81697" cy="78786"/>
            </a:xfrm>
            <a:custGeom>
              <a:avLst/>
              <a:gdLst/>
              <a:ahLst/>
              <a:cxnLst/>
              <a:rect r="r" b="b" t="t" l="l"/>
              <a:pathLst>
                <a:path h="78786" w="81697">
                  <a:moveTo>
                    <a:pt x="0" y="0"/>
                  </a:moveTo>
                  <a:lnTo>
                    <a:pt x="81697" y="0"/>
                  </a:lnTo>
                  <a:lnTo>
                    <a:pt x="81697" y="78786"/>
                  </a:lnTo>
                  <a:lnTo>
                    <a:pt x="0" y="78786"/>
                  </a:lnTo>
                  <a:close/>
                </a:path>
              </a:pathLst>
            </a:custGeom>
            <a:solidFill>
              <a:srgbClr val="0054C5"/>
            </a:solidFill>
          </p:spPr>
        </p:sp>
        <p:sp>
          <p:nvSpPr>
            <p:cNvPr name="TextBox 24" id="24"/>
            <p:cNvSpPr txBox="true"/>
            <p:nvPr/>
          </p:nvSpPr>
          <p:spPr>
            <a:xfrm>
              <a:off x="0" y="-47625"/>
              <a:ext cx="81697" cy="1264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805919" y="3007157"/>
            <a:ext cx="9180974" cy="5827191"/>
            <a:chOff x="0" y="0"/>
            <a:chExt cx="2418034" cy="1534733"/>
          </a:xfrm>
        </p:grpSpPr>
        <p:sp>
          <p:nvSpPr>
            <p:cNvPr name="Freeform 4" id="4"/>
            <p:cNvSpPr/>
            <p:nvPr/>
          </p:nvSpPr>
          <p:spPr>
            <a:xfrm flipH="false" flipV="false" rot="0">
              <a:off x="0" y="0"/>
              <a:ext cx="2418034" cy="1534733"/>
            </a:xfrm>
            <a:custGeom>
              <a:avLst/>
              <a:gdLst/>
              <a:ahLst/>
              <a:cxnLst/>
              <a:rect r="r" b="b" t="t" l="l"/>
              <a:pathLst>
                <a:path h="1534733" w="2418034">
                  <a:moveTo>
                    <a:pt x="0" y="0"/>
                  </a:moveTo>
                  <a:lnTo>
                    <a:pt x="2418034" y="0"/>
                  </a:lnTo>
                  <a:lnTo>
                    <a:pt x="2418034" y="1534733"/>
                  </a:lnTo>
                  <a:lnTo>
                    <a:pt x="0" y="1534733"/>
                  </a:lnTo>
                  <a:close/>
                </a:path>
              </a:pathLst>
            </a:custGeom>
            <a:solidFill>
              <a:srgbClr val="FFFFFF">
                <a:alpha val="10980"/>
              </a:srgbClr>
            </a:solidFill>
          </p:spPr>
        </p:sp>
        <p:sp>
          <p:nvSpPr>
            <p:cNvPr name="TextBox 5" id="5"/>
            <p:cNvSpPr txBox="true"/>
            <p:nvPr/>
          </p:nvSpPr>
          <p:spPr>
            <a:xfrm>
              <a:off x="0" y="-47625"/>
              <a:ext cx="2418034" cy="15823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35779" y="7073027"/>
            <a:ext cx="6304504" cy="3522642"/>
          </a:xfrm>
          <a:custGeom>
            <a:avLst/>
            <a:gdLst/>
            <a:ahLst/>
            <a:cxnLst/>
            <a:rect r="r" b="b" t="t" l="l"/>
            <a:pathLst>
              <a:path h="3522642" w="6304504">
                <a:moveTo>
                  <a:pt x="0" y="0"/>
                </a:moveTo>
                <a:lnTo>
                  <a:pt x="6304504" y="0"/>
                </a:lnTo>
                <a:lnTo>
                  <a:pt x="6304504" y="3522642"/>
                </a:lnTo>
                <a:lnTo>
                  <a:pt x="0" y="3522642"/>
                </a:lnTo>
                <a:lnTo>
                  <a:pt x="0" y="0"/>
                </a:lnTo>
                <a:close/>
              </a:path>
            </a:pathLst>
          </a:custGeom>
          <a:blipFill>
            <a:blip r:embed="rId3"/>
            <a:stretch>
              <a:fillRect l="0" t="0" r="0" b="0"/>
            </a:stretch>
          </a:blipFill>
        </p:spPr>
      </p:sp>
      <p:sp>
        <p:nvSpPr>
          <p:cNvPr name="Freeform 7" id="7"/>
          <p:cNvSpPr/>
          <p:nvPr/>
        </p:nvSpPr>
        <p:spPr>
          <a:xfrm flipH="false" flipV="false" rot="0">
            <a:off x="1633596" y="3245184"/>
            <a:ext cx="5273292" cy="4704316"/>
          </a:xfrm>
          <a:custGeom>
            <a:avLst/>
            <a:gdLst/>
            <a:ahLst/>
            <a:cxnLst/>
            <a:rect r="r" b="b" t="t" l="l"/>
            <a:pathLst>
              <a:path h="4704316" w="5273292">
                <a:moveTo>
                  <a:pt x="0" y="0"/>
                </a:moveTo>
                <a:lnTo>
                  <a:pt x="5273292" y="0"/>
                </a:lnTo>
                <a:lnTo>
                  <a:pt x="5273292" y="4704316"/>
                </a:lnTo>
                <a:lnTo>
                  <a:pt x="0" y="47043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5400000">
            <a:off x="16721788" y="7136129"/>
            <a:ext cx="544528" cy="530497"/>
            <a:chOff x="0" y="0"/>
            <a:chExt cx="156117" cy="152094"/>
          </a:xfrm>
        </p:grpSpPr>
        <p:sp>
          <p:nvSpPr>
            <p:cNvPr name="Freeform 9" id="9"/>
            <p:cNvSpPr/>
            <p:nvPr/>
          </p:nvSpPr>
          <p:spPr>
            <a:xfrm flipH="false" flipV="false" rot="0">
              <a:off x="0" y="0"/>
              <a:ext cx="156117" cy="152094"/>
            </a:xfrm>
            <a:custGeom>
              <a:avLst/>
              <a:gdLst/>
              <a:ahLst/>
              <a:cxnLst/>
              <a:rect r="r" b="b" t="t" l="l"/>
              <a:pathLst>
                <a:path h="152094" w="156117">
                  <a:moveTo>
                    <a:pt x="0" y="0"/>
                  </a:moveTo>
                  <a:lnTo>
                    <a:pt x="156117" y="0"/>
                  </a:lnTo>
                  <a:lnTo>
                    <a:pt x="156117" y="152094"/>
                  </a:lnTo>
                  <a:lnTo>
                    <a:pt x="0" y="152094"/>
                  </a:lnTo>
                  <a:close/>
                </a:path>
              </a:pathLst>
            </a:custGeom>
            <a:solidFill>
              <a:srgbClr val="0054C5"/>
            </a:solidFill>
          </p:spPr>
        </p:sp>
        <p:sp>
          <p:nvSpPr>
            <p:cNvPr name="TextBox 10" id="10"/>
            <p:cNvSpPr txBox="true"/>
            <p:nvPr/>
          </p:nvSpPr>
          <p:spPr>
            <a:xfrm>
              <a:off x="0" y="-47625"/>
              <a:ext cx="156117" cy="19971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17429611" y="7877361"/>
            <a:ext cx="427597" cy="438623"/>
            <a:chOff x="0" y="0"/>
            <a:chExt cx="122593" cy="125754"/>
          </a:xfrm>
        </p:grpSpPr>
        <p:sp>
          <p:nvSpPr>
            <p:cNvPr name="Freeform 12" id="12"/>
            <p:cNvSpPr/>
            <p:nvPr/>
          </p:nvSpPr>
          <p:spPr>
            <a:xfrm flipH="false" flipV="false" rot="0">
              <a:off x="0" y="0"/>
              <a:ext cx="122593" cy="125754"/>
            </a:xfrm>
            <a:custGeom>
              <a:avLst/>
              <a:gdLst/>
              <a:ahLst/>
              <a:cxnLst/>
              <a:rect r="r" b="b" t="t" l="l"/>
              <a:pathLst>
                <a:path h="125754" w="122593">
                  <a:moveTo>
                    <a:pt x="0" y="0"/>
                  </a:moveTo>
                  <a:lnTo>
                    <a:pt x="122593" y="0"/>
                  </a:lnTo>
                  <a:lnTo>
                    <a:pt x="122593" y="125754"/>
                  </a:lnTo>
                  <a:lnTo>
                    <a:pt x="0" y="125754"/>
                  </a:lnTo>
                  <a:close/>
                </a:path>
              </a:pathLst>
            </a:custGeom>
            <a:solidFill>
              <a:srgbClr val="0054C5"/>
            </a:solidFill>
          </p:spPr>
        </p:sp>
        <p:sp>
          <p:nvSpPr>
            <p:cNvPr name="TextBox 13" id="13"/>
            <p:cNvSpPr txBox="true"/>
            <p:nvPr/>
          </p:nvSpPr>
          <p:spPr>
            <a:xfrm>
              <a:off x="0" y="-47625"/>
              <a:ext cx="122593" cy="17337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5400000">
            <a:off x="16419142" y="8311975"/>
            <a:ext cx="311166" cy="308157"/>
            <a:chOff x="0" y="0"/>
            <a:chExt cx="89212" cy="88349"/>
          </a:xfrm>
        </p:grpSpPr>
        <p:sp>
          <p:nvSpPr>
            <p:cNvPr name="Freeform 15" id="15"/>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16" id="16"/>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5400000">
            <a:off x="7650336" y="3710081"/>
            <a:ext cx="311166" cy="308157"/>
            <a:chOff x="0" y="0"/>
            <a:chExt cx="89212" cy="88349"/>
          </a:xfrm>
        </p:grpSpPr>
        <p:sp>
          <p:nvSpPr>
            <p:cNvPr name="Freeform 18" id="18"/>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19" id="19"/>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5400000">
            <a:off x="7958493" y="4796599"/>
            <a:ext cx="311166" cy="308157"/>
            <a:chOff x="0" y="0"/>
            <a:chExt cx="89212" cy="88349"/>
          </a:xfrm>
        </p:grpSpPr>
        <p:sp>
          <p:nvSpPr>
            <p:cNvPr name="Freeform 21" id="21"/>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2" id="22"/>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5400000">
            <a:off x="7200821" y="4408923"/>
            <a:ext cx="311166" cy="308157"/>
            <a:chOff x="0" y="0"/>
            <a:chExt cx="89212" cy="88349"/>
          </a:xfrm>
        </p:grpSpPr>
        <p:sp>
          <p:nvSpPr>
            <p:cNvPr name="Freeform 24" id="24"/>
            <p:cNvSpPr/>
            <p:nvPr/>
          </p:nvSpPr>
          <p:spPr>
            <a:xfrm flipH="false" flipV="false" rot="0">
              <a:off x="0" y="0"/>
              <a:ext cx="89212" cy="88349"/>
            </a:xfrm>
            <a:custGeom>
              <a:avLst/>
              <a:gdLst/>
              <a:ahLst/>
              <a:cxnLst/>
              <a:rect r="r" b="b" t="t" l="l"/>
              <a:pathLst>
                <a:path h="88349" w="89212">
                  <a:moveTo>
                    <a:pt x="0" y="0"/>
                  </a:moveTo>
                  <a:lnTo>
                    <a:pt x="89212" y="0"/>
                  </a:lnTo>
                  <a:lnTo>
                    <a:pt x="89212" y="88349"/>
                  </a:lnTo>
                  <a:lnTo>
                    <a:pt x="0" y="88349"/>
                  </a:lnTo>
                  <a:close/>
                </a:path>
              </a:pathLst>
            </a:custGeom>
            <a:solidFill>
              <a:srgbClr val="0054C5"/>
            </a:solidFill>
          </p:spPr>
        </p:sp>
        <p:sp>
          <p:nvSpPr>
            <p:cNvPr name="TextBox 25" id="25"/>
            <p:cNvSpPr txBox="true"/>
            <p:nvPr/>
          </p:nvSpPr>
          <p:spPr>
            <a:xfrm>
              <a:off x="0" y="-47625"/>
              <a:ext cx="89212" cy="13597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8994446" y="4873629"/>
            <a:ext cx="6803919" cy="1837072"/>
          </a:xfrm>
          <a:prstGeom prst="rect">
            <a:avLst/>
          </a:prstGeom>
        </p:spPr>
        <p:txBody>
          <a:bodyPr anchor="t" rtlCol="false" tIns="0" lIns="0" bIns="0" rIns="0">
            <a:spAutoFit/>
          </a:bodyPr>
          <a:lstStyle/>
          <a:p>
            <a:pPr algn="ctr" marL="0" indent="0" lvl="0">
              <a:lnSpc>
                <a:spcPts val="7419"/>
              </a:lnSpc>
              <a:spcBef>
                <a:spcPct val="0"/>
              </a:spcBef>
            </a:pPr>
            <a:r>
              <a:rPr lang="en-US" sz="5299">
                <a:solidFill>
                  <a:srgbClr val="FFFFFF"/>
                </a:solidFill>
                <a:latin typeface="Architype Van Der Leck"/>
              </a:rPr>
              <a:t>Demo source 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DAGIppumV2I</dc:identifier>
  <dcterms:modified xsi:type="dcterms:W3CDTF">2011-08-01T06:04:30Z</dcterms:modified>
  <cp:revision>1</cp:revision>
  <dc:title>Dark Blue and White Dynamic Technology Presentation</dc:title>
</cp:coreProperties>
</file>