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74" r:id="rId15"/>
    <p:sldId id="276" r:id="rId16"/>
    <p:sldId id="277" r:id="rId17"/>
  </p:sldIdLst>
  <p:sldSz cx="18288000" cy="10287000"/>
  <p:notesSz cx="6858000" cy="9144000"/>
  <p:embeddedFontLst>
    <p:embeddedFont>
      <p:font typeface="Bree Serif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55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3342" y="-126254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970076" y="4700966"/>
            <a:ext cx="8887561" cy="1455338"/>
          </a:xfrm>
          <a:custGeom>
            <a:avLst/>
            <a:gdLst/>
            <a:ahLst/>
            <a:cxnLst/>
            <a:rect l="l" t="t" r="r" b="b"/>
            <a:pathLst>
              <a:path w="8887561" h="1455338">
                <a:moveTo>
                  <a:pt x="0" y="0"/>
                </a:moveTo>
                <a:lnTo>
                  <a:pt x="8887560" y="0"/>
                </a:lnTo>
                <a:lnTo>
                  <a:pt x="8887560" y="1455338"/>
                </a:lnTo>
                <a:lnTo>
                  <a:pt x="0" y="1455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230120" y="895350"/>
            <a:ext cx="9827760" cy="364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5"/>
              </a:lnSpc>
              <a:spcBef>
                <a:spcPct val="0"/>
              </a:spcBef>
            </a:pPr>
            <a:r>
              <a:rPr lang="en-US" sz="6961" spc="682">
                <a:solidFill>
                  <a:srgbClr val="342219"/>
                </a:solidFill>
                <a:latin typeface="Bree Serif"/>
                <a:ea typeface="Bree Serif"/>
                <a:cs typeface="Bree Serif"/>
                <a:sym typeface="Bree Serif"/>
              </a:rPr>
              <a:t>TUGAS AKHIR DASAR SISTEM KOMPUTER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33507" y="5067300"/>
            <a:ext cx="7360697" cy="63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 spc="372" dirty="0">
                <a:solidFill>
                  <a:srgbClr val="342219"/>
                </a:solidFill>
                <a:latin typeface="Bree Serif"/>
                <a:ea typeface="Bree Serif"/>
                <a:cs typeface="Bree Serif"/>
                <a:sym typeface="Bree Serif"/>
              </a:rPr>
              <a:t>APLIKASI BMI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55945" y="6689704"/>
            <a:ext cx="7238260" cy="203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7"/>
              </a:lnSpc>
            </a:pPr>
            <a:r>
              <a:rPr lang="en-US" sz="3798" spc="372" dirty="0">
                <a:solidFill>
                  <a:srgbClr val="342219"/>
                </a:solidFill>
                <a:latin typeface="Bree Serif"/>
                <a:ea typeface="Bree Serif"/>
                <a:cs typeface="Bree Serif"/>
                <a:sym typeface="Bree Serif"/>
              </a:rPr>
              <a:t>NAMA  : DAFFA NUR HAFIDZ</a:t>
            </a:r>
          </a:p>
          <a:p>
            <a:pPr algn="l">
              <a:lnSpc>
                <a:spcPts val="5317"/>
              </a:lnSpc>
            </a:pPr>
            <a:r>
              <a:rPr lang="en-US" sz="3798" spc="372" dirty="0">
                <a:solidFill>
                  <a:srgbClr val="342219"/>
                </a:solidFill>
                <a:latin typeface="Bree Serif"/>
                <a:ea typeface="Bree Serif"/>
                <a:cs typeface="Bree Serif"/>
                <a:sym typeface="Bree Serif"/>
              </a:rPr>
              <a:t>NIM      : 2400018127</a:t>
            </a:r>
          </a:p>
          <a:p>
            <a:pPr algn="l">
              <a:lnSpc>
                <a:spcPts val="5317"/>
              </a:lnSpc>
              <a:spcBef>
                <a:spcPct val="0"/>
              </a:spcBef>
            </a:pPr>
            <a:r>
              <a:rPr lang="en-US" sz="3798" spc="372" dirty="0">
                <a:solidFill>
                  <a:srgbClr val="342219"/>
                </a:solidFill>
                <a:latin typeface="Bree Serif"/>
                <a:ea typeface="Bree Serif"/>
                <a:cs typeface="Bree Serif"/>
                <a:sym typeface="Bree Serif"/>
              </a:rPr>
              <a:t>KELAS  :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05226">
            <a:off x="-2430636" y="-1797125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9194317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463745" y="1364437"/>
            <a:ext cx="764571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5"/>
              </a:lnSpc>
            </a:pPr>
            <a:r>
              <a:rPr lang="en-US" sz="1775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    </a:t>
            </a:r>
          </a:p>
          <a:p>
            <a:pPr algn="l">
              <a:lnSpc>
                <a:spcPts val="2485"/>
              </a:lnSpc>
            </a:pPr>
            <a:endParaRPr lang="en-US" sz="1775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1181099"/>
            <a:ext cx="138684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; </a:t>
            </a:r>
            <a:r>
              <a:rPr lang="en-US" dirty="0" err="1"/>
              <a:t>Menampilkan</a:t>
            </a:r>
            <a:r>
              <a:rPr lang="en-US" dirty="0"/>
              <a:t> prompt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</a:t>
            </a:r>
          </a:p>
          <a:p>
            <a:r>
              <a:rPr lang="en-US" dirty="0"/>
              <a:t>    lea dx, prompt</a:t>
            </a:r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endParaRPr lang="en-US" dirty="0"/>
          </a:p>
          <a:p>
            <a:r>
              <a:rPr lang="en-US" dirty="0"/>
              <a:t>    ; Input </a:t>
            </a:r>
            <a:r>
              <a:rPr lang="en-US" dirty="0" err="1"/>
              <a:t>berat</a:t>
            </a:r>
            <a:r>
              <a:rPr lang="en-US" dirty="0"/>
              <a:t> badan</a:t>
            </a:r>
          </a:p>
          <a:p>
            <a:r>
              <a:rPr lang="en-US" dirty="0"/>
              <a:t>    call </a:t>
            </a:r>
            <a:r>
              <a:rPr lang="en-US" dirty="0" err="1"/>
              <a:t>get_input</a:t>
            </a:r>
            <a:endParaRPr lang="en-US" dirty="0"/>
          </a:p>
          <a:p>
            <a:r>
              <a:rPr lang="en-US" dirty="0"/>
              <a:t>    mov [</a:t>
            </a:r>
            <a:r>
              <a:rPr lang="en-US" dirty="0" err="1"/>
              <a:t>berat</a:t>
            </a:r>
            <a:r>
              <a:rPr lang="en-US" dirty="0"/>
              <a:t>], ax    ;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berat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Menampilkan</a:t>
            </a:r>
            <a:r>
              <a:rPr lang="en-US" dirty="0"/>
              <a:t> prompt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dalam</a:t>
            </a:r>
            <a:r>
              <a:rPr lang="en-US" dirty="0"/>
              <a:t> cm</a:t>
            </a:r>
          </a:p>
          <a:p>
            <a:r>
              <a:rPr lang="en-US" dirty="0"/>
              <a:t>    lea dx, prompt2</a:t>
            </a:r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endParaRPr lang="en-US" dirty="0"/>
          </a:p>
          <a:p>
            <a:r>
              <a:rPr lang="en-US" dirty="0"/>
              <a:t>    ; Input </a:t>
            </a:r>
            <a:r>
              <a:rPr lang="en-US" dirty="0" err="1"/>
              <a:t>tinggi</a:t>
            </a:r>
            <a:r>
              <a:rPr lang="en-US" dirty="0"/>
              <a:t> badan</a:t>
            </a:r>
          </a:p>
          <a:p>
            <a:r>
              <a:rPr lang="en-US" dirty="0"/>
              <a:t>    call </a:t>
            </a:r>
            <a:r>
              <a:rPr lang="en-US" dirty="0" err="1"/>
              <a:t>get_input</a:t>
            </a:r>
            <a:endParaRPr lang="en-US" dirty="0"/>
          </a:p>
          <a:p>
            <a:r>
              <a:rPr lang="en-US" dirty="0"/>
              <a:t>    mov [</a:t>
            </a:r>
            <a:r>
              <a:rPr lang="en-US" dirty="0" err="1"/>
              <a:t>tinggi</a:t>
            </a:r>
            <a:r>
              <a:rPr lang="en-US" dirty="0"/>
              <a:t>], ax   ;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dalam</a:t>
            </a:r>
            <a:r>
              <a:rPr lang="en-US" dirty="0"/>
              <a:t> meter (</a:t>
            </a:r>
            <a:r>
              <a:rPr lang="en-US" dirty="0" err="1"/>
              <a:t>tinggi</a:t>
            </a:r>
            <a:r>
              <a:rPr lang="en-US" dirty="0"/>
              <a:t> / 100)</a:t>
            </a:r>
          </a:p>
          <a:p>
            <a:r>
              <a:rPr lang="en-US" dirty="0"/>
              <a:t>    mov ax, [</a:t>
            </a:r>
            <a:r>
              <a:rPr lang="en-US" dirty="0" err="1"/>
              <a:t>tinggi</a:t>
            </a:r>
            <a:r>
              <a:rPr lang="en-US" dirty="0"/>
              <a:t>]   ; </a:t>
            </a:r>
            <a:r>
              <a:rPr lang="en-US" dirty="0" err="1"/>
              <a:t>Salin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dalam</a:t>
            </a:r>
            <a:r>
              <a:rPr lang="en-US" dirty="0"/>
              <a:t> cm ke register ax</a:t>
            </a:r>
          </a:p>
          <a:p>
            <a:r>
              <a:rPr lang="en-US" dirty="0"/>
              <a:t>    mov bx, 100        ;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100 ke register bx</a:t>
            </a:r>
          </a:p>
          <a:p>
            <a:r>
              <a:rPr lang="en-US" dirty="0"/>
              <a:t>    </a:t>
            </a:r>
            <a:r>
              <a:rPr lang="en-US" dirty="0" err="1"/>
              <a:t>xor</a:t>
            </a:r>
            <a:r>
              <a:rPr lang="en-US" dirty="0"/>
              <a:t> dx, dx         ; </a:t>
            </a:r>
            <a:r>
              <a:rPr lang="en-US" dirty="0" err="1"/>
              <a:t>Bersihkan</a:t>
            </a:r>
            <a:r>
              <a:rPr lang="en-US" dirty="0"/>
              <a:t> dx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pembagian</a:t>
            </a:r>
            <a:endParaRPr lang="en-US" dirty="0"/>
          </a:p>
          <a:p>
            <a:r>
              <a:rPr lang="en-US" dirty="0"/>
              <a:t>    div bx             ; </a:t>
            </a:r>
            <a:r>
              <a:rPr lang="en-US" dirty="0" err="1"/>
              <a:t>Membagi</a:t>
            </a:r>
            <a:r>
              <a:rPr lang="en-US" dirty="0"/>
              <a:t> ax </a:t>
            </a:r>
            <a:r>
              <a:rPr lang="en-US" dirty="0" err="1"/>
              <a:t>dengan</a:t>
            </a:r>
            <a:r>
              <a:rPr lang="en-US" dirty="0"/>
              <a:t> 100,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ax (meter)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* </a:t>
            </a:r>
            <a:r>
              <a:rPr lang="en-US" dirty="0" err="1"/>
              <a:t>tinggi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meter)</a:t>
            </a:r>
          </a:p>
          <a:p>
            <a:r>
              <a:rPr lang="en-US" dirty="0"/>
              <a:t>    mov bx, ax         ; </a:t>
            </a:r>
            <a:r>
              <a:rPr lang="en-US" dirty="0" err="1"/>
              <a:t>Salin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meter ke bx</a:t>
            </a:r>
          </a:p>
          <a:p>
            <a:r>
              <a:rPr lang="en-US" dirty="0"/>
              <a:t>    mov ax, [</a:t>
            </a:r>
            <a:r>
              <a:rPr lang="en-US" dirty="0" err="1"/>
              <a:t>berat</a:t>
            </a:r>
            <a:r>
              <a:rPr lang="en-US" dirty="0"/>
              <a:t>]    ; </a:t>
            </a:r>
            <a:r>
              <a:rPr lang="en-US" dirty="0" err="1"/>
              <a:t>Salin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ke </a:t>
            </a:r>
            <a:r>
              <a:rPr lang="en-US" dirty="0" err="1"/>
              <a:t>dalam</a:t>
            </a:r>
            <a:r>
              <a:rPr lang="en-US" dirty="0"/>
              <a:t> ax</a:t>
            </a:r>
          </a:p>
          <a:p>
            <a:r>
              <a:rPr lang="en-US" dirty="0"/>
              <a:t>    mov cx, ax         ;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nanti</a:t>
            </a:r>
          </a:p>
          <a:p>
            <a:r>
              <a:rPr lang="en-US" dirty="0"/>
              <a:t>    </a:t>
            </a:r>
            <a:r>
              <a:rPr lang="en-US" dirty="0" err="1"/>
              <a:t>mul</a:t>
            </a:r>
            <a:r>
              <a:rPr lang="en-US" dirty="0"/>
              <a:t> bx             ; ax = </a:t>
            </a:r>
            <a:r>
              <a:rPr lang="en-US" dirty="0" err="1"/>
              <a:t>tinggi</a:t>
            </a:r>
            <a:r>
              <a:rPr lang="en-US" dirty="0"/>
              <a:t> * </a:t>
            </a:r>
            <a:r>
              <a:rPr lang="en-US" dirty="0" err="1"/>
              <a:t>tinggi</a:t>
            </a:r>
            <a:r>
              <a:rPr lang="en-US" dirty="0"/>
              <a:t> (meter^2)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92792" y="5427677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-2047818" y="-2604659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249854"/>
            <a:ext cx="16230600" cy="9787294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DE5E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36774" y="1143291"/>
            <a:ext cx="7607226" cy="71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7"/>
              </a:lnSpc>
            </a:pPr>
            <a:r>
              <a:rPr lang="en-US" sz="2091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  </a:t>
            </a:r>
          </a:p>
          <a:p>
            <a:pPr algn="l">
              <a:lnSpc>
                <a:spcPts val="2927"/>
              </a:lnSpc>
            </a:pPr>
            <a:endParaRPr lang="en-US" sz="2091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49853"/>
            <a:ext cx="9144000" cy="97872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;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*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0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ax, 0</a:t>
            </a:r>
          </a:p>
          <a:p>
            <a:r>
              <a:rPr lang="en-US" dirty="0"/>
              <a:t>    je </a:t>
            </a:r>
            <a:r>
              <a:rPr lang="en-US" dirty="0" err="1"/>
              <a:t>invalid_input</a:t>
            </a:r>
            <a:r>
              <a:rPr lang="en-US" dirty="0"/>
              <a:t>   ; Jika ax = 0,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error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Sekarang</a:t>
            </a:r>
            <a:r>
              <a:rPr lang="en-US" dirty="0"/>
              <a:t> ax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* </a:t>
            </a:r>
            <a:r>
              <a:rPr lang="en-US" dirty="0" err="1"/>
              <a:t>tinggi</a:t>
            </a:r>
            <a:r>
              <a:rPr lang="en-US" dirty="0"/>
              <a:t> (m^2),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</a:t>
            </a:r>
          </a:p>
          <a:p>
            <a:r>
              <a:rPr lang="en-US" dirty="0"/>
              <a:t>    mov ax, cx         ; </a:t>
            </a:r>
            <a:r>
              <a:rPr lang="en-US" dirty="0" err="1"/>
              <a:t>Pindahkan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ke ax</a:t>
            </a:r>
          </a:p>
          <a:p>
            <a:r>
              <a:rPr lang="en-US" dirty="0"/>
              <a:t>    </a:t>
            </a:r>
            <a:r>
              <a:rPr lang="en-US" dirty="0" err="1"/>
              <a:t>xor</a:t>
            </a:r>
            <a:r>
              <a:rPr lang="en-US" dirty="0"/>
              <a:t> dx, dx         ; Clear dx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pembagian</a:t>
            </a:r>
            <a:endParaRPr lang="en-US" dirty="0"/>
          </a:p>
          <a:p>
            <a:r>
              <a:rPr lang="en-US" dirty="0"/>
              <a:t>    div bx             ; </a:t>
            </a:r>
            <a:r>
              <a:rPr lang="en-US" dirty="0" err="1"/>
              <a:t>Membagi</a:t>
            </a:r>
            <a:r>
              <a:rPr lang="en-US" dirty="0"/>
              <a:t> ax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* </a:t>
            </a:r>
            <a:r>
              <a:rPr lang="en-US" dirty="0" err="1"/>
              <a:t>tinggi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BMI</a:t>
            </a:r>
          </a:p>
          <a:p>
            <a:r>
              <a:rPr lang="en-US" dirty="0"/>
              <a:t>    mov [</a:t>
            </a:r>
            <a:r>
              <a:rPr lang="en-US" dirty="0" err="1"/>
              <a:t>bmi</a:t>
            </a:r>
            <a:r>
              <a:rPr lang="en-US" dirty="0"/>
              <a:t>], ax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BMI</a:t>
            </a:r>
          </a:p>
          <a:p>
            <a:r>
              <a:rPr lang="en-US" dirty="0"/>
              <a:t>    lea dx, </a:t>
            </a:r>
            <a:r>
              <a:rPr lang="en-US" dirty="0" err="1"/>
              <a:t>hasil</a:t>
            </a:r>
            <a:endParaRPr lang="en-US" dirty="0"/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BMI</a:t>
            </a:r>
          </a:p>
          <a:p>
            <a:r>
              <a:rPr lang="en-US" dirty="0"/>
              <a:t>    lea dx,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BMI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r>
              <a:rPr lang="en-US" dirty="0"/>
              <a:t>    mov ax, [</a:t>
            </a:r>
            <a:r>
              <a:rPr lang="en-US" dirty="0" err="1"/>
              <a:t>bmi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ax, 1850        ; BMI &lt; 18.5 -&gt; Kurus</a:t>
            </a:r>
          </a:p>
          <a:p>
            <a:r>
              <a:rPr lang="en-US" dirty="0"/>
              <a:t>    </a:t>
            </a:r>
            <a:r>
              <a:rPr lang="en-US" dirty="0" err="1"/>
              <a:t>jb</a:t>
            </a:r>
            <a:r>
              <a:rPr lang="en-US" dirty="0"/>
              <a:t> </a:t>
            </a:r>
            <a:r>
              <a:rPr lang="en-US" dirty="0" err="1"/>
              <a:t>kurang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ax, 2500        ; 18.5 &lt;= BMI &lt; 24.9 -&gt; Normal</a:t>
            </a:r>
          </a:p>
          <a:p>
            <a:r>
              <a:rPr lang="en-US" dirty="0"/>
              <a:t>    ja </a:t>
            </a:r>
            <a:r>
              <a:rPr lang="en-US" dirty="0" err="1"/>
              <a:t>gemuk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jmp</a:t>
            </a:r>
            <a:r>
              <a:rPr lang="en-US" dirty="0"/>
              <a:t> normal</a:t>
            </a:r>
          </a:p>
          <a:p>
            <a:endParaRPr lang="en-US" dirty="0"/>
          </a:p>
          <a:p>
            <a:r>
              <a:rPr lang="en-US" dirty="0" err="1"/>
              <a:t>kurang</a:t>
            </a:r>
            <a:r>
              <a:rPr lang="en-US" dirty="0"/>
              <a:t>:</a:t>
            </a:r>
          </a:p>
          <a:p>
            <a:r>
              <a:rPr lang="en-US" dirty="0"/>
              <a:t>    lea dx, </a:t>
            </a:r>
            <a:r>
              <a:rPr lang="en-US" dirty="0" err="1"/>
              <a:t>kurang_msg</a:t>
            </a:r>
            <a:endParaRPr lang="en-US" dirty="0"/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r>
              <a:rPr lang="en-US" dirty="0"/>
              <a:t>   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end_program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3342" y="-126254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38200" y="64770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133600" y="943081"/>
            <a:ext cx="140208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normal:</a:t>
            </a:r>
          </a:p>
          <a:p>
            <a:r>
              <a:rPr lang="en-US" dirty="0"/>
              <a:t>    lea dx, </a:t>
            </a:r>
            <a:r>
              <a:rPr lang="en-US" dirty="0" err="1"/>
              <a:t>normal_msg</a:t>
            </a:r>
            <a:endParaRPr lang="en-US" dirty="0"/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r>
              <a:rPr lang="en-US" dirty="0"/>
              <a:t>   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end_program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gemuk</a:t>
            </a:r>
            <a:r>
              <a:rPr lang="en-US" dirty="0"/>
              <a:t>:</a:t>
            </a:r>
          </a:p>
          <a:p>
            <a:r>
              <a:rPr lang="en-US" dirty="0"/>
              <a:t>    lea dx, </a:t>
            </a:r>
            <a:r>
              <a:rPr lang="en-US" dirty="0" err="1"/>
              <a:t>gemuk_msg</a:t>
            </a:r>
            <a:endParaRPr lang="en-US" dirty="0"/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r>
              <a:rPr lang="en-US" dirty="0"/>
              <a:t>   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end_program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invalid_input</a:t>
            </a:r>
            <a:r>
              <a:rPr lang="en-US" dirty="0"/>
              <a:t>:</a:t>
            </a:r>
          </a:p>
          <a:p>
            <a:r>
              <a:rPr lang="en-US" dirty="0"/>
              <a:t>    ;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error </a:t>
            </a:r>
            <a:r>
              <a:rPr lang="en-US" dirty="0" err="1"/>
              <a:t>jika</a:t>
            </a:r>
            <a:r>
              <a:rPr lang="en-US" dirty="0"/>
              <a:t> input </a:t>
            </a:r>
            <a:r>
              <a:rPr lang="en-US" dirty="0" err="1"/>
              <a:t>tidak</a:t>
            </a:r>
            <a:r>
              <a:rPr lang="en-US" dirty="0"/>
              <a:t> valid</a:t>
            </a:r>
          </a:p>
          <a:p>
            <a:r>
              <a:rPr lang="en-US" dirty="0"/>
              <a:t>    lea dx, </a:t>
            </a:r>
            <a:r>
              <a:rPr lang="en-US" dirty="0" err="1"/>
              <a:t>error_msg</a:t>
            </a:r>
            <a:endParaRPr lang="en-US" dirty="0"/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endParaRPr lang="en-US" dirty="0"/>
          </a:p>
          <a:p>
            <a:r>
              <a:rPr lang="en-US" dirty="0" err="1"/>
              <a:t>end_program</a:t>
            </a:r>
            <a:r>
              <a:rPr lang="en-US" dirty="0"/>
              <a:t>:</a:t>
            </a:r>
          </a:p>
          <a:p>
            <a:r>
              <a:rPr lang="en-US" dirty="0"/>
              <a:t>    ; </a:t>
            </a:r>
            <a:r>
              <a:rPr lang="en-US" dirty="0" err="1"/>
              <a:t>Menampilkan</a:t>
            </a:r>
            <a:r>
              <a:rPr lang="en-US" dirty="0"/>
              <a:t> newline </a:t>
            </a:r>
            <a:r>
              <a:rPr lang="en-US" dirty="0" err="1"/>
              <a:t>setelah</a:t>
            </a:r>
            <a:r>
              <a:rPr lang="en-US" dirty="0"/>
              <a:t> output</a:t>
            </a:r>
          </a:p>
          <a:p>
            <a:r>
              <a:rPr lang="en-US" dirty="0"/>
              <a:t>    lea dx, newline</a:t>
            </a:r>
          </a:p>
          <a:p>
            <a:r>
              <a:rPr lang="en-US" dirty="0"/>
              <a:t>    mov ah, 09h</a:t>
            </a:r>
          </a:p>
          <a:p>
            <a:r>
              <a:rPr lang="en-US" dirty="0"/>
              <a:t>    int 21h</a:t>
            </a:r>
          </a:p>
          <a:p>
            <a:r>
              <a:rPr lang="en-US" dirty="0"/>
              <a:t>    mov ah, 4Ch</a:t>
            </a:r>
          </a:p>
          <a:p>
            <a:r>
              <a:rPr lang="en-US" dirty="0"/>
              <a:t>    int 21h</a:t>
            </a:r>
          </a:p>
          <a:p>
            <a:endParaRPr lang="en-US" dirty="0"/>
          </a:p>
          <a:p>
            <a:r>
              <a:rPr lang="en-US" dirty="0" err="1"/>
              <a:t>get_input</a:t>
            </a:r>
            <a:r>
              <a:rPr lang="en-US" dirty="0"/>
              <a:t> proc</a:t>
            </a:r>
          </a:p>
          <a:p>
            <a:r>
              <a:rPr lang="en-US" dirty="0"/>
              <a:t>    </a:t>
            </a:r>
            <a:r>
              <a:rPr lang="en-US" dirty="0" err="1"/>
              <a:t>xor</a:t>
            </a:r>
            <a:r>
              <a:rPr lang="en-US" dirty="0"/>
              <a:t> ax, ax          ; Clear ax</a:t>
            </a:r>
          </a:p>
          <a:p>
            <a:r>
              <a:rPr lang="en-US" dirty="0"/>
              <a:t>    </a:t>
            </a:r>
            <a:r>
              <a:rPr lang="en-US" dirty="0" err="1"/>
              <a:t>xor</a:t>
            </a:r>
            <a:r>
              <a:rPr lang="en-US" dirty="0"/>
              <a:t> cx, cx          ; Clear cx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84EB67-93B5-71E3-E433-78FAD6B3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AB5C820-3FEE-CA69-4BA2-7A8CA5B1D96E}"/>
              </a:ext>
            </a:extLst>
          </p:cNvPr>
          <p:cNvSpPr/>
          <p:nvPr/>
        </p:nvSpPr>
        <p:spPr>
          <a:xfrm>
            <a:off x="-883342" y="-126254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B515D2B-C023-035E-FC56-7FA5006D25B0}"/>
              </a:ext>
            </a:extLst>
          </p:cNvPr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C17C38A-7BE4-7895-270D-140D8FC27843}"/>
              </a:ext>
            </a:extLst>
          </p:cNvPr>
          <p:cNvGrpSpPr/>
          <p:nvPr/>
        </p:nvGrpSpPr>
        <p:grpSpPr>
          <a:xfrm>
            <a:off x="838200" y="647700"/>
            <a:ext cx="16230600" cy="8400841"/>
            <a:chOff x="0" y="0"/>
            <a:chExt cx="4274726" cy="221256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6051EA0-517A-9ABA-4E2F-E966553297A8}"/>
                </a:ext>
              </a:extLst>
            </p:cNvPr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A1F3AE9-799F-5B49-7144-AA83F35D0B8C}"/>
                </a:ext>
              </a:extLst>
            </p:cNvPr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E5D29A5-2E3A-1B4E-04C2-8DB2CB63E274}"/>
              </a:ext>
            </a:extLst>
          </p:cNvPr>
          <p:cNvSpPr/>
          <p:nvPr/>
        </p:nvSpPr>
        <p:spPr>
          <a:xfrm>
            <a:off x="2133600" y="943081"/>
            <a:ext cx="14020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input_loop</a:t>
            </a:r>
            <a:r>
              <a:rPr lang="en-US" dirty="0"/>
              <a:t>:</a:t>
            </a:r>
          </a:p>
          <a:p>
            <a:r>
              <a:rPr lang="en-US" dirty="0"/>
              <a:t>    mov ah, 01h         ; Input </a:t>
            </a:r>
            <a:r>
              <a:rPr lang="en-US" dirty="0" err="1"/>
              <a:t>karakter</a:t>
            </a:r>
            <a:endParaRPr lang="en-US" dirty="0"/>
          </a:p>
          <a:p>
            <a:r>
              <a:rPr lang="en-US" dirty="0"/>
              <a:t>    int 21h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al, 0Dh         ; Jika Enter </a:t>
            </a:r>
            <a:r>
              <a:rPr lang="en-US" dirty="0" err="1"/>
              <a:t>ditekan</a:t>
            </a:r>
            <a:endParaRPr lang="en-US" dirty="0"/>
          </a:p>
          <a:p>
            <a:r>
              <a:rPr lang="en-US" dirty="0"/>
              <a:t>    je </a:t>
            </a:r>
            <a:r>
              <a:rPr lang="en-US" dirty="0" err="1"/>
              <a:t>done_input</a:t>
            </a:r>
            <a:endParaRPr lang="en-US" dirty="0"/>
          </a:p>
          <a:p>
            <a:r>
              <a:rPr lang="en-US" dirty="0"/>
              <a:t>    sub al, '0'         ; Convert ASCII ke </a:t>
            </a:r>
            <a:r>
              <a:rPr lang="en-US" dirty="0" err="1"/>
              <a:t>angka</a:t>
            </a:r>
            <a:endParaRPr lang="en-US" dirty="0"/>
          </a:p>
          <a:p>
            <a:r>
              <a:rPr lang="en-US" dirty="0"/>
              <a:t>    mov dx, ax</a:t>
            </a:r>
          </a:p>
          <a:p>
            <a:r>
              <a:rPr lang="en-US" dirty="0"/>
              <a:t>    </a:t>
            </a:r>
            <a:r>
              <a:rPr lang="en-US" dirty="0" err="1"/>
              <a:t>shl</a:t>
            </a:r>
            <a:r>
              <a:rPr lang="en-US" dirty="0"/>
              <a:t> ax, 1           ; ax = ax * 2</a:t>
            </a:r>
          </a:p>
          <a:p>
            <a:r>
              <a:rPr lang="en-US" dirty="0"/>
              <a:t>    </a:t>
            </a:r>
            <a:r>
              <a:rPr lang="en-US" dirty="0" err="1"/>
              <a:t>shl</a:t>
            </a:r>
            <a:r>
              <a:rPr lang="en-US" dirty="0"/>
              <a:t> ax, 1           ; ax = ax * 4</a:t>
            </a:r>
          </a:p>
          <a:p>
            <a:r>
              <a:rPr lang="en-US" dirty="0"/>
              <a:t>    add ax, dx          ; ax = ax * 10</a:t>
            </a:r>
          </a:p>
          <a:p>
            <a:r>
              <a:rPr lang="en-US" dirty="0"/>
              <a:t>    add ax, dx          ; ax = ax * 10 + digit</a:t>
            </a:r>
          </a:p>
          <a:p>
            <a:r>
              <a:rPr lang="en-US" dirty="0"/>
              <a:t>   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input_loop</a:t>
            </a:r>
            <a:endParaRPr lang="en-US" dirty="0"/>
          </a:p>
          <a:p>
            <a:r>
              <a:rPr lang="en-US" dirty="0" err="1"/>
              <a:t>done_input</a:t>
            </a:r>
            <a:r>
              <a:rPr lang="en-US" dirty="0"/>
              <a:t>:</a:t>
            </a:r>
          </a:p>
          <a:p>
            <a:r>
              <a:rPr lang="en-US" dirty="0"/>
              <a:t>    ret</a:t>
            </a:r>
          </a:p>
          <a:p>
            <a:r>
              <a:rPr lang="en-US" dirty="0" err="1"/>
              <a:t>get_input</a:t>
            </a:r>
            <a:r>
              <a:rPr lang="en-US" dirty="0"/>
              <a:t> </a:t>
            </a:r>
            <a:r>
              <a:rPr lang="en-US" dirty="0" err="1"/>
              <a:t>endp</a:t>
            </a:r>
            <a:endParaRPr lang="en-US" dirty="0"/>
          </a:p>
          <a:p>
            <a:endParaRPr lang="en-US" dirty="0"/>
          </a:p>
          <a:p>
            <a:r>
              <a:rPr lang="en-US" dirty="0"/>
              <a:t>;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BMI</a:t>
            </a:r>
          </a:p>
          <a:p>
            <a:r>
              <a:rPr lang="en-US" dirty="0" err="1"/>
              <a:t>kurang_msg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'Kurus$', 0</a:t>
            </a:r>
          </a:p>
          <a:p>
            <a:r>
              <a:rPr lang="en-US" dirty="0" err="1"/>
              <a:t>normal_msg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'Normal$', 0</a:t>
            </a:r>
          </a:p>
          <a:p>
            <a:r>
              <a:rPr lang="en-US" dirty="0" err="1"/>
              <a:t>gemuk_msg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'</a:t>
            </a:r>
            <a:r>
              <a:rPr lang="en-US" dirty="0" err="1"/>
              <a:t>Gemuk</a:t>
            </a:r>
            <a:r>
              <a:rPr lang="en-US" dirty="0"/>
              <a:t>$', 0</a:t>
            </a:r>
          </a:p>
          <a:p>
            <a:endParaRPr lang="en-US" dirty="0"/>
          </a:p>
          <a:p>
            <a:r>
              <a:rPr lang="en-US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86981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05226">
            <a:off x="-2430636" y="-1797125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463745" y="1080507"/>
            <a:ext cx="9921132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Tampilan Output Program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EAA6E-823A-3673-ABDB-AA18B1058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2033642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3342" y="-126254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66712" y="1215270"/>
            <a:ext cx="14154575" cy="735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9"/>
              </a:lnSpc>
              <a:spcBef>
                <a:spcPct val="0"/>
              </a:spcBef>
            </a:pPr>
            <a:r>
              <a:rPr lang="en-US" sz="4270" spc="418">
                <a:solidFill>
                  <a:srgbClr val="342219"/>
                </a:solidFill>
                <a:latin typeface="Bree Serif"/>
                <a:ea typeface="Bree Serif"/>
                <a:cs typeface="Bree Serif"/>
                <a:sym typeface="Bree Serif"/>
              </a:rPr>
              <a:t>TAMPILAN UNGGAHAN PROJEK DI 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2E2541-C877-BD0D-77EF-AB6F4896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144043"/>
            <a:ext cx="109728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68030" y="5494580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811540" y="-2377887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4"/>
                </a:lnTo>
                <a:lnTo>
                  <a:pt x="0" y="681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DE5E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98254" y="1457288"/>
            <a:ext cx="13298347" cy="142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70"/>
              </a:lnSpc>
              <a:spcBef>
                <a:spcPct val="0"/>
              </a:spcBef>
            </a:pPr>
            <a:r>
              <a:rPr lang="en-US" sz="8335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TERIMA KASIH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21754" y="4060965"/>
            <a:ext cx="13651346" cy="4104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70"/>
              </a:lnSpc>
            </a:pPr>
            <a:r>
              <a:rPr lang="en-US" sz="3836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LINK PROGRAM APLIKASI</a:t>
            </a:r>
          </a:p>
          <a:p>
            <a:pPr algn="ctr">
              <a:lnSpc>
                <a:spcPts val="5370"/>
              </a:lnSpc>
            </a:pPr>
            <a:endParaRPr lang="en-US" sz="3836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algn="ctr">
              <a:lnSpc>
                <a:spcPts val="5370"/>
              </a:lnSpc>
            </a:pPr>
            <a:r>
              <a:rPr lang="en-US" sz="3836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https://github.com/DaffaNurHafidz2400018127/Aplikasi-BMI</a:t>
            </a:r>
          </a:p>
          <a:p>
            <a:pPr algn="ctr">
              <a:lnSpc>
                <a:spcPts val="5370"/>
              </a:lnSpc>
            </a:pPr>
            <a:endParaRPr lang="en-US" sz="3836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algn="ctr">
              <a:lnSpc>
                <a:spcPts val="5370"/>
              </a:lnSpc>
            </a:pPr>
            <a:endParaRPr lang="en-US" sz="3836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algn="ctr">
              <a:lnSpc>
                <a:spcPts val="5370"/>
              </a:lnSpc>
              <a:spcBef>
                <a:spcPct val="0"/>
              </a:spcBef>
            </a:pPr>
            <a:endParaRPr lang="en-US" sz="3836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68030" y="5494580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811540" y="-2377887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4"/>
                </a:lnTo>
                <a:lnTo>
                  <a:pt x="0" y="6813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DE5E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1019162">
            <a:off x="6564611" y="8645095"/>
            <a:ext cx="1679132" cy="2403052"/>
          </a:xfrm>
          <a:custGeom>
            <a:avLst/>
            <a:gdLst/>
            <a:ahLst/>
            <a:cxnLst/>
            <a:rect l="l" t="t" r="r" b="b"/>
            <a:pathLst>
              <a:path w="1679132" h="2403052">
                <a:moveTo>
                  <a:pt x="0" y="0"/>
                </a:moveTo>
                <a:lnTo>
                  <a:pt x="1679132" y="0"/>
                </a:lnTo>
                <a:lnTo>
                  <a:pt x="1679132" y="2403052"/>
                </a:lnTo>
                <a:lnTo>
                  <a:pt x="0" y="2403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2597" y="1196307"/>
            <a:ext cx="2167709" cy="2167709"/>
          </a:xfrm>
          <a:custGeom>
            <a:avLst/>
            <a:gdLst/>
            <a:ahLst/>
            <a:cxnLst/>
            <a:rect l="l" t="t" r="r" b="b"/>
            <a:pathLst>
              <a:path w="2167709" h="2167709">
                <a:moveTo>
                  <a:pt x="0" y="0"/>
                </a:moveTo>
                <a:lnTo>
                  <a:pt x="2167709" y="0"/>
                </a:lnTo>
                <a:lnTo>
                  <a:pt x="2167709" y="2167709"/>
                </a:lnTo>
                <a:lnTo>
                  <a:pt x="0" y="21677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96451" y="3586728"/>
            <a:ext cx="40147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JUDUL PROGRAM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93224" y="1751207"/>
            <a:ext cx="8285070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IDENTITAS PROJEK DSK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96451" y="4389831"/>
            <a:ext cx="16967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NAMA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96451" y="5970512"/>
            <a:ext cx="40147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MATA KULIAH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96451" y="5171047"/>
            <a:ext cx="40147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DOSEN PENGAMPU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96451" y="6878992"/>
            <a:ext cx="40147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PROGRAM STUDI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96451" y="7792757"/>
            <a:ext cx="40147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FAKULTAS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572299" y="4371582"/>
            <a:ext cx="6270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572299" y="6878992"/>
            <a:ext cx="6270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72299" y="5970512"/>
            <a:ext cx="6270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72299" y="5171047"/>
            <a:ext cx="6270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58130" y="3586728"/>
            <a:ext cx="6270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72299" y="7678457"/>
            <a:ext cx="6270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83015" y="7678457"/>
            <a:ext cx="72484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FAKULTAS TEKNOLOGI INDUSTRI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463687" y="6878992"/>
            <a:ext cx="40147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INFORMATIKA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83015" y="5896591"/>
            <a:ext cx="641089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DASAR SISTEM KOMPUTER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83015" y="5171047"/>
            <a:ext cx="574988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ALI TARMUJI, S.T., M.Cs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483015" y="4389831"/>
            <a:ext cx="5749883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DAFFA NUR HAFIDZ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83015" y="3586728"/>
            <a:ext cx="61905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APLIKASI BMI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05226">
            <a:off x="-2430636" y="-1797125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914432" y="3200356"/>
            <a:ext cx="10697785" cy="4263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Deskripsi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Aplikasi</a:t>
            </a:r>
            <a:endParaRPr lang="en-US" sz="3399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Fitur Yang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Terdapat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Pada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Aplikasi</a:t>
            </a:r>
            <a:endParaRPr lang="en-US" sz="3399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Alur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Kerja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Aplikasi</a:t>
            </a:r>
            <a:endParaRPr lang="en-US" sz="3399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Sketsa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Rancangan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Aplikasi</a:t>
            </a:r>
            <a:endParaRPr lang="en-US" sz="3399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Kode Program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Tampilan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Output Program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Tampilan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unggahan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projek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di GitHub</a:t>
            </a:r>
          </a:p>
        </p:txBody>
      </p:sp>
      <p:sp>
        <p:nvSpPr>
          <p:cNvPr id="8" name="Freeform 8"/>
          <p:cNvSpPr/>
          <p:nvPr/>
        </p:nvSpPr>
        <p:spPr>
          <a:xfrm>
            <a:off x="13928250" y="1373968"/>
            <a:ext cx="2801178" cy="2801178"/>
          </a:xfrm>
          <a:custGeom>
            <a:avLst/>
            <a:gdLst/>
            <a:ahLst/>
            <a:cxnLst/>
            <a:rect l="l" t="t" r="r" b="b"/>
            <a:pathLst>
              <a:path w="2801178" h="2801178">
                <a:moveTo>
                  <a:pt x="0" y="0"/>
                </a:moveTo>
                <a:lnTo>
                  <a:pt x="2801179" y="0"/>
                </a:lnTo>
                <a:lnTo>
                  <a:pt x="2801179" y="2801178"/>
                </a:lnTo>
                <a:lnTo>
                  <a:pt x="0" y="2801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215852" y="1105526"/>
            <a:ext cx="7315200" cy="1856232"/>
          </a:xfrm>
          <a:custGeom>
            <a:avLst/>
            <a:gdLst/>
            <a:ahLst/>
            <a:cxnLst/>
            <a:rect l="l" t="t" r="r" b="b"/>
            <a:pathLst>
              <a:path w="7315200" h="1856232">
                <a:moveTo>
                  <a:pt x="0" y="0"/>
                </a:moveTo>
                <a:lnTo>
                  <a:pt x="7315200" y="0"/>
                </a:lnTo>
                <a:lnTo>
                  <a:pt x="7315200" y="1856232"/>
                </a:lnTo>
                <a:lnTo>
                  <a:pt x="0" y="1856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78957" y="1504687"/>
            <a:ext cx="5652095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DAFTAR ISI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92792" y="5427677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-2047818" y="-2604659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798419"/>
            <a:ext cx="16499350" cy="8545502"/>
            <a:chOff x="0" y="-38100"/>
            <a:chExt cx="4345508" cy="2250667"/>
          </a:xfrm>
        </p:grpSpPr>
        <p:sp>
          <p:nvSpPr>
            <p:cNvPr id="5" name="Freeform 5"/>
            <p:cNvSpPr/>
            <p:nvPr/>
          </p:nvSpPr>
          <p:spPr>
            <a:xfrm>
              <a:off x="70782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DE5E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104153" y="4053350"/>
            <a:ext cx="9888639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Aplikasi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BMI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menghitung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indeks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massa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tubuh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(BMI)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pengguna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berdasarkan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berat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badan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tinggi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badan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,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lalu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menampilkan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kategori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seperti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Underweight, Normal weight, Overweight,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atau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Obesity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untuk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menunjukkan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status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kesehatan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terkait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berat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badan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054209" y="1887925"/>
            <a:ext cx="7315200" cy="1197864"/>
          </a:xfrm>
          <a:custGeom>
            <a:avLst/>
            <a:gdLst/>
            <a:ahLst/>
            <a:cxnLst/>
            <a:rect l="l" t="t" r="r" b="b"/>
            <a:pathLst>
              <a:path w="7315200" h="1197864">
                <a:moveTo>
                  <a:pt x="0" y="0"/>
                </a:moveTo>
                <a:lnTo>
                  <a:pt x="7315200" y="0"/>
                </a:lnTo>
                <a:lnTo>
                  <a:pt x="7315200" y="1197864"/>
                </a:lnTo>
                <a:lnTo>
                  <a:pt x="0" y="1197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918591" y="1783150"/>
            <a:ext cx="645081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Deskripsi Aplikasi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3342" y="-126254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86454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128352" y="1382127"/>
            <a:ext cx="8189584" cy="2078107"/>
          </a:xfrm>
          <a:custGeom>
            <a:avLst/>
            <a:gdLst/>
            <a:ahLst/>
            <a:cxnLst/>
            <a:rect l="l" t="t" r="r" b="b"/>
            <a:pathLst>
              <a:path w="8189584" h="2078107">
                <a:moveTo>
                  <a:pt x="0" y="0"/>
                </a:moveTo>
                <a:lnTo>
                  <a:pt x="8189583" y="0"/>
                </a:lnTo>
                <a:lnTo>
                  <a:pt x="8189583" y="2078107"/>
                </a:lnTo>
                <a:lnTo>
                  <a:pt x="0" y="2078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366267" y="1964228"/>
            <a:ext cx="8245950" cy="676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5"/>
              </a:lnSpc>
              <a:spcBef>
                <a:spcPct val="0"/>
              </a:spcBef>
            </a:pPr>
            <a:r>
              <a:rPr lang="en-US" sz="3897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Fitur Yang Terdapat Pada Aplikasi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77396" y="3821370"/>
            <a:ext cx="10048715" cy="479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Fitur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utama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aplikasi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BMI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adalah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menghitung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BMI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pengguna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berdasarkan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berat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badan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tinggi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badan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,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kemudian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menampilkan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kategori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status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seperti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Underweight, Normal weight, Overweight,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atau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Obesity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untuk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memberikan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informasi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tentang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kondisi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kesehatan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berat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873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badan</a:t>
            </a:r>
            <a:r>
              <a:rPr lang="en-US" sz="3873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92792" y="5427677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-2047818" y="-2604659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DE5E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85821" y="1920549"/>
            <a:ext cx="7676562" cy="1257037"/>
          </a:xfrm>
          <a:custGeom>
            <a:avLst/>
            <a:gdLst/>
            <a:ahLst/>
            <a:cxnLst/>
            <a:rect l="l" t="t" r="r" b="b"/>
            <a:pathLst>
              <a:path w="7676562" h="1257037">
                <a:moveTo>
                  <a:pt x="0" y="0"/>
                </a:moveTo>
                <a:lnTo>
                  <a:pt x="7676562" y="0"/>
                </a:lnTo>
                <a:lnTo>
                  <a:pt x="7676562" y="1257036"/>
                </a:lnTo>
                <a:lnTo>
                  <a:pt x="0" y="1257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84544" y="1847719"/>
            <a:ext cx="669869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Alur Kerja Aplikasi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85821" y="3453275"/>
            <a:ext cx="14646240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Mulai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Menginput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berat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badan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(kg).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Menginput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tinggi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badan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(cm).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Maka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hasil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BMI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nya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keluar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</a:p>
          <a:p>
            <a:pPr marL="734059" lvl="1" indent="-367030" algn="l">
              <a:lnSpc>
                <a:spcPts val="475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Program </a:t>
            </a:r>
            <a:r>
              <a:rPr lang="en-US" sz="3399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selesai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68030" y="5494580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2122793" y="-3244734"/>
            <a:ext cx="7865008" cy="9635538"/>
          </a:xfrm>
          <a:custGeom>
            <a:avLst/>
            <a:gdLst/>
            <a:ahLst/>
            <a:cxnLst/>
            <a:rect l="l" t="t" r="r" b="b"/>
            <a:pathLst>
              <a:path w="7865008" h="9635538">
                <a:moveTo>
                  <a:pt x="0" y="0"/>
                </a:moveTo>
                <a:lnTo>
                  <a:pt x="7865007" y="0"/>
                </a:lnTo>
                <a:lnTo>
                  <a:pt x="7865007" y="9635538"/>
                </a:lnTo>
                <a:lnTo>
                  <a:pt x="0" y="963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80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DE5E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19855" y="3699717"/>
            <a:ext cx="1404829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b="1" dirty="0"/>
              <a:t>BMI</a:t>
            </a:r>
            <a:r>
              <a:rPr lang="en-US" sz="3600" dirty="0"/>
              <a:t> </a:t>
            </a:r>
            <a:r>
              <a:rPr lang="en-US" sz="3600" dirty="0" err="1"/>
              <a:t>dimulai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meminta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memasukkan</a:t>
            </a:r>
            <a:r>
              <a:rPr lang="en-US" sz="3600" dirty="0"/>
              <a:t> </a:t>
            </a:r>
            <a:r>
              <a:rPr lang="en-US" sz="3600" b="1" dirty="0" err="1"/>
              <a:t>Nama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kolom</a:t>
            </a:r>
            <a:r>
              <a:rPr lang="en-US" sz="3600" dirty="0"/>
              <a:t> yang </a:t>
            </a:r>
            <a:r>
              <a:rPr lang="en-US" sz="3600" dirty="0" err="1"/>
              <a:t>disediakan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menekan</a:t>
            </a:r>
            <a:r>
              <a:rPr lang="en-US" sz="3600" dirty="0"/>
              <a:t> </a:t>
            </a:r>
            <a:r>
              <a:rPr lang="en-US" sz="3600" b="1" dirty="0"/>
              <a:t>Enter</a:t>
            </a:r>
            <a:r>
              <a:rPr lang="en-US" sz="3600" dirty="0"/>
              <a:t>. </a:t>
            </a:r>
            <a:r>
              <a:rPr lang="en-US" sz="3600" dirty="0" err="1"/>
              <a:t>Selanjutnya</a:t>
            </a:r>
            <a:r>
              <a:rPr lang="en-US" sz="3600" dirty="0"/>
              <a:t>,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diminta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menginput</a:t>
            </a:r>
            <a:r>
              <a:rPr lang="en-US" sz="3600" dirty="0"/>
              <a:t> </a:t>
            </a:r>
            <a:r>
              <a:rPr lang="en-US" sz="3600" b="1" dirty="0" err="1"/>
              <a:t>Berat</a:t>
            </a:r>
            <a:r>
              <a:rPr lang="en-US" sz="3600" b="1" dirty="0"/>
              <a:t> </a:t>
            </a:r>
            <a:r>
              <a:rPr lang="en-US" sz="3600" b="1" dirty="0" err="1"/>
              <a:t>Badan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b="1" dirty="0" err="1"/>
              <a:t>Tinggi</a:t>
            </a:r>
            <a:r>
              <a:rPr lang="en-US" sz="3600" b="1" dirty="0"/>
              <a:t> </a:t>
            </a:r>
            <a:r>
              <a:rPr lang="en-US" sz="3600" b="1" dirty="0" err="1"/>
              <a:t>Badan</a:t>
            </a:r>
            <a:r>
              <a:rPr lang="en-US" sz="3600" dirty="0"/>
              <a:t>. </a:t>
            </a:r>
            <a:r>
              <a:rPr lang="en-US" sz="3600" dirty="0" err="1"/>
              <a:t>Setelah</a:t>
            </a:r>
            <a:r>
              <a:rPr lang="en-US" sz="3600" dirty="0"/>
              <a:t> </a:t>
            </a:r>
            <a:r>
              <a:rPr lang="en-US" sz="3600" dirty="0" err="1"/>
              <a:t>perhitungan</a:t>
            </a:r>
            <a:r>
              <a:rPr lang="en-US" sz="3600" dirty="0"/>
              <a:t> BMI, </a:t>
            </a: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menampilkan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BMI </a:t>
            </a:r>
            <a:r>
              <a:rPr lang="en-US" sz="3600" dirty="0" err="1"/>
              <a:t>beserta</a:t>
            </a:r>
            <a:r>
              <a:rPr lang="en-US" sz="3600" dirty="0"/>
              <a:t> </a:t>
            </a:r>
            <a:r>
              <a:rPr lang="en-US" sz="3600" dirty="0" err="1"/>
              <a:t>kategori</a:t>
            </a:r>
            <a:r>
              <a:rPr lang="en-US" sz="3600" dirty="0"/>
              <a:t> status </a:t>
            </a:r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b="1" dirty="0"/>
              <a:t>Underweight</a:t>
            </a:r>
            <a:r>
              <a:rPr lang="en-US" sz="3600" dirty="0"/>
              <a:t>, </a:t>
            </a:r>
            <a:r>
              <a:rPr lang="en-US" sz="3600" b="1" dirty="0"/>
              <a:t>Normal weight</a:t>
            </a:r>
            <a:r>
              <a:rPr lang="en-US" sz="3600" dirty="0"/>
              <a:t>, </a:t>
            </a:r>
            <a:r>
              <a:rPr lang="en-US" sz="3600" b="1" dirty="0"/>
              <a:t>Overweight</a:t>
            </a:r>
            <a:r>
              <a:rPr lang="en-US" sz="3600" dirty="0"/>
              <a:t>,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b="1" dirty="0"/>
              <a:t>Obesity</a:t>
            </a:r>
            <a:r>
              <a:rPr lang="en-US" sz="3600" dirty="0"/>
              <a:t>. </a:t>
            </a:r>
            <a:r>
              <a:rPr lang="en-US" sz="3600" dirty="0" err="1"/>
              <a:t>Setelah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, </a:t>
            </a: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menanyakan</a:t>
            </a:r>
            <a:r>
              <a:rPr lang="en-US" sz="3600" dirty="0"/>
              <a:t> </a:t>
            </a:r>
            <a:r>
              <a:rPr lang="en-US" sz="3600" dirty="0" err="1"/>
              <a:t>apakah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ingin</a:t>
            </a:r>
            <a:r>
              <a:rPr lang="en-US" sz="3600" dirty="0"/>
              <a:t> </a:t>
            </a:r>
            <a:r>
              <a:rPr lang="en-US" sz="3600" dirty="0" err="1"/>
              <a:t>menghitung</a:t>
            </a:r>
            <a:r>
              <a:rPr lang="en-US" sz="3600" dirty="0"/>
              <a:t> BMI </a:t>
            </a:r>
            <a:r>
              <a:rPr lang="en-US" sz="3600" dirty="0" err="1"/>
              <a:t>lagi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mengetik</a:t>
            </a:r>
            <a:r>
              <a:rPr lang="en-US" sz="3600" dirty="0"/>
              <a:t> 'Y'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melanjutkan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'N'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keluar</a:t>
            </a:r>
            <a:r>
              <a:rPr lang="en-US" sz="3399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</a:p>
        </p:txBody>
      </p:sp>
      <p:sp>
        <p:nvSpPr>
          <p:cNvPr id="8" name="Freeform 8"/>
          <p:cNvSpPr/>
          <p:nvPr/>
        </p:nvSpPr>
        <p:spPr>
          <a:xfrm>
            <a:off x="4494882" y="1619402"/>
            <a:ext cx="7315200" cy="1197864"/>
          </a:xfrm>
          <a:custGeom>
            <a:avLst/>
            <a:gdLst/>
            <a:ahLst/>
            <a:cxnLst/>
            <a:rect l="l" t="t" r="r" b="b"/>
            <a:pathLst>
              <a:path w="7315200" h="1197864">
                <a:moveTo>
                  <a:pt x="0" y="0"/>
                </a:moveTo>
                <a:lnTo>
                  <a:pt x="7315200" y="0"/>
                </a:lnTo>
                <a:lnTo>
                  <a:pt x="7315200" y="1197864"/>
                </a:lnTo>
                <a:lnTo>
                  <a:pt x="0" y="1197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239756" y="1850430"/>
            <a:ext cx="6329327" cy="659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1"/>
              </a:lnSpc>
              <a:spcBef>
                <a:spcPct val="0"/>
              </a:spcBef>
            </a:pPr>
            <a:r>
              <a:rPr lang="en-US" sz="385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Rancangan Sketsa Aplikasi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B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05226">
            <a:off x="-2430636" y="-1797125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4945344" y="4756354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943078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7EEF0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91265" y="1311743"/>
            <a:ext cx="9906000" cy="928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Sketsa</a:t>
            </a:r>
            <a:r>
              <a:rPr lang="en-US" sz="560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Rancangan</a:t>
            </a:r>
            <a:r>
              <a:rPr lang="en-US" sz="560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Aplikasi</a:t>
            </a:r>
            <a:endParaRPr lang="en-US" sz="5600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05BF2-B11C-7EA6-05DA-32B7DF41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51" y="3407836"/>
            <a:ext cx="8949498" cy="37107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9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68030" y="5494580"/>
            <a:ext cx="5561254" cy="6813175"/>
          </a:xfrm>
          <a:custGeom>
            <a:avLst/>
            <a:gdLst/>
            <a:ahLst/>
            <a:cxnLst/>
            <a:rect l="l" t="t" r="r" b="b"/>
            <a:pathLst>
              <a:path w="5561254" h="6813175">
                <a:moveTo>
                  <a:pt x="0" y="0"/>
                </a:moveTo>
                <a:lnTo>
                  <a:pt x="5561254" y="0"/>
                </a:lnTo>
                <a:lnTo>
                  <a:pt x="5561254" y="6813175"/>
                </a:lnTo>
                <a:lnTo>
                  <a:pt x="0" y="681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805226">
            <a:off x="12122793" y="-3244734"/>
            <a:ext cx="7865008" cy="9635538"/>
          </a:xfrm>
          <a:custGeom>
            <a:avLst/>
            <a:gdLst/>
            <a:ahLst/>
            <a:cxnLst/>
            <a:rect l="l" t="t" r="r" b="b"/>
            <a:pathLst>
              <a:path w="7865008" h="9635538">
                <a:moveTo>
                  <a:pt x="0" y="0"/>
                </a:moveTo>
                <a:lnTo>
                  <a:pt x="7865007" y="0"/>
                </a:lnTo>
                <a:lnTo>
                  <a:pt x="7865007" y="9635538"/>
                </a:lnTo>
                <a:lnTo>
                  <a:pt x="0" y="963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66800" y="943078"/>
            <a:ext cx="16230600" cy="8400841"/>
            <a:chOff x="0" y="0"/>
            <a:chExt cx="4274726" cy="22125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212567"/>
            </a:xfrm>
            <a:custGeom>
              <a:avLst/>
              <a:gdLst/>
              <a:ahLst/>
              <a:cxnLst/>
              <a:rect l="l" t="t" r="r" b="b"/>
              <a:pathLst>
                <a:path w="4274726" h="22125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88240"/>
                  </a:lnTo>
                  <a:cubicBezTo>
                    <a:pt x="4274726" y="2194692"/>
                    <a:pt x="4272163" y="2200880"/>
                    <a:pt x="4267601" y="2205442"/>
                  </a:cubicBezTo>
                  <a:cubicBezTo>
                    <a:pt x="4263039" y="2210004"/>
                    <a:pt x="4256851" y="2212567"/>
                    <a:pt x="4250399" y="2212567"/>
                  </a:cubicBezTo>
                  <a:lnTo>
                    <a:pt x="24327" y="2212567"/>
                  </a:lnTo>
                  <a:cubicBezTo>
                    <a:pt x="10891" y="2212567"/>
                    <a:pt x="0" y="2201676"/>
                    <a:pt x="0" y="21882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DE5E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25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919829" y="1266717"/>
            <a:ext cx="5652095" cy="928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Kode</a:t>
            </a:r>
            <a:r>
              <a:rPr lang="en-US" sz="560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2188844"/>
            <a:ext cx="13411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.model small</a:t>
            </a:r>
          </a:p>
          <a:p>
            <a:r>
              <a:rPr lang="en-US" dirty="0"/>
              <a:t>.stack 100h</a:t>
            </a:r>
          </a:p>
          <a:p>
            <a:r>
              <a:rPr lang="en-US" dirty="0"/>
              <a:t>.data   </a:t>
            </a:r>
          </a:p>
          <a:p>
            <a:r>
              <a:rPr lang="en-US" dirty="0"/>
              <a:t>    prompt </a:t>
            </a:r>
            <a:r>
              <a:rPr lang="en-US" dirty="0" err="1"/>
              <a:t>db</a:t>
            </a:r>
            <a:r>
              <a:rPr lang="en-US" dirty="0"/>
              <a:t> 'Masukkan </a:t>
            </a:r>
            <a:r>
              <a:rPr lang="en-US" dirty="0" err="1"/>
              <a:t>berat</a:t>
            </a:r>
            <a:r>
              <a:rPr lang="en-US" dirty="0"/>
              <a:t> badan (kg): $'</a:t>
            </a:r>
          </a:p>
          <a:p>
            <a:r>
              <a:rPr lang="en-US" dirty="0"/>
              <a:t>    prompt2 </a:t>
            </a:r>
            <a:r>
              <a:rPr lang="en-US" dirty="0" err="1"/>
              <a:t>db</a:t>
            </a:r>
            <a:r>
              <a:rPr lang="en-US" dirty="0"/>
              <a:t> 0Ah, 0Dh, 'Masukkan </a:t>
            </a:r>
            <a:r>
              <a:rPr lang="en-US" dirty="0" err="1"/>
              <a:t>tinggi</a:t>
            </a:r>
            <a:r>
              <a:rPr lang="en-US" dirty="0"/>
              <a:t> badan (cm): $'</a:t>
            </a:r>
          </a:p>
          <a:p>
            <a:r>
              <a:rPr lang="en-US" dirty="0"/>
              <a:t>   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0Ah, 0Dh, 'BMI Anda </a:t>
            </a:r>
            <a:r>
              <a:rPr lang="en-US" dirty="0" err="1"/>
              <a:t>adalah</a:t>
            </a:r>
            <a:r>
              <a:rPr lang="en-US" dirty="0"/>
              <a:t>: $', 0Ah, 0Dh, '$'</a:t>
            </a:r>
          </a:p>
          <a:p>
            <a:r>
              <a:rPr lang="en-US" dirty="0"/>
              <a:t>   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0Ah, 0Dh, '</a:t>
            </a:r>
            <a:r>
              <a:rPr lang="en-US" dirty="0" err="1"/>
              <a:t>Kategori</a:t>
            </a:r>
            <a:r>
              <a:rPr lang="en-US" dirty="0"/>
              <a:t> BMI: $', 0Ah, 0Dh, '$'</a:t>
            </a:r>
          </a:p>
          <a:p>
            <a:r>
              <a:rPr lang="en-US" dirty="0"/>
              <a:t>    newline </a:t>
            </a:r>
            <a:r>
              <a:rPr lang="en-US" dirty="0" err="1"/>
              <a:t>db</a:t>
            </a:r>
            <a:r>
              <a:rPr lang="en-US" dirty="0"/>
              <a:t> 0Ah, 0Dh, '$'</a:t>
            </a:r>
          </a:p>
          <a:p>
            <a:r>
              <a:rPr lang="en-US" dirty="0"/>
              <a:t>    </a:t>
            </a:r>
            <a:r>
              <a:rPr lang="en-US" dirty="0" err="1"/>
              <a:t>error_msg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0Ah, 0Dh, 'Input </a:t>
            </a:r>
            <a:r>
              <a:rPr lang="en-US" dirty="0" err="1"/>
              <a:t>tidak</a:t>
            </a:r>
            <a:r>
              <a:rPr lang="en-US" dirty="0"/>
              <a:t> valid!$'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input dan </a:t>
            </a:r>
            <a:r>
              <a:rPr lang="en-US" dirty="0" err="1"/>
              <a:t>hasil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dw</a:t>
            </a:r>
            <a:r>
              <a:rPr lang="en-US" dirty="0"/>
              <a:t> 0   ; </a:t>
            </a:r>
            <a:r>
              <a:rPr lang="en-US" dirty="0" err="1"/>
              <a:t>Menggunakan</a:t>
            </a:r>
            <a:r>
              <a:rPr lang="en-US" dirty="0"/>
              <a:t> 2 byte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badan (integer)</a:t>
            </a:r>
          </a:p>
          <a:p>
            <a:r>
              <a:rPr lang="en-US" dirty="0"/>
              <a:t>   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dw</a:t>
            </a:r>
            <a:r>
              <a:rPr lang="en-US" dirty="0"/>
              <a:t> 0  ; </a:t>
            </a:r>
            <a:r>
              <a:rPr lang="en-US" dirty="0" err="1"/>
              <a:t>Menggunakan</a:t>
            </a:r>
            <a:r>
              <a:rPr lang="en-US" dirty="0"/>
              <a:t> 2 byte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(integer)</a:t>
            </a:r>
          </a:p>
          <a:p>
            <a:r>
              <a:rPr lang="en-US" dirty="0"/>
              <a:t>    </a:t>
            </a:r>
            <a:r>
              <a:rPr lang="en-US" dirty="0" err="1"/>
              <a:t>bmi</a:t>
            </a:r>
            <a:r>
              <a:rPr lang="en-US" dirty="0"/>
              <a:t> </a:t>
            </a:r>
            <a:r>
              <a:rPr lang="en-US" dirty="0" err="1"/>
              <a:t>dw</a:t>
            </a:r>
            <a:r>
              <a:rPr lang="en-US" dirty="0"/>
              <a:t> 0     ;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BMI</a:t>
            </a:r>
          </a:p>
          <a:p>
            <a:endParaRPr lang="en-US" dirty="0"/>
          </a:p>
          <a:p>
            <a:r>
              <a:rPr lang="en-US" dirty="0"/>
              <a:t>.code</a:t>
            </a:r>
          </a:p>
          <a:p>
            <a:endParaRPr lang="en-US" dirty="0"/>
          </a:p>
          <a:p>
            <a:r>
              <a:rPr lang="en-US" dirty="0"/>
              <a:t>main:</a:t>
            </a:r>
          </a:p>
          <a:p>
            <a:r>
              <a:rPr lang="en-US" dirty="0"/>
              <a:t>    ; </a:t>
            </a:r>
            <a:r>
              <a:rPr lang="en-US" dirty="0" err="1"/>
              <a:t>Inisialisasi</a:t>
            </a:r>
            <a:r>
              <a:rPr lang="en-US" dirty="0"/>
              <a:t> segment data</a:t>
            </a:r>
          </a:p>
          <a:p>
            <a:r>
              <a:rPr lang="en-US" dirty="0"/>
              <a:t>    mov ax, @data</a:t>
            </a:r>
          </a:p>
          <a:p>
            <a:r>
              <a:rPr lang="en-US" dirty="0"/>
              <a:t>    mov ds, ax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1125</Words>
  <Application>Microsoft Office PowerPoint</Application>
  <PresentationFormat>Custom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Bree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Dasar Sistem Komputer</dc:title>
  <dc:creator>NabilaRisaSefithriya</dc:creator>
  <cp:lastModifiedBy>februaridaffa8@gmail.com</cp:lastModifiedBy>
  <cp:revision>10</cp:revision>
  <dcterms:created xsi:type="dcterms:W3CDTF">2006-08-16T00:00:00Z</dcterms:created>
  <dcterms:modified xsi:type="dcterms:W3CDTF">2025-01-11T17:07:57Z</dcterms:modified>
  <dc:identifier>DAGbUAf6ujE</dc:identifier>
</cp:coreProperties>
</file>