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7" r:id="rId11"/>
    <p:sldId id="271" r:id="rId12"/>
    <p:sldId id="274" r:id="rId13"/>
    <p:sldId id="268" r:id="rId14"/>
    <p:sldId id="272" r:id="rId15"/>
    <p:sldId id="275" r:id="rId16"/>
    <p:sldId id="276" r:id="rId17"/>
    <p:sldId id="285" r:id="rId18"/>
    <p:sldId id="277" r:id="rId19"/>
    <p:sldId id="278" r:id="rId20"/>
    <p:sldId id="279" r:id="rId21"/>
    <p:sldId id="280" r:id="rId22"/>
    <p:sldId id="281" r:id="rId23"/>
    <p:sldId id="269" r:id="rId24"/>
    <p:sldId id="273" r:id="rId25"/>
    <p:sldId id="282" r:id="rId26"/>
    <p:sldId id="283" r:id="rId27"/>
    <p:sldId id="286" r:id="rId28"/>
    <p:sldId id="260" r:id="rId29"/>
    <p:sldId id="258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3A76A22-F9E7-417B-B39A-FA2128118C21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8B48F-B932-4345-856A-1BCC0FAE194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28066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92A1293-BF64-4F30-854E-A6F2D3FD1F82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625C5E-86F5-4A08-AD8E-F3E7EE25580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2590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F9D5-37E5-4349-B4EC-A2B0E65EEACE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322BB8-DE2D-43A1-AEC4-369140217A0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4442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94FDB-E74A-4FF9-BAE2-CB250D699BD7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3275A5-A8D8-40CC-A1C0-7DBD1FCF952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80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96952"/>
            <a:ext cx="7772400" cy="14099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A532-2CF3-4B12-B9A7-2E384E06C59E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A8A845-ADA1-4DE0-BCB4-D7268EAA664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522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16131-AA35-41E6-B617-635139580749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D5C6C9-4065-425C-96D9-78B86AEE458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198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repon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971800"/>
            <a:ext cx="403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d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91659"/>
            <a:ext cx="43338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3355598" y="5949280"/>
            <a:ext cx="2158166" cy="609600"/>
            <a:chOff x="3563888" y="5733256"/>
            <a:chExt cx="2158166" cy="609600"/>
          </a:xfrm>
        </p:grpSpPr>
        <p:pic>
          <p:nvPicPr>
            <p:cNvPr id="5" name="Imag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5733256"/>
              <a:ext cx="609600" cy="609600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 userDrawn="1"/>
          </p:nvSpPr>
          <p:spPr>
            <a:xfrm>
              <a:off x="4245496" y="5853390"/>
              <a:ext cx="1476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</a:t>
              </a:r>
              <a:r>
                <a:rPr lang="fr-FR" sz="20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techsys_fr</a:t>
              </a:r>
              <a:endParaRPr lang="fr-F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10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7DA0F24-0A9F-4F56-BE5D-B67EFE5C654F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110EC-2FF4-4234-95E1-D35482E693A0}" type="datetimeFigureOut">
              <a:rPr lang="fr-FR"/>
              <a:pPr>
                <a:defRPr/>
              </a:pPr>
              <a:t>07/09/2017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" TargetMode="External"/><Relationship Id="rId2" Type="http://schemas.openxmlformats.org/officeDocument/2006/relationships/hyperlink" Target="https://graphite.readthedocs.io/en/late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unity.netapp.com/fukiw75442/attachments/fukiw75442/oncommand-storage-management-software-articles-and-resources/717/2/Graphite_Grafana_Quick_Start_v1.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>
          <a:xfrm>
            <a:off x="685800" y="3284538"/>
            <a:ext cx="7772400" cy="1470025"/>
          </a:xfrm>
        </p:spPr>
        <p:txBody>
          <a:bodyPr/>
          <a:lstStyle/>
          <a:p>
            <a:r>
              <a:rPr lang="fr-FR" altLang="fr-FR" dirty="0" smtClean="0"/>
              <a:t>Implémenter une métrologie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013325"/>
            <a:ext cx="6400800" cy="10795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Graphite / </a:t>
            </a:r>
            <a:r>
              <a:rPr lang="fr-FR" dirty="0" err="1" smtClean="0"/>
              <a:t>Grafana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638A76B-5A87-4022-88DE-9C25FB665734}" type="slidenum">
              <a:rPr lang="fr-FR" altLang="fr-FR">
                <a:solidFill>
                  <a:srgbClr val="898989"/>
                </a:solidFill>
              </a:rPr>
              <a:pPr/>
              <a:t>1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altLang="fr-FR" dirty="0" smtClean="0">
                <a:solidFill>
                  <a:srgbClr val="FFC000"/>
                </a:solidFill>
              </a:rPr>
              <a:t>CHAPITRE </a:t>
            </a:r>
            <a:r>
              <a:rPr lang="fr-FR" altLang="fr-FR" dirty="0">
                <a:solidFill>
                  <a:srgbClr val="FFC000"/>
                </a:solidFill>
              </a:rPr>
              <a:t>03</a:t>
            </a:r>
            <a:r>
              <a:rPr lang="fr-FR" altLang="fr-FR" dirty="0"/>
              <a:t>_ARCHITECTURES</a:t>
            </a:r>
          </a:p>
          <a:p>
            <a:pPr marL="0" indent="0">
              <a:buNone/>
            </a:pPr>
            <a:endParaRPr lang="fr-FR" alt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10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Architecture mono client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11</a:t>
            </a:fld>
            <a:endParaRPr lang="fr-FR" altLang="fr-FR">
              <a:solidFill>
                <a:srgbClr val="898989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0950"/>
            <a:ext cx="86042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7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Architecture multi client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12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95" y="1600200"/>
            <a:ext cx="58868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8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altLang="fr-FR" dirty="0" smtClean="0">
                <a:solidFill>
                  <a:srgbClr val="FFC000"/>
                </a:solidFill>
              </a:rPr>
              <a:t>CHAPITRE </a:t>
            </a:r>
            <a:r>
              <a:rPr lang="fr-FR" altLang="fr-FR" dirty="0">
                <a:solidFill>
                  <a:srgbClr val="FFC000"/>
                </a:solidFill>
              </a:rPr>
              <a:t>04</a:t>
            </a:r>
            <a:r>
              <a:rPr lang="fr-FR" altLang="fr-FR" dirty="0"/>
              <a:t>_INSTALLATION</a:t>
            </a:r>
          </a:p>
          <a:p>
            <a:pPr marL="0" indent="0">
              <a:buNone/>
            </a:pPr>
            <a:endParaRPr lang="fr-FR" alt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13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Préparation de la VM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 smtClean="0"/>
              <a:t>VM accès en </a:t>
            </a:r>
            <a:r>
              <a:rPr lang="fr-FR" altLang="fr-FR" sz="1400" b="1" dirty="0" err="1" smtClean="0"/>
              <a:t>root</a:t>
            </a:r>
            <a:r>
              <a:rPr lang="fr-FR" altLang="fr-FR" sz="1400" b="1" dirty="0" smtClean="0"/>
              <a:t> / Z….</a:t>
            </a:r>
          </a:p>
          <a:p>
            <a:endParaRPr lang="fr-FR" altLang="fr-FR" sz="1100" dirty="0" smtClean="0"/>
          </a:p>
          <a:p>
            <a:r>
              <a:rPr lang="fr-FR" altLang="fr-FR" sz="1400" b="1" dirty="0" err="1"/>
              <a:t>Selinux</a:t>
            </a:r>
            <a:endParaRPr lang="fr-FR" altLang="fr-FR" sz="1400" b="1" dirty="0"/>
          </a:p>
          <a:p>
            <a:pPr lvl="1"/>
            <a:r>
              <a:rPr lang="fr-FR" altLang="fr-FR" sz="1200" dirty="0" smtClean="0"/>
              <a:t>Désactiver </a:t>
            </a:r>
            <a:r>
              <a:rPr lang="fr-FR" altLang="fr-FR" sz="1200" dirty="0" err="1" smtClean="0"/>
              <a:t>selinux</a:t>
            </a:r>
            <a:endParaRPr lang="fr-FR" altLang="fr-FR" sz="1200" dirty="0" smtClean="0"/>
          </a:p>
          <a:p>
            <a:pPr lvl="1"/>
            <a:r>
              <a:rPr lang="fr-FR" altLang="fr-FR" sz="1200" dirty="0" smtClean="0"/>
              <a:t>Éditer </a:t>
            </a:r>
            <a:r>
              <a:rPr lang="fr-FR" altLang="fr-FR" sz="1200" i="1" dirty="0" smtClean="0"/>
              <a:t>/</a:t>
            </a:r>
            <a:r>
              <a:rPr lang="fr-FR" altLang="fr-FR" sz="1200" i="1" dirty="0" err="1" smtClean="0"/>
              <a:t>etc</a:t>
            </a:r>
            <a:r>
              <a:rPr lang="fr-FR" altLang="fr-FR" sz="1200" i="1" dirty="0" smtClean="0"/>
              <a:t>/</a:t>
            </a:r>
            <a:r>
              <a:rPr lang="fr-FR" altLang="fr-FR" sz="1200" i="1" dirty="0" err="1" smtClean="0"/>
              <a:t>sysconfig</a:t>
            </a:r>
            <a:r>
              <a:rPr lang="fr-FR" altLang="fr-FR" sz="1200" i="1" dirty="0" smtClean="0"/>
              <a:t>/</a:t>
            </a:r>
            <a:r>
              <a:rPr lang="fr-FR" altLang="fr-FR" sz="1200" i="1" dirty="0" err="1" smtClean="0"/>
              <a:t>selinux</a:t>
            </a:r>
            <a:r>
              <a:rPr lang="fr-FR" altLang="fr-FR" sz="1200" i="1" dirty="0" smtClean="0"/>
              <a:t> </a:t>
            </a:r>
            <a:r>
              <a:rPr lang="fr-FR" altLang="fr-FR" sz="1200" dirty="0" smtClean="0"/>
              <a:t>et passer </a:t>
            </a:r>
            <a:r>
              <a:rPr lang="fr-FR" altLang="fr-FR" sz="1200" i="1" dirty="0" smtClean="0"/>
              <a:t>SELINUX=</a:t>
            </a:r>
            <a:r>
              <a:rPr lang="fr-FR" altLang="fr-FR" sz="1200" i="1" dirty="0" err="1" smtClean="0"/>
              <a:t>disabled</a:t>
            </a:r>
            <a:endParaRPr lang="fr-FR" altLang="fr-FR" sz="1200" i="1" dirty="0"/>
          </a:p>
          <a:p>
            <a:pPr lvl="1"/>
            <a:r>
              <a:rPr lang="fr-FR" altLang="fr-FR" sz="1200" dirty="0" smtClean="0"/>
              <a:t>rebooter</a:t>
            </a:r>
            <a:endParaRPr lang="fr-FR" altLang="fr-FR" sz="1200" dirty="0"/>
          </a:p>
          <a:p>
            <a:endParaRPr lang="fr-FR" altLang="fr-FR" sz="1100" dirty="0" smtClean="0"/>
          </a:p>
          <a:p>
            <a:r>
              <a:rPr lang="fr-FR" altLang="fr-FR" sz="1400" b="1" dirty="0"/>
              <a:t>Synchronisation des montres</a:t>
            </a:r>
          </a:p>
          <a:p>
            <a:pPr lvl="1"/>
            <a:r>
              <a:rPr lang="fr-FR" altLang="fr-FR" sz="1200" dirty="0" smtClean="0"/>
              <a:t># </a:t>
            </a:r>
            <a:r>
              <a:rPr lang="fr-FR" altLang="fr-FR" sz="1200" dirty="0"/>
              <a:t>on met la VM à </a:t>
            </a:r>
            <a:r>
              <a:rPr lang="fr-FR" altLang="fr-FR" sz="1200" dirty="0" smtClean="0"/>
              <a:t>l’heure si nécessaire</a:t>
            </a:r>
            <a:r>
              <a:rPr lang="fr-FR" altLang="fr-FR" sz="1200" dirty="0"/>
              <a:t/>
            </a:r>
            <a:br>
              <a:rPr lang="fr-FR" altLang="fr-FR" sz="1200" dirty="0"/>
            </a:br>
            <a:r>
              <a:rPr lang="fr-FR" altLang="fr-FR" sz="1200" i="1" dirty="0"/>
              <a:t>date +%T -s "14:20:00"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14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84" y="3863181"/>
            <a:ext cx="1662832" cy="12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Installer Graphite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dirty="0"/>
              <a:t>#Récupérer le fichier repo EPEL 7</a:t>
            </a:r>
            <a:br>
              <a:rPr lang="fr-FR" altLang="fr-FR" sz="1400" dirty="0"/>
            </a:br>
            <a:r>
              <a:rPr lang="fr-FR" altLang="fr-FR" sz="1400" i="1" dirty="0" err="1"/>
              <a:t>yum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install</a:t>
            </a:r>
            <a:r>
              <a:rPr lang="fr-FR" altLang="fr-FR" sz="1400" i="1" dirty="0"/>
              <a:t> -y http://epel.mirror.constant.com/7/x86_64/e/epel-release-7-10.noarch.rpm</a:t>
            </a:r>
          </a:p>
          <a:p>
            <a:r>
              <a:rPr lang="fr-FR" altLang="fr-FR" sz="1400" i="1" dirty="0" err="1"/>
              <a:t>yum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install</a:t>
            </a:r>
            <a:r>
              <a:rPr lang="fr-FR" altLang="fr-FR" sz="1400" i="1" dirty="0"/>
              <a:t> graphite-web python-</a:t>
            </a:r>
            <a:r>
              <a:rPr lang="fr-FR" altLang="fr-FR" sz="1400" i="1" dirty="0" err="1"/>
              <a:t>carbon</a:t>
            </a:r>
            <a:endParaRPr lang="fr-FR" altLang="fr-FR" sz="1400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15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85608"/>
            <a:ext cx="3209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Configurer Graphite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Configurer </a:t>
            </a:r>
            <a:r>
              <a:rPr lang="fr-FR" altLang="fr-FR" sz="1400" b="1" dirty="0" err="1"/>
              <a:t>Carbon</a:t>
            </a:r>
            <a:endParaRPr lang="fr-FR" altLang="fr-FR" sz="1400" b="1" dirty="0"/>
          </a:p>
          <a:p>
            <a:r>
              <a:rPr lang="fr-FR" altLang="fr-FR" sz="1400" dirty="0"/>
              <a:t>#schéma de stockage des </a:t>
            </a:r>
            <a:r>
              <a:rPr lang="fr-FR" altLang="fr-FR" sz="1400" dirty="0" err="1"/>
              <a:t>datapoints</a:t>
            </a:r>
            <a:r>
              <a:rPr lang="fr-FR" altLang="fr-FR" sz="1400" dirty="0"/>
              <a:t>: 1 </a:t>
            </a:r>
            <a:r>
              <a:rPr lang="fr-FR" altLang="fr-FR" sz="1400" dirty="0" err="1"/>
              <a:t>datapoint</a:t>
            </a:r>
            <a:r>
              <a:rPr lang="fr-FR" altLang="fr-FR" sz="1400" dirty="0"/>
              <a:t> toutes les 60s, pendant 1 mois (31 jours)</a:t>
            </a:r>
            <a:br>
              <a:rPr lang="fr-FR" altLang="fr-FR" sz="1400" dirty="0"/>
            </a:br>
            <a:r>
              <a:rPr lang="fr-FR" altLang="fr-FR" sz="1400" dirty="0" smtClean="0"/>
              <a:t>éditer 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etc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carbon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storage-schemas.conf</a:t>
            </a:r>
            <a:endParaRPr lang="fr-FR" altLang="fr-FR" sz="1400" i="1" dirty="0" smtClean="0"/>
          </a:p>
          <a:p>
            <a:pPr lvl="1"/>
            <a:r>
              <a:rPr lang="fr-FR" altLang="fr-FR" sz="1000" i="1" dirty="0"/>
              <a:t>[default_1min_for_1day]</a:t>
            </a:r>
          </a:p>
          <a:p>
            <a:pPr lvl="1"/>
            <a:r>
              <a:rPr lang="fr-FR" altLang="fr-FR" sz="1000" i="1" dirty="0"/>
              <a:t>pattern = .*</a:t>
            </a:r>
          </a:p>
          <a:p>
            <a:pPr lvl="1"/>
            <a:r>
              <a:rPr lang="fr-FR" altLang="fr-FR" sz="1000" i="1" dirty="0"/>
              <a:t>retentions = </a:t>
            </a:r>
            <a:r>
              <a:rPr lang="fr-FR" altLang="fr-FR" sz="1000" i="1" dirty="0">
                <a:solidFill>
                  <a:srgbClr val="FF0000"/>
                </a:solidFill>
              </a:rPr>
              <a:t>60s:31d</a:t>
            </a:r>
          </a:p>
          <a:p>
            <a:pPr lvl="1"/>
            <a:endParaRPr lang="fr-FR" altLang="fr-FR" sz="1000" i="1" dirty="0"/>
          </a:p>
          <a:p>
            <a:r>
              <a:rPr lang="fr-FR" altLang="fr-FR" sz="1400" dirty="0"/>
              <a:t>#soft </a:t>
            </a:r>
            <a:r>
              <a:rPr lang="fr-FR" altLang="fr-FR" sz="1400" dirty="0" err="1"/>
              <a:t>limit</a:t>
            </a:r>
            <a:r>
              <a:rPr lang="fr-FR" altLang="fr-FR" sz="1400" dirty="0"/>
              <a:t> </a:t>
            </a:r>
            <a:r>
              <a:rPr lang="fr-FR" altLang="fr-FR" sz="1400" dirty="0" smtClean="0"/>
              <a:t>MAX_CREATE_PER_MINUTE </a:t>
            </a:r>
            <a:r>
              <a:rPr lang="fr-FR" altLang="fr-FR" sz="1400" dirty="0"/>
              <a:t>: passer de 50 à 600</a:t>
            </a:r>
            <a:br>
              <a:rPr lang="fr-FR" altLang="fr-FR" sz="1400" dirty="0"/>
            </a:br>
            <a:r>
              <a:rPr lang="fr-FR" altLang="fr-FR" sz="1400" dirty="0" smtClean="0"/>
              <a:t>éditer 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etc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carbon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carbon.conf</a:t>
            </a:r>
            <a:endParaRPr lang="fr-FR" altLang="fr-FR" sz="1400" i="1" dirty="0" smtClean="0"/>
          </a:p>
          <a:p>
            <a:pPr lvl="1"/>
            <a:r>
              <a:rPr lang="fr-FR" altLang="fr-FR" sz="1000" i="1" dirty="0"/>
              <a:t>MAX_CREATES_PER_MINUTE = </a:t>
            </a:r>
            <a:r>
              <a:rPr lang="fr-FR" altLang="fr-FR" sz="1000" i="1" dirty="0">
                <a:solidFill>
                  <a:srgbClr val="FF0000"/>
                </a:solidFill>
              </a:rPr>
              <a:t>600</a:t>
            </a:r>
          </a:p>
          <a:p>
            <a:endParaRPr lang="fr-FR" altLang="fr-FR" sz="1400" i="1" dirty="0"/>
          </a:p>
          <a:p>
            <a:r>
              <a:rPr lang="fr-FR" altLang="fr-FR" sz="1400" dirty="0"/>
              <a:t>Démarrer </a:t>
            </a:r>
            <a:r>
              <a:rPr lang="fr-FR" altLang="fr-FR" sz="1400" dirty="0" err="1"/>
              <a:t>carbon</a:t>
            </a:r>
            <a:r>
              <a:rPr lang="fr-FR" altLang="fr-FR" sz="1400" dirty="0"/>
              <a:t/>
            </a:r>
            <a:br>
              <a:rPr lang="fr-FR" altLang="fr-FR" sz="1400" dirty="0"/>
            </a:br>
            <a:r>
              <a:rPr lang="fr-FR" altLang="fr-FR" sz="1400" i="1" dirty="0" err="1"/>
              <a:t>systemctl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enable</a:t>
            </a:r>
            <a:r>
              <a:rPr lang="fr-FR" altLang="fr-FR" sz="1400" i="1" dirty="0"/>
              <a:t> </a:t>
            </a:r>
            <a:r>
              <a:rPr lang="fr-FR" altLang="fr-FR" sz="1400" i="1" dirty="0" err="1" smtClean="0"/>
              <a:t>carbon</a:t>
            </a:r>
            <a:r>
              <a:rPr lang="fr-FR" altLang="fr-FR" sz="1400" i="1" dirty="0" smtClean="0"/>
              <a:t>-cache  &amp;&amp; </a:t>
            </a:r>
            <a:r>
              <a:rPr lang="fr-FR" altLang="fr-FR" sz="1400" i="1" dirty="0" err="1" smtClean="0"/>
              <a:t>systemctl</a:t>
            </a:r>
            <a:r>
              <a:rPr lang="fr-FR" altLang="fr-FR" sz="1400" i="1" dirty="0" smtClean="0"/>
              <a:t> </a:t>
            </a:r>
            <a:r>
              <a:rPr lang="fr-FR" altLang="fr-FR" sz="1400" i="1" dirty="0" err="1"/>
              <a:t>start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carbon</a:t>
            </a:r>
            <a:r>
              <a:rPr lang="fr-FR" altLang="fr-FR" sz="1400" i="1" dirty="0"/>
              <a:t>-cache</a:t>
            </a:r>
          </a:p>
          <a:p>
            <a:endParaRPr lang="fr-FR" altLang="fr-FR" sz="1400" b="1" dirty="0" smtClean="0"/>
          </a:p>
          <a:p>
            <a:r>
              <a:rPr lang="fr-FR" altLang="fr-FR" sz="1400" b="1" dirty="0" smtClean="0"/>
              <a:t>Configurer graphite-web</a:t>
            </a:r>
          </a:p>
          <a:p>
            <a:r>
              <a:rPr lang="fr-FR" altLang="fr-FR" sz="1400" dirty="0" smtClean="0"/>
              <a:t>Éditer </a:t>
            </a:r>
            <a:r>
              <a:rPr lang="fr-FR" altLang="fr-FR" sz="1400" i="1" dirty="0" smtClean="0"/>
              <a:t>/etc/graphite-web/local_settings.py</a:t>
            </a:r>
            <a:r>
              <a:rPr lang="fr-FR" altLang="fr-FR" sz="1400" i="1" dirty="0"/>
              <a:t/>
            </a:r>
            <a:br>
              <a:rPr lang="fr-FR" altLang="fr-FR" sz="1400" i="1" dirty="0"/>
            </a:br>
            <a:r>
              <a:rPr lang="fr-FR" altLang="fr-FR" sz="1400" dirty="0"/>
              <a:t>	SECRET_KEY = ‘une chaine de 64 </a:t>
            </a:r>
            <a:r>
              <a:rPr lang="fr-FR" altLang="fr-FR" sz="1400" dirty="0" err="1"/>
              <a:t>caracteres</a:t>
            </a:r>
            <a:r>
              <a:rPr lang="fr-FR" altLang="fr-FR" sz="1400" dirty="0"/>
              <a:t>‘</a:t>
            </a:r>
            <a:br>
              <a:rPr lang="fr-FR" altLang="fr-FR" sz="1400" dirty="0"/>
            </a:br>
            <a:r>
              <a:rPr lang="fr-FR" altLang="fr-FR" sz="1400" dirty="0"/>
              <a:t>	TIME_ZONE = 'Europe/Paris‘</a:t>
            </a:r>
            <a:br>
              <a:rPr lang="fr-FR" altLang="fr-FR" sz="1400" dirty="0"/>
            </a:br>
            <a:r>
              <a:rPr lang="fr-FR" altLang="fr-FR" sz="1400" dirty="0"/>
              <a:t>Tip : </a:t>
            </a:r>
            <a:r>
              <a:rPr lang="fr-FR" altLang="fr-FR" sz="1400" i="1" dirty="0" err="1"/>
              <a:t>echo</a:t>
            </a:r>
            <a:r>
              <a:rPr lang="fr-FR" altLang="fr-FR" sz="1400" i="1" dirty="0"/>
              <a:t> –</a:t>
            </a:r>
            <a:r>
              <a:rPr lang="fr-FR" altLang="fr-FR" sz="1400" i="1" dirty="0" smtClean="0"/>
              <a:t>n « </a:t>
            </a:r>
            <a:r>
              <a:rPr lang="fr-FR" altLang="fr-FR" sz="1400" i="1" dirty="0" err="1" smtClean="0"/>
              <a:t>quelquechose</a:t>
            </a:r>
            <a:r>
              <a:rPr lang="fr-FR" altLang="fr-FR" sz="1400" i="1" dirty="0"/>
              <a:t> » | sha256sum</a:t>
            </a:r>
          </a:p>
          <a:p>
            <a:r>
              <a:rPr lang="fr-FR" altLang="fr-FR" sz="1400" i="1" dirty="0"/>
              <a:t>PYTHONPATH=/</a:t>
            </a:r>
            <a:r>
              <a:rPr lang="fr-FR" altLang="fr-FR" sz="1400" i="1" dirty="0" err="1"/>
              <a:t>usr</a:t>
            </a:r>
            <a:r>
              <a:rPr lang="fr-FR" altLang="fr-FR" sz="1400" i="1" dirty="0"/>
              <a:t>/</a:t>
            </a:r>
            <a:r>
              <a:rPr lang="fr-FR" altLang="fr-FR" sz="1400" i="1" dirty="0" err="1"/>
              <a:t>share</a:t>
            </a:r>
            <a:r>
              <a:rPr lang="fr-FR" altLang="fr-FR" sz="1400" i="1" dirty="0"/>
              <a:t>/graphite/</a:t>
            </a:r>
            <a:r>
              <a:rPr lang="fr-FR" altLang="fr-FR" sz="1400" i="1" dirty="0" err="1"/>
              <a:t>webapp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django</a:t>
            </a:r>
            <a:r>
              <a:rPr lang="fr-FR" altLang="fr-FR" sz="1400" i="1" dirty="0"/>
              <a:t>-admin </a:t>
            </a:r>
            <a:r>
              <a:rPr lang="fr-FR" altLang="fr-FR" sz="1400" i="1" dirty="0" err="1"/>
              <a:t>syncdb</a:t>
            </a:r>
            <a:r>
              <a:rPr lang="fr-FR" altLang="fr-FR" sz="1400" i="1" dirty="0"/>
              <a:t> --settings=</a:t>
            </a:r>
            <a:r>
              <a:rPr lang="fr-FR" altLang="fr-FR" sz="1400" i="1" dirty="0" err="1"/>
              <a:t>graphite.settings</a:t>
            </a:r>
            <a:r>
              <a:rPr lang="fr-FR" altLang="fr-FR" sz="1400" dirty="0"/>
              <a:t/>
            </a:r>
            <a:br>
              <a:rPr lang="fr-FR" altLang="fr-FR" sz="1400" dirty="0"/>
            </a:br>
            <a:r>
              <a:rPr lang="fr-FR" altLang="fr-FR" sz="1400" dirty="0"/>
              <a:t>	Confirmer pour la création du </a:t>
            </a:r>
            <a:r>
              <a:rPr lang="fr-FR" altLang="fr-FR" sz="1400" dirty="0" err="1"/>
              <a:t>superuser</a:t>
            </a:r>
            <a:r>
              <a:rPr lang="fr-FR" altLang="fr-FR" sz="1400" dirty="0"/>
              <a:t> : admin, admin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16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551349"/>
            <a:ext cx="3209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Configurer Graphite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Configurer Apache pour graphite-web</a:t>
            </a:r>
          </a:p>
          <a:p>
            <a:pPr lvl="1">
              <a:buFontTx/>
              <a:buNone/>
            </a:pPr>
            <a:r>
              <a:rPr lang="fr-FR" altLang="fr-FR" sz="1400" dirty="0" smtClean="0"/>
              <a:t>Changer </a:t>
            </a:r>
            <a:r>
              <a:rPr lang="fr-FR" altLang="fr-FR" sz="1400" dirty="0"/>
              <a:t>le port de graphite-</a:t>
            </a:r>
            <a:r>
              <a:rPr lang="fr-FR" altLang="fr-FR" sz="1400" dirty="0" err="1"/>
              <a:t>web.conf</a:t>
            </a:r>
            <a:r>
              <a:rPr lang="fr-FR" altLang="fr-FR" sz="1400" dirty="0"/>
              <a:t> + ajouter </a:t>
            </a:r>
            <a:r>
              <a:rPr lang="fr-FR" altLang="fr-FR" sz="1400" dirty="0" smtClean="0"/>
              <a:t>les header pour </a:t>
            </a:r>
            <a:r>
              <a:rPr lang="fr-FR" altLang="fr-FR" sz="1400" dirty="0" err="1" smtClean="0"/>
              <a:t>Grafana</a:t>
            </a:r>
            <a:r>
              <a:rPr lang="fr-FR" altLang="fr-FR" sz="1400" dirty="0" smtClean="0"/>
              <a:t> et les ACL du </a:t>
            </a:r>
            <a:r>
              <a:rPr lang="fr-FR" altLang="fr-FR" sz="1400" dirty="0" err="1" smtClean="0"/>
              <a:t>VirtualHost</a:t>
            </a:r>
            <a:endParaRPr lang="fr-FR" altLang="fr-FR" sz="1400" dirty="0"/>
          </a:p>
          <a:p>
            <a:pPr lvl="2">
              <a:buFontTx/>
              <a:buNone/>
            </a:pPr>
            <a:r>
              <a:rPr lang="en-US" altLang="fr-FR" sz="1000" dirty="0" smtClean="0"/>
              <a:t>&lt;</a:t>
            </a:r>
            <a:r>
              <a:rPr lang="en-US" altLang="fr-FR" sz="1000" dirty="0" err="1"/>
              <a:t>VirtualHost</a:t>
            </a:r>
            <a:r>
              <a:rPr lang="en-US" altLang="fr-FR" sz="1000" dirty="0"/>
              <a:t> *:</a:t>
            </a:r>
            <a:r>
              <a:rPr lang="en-US" altLang="fr-FR" sz="1000" dirty="0">
                <a:solidFill>
                  <a:srgbClr val="FF0000"/>
                </a:solidFill>
              </a:rPr>
              <a:t>81</a:t>
            </a:r>
            <a:r>
              <a:rPr lang="en-US" altLang="fr-FR" sz="1000" dirty="0"/>
              <a:t>&gt;</a:t>
            </a:r>
          </a:p>
          <a:p>
            <a:pPr lvl="2">
              <a:buFontTx/>
              <a:buNone/>
            </a:pPr>
            <a:r>
              <a:rPr lang="en-US" altLang="fr-FR" sz="1000" dirty="0"/>
              <a:t>    </a:t>
            </a:r>
            <a:r>
              <a:rPr lang="en-US" altLang="fr-FR" sz="1000" dirty="0" err="1"/>
              <a:t>ServerName</a:t>
            </a:r>
            <a:r>
              <a:rPr lang="en-US" altLang="fr-FR" sz="1000" dirty="0"/>
              <a:t> graphite-web</a:t>
            </a:r>
          </a:p>
          <a:p>
            <a:pPr lvl="2">
              <a:buFontTx/>
              <a:buNone/>
            </a:pPr>
            <a:r>
              <a:rPr lang="en-US" altLang="fr-FR" sz="1000" dirty="0" smtClean="0">
                <a:solidFill>
                  <a:srgbClr val="00B050"/>
                </a:solidFill>
              </a:rPr>
              <a:t>[…]</a:t>
            </a:r>
            <a:endParaRPr lang="en-US" altLang="fr-FR" sz="1000" dirty="0">
              <a:solidFill>
                <a:srgbClr val="00B050"/>
              </a:solidFill>
            </a:endParaRPr>
          </a:p>
          <a:p>
            <a:pPr lvl="2">
              <a:buFontTx/>
              <a:buNone/>
            </a:pPr>
            <a:r>
              <a:rPr lang="en-US" altLang="fr-FR" sz="1000" dirty="0">
                <a:solidFill>
                  <a:srgbClr val="FF0000"/>
                </a:solidFill>
              </a:rPr>
              <a:t>    Header set Access-Control-Allow-Origin "*"</a:t>
            </a:r>
          </a:p>
          <a:p>
            <a:pPr lvl="2">
              <a:buFontTx/>
              <a:buNone/>
            </a:pPr>
            <a:r>
              <a:rPr lang="en-US" altLang="fr-FR" sz="1000" dirty="0">
                <a:solidFill>
                  <a:srgbClr val="FF0000"/>
                </a:solidFill>
              </a:rPr>
              <a:t>    Header set Access-Control-Allow-Methods "GET, OPTIONS, POST"</a:t>
            </a:r>
          </a:p>
          <a:p>
            <a:pPr lvl="2">
              <a:buFontTx/>
              <a:buNone/>
            </a:pPr>
            <a:r>
              <a:rPr lang="en-US" altLang="fr-FR" sz="1000" dirty="0">
                <a:solidFill>
                  <a:srgbClr val="FF0000"/>
                </a:solidFill>
              </a:rPr>
              <a:t>    Header set Access-Control-Allow-Headers "origin, authorization, accept content-type"</a:t>
            </a:r>
          </a:p>
          <a:p>
            <a:pPr lvl="2">
              <a:buFontTx/>
              <a:buNone/>
            </a:pPr>
            <a:r>
              <a:rPr lang="en-US" altLang="fr-FR" sz="1000" dirty="0"/>
              <a:t>    # Header set Access-Control-Allow-Credentials true</a:t>
            </a:r>
          </a:p>
          <a:p>
            <a:pPr lvl="2">
              <a:buFontTx/>
              <a:buNone/>
            </a:pPr>
            <a:r>
              <a:rPr lang="en-US" altLang="fr-FR" sz="1000" dirty="0" smtClean="0">
                <a:solidFill>
                  <a:srgbClr val="00B050"/>
                </a:solidFill>
              </a:rPr>
              <a:t> […]</a:t>
            </a:r>
            <a:endParaRPr lang="en-US" altLang="fr-FR" sz="1000" dirty="0">
              <a:solidFill>
                <a:srgbClr val="00B050"/>
              </a:solidFill>
            </a:endParaRPr>
          </a:p>
          <a:p>
            <a:pPr lvl="2">
              <a:buFontTx/>
              <a:buNone/>
            </a:pPr>
            <a:r>
              <a:rPr lang="en-US" altLang="fr-FR" sz="1000" dirty="0"/>
              <a:t>   &lt;Directory "/</a:t>
            </a:r>
            <a:r>
              <a:rPr lang="en-US" altLang="fr-FR" sz="1000" dirty="0" err="1"/>
              <a:t>usr</a:t>
            </a:r>
            <a:r>
              <a:rPr lang="en-US" altLang="fr-FR" sz="1000" dirty="0"/>
              <a:t>/share/graphite/"&gt;</a:t>
            </a:r>
          </a:p>
          <a:p>
            <a:pPr lvl="2">
              <a:buFontTx/>
              <a:buNone/>
            </a:pPr>
            <a:r>
              <a:rPr lang="en-US" altLang="fr-FR" sz="1000" dirty="0"/>
              <a:t>       &lt;</a:t>
            </a:r>
            <a:r>
              <a:rPr lang="en-US" altLang="fr-FR" sz="1000" dirty="0" err="1"/>
              <a:t>IfModule</a:t>
            </a:r>
            <a:r>
              <a:rPr lang="en-US" altLang="fr-FR" sz="1000" dirty="0"/>
              <a:t> </a:t>
            </a:r>
            <a:r>
              <a:rPr lang="en-US" altLang="fr-FR" sz="1000" dirty="0" err="1"/>
              <a:t>mod_authz_core.c</a:t>
            </a:r>
            <a:r>
              <a:rPr lang="en-US" altLang="fr-FR" sz="1000" dirty="0"/>
              <a:t>&gt;</a:t>
            </a:r>
          </a:p>
          <a:p>
            <a:pPr lvl="2">
              <a:buFontTx/>
              <a:buNone/>
            </a:pPr>
            <a:r>
              <a:rPr lang="en-US" altLang="fr-FR" sz="1000" dirty="0"/>
              <a:t>           # Apache 2.4</a:t>
            </a:r>
          </a:p>
          <a:p>
            <a:pPr lvl="2">
              <a:buFontTx/>
              <a:buNone/>
            </a:pPr>
            <a:r>
              <a:rPr lang="en-US" altLang="fr-FR" sz="1000" dirty="0"/>
              <a:t>           Require local</a:t>
            </a:r>
          </a:p>
          <a:p>
            <a:pPr lvl="2">
              <a:buFontTx/>
              <a:buNone/>
            </a:pPr>
            <a:r>
              <a:rPr lang="en-US" altLang="fr-FR" sz="1000" dirty="0"/>
              <a:t>       &lt;/</a:t>
            </a:r>
            <a:r>
              <a:rPr lang="en-US" altLang="fr-FR" sz="1000" dirty="0" err="1"/>
              <a:t>IfModule</a:t>
            </a:r>
            <a:r>
              <a:rPr lang="en-US" altLang="fr-FR" sz="1000" dirty="0"/>
              <a:t>&gt;</a:t>
            </a:r>
          </a:p>
          <a:p>
            <a:pPr lvl="2">
              <a:buFontTx/>
              <a:buNone/>
            </a:pPr>
            <a:r>
              <a:rPr lang="en-US" altLang="fr-FR" sz="1000" dirty="0"/>
              <a:t>       &lt;</a:t>
            </a:r>
            <a:r>
              <a:rPr lang="en-US" altLang="fr-FR" sz="1000" dirty="0" err="1"/>
              <a:t>IfModule</a:t>
            </a:r>
            <a:r>
              <a:rPr lang="en-US" altLang="fr-FR" sz="1000" dirty="0"/>
              <a:t> !</a:t>
            </a:r>
            <a:r>
              <a:rPr lang="en-US" altLang="fr-FR" sz="1000" dirty="0" err="1"/>
              <a:t>mod_authz_core.c</a:t>
            </a:r>
            <a:r>
              <a:rPr lang="en-US" altLang="fr-FR" sz="1000" dirty="0"/>
              <a:t>&gt;</a:t>
            </a:r>
          </a:p>
          <a:p>
            <a:pPr lvl="2">
              <a:buFontTx/>
              <a:buNone/>
            </a:pPr>
            <a:r>
              <a:rPr lang="en-US" altLang="fr-FR" sz="1000" dirty="0" smtClean="0">
                <a:solidFill>
                  <a:srgbClr val="00B050"/>
                </a:solidFill>
              </a:rPr>
              <a:t>[…]</a:t>
            </a:r>
            <a:endParaRPr lang="en-US" altLang="fr-FR" sz="1000" dirty="0">
              <a:solidFill>
                <a:srgbClr val="00B050"/>
              </a:solidFill>
            </a:endParaRPr>
          </a:p>
          <a:p>
            <a:pPr lvl="2">
              <a:buFontTx/>
              <a:buNone/>
            </a:pPr>
            <a:r>
              <a:rPr lang="en-US" altLang="fr-FR" sz="1000" dirty="0"/>
              <a:t>       &lt;/</a:t>
            </a:r>
            <a:r>
              <a:rPr lang="en-US" altLang="fr-FR" sz="1000" dirty="0" err="1"/>
              <a:t>IfModule</a:t>
            </a:r>
            <a:r>
              <a:rPr lang="en-US" altLang="fr-FR" sz="1000" dirty="0"/>
              <a:t>&gt;</a:t>
            </a:r>
          </a:p>
          <a:p>
            <a:pPr lvl="2">
              <a:buFontTx/>
              <a:buNone/>
            </a:pPr>
            <a:r>
              <a:rPr lang="en-US" altLang="fr-FR" sz="1000" dirty="0">
                <a:solidFill>
                  <a:srgbClr val="FF0000"/>
                </a:solidFill>
              </a:rPr>
              <a:t>        Require all granted</a:t>
            </a:r>
          </a:p>
          <a:p>
            <a:pPr lvl="2">
              <a:buFontTx/>
              <a:buNone/>
            </a:pPr>
            <a:r>
              <a:rPr lang="en-US" altLang="fr-FR" sz="1000" dirty="0">
                <a:solidFill>
                  <a:srgbClr val="FF0000"/>
                </a:solidFill>
              </a:rPr>
              <a:t>        Order </a:t>
            </a:r>
            <a:r>
              <a:rPr lang="en-US" altLang="fr-FR" sz="1000" dirty="0" err="1">
                <a:solidFill>
                  <a:srgbClr val="FF0000"/>
                </a:solidFill>
              </a:rPr>
              <a:t>allow,deny</a:t>
            </a:r>
            <a:endParaRPr lang="en-US" altLang="fr-FR" sz="1000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fr-FR" sz="1000" dirty="0">
                <a:solidFill>
                  <a:srgbClr val="FF0000"/>
                </a:solidFill>
              </a:rPr>
              <a:t>        Allow from all</a:t>
            </a:r>
          </a:p>
          <a:p>
            <a:pPr lvl="2">
              <a:buFontTx/>
              <a:buNone/>
            </a:pPr>
            <a:r>
              <a:rPr lang="en-US" altLang="fr-FR" sz="1000" dirty="0"/>
              <a:t>   &lt;/Directory&gt;</a:t>
            </a:r>
          </a:p>
          <a:p>
            <a:pPr lvl="2">
              <a:buFontTx/>
              <a:buNone/>
            </a:pPr>
            <a:r>
              <a:rPr lang="en-US" altLang="fr-FR" sz="1000" dirty="0"/>
              <a:t>&lt;/</a:t>
            </a:r>
            <a:r>
              <a:rPr lang="en-US" altLang="fr-FR" sz="1000" dirty="0" err="1"/>
              <a:t>VirtualHost</a:t>
            </a:r>
            <a:r>
              <a:rPr lang="en-US" altLang="fr-FR" sz="1000" dirty="0"/>
              <a:t>&gt;</a:t>
            </a:r>
          </a:p>
          <a:p>
            <a:pPr lvl="2">
              <a:buFontTx/>
              <a:buNone/>
            </a:pPr>
            <a:endParaRPr lang="en-US" altLang="fr-FR" sz="1000" dirty="0"/>
          </a:p>
          <a:p>
            <a:pPr lvl="2">
              <a:buFontTx/>
              <a:buNone/>
            </a:pPr>
            <a:r>
              <a:rPr lang="en-US" altLang="fr-FR" sz="1400" dirty="0" err="1"/>
              <a:t>Redémarrer</a:t>
            </a:r>
            <a:r>
              <a:rPr lang="en-US" altLang="fr-FR" sz="1400" dirty="0"/>
              <a:t> Apache</a:t>
            </a:r>
          </a:p>
          <a:p>
            <a:pPr lvl="2">
              <a:buFontTx/>
              <a:buNone/>
            </a:pPr>
            <a:r>
              <a:rPr lang="en-US" altLang="fr-FR" sz="1000" dirty="0" err="1"/>
              <a:t>systemctl</a:t>
            </a:r>
            <a:r>
              <a:rPr lang="en-US" altLang="fr-FR" sz="1000" dirty="0"/>
              <a:t> </a:t>
            </a:r>
            <a:r>
              <a:rPr lang="en-US" altLang="fr-FR" sz="1000" dirty="0" smtClean="0"/>
              <a:t>restart </a:t>
            </a:r>
            <a:r>
              <a:rPr lang="en-US" altLang="fr-FR" sz="1000" dirty="0" err="1"/>
              <a:t>httpd</a:t>
            </a:r>
            <a:endParaRPr lang="fr-FR" alt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17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13412"/>
            <a:ext cx="3209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Configurer Graphite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Configurer Apache pour graphite-web</a:t>
            </a:r>
          </a:p>
          <a:p>
            <a:pPr lvl="1">
              <a:buFontTx/>
              <a:buNone/>
            </a:pPr>
            <a:r>
              <a:rPr lang="fr-FR" altLang="fr-FR" sz="1400" dirty="0"/>
              <a:t>Port d’écoute devient </a:t>
            </a:r>
            <a:r>
              <a:rPr lang="fr-FR" altLang="fr-FR" sz="1400" dirty="0" smtClean="0"/>
              <a:t>81 :</a:t>
            </a:r>
          </a:p>
          <a:p>
            <a:pPr lvl="1">
              <a:buFontTx/>
              <a:buNone/>
            </a:pPr>
            <a:r>
              <a:rPr lang="fr-FR" altLang="fr-FR" sz="1400" dirty="0" smtClean="0"/>
              <a:t>Éditer 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etc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httpd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conf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httpd.conf</a:t>
            </a:r>
            <a:r>
              <a:rPr lang="fr-FR" altLang="fr-FR" sz="1400" i="1" dirty="0" smtClean="0"/>
              <a:t> </a:t>
            </a:r>
            <a:r>
              <a:rPr lang="fr-FR" altLang="fr-FR" sz="1400" dirty="0" smtClean="0"/>
              <a:t>et remplacer </a:t>
            </a:r>
            <a:r>
              <a:rPr lang="fr-FR" altLang="fr-FR" sz="1400" i="1" dirty="0" err="1" smtClean="0"/>
              <a:t>Listen</a:t>
            </a:r>
            <a:r>
              <a:rPr lang="fr-FR" altLang="fr-FR" sz="1400" i="1" dirty="0" smtClean="0"/>
              <a:t> 80 </a:t>
            </a:r>
            <a:r>
              <a:rPr lang="fr-FR" altLang="fr-FR" sz="1400" dirty="0" smtClean="0"/>
              <a:t>par </a:t>
            </a:r>
            <a:r>
              <a:rPr lang="fr-FR" altLang="fr-FR" sz="1400" i="1" dirty="0" err="1" smtClean="0"/>
              <a:t>Listen</a:t>
            </a:r>
            <a:r>
              <a:rPr lang="fr-FR" altLang="fr-FR" sz="1400" i="1" dirty="0" smtClean="0"/>
              <a:t> 81</a:t>
            </a:r>
          </a:p>
          <a:p>
            <a:pPr lvl="1">
              <a:buFontTx/>
              <a:buNone/>
            </a:pPr>
            <a:endParaRPr lang="fr-FR" altLang="fr-FR" sz="1400" i="1" dirty="0"/>
          </a:p>
          <a:p>
            <a:pPr lvl="1">
              <a:buFontTx/>
              <a:buNone/>
            </a:pPr>
            <a:r>
              <a:rPr lang="fr-FR" altLang="fr-FR" sz="1400" i="1" dirty="0" err="1"/>
              <a:t>c</a:t>
            </a:r>
            <a:r>
              <a:rPr lang="fr-FR" altLang="fr-FR" sz="1400" i="1" dirty="0" err="1" smtClean="0"/>
              <a:t>hown</a:t>
            </a:r>
            <a:r>
              <a:rPr lang="fr-FR" altLang="fr-FR" sz="1400" i="1" dirty="0" smtClean="0"/>
              <a:t> </a:t>
            </a:r>
            <a:r>
              <a:rPr lang="fr-FR" altLang="fr-FR" sz="1400" i="1" dirty="0" err="1" smtClean="0"/>
              <a:t>apache:apache</a:t>
            </a:r>
            <a:r>
              <a:rPr lang="fr-FR" altLang="fr-FR" sz="1400" i="1" dirty="0" smtClean="0"/>
              <a:t> /var/lib/graphite-web/</a:t>
            </a:r>
            <a:r>
              <a:rPr lang="fr-FR" altLang="fr-FR" sz="1400" i="1" dirty="0" err="1" smtClean="0"/>
              <a:t>graphite.db</a:t>
            </a:r>
            <a:endParaRPr lang="fr-FR" altLang="fr-FR" sz="1400" i="1" dirty="0" smtClean="0"/>
          </a:p>
          <a:p>
            <a:pPr lvl="1">
              <a:buFontTx/>
              <a:buNone/>
            </a:pPr>
            <a:r>
              <a:rPr lang="fr-FR" altLang="fr-FR" sz="1400" i="1" dirty="0" err="1"/>
              <a:t>t</a:t>
            </a:r>
            <a:r>
              <a:rPr lang="fr-FR" altLang="fr-FR" sz="1400" i="1" dirty="0" err="1" smtClean="0"/>
              <a:t>ouch</a:t>
            </a:r>
            <a:r>
              <a:rPr lang="fr-FR" altLang="fr-FR" sz="1400" i="1" dirty="0" smtClean="0"/>
              <a:t> /var/lib/graphite-web/index</a:t>
            </a:r>
            <a:endParaRPr lang="fr-FR" altLang="fr-FR" sz="1400" i="1" dirty="0"/>
          </a:p>
          <a:p>
            <a:pPr lvl="1">
              <a:buFontTx/>
              <a:buNone/>
            </a:pPr>
            <a:endParaRPr lang="fr-FR" altLang="fr-FR" sz="1400" dirty="0" smtClean="0"/>
          </a:p>
          <a:p>
            <a:pPr lvl="1">
              <a:buFontTx/>
              <a:buNone/>
            </a:pPr>
            <a:r>
              <a:rPr lang="fr-FR" altLang="fr-FR" sz="1400" dirty="0" smtClean="0"/>
              <a:t>Supprimer ou vider le fichier d’index par défaut d’Apache :</a:t>
            </a:r>
          </a:p>
          <a:p>
            <a:pPr lvl="1">
              <a:buFontTx/>
              <a:buNone/>
            </a:pPr>
            <a:r>
              <a:rPr lang="fr-FR" altLang="fr-FR" sz="1400" i="1" dirty="0"/>
              <a:t>	</a:t>
            </a:r>
            <a:r>
              <a:rPr lang="fr-FR" altLang="fr-FR" sz="1400" i="1" dirty="0" err="1" smtClean="0"/>
              <a:t>rm</a:t>
            </a:r>
            <a:r>
              <a:rPr lang="fr-FR" altLang="fr-FR" sz="1400" i="1" dirty="0" smtClean="0"/>
              <a:t> /</a:t>
            </a:r>
            <a:r>
              <a:rPr lang="fr-FR" altLang="fr-FR" sz="1400" i="1" dirty="0" err="1" smtClean="0"/>
              <a:t>etc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httpd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conf.d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welcome.conf</a:t>
            </a:r>
            <a:endParaRPr lang="fr-FR" altLang="fr-FR" sz="1400" i="1" dirty="0"/>
          </a:p>
          <a:p>
            <a:pPr lvl="1">
              <a:buFontTx/>
              <a:buNone/>
            </a:pPr>
            <a:endParaRPr lang="fr-FR" altLang="fr-FR" sz="1400" i="1" dirty="0"/>
          </a:p>
          <a:p>
            <a:pPr lvl="1">
              <a:buNone/>
            </a:pPr>
            <a:r>
              <a:rPr lang="en-US" altLang="fr-FR" sz="1400" dirty="0" err="1" smtClean="0"/>
              <a:t>Redémarrer</a:t>
            </a:r>
            <a:r>
              <a:rPr lang="en-US" altLang="fr-FR" sz="1400" dirty="0" smtClean="0"/>
              <a:t> </a:t>
            </a:r>
            <a:r>
              <a:rPr lang="en-US" altLang="fr-FR" sz="1400" dirty="0"/>
              <a:t>Apache</a:t>
            </a:r>
          </a:p>
          <a:p>
            <a:pPr lvl="2">
              <a:buFontTx/>
              <a:buNone/>
            </a:pPr>
            <a:r>
              <a:rPr lang="en-US" altLang="fr-FR" sz="1400" i="1" dirty="0" err="1"/>
              <a:t>systemctl</a:t>
            </a:r>
            <a:r>
              <a:rPr lang="en-US" altLang="fr-FR" sz="1400" i="1" dirty="0"/>
              <a:t> restart </a:t>
            </a:r>
            <a:r>
              <a:rPr lang="en-US" altLang="fr-FR" sz="1400" i="1" dirty="0" err="1"/>
              <a:t>httpd</a:t>
            </a:r>
            <a:endParaRPr lang="fr-FR" altLang="fr-FR" sz="1400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18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5117307"/>
            <a:ext cx="3209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8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Tester Graphite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Tester l’accès au port 81 de </a:t>
            </a:r>
            <a:r>
              <a:rPr lang="fr-FR" altLang="fr-FR" sz="1400" b="1" dirty="0" err="1"/>
              <a:t>l’ip</a:t>
            </a:r>
            <a:r>
              <a:rPr lang="fr-FR" altLang="fr-FR" sz="1400" b="1" dirty="0"/>
              <a:t> de votre VM</a:t>
            </a:r>
          </a:p>
          <a:p>
            <a:pPr lvl="1">
              <a:buFontTx/>
              <a:buNone/>
            </a:pPr>
            <a:endParaRPr lang="fr-FR" altLang="fr-FR" sz="1200" b="1" dirty="0" smtClean="0"/>
          </a:p>
          <a:p>
            <a:pPr lvl="1">
              <a:buFontTx/>
              <a:buNone/>
            </a:pPr>
            <a:endParaRPr lang="fr-FR" alt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19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712"/>
            <a:ext cx="7463011" cy="41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Sommaire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altLang="fr-FR" dirty="0">
                <a:solidFill>
                  <a:srgbClr val="FFC000"/>
                </a:solidFill>
              </a:rPr>
              <a:t>CHAPITRE 01</a:t>
            </a:r>
            <a:r>
              <a:rPr lang="fr-FR" altLang="fr-FR" dirty="0"/>
              <a:t>_GRAPHITE GRAFANA QUI FAIT QUOI ?</a:t>
            </a:r>
          </a:p>
          <a:p>
            <a:pPr marL="0" indent="0" algn="ctr">
              <a:buNone/>
            </a:pPr>
            <a:r>
              <a:rPr lang="fr-FR" altLang="fr-FR" dirty="0">
                <a:solidFill>
                  <a:srgbClr val="FFC000"/>
                </a:solidFill>
              </a:rPr>
              <a:t>CHAPITRE 02</a:t>
            </a:r>
            <a:r>
              <a:rPr lang="fr-FR" altLang="fr-FR" dirty="0"/>
              <a:t>_Y’A DE LA DOC ?</a:t>
            </a:r>
          </a:p>
          <a:p>
            <a:pPr marL="0" indent="0" algn="ctr">
              <a:buNone/>
            </a:pPr>
            <a:r>
              <a:rPr lang="fr-FR" altLang="fr-FR" dirty="0">
                <a:solidFill>
                  <a:srgbClr val="FFC000"/>
                </a:solidFill>
              </a:rPr>
              <a:t>CHAPITRE 03</a:t>
            </a:r>
            <a:r>
              <a:rPr lang="fr-FR" altLang="fr-FR" dirty="0"/>
              <a:t>_ARCHITECTURES</a:t>
            </a:r>
          </a:p>
          <a:p>
            <a:pPr marL="0" indent="0" algn="ctr">
              <a:buNone/>
            </a:pPr>
            <a:r>
              <a:rPr lang="fr-FR" altLang="fr-FR" dirty="0">
                <a:solidFill>
                  <a:srgbClr val="FFC000"/>
                </a:solidFill>
              </a:rPr>
              <a:t>CHAPITRE 04</a:t>
            </a:r>
            <a:r>
              <a:rPr lang="fr-FR" altLang="fr-FR" dirty="0"/>
              <a:t>_INSTALLATION</a:t>
            </a:r>
          </a:p>
          <a:p>
            <a:pPr marL="0" indent="0" algn="ctr">
              <a:buNone/>
            </a:pPr>
            <a:r>
              <a:rPr lang="fr-FR" altLang="fr-FR" dirty="0">
                <a:solidFill>
                  <a:srgbClr val="FFC000"/>
                </a:solidFill>
              </a:rPr>
              <a:t>CHAPITRE 05</a:t>
            </a:r>
            <a:r>
              <a:rPr lang="fr-FR" altLang="fr-FR" dirty="0"/>
              <a:t>_DEMO</a:t>
            </a:r>
          </a:p>
          <a:p>
            <a:endParaRPr lang="fr-FR" alt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Installer </a:t>
            </a:r>
            <a:r>
              <a:rPr lang="fr-FR" altLang="fr-FR" dirty="0" err="1" smtClean="0"/>
              <a:t>Grafana</a:t>
            </a:r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i="1" dirty="0" err="1"/>
              <a:t>yum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install</a:t>
            </a:r>
            <a:r>
              <a:rPr lang="fr-FR" altLang="fr-FR" sz="1400" i="1" dirty="0"/>
              <a:t> https://s3-us-west-2.amazonaws.com/grafana-releases/release/grafana-4.4.3-1.x86_64.rpm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20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27" y="5369318"/>
            <a:ext cx="2105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Installer </a:t>
            </a:r>
            <a:r>
              <a:rPr lang="fr-FR" altLang="fr-FR" dirty="0" err="1" smtClean="0"/>
              <a:t>Grafana</a:t>
            </a:r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dirty="0" smtClean="0"/>
              <a:t>Editer 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etc</a:t>
            </a:r>
            <a:r>
              <a:rPr lang="fr-FR" altLang="fr-FR" sz="1400" i="1" dirty="0" smtClean="0"/>
              <a:t>/</a:t>
            </a:r>
            <a:r>
              <a:rPr lang="fr-FR" altLang="fr-FR" sz="1400" i="1" dirty="0" err="1" smtClean="0"/>
              <a:t>grafana</a:t>
            </a:r>
            <a:r>
              <a:rPr lang="fr-FR" altLang="fr-FR" sz="1400" i="1" dirty="0" smtClean="0"/>
              <a:t>/grafana.ini  </a:t>
            </a:r>
            <a:r>
              <a:rPr lang="fr-FR" altLang="fr-FR" sz="1400" dirty="0" smtClean="0"/>
              <a:t>et mettre </a:t>
            </a:r>
            <a:r>
              <a:rPr lang="fr-FR" altLang="fr-FR" sz="1400" dirty="0" err="1" smtClean="0"/>
              <a:t>Grafana</a:t>
            </a:r>
            <a:r>
              <a:rPr lang="fr-FR" altLang="fr-FR" sz="1400" dirty="0" smtClean="0"/>
              <a:t> en écoute en HTTP sur le port 80</a:t>
            </a:r>
            <a:endParaRPr lang="fr-FR" altLang="fr-FR" sz="1400" i="1" dirty="0"/>
          </a:p>
          <a:p>
            <a:r>
              <a:rPr lang="fr-FR" altLang="fr-FR" sz="1400" i="1" dirty="0" err="1"/>
              <a:t>protocol</a:t>
            </a:r>
            <a:r>
              <a:rPr lang="fr-FR" altLang="fr-FR" sz="1400" i="1" dirty="0"/>
              <a:t>=http </a:t>
            </a:r>
            <a:r>
              <a:rPr lang="fr-FR" altLang="fr-FR" sz="1400" dirty="0"/>
              <a:t>et </a:t>
            </a:r>
            <a:r>
              <a:rPr lang="fr-FR" altLang="fr-FR" sz="1400" i="1" dirty="0" err="1"/>
              <a:t>http_port</a:t>
            </a:r>
            <a:r>
              <a:rPr lang="fr-FR" altLang="fr-FR" sz="1400" i="1" dirty="0"/>
              <a:t>=80</a:t>
            </a:r>
          </a:p>
          <a:p>
            <a:endParaRPr lang="fr-FR" altLang="fr-FR" sz="1400" dirty="0" smtClean="0"/>
          </a:p>
          <a:p>
            <a:r>
              <a:rPr lang="fr-FR" altLang="fr-FR" sz="1400" dirty="0" smtClean="0"/>
              <a:t>Autoriser l’écoute sur un port réservé (inutile puisqu’on est </a:t>
            </a:r>
            <a:r>
              <a:rPr lang="fr-FR" altLang="fr-FR" sz="1400" dirty="0" err="1" smtClean="0"/>
              <a:t>root</a:t>
            </a:r>
            <a:r>
              <a:rPr lang="fr-FR" altLang="fr-FR" sz="1400" dirty="0" smtClean="0"/>
              <a:t>)</a:t>
            </a:r>
            <a:endParaRPr lang="fr-FR" altLang="fr-FR" sz="1400" dirty="0"/>
          </a:p>
          <a:p>
            <a:pPr lvl="1"/>
            <a:r>
              <a:rPr lang="fr-FR" altLang="fr-FR" sz="1200" i="1" dirty="0" err="1"/>
              <a:t>setcap</a:t>
            </a:r>
            <a:r>
              <a:rPr lang="fr-FR" altLang="fr-FR" sz="1200" i="1" dirty="0"/>
              <a:t> '</a:t>
            </a:r>
            <a:r>
              <a:rPr lang="fr-FR" altLang="fr-FR" sz="1200" i="1" dirty="0" err="1"/>
              <a:t>cap_net_bind_service</a:t>
            </a:r>
            <a:r>
              <a:rPr lang="fr-FR" altLang="fr-FR" sz="1200" i="1" dirty="0"/>
              <a:t>=+</a:t>
            </a:r>
            <a:r>
              <a:rPr lang="fr-FR" altLang="fr-FR" sz="1200" i="1" dirty="0" err="1"/>
              <a:t>ep</a:t>
            </a:r>
            <a:r>
              <a:rPr lang="fr-FR" altLang="fr-FR" sz="1200" i="1" dirty="0"/>
              <a:t>' /</a:t>
            </a:r>
            <a:r>
              <a:rPr lang="fr-FR" altLang="fr-FR" sz="1200" i="1" dirty="0" err="1"/>
              <a:t>usr</a:t>
            </a:r>
            <a:r>
              <a:rPr lang="fr-FR" altLang="fr-FR" sz="1200" i="1" dirty="0"/>
              <a:t>/</a:t>
            </a:r>
            <a:r>
              <a:rPr lang="fr-FR" altLang="fr-FR" sz="1200" i="1" dirty="0" err="1"/>
              <a:t>sbin</a:t>
            </a:r>
            <a:r>
              <a:rPr lang="fr-FR" altLang="fr-FR" sz="1200" i="1" dirty="0"/>
              <a:t>/</a:t>
            </a:r>
            <a:r>
              <a:rPr lang="fr-FR" altLang="fr-FR" sz="1200" i="1" dirty="0" err="1"/>
              <a:t>grafana</a:t>
            </a:r>
            <a:r>
              <a:rPr lang="fr-FR" altLang="fr-FR" sz="1200" i="1" dirty="0"/>
              <a:t>-server</a:t>
            </a:r>
          </a:p>
          <a:p>
            <a:endParaRPr lang="fr-FR" altLang="fr-FR" sz="1400" dirty="0" smtClean="0"/>
          </a:p>
          <a:p>
            <a:r>
              <a:rPr lang="fr-FR" altLang="fr-FR" sz="1400" dirty="0" smtClean="0"/>
              <a:t>Activer le service</a:t>
            </a:r>
            <a:endParaRPr lang="fr-FR" altLang="fr-FR" sz="1400" dirty="0"/>
          </a:p>
          <a:p>
            <a:pPr lvl="1"/>
            <a:r>
              <a:rPr lang="fr-FR" altLang="fr-FR" sz="1400" i="1" dirty="0" err="1"/>
              <a:t>chkconfig</a:t>
            </a:r>
            <a:r>
              <a:rPr lang="fr-FR" altLang="fr-FR" sz="1400" i="1" dirty="0"/>
              <a:t> --</a:t>
            </a:r>
            <a:r>
              <a:rPr lang="fr-FR" altLang="fr-FR" sz="1400" i="1" dirty="0" err="1"/>
              <a:t>add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grafana</a:t>
            </a:r>
            <a:r>
              <a:rPr lang="fr-FR" altLang="fr-FR" sz="1400" i="1" dirty="0"/>
              <a:t>-server</a:t>
            </a:r>
          </a:p>
          <a:p>
            <a:pPr lvl="1"/>
            <a:r>
              <a:rPr lang="fr-FR" altLang="fr-FR" sz="1400" i="1" dirty="0" err="1"/>
              <a:t>chkconfig</a:t>
            </a:r>
            <a:r>
              <a:rPr lang="fr-FR" altLang="fr-FR" sz="1400" i="1" dirty="0"/>
              <a:t> </a:t>
            </a:r>
            <a:r>
              <a:rPr lang="fr-FR" altLang="fr-FR" sz="1400" i="1" dirty="0" err="1"/>
              <a:t>grafana</a:t>
            </a:r>
            <a:r>
              <a:rPr lang="fr-FR" altLang="fr-FR" sz="1400" i="1" dirty="0"/>
              <a:t>-server on</a:t>
            </a:r>
          </a:p>
          <a:p>
            <a:pPr lvl="1"/>
            <a:r>
              <a:rPr lang="fr-FR" altLang="fr-FR" sz="1400" i="1" dirty="0"/>
              <a:t>service </a:t>
            </a:r>
            <a:r>
              <a:rPr lang="fr-FR" altLang="fr-FR" sz="1400" i="1" dirty="0" err="1"/>
              <a:t>grafana</a:t>
            </a:r>
            <a:r>
              <a:rPr lang="fr-FR" altLang="fr-FR" sz="1400" i="1" dirty="0"/>
              <a:t>-server </a:t>
            </a:r>
            <a:r>
              <a:rPr lang="fr-FR" altLang="fr-FR" sz="1400" i="1" dirty="0" err="1"/>
              <a:t>start</a:t>
            </a:r>
            <a:endParaRPr lang="fr-FR" altLang="fr-FR" sz="1400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21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73688"/>
            <a:ext cx="2105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Tester </a:t>
            </a:r>
            <a:r>
              <a:rPr lang="fr-FR" altLang="fr-FR" dirty="0" err="1" smtClean="0"/>
              <a:t>Grafana</a:t>
            </a:r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Tester l’accès au port </a:t>
            </a:r>
            <a:r>
              <a:rPr lang="fr-FR" altLang="fr-FR" sz="1400" b="1" dirty="0" smtClean="0"/>
              <a:t>80 </a:t>
            </a:r>
            <a:r>
              <a:rPr lang="fr-FR" altLang="fr-FR" sz="1400" b="1" dirty="0"/>
              <a:t>de </a:t>
            </a:r>
            <a:r>
              <a:rPr lang="fr-FR" altLang="fr-FR" sz="1400" b="1" dirty="0" err="1"/>
              <a:t>l’ip</a:t>
            </a:r>
            <a:r>
              <a:rPr lang="fr-FR" altLang="fr-FR" sz="1400" b="1" dirty="0"/>
              <a:t> de votre VM</a:t>
            </a:r>
          </a:p>
          <a:p>
            <a:r>
              <a:rPr lang="fr-FR" altLang="fr-FR" sz="1400" dirty="0"/>
              <a:t>Se connecter en admin</a:t>
            </a:r>
          </a:p>
          <a:p>
            <a:r>
              <a:rPr lang="fr-FR" altLang="fr-FR" sz="1400" dirty="0"/>
              <a:t>Ajouter notre graphite en tant que </a:t>
            </a:r>
            <a:r>
              <a:rPr lang="fr-FR" altLang="fr-FR" sz="1400" dirty="0" err="1"/>
              <a:t>datasource</a:t>
            </a:r>
            <a:r>
              <a:rPr lang="fr-FR" altLang="fr-FR" sz="1400" dirty="0"/>
              <a:t> (fournir l’URL d’accès et choisir le mode </a:t>
            </a:r>
            <a:r>
              <a:rPr lang="fr-FR" altLang="fr-FR" sz="1400" dirty="0" smtClean="0"/>
              <a:t>Direct), puis tester</a:t>
            </a:r>
            <a:endParaRPr lang="fr-FR" altLang="fr-FR" sz="1400" dirty="0"/>
          </a:p>
          <a:p>
            <a:endParaRPr lang="fr-FR" altLang="fr-FR" sz="1400" dirty="0" smtClean="0"/>
          </a:p>
          <a:p>
            <a:endParaRPr lang="fr-FR" alt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22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56" y="2780928"/>
            <a:ext cx="2038350" cy="14287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8781"/>
            <a:ext cx="2105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1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altLang="fr-FR" dirty="0" smtClean="0">
                <a:solidFill>
                  <a:srgbClr val="FFC000"/>
                </a:solidFill>
              </a:rPr>
              <a:t>CHAPITRE </a:t>
            </a:r>
            <a:r>
              <a:rPr lang="fr-FR" altLang="fr-FR" dirty="0">
                <a:solidFill>
                  <a:srgbClr val="FFC000"/>
                </a:solidFill>
              </a:rPr>
              <a:t>05</a:t>
            </a:r>
            <a:r>
              <a:rPr lang="fr-FR" altLang="fr-FR" dirty="0"/>
              <a:t>_DEMO</a:t>
            </a:r>
          </a:p>
          <a:p>
            <a:endParaRPr lang="fr-FR" alt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23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/>
              <a:t>Injecter des données dans Graphite</a:t>
            </a:r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i="1" dirty="0" err="1" smtClean="0"/>
              <a:t>yum</a:t>
            </a:r>
            <a:r>
              <a:rPr lang="fr-FR" altLang="fr-FR" sz="1400" i="1" dirty="0" smtClean="0"/>
              <a:t> </a:t>
            </a:r>
            <a:r>
              <a:rPr lang="fr-FR" altLang="fr-FR" sz="1400" i="1" dirty="0" err="1" smtClean="0"/>
              <a:t>install</a:t>
            </a:r>
            <a:r>
              <a:rPr lang="fr-FR" altLang="fr-FR" sz="1400" i="1" dirty="0" smtClean="0"/>
              <a:t> </a:t>
            </a:r>
            <a:r>
              <a:rPr lang="fr-FR" altLang="fr-FR" sz="1400" i="1" dirty="0" err="1" smtClean="0"/>
              <a:t>nc</a:t>
            </a:r>
            <a:endParaRPr lang="fr-FR" altLang="fr-FR" sz="1400" i="1" dirty="0" smtClean="0"/>
          </a:p>
          <a:p>
            <a:r>
              <a:rPr lang="fr-FR" altLang="fr-FR" sz="1400" dirty="0" smtClean="0"/>
              <a:t>écrire </a:t>
            </a:r>
            <a:r>
              <a:rPr lang="fr-FR" altLang="fr-FR" sz="1400" dirty="0"/>
              <a:t>un </a:t>
            </a:r>
            <a:r>
              <a:rPr lang="fr-FR" altLang="fr-FR" sz="1400" dirty="0" err="1"/>
              <a:t>shell</a:t>
            </a:r>
            <a:r>
              <a:rPr lang="fr-FR" altLang="fr-FR" sz="1400" dirty="0"/>
              <a:t> sur votre VM, qui en sortie envoie ce type de données au format :</a:t>
            </a:r>
          </a:p>
          <a:p>
            <a:pPr lvl="1">
              <a:buFontTx/>
              <a:buNone/>
            </a:pPr>
            <a:r>
              <a:rPr lang="fr-FR" altLang="fr-FR" sz="1050" dirty="0"/>
              <a:t>stats.formation.Techsys.</a:t>
            </a:r>
            <a:r>
              <a:rPr lang="fr-FR" altLang="fr-FR" sz="1050" dirty="0">
                <a:solidFill>
                  <a:srgbClr val="00B050"/>
                </a:solidFill>
              </a:rPr>
              <a:t>prenom</a:t>
            </a:r>
            <a:r>
              <a:rPr lang="fr-FR" altLang="fr-FR" sz="1050" dirty="0"/>
              <a:t>.metrique1 4 1486981200</a:t>
            </a:r>
          </a:p>
          <a:p>
            <a:pPr lvl="1">
              <a:buFontTx/>
              <a:buNone/>
            </a:pPr>
            <a:r>
              <a:rPr lang="fr-FR" altLang="fr-FR" sz="1050" dirty="0"/>
              <a:t>stats.formation.Techsys.</a:t>
            </a:r>
            <a:r>
              <a:rPr lang="fr-FR" altLang="fr-FR" sz="1050" dirty="0">
                <a:solidFill>
                  <a:srgbClr val="00B050"/>
                </a:solidFill>
              </a:rPr>
              <a:t>prenom</a:t>
            </a:r>
            <a:r>
              <a:rPr lang="fr-FR" altLang="fr-FR" sz="1050" dirty="0"/>
              <a:t>.metrique2 1 1486981200</a:t>
            </a:r>
          </a:p>
          <a:p>
            <a:pPr lvl="1">
              <a:buFontTx/>
              <a:buNone/>
            </a:pPr>
            <a:r>
              <a:rPr lang="fr-FR" altLang="fr-FR" sz="1050" dirty="0"/>
              <a:t>stats.formation.Techsys.</a:t>
            </a:r>
            <a:r>
              <a:rPr lang="fr-FR" altLang="fr-FR" sz="1050" dirty="0">
                <a:solidFill>
                  <a:srgbClr val="00B050"/>
                </a:solidFill>
              </a:rPr>
              <a:t>prenom</a:t>
            </a:r>
            <a:r>
              <a:rPr lang="fr-FR" altLang="fr-FR" sz="1050" dirty="0"/>
              <a:t>.metrique3 5 1486981200</a:t>
            </a:r>
          </a:p>
          <a:p>
            <a:pPr lvl="1">
              <a:buFontTx/>
              <a:buNone/>
            </a:pPr>
            <a:endParaRPr lang="fr-FR" altLang="fr-FR" sz="1200" dirty="0"/>
          </a:p>
          <a:p>
            <a:pPr lvl="1">
              <a:buFontTx/>
              <a:buNone/>
            </a:pPr>
            <a:r>
              <a:rPr lang="fr-FR" altLang="fr-FR" sz="1400" dirty="0"/>
              <a:t>La valeur sera aléatoire et sera envoyée sur votre Graphite, et sur le mien</a:t>
            </a:r>
          </a:p>
          <a:p>
            <a:pPr lvl="1">
              <a:buFontTx/>
              <a:buNone/>
            </a:pPr>
            <a:r>
              <a:rPr lang="fr-FR" altLang="fr-FR" sz="800" dirty="0"/>
              <a:t>#!/</a:t>
            </a:r>
            <a:r>
              <a:rPr lang="fr-FR" altLang="fr-FR" sz="800" dirty="0" err="1"/>
              <a:t>usr</a:t>
            </a:r>
            <a:r>
              <a:rPr lang="fr-FR" altLang="fr-FR" sz="800" dirty="0"/>
              <a:t>/bin/</a:t>
            </a:r>
            <a:r>
              <a:rPr lang="fr-FR" altLang="fr-FR" sz="800" dirty="0" err="1"/>
              <a:t>bash</a:t>
            </a:r>
            <a:endParaRPr lang="fr-FR" altLang="fr-FR" sz="800" dirty="0"/>
          </a:p>
          <a:p>
            <a:pPr lvl="1">
              <a:buFontTx/>
              <a:buNone/>
            </a:pPr>
            <a:endParaRPr lang="fr-FR" altLang="fr-FR" sz="800" dirty="0"/>
          </a:p>
          <a:p>
            <a:pPr lvl="1">
              <a:buFontTx/>
              <a:buNone/>
            </a:pPr>
            <a:r>
              <a:rPr lang="fr-FR" altLang="fr-FR" sz="800" dirty="0"/>
              <a:t>GRAPHITE=</a:t>
            </a:r>
            <a:r>
              <a:rPr lang="fr-FR" altLang="fr-FR" sz="800" dirty="0">
                <a:solidFill>
                  <a:srgbClr val="00B050"/>
                </a:solidFill>
              </a:rPr>
              <a:t>blablabla</a:t>
            </a:r>
            <a:r>
              <a:rPr lang="fr-FR" altLang="fr-FR" sz="800" dirty="0"/>
              <a:t>    # </a:t>
            </a:r>
            <a:r>
              <a:rPr lang="fr-FR" altLang="fr-FR" sz="800" dirty="0" err="1"/>
              <a:t>metttez</a:t>
            </a:r>
            <a:r>
              <a:rPr lang="fr-FR" altLang="fr-FR" sz="800" dirty="0"/>
              <a:t> ici votre </a:t>
            </a:r>
            <a:r>
              <a:rPr lang="fr-FR" altLang="fr-FR" sz="800" dirty="0" err="1"/>
              <a:t>ip</a:t>
            </a:r>
            <a:r>
              <a:rPr lang="fr-FR" altLang="fr-FR" sz="800" dirty="0"/>
              <a:t> privée</a:t>
            </a:r>
          </a:p>
          <a:p>
            <a:pPr lvl="1">
              <a:buFontTx/>
              <a:buNone/>
            </a:pPr>
            <a:r>
              <a:rPr lang="fr-FR" altLang="fr-FR" sz="800" dirty="0"/>
              <a:t>GRAPHITE_JEROME=172.10.1.61</a:t>
            </a:r>
          </a:p>
          <a:p>
            <a:pPr lvl="1">
              <a:buFontTx/>
              <a:buNone/>
            </a:pPr>
            <a:r>
              <a:rPr lang="fr-FR" altLang="fr-FR" sz="800" dirty="0"/>
              <a:t>PORT=2003</a:t>
            </a:r>
          </a:p>
          <a:p>
            <a:pPr lvl="1">
              <a:buFontTx/>
              <a:buNone/>
            </a:pPr>
            <a:r>
              <a:rPr lang="fr-FR" altLang="fr-FR" sz="800" dirty="0"/>
              <a:t>PRENOM=</a:t>
            </a:r>
            <a:r>
              <a:rPr lang="fr-FR" altLang="fr-FR" sz="800" dirty="0">
                <a:solidFill>
                  <a:srgbClr val="00B050"/>
                </a:solidFill>
              </a:rPr>
              <a:t>blablabla</a:t>
            </a:r>
            <a:r>
              <a:rPr lang="fr-FR" altLang="fr-FR" sz="800" dirty="0"/>
              <a:t>          # mettez ici votre </a:t>
            </a:r>
            <a:r>
              <a:rPr lang="fr-FR" altLang="fr-FR" sz="800" dirty="0" err="1"/>
              <a:t>prenom</a:t>
            </a:r>
            <a:endParaRPr lang="fr-FR" altLang="fr-FR" sz="800" dirty="0"/>
          </a:p>
          <a:p>
            <a:pPr lvl="1">
              <a:buFontTx/>
              <a:buNone/>
            </a:pPr>
            <a:endParaRPr lang="fr-FR" altLang="fr-FR" sz="800" dirty="0"/>
          </a:p>
          <a:p>
            <a:pPr lvl="1">
              <a:buFontTx/>
              <a:buNone/>
            </a:pPr>
            <a:r>
              <a:rPr lang="fr-FR" altLang="fr-FR" sz="800" dirty="0" err="1"/>
              <a:t>while</a:t>
            </a:r>
            <a:r>
              <a:rPr lang="fr-FR" altLang="fr-FR" sz="800" dirty="0"/>
              <a:t> </a:t>
            </a:r>
            <a:r>
              <a:rPr lang="fr-FR" altLang="fr-FR" sz="800" dirty="0" err="1"/>
              <a:t>true</a:t>
            </a:r>
            <a:r>
              <a:rPr lang="fr-FR" altLang="fr-FR" sz="800" dirty="0"/>
              <a:t> ; do</a:t>
            </a:r>
          </a:p>
          <a:p>
            <a:pPr lvl="1">
              <a:buFontTx/>
              <a:buNone/>
            </a:pPr>
            <a:r>
              <a:rPr lang="fr-FR" altLang="fr-FR" sz="800" dirty="0"/>
              <a:t>        DATE=`date +%s`</a:t>
            </a:r>
          </a:p>
          <a:p>
            <a:pPr lvl="1">
              <a:buFontTx/>
              <a:buNone/>
            </a:pPr>
            <a:r>
              <a:rPr lang="fr-FR" altLang="fr-FR" sz="800" dirty="0"/>
              <a:t>        for METRIQUE in `</a:t>
            </a:r>
            <a:r>
              <a:rPr lang="fr-FR" altLang="fr-FR" sz="800" dirty="0" err="1"/>
              <a:t>seq</a:t>
            </a:r>
            <a:r>
              <a:rPr lang="fr-FR" altLang="fr-FR" sz="800" dirty="0"/>
              <a:t> 1 3` ; do</a:t>
            </a:r>
          </a:p>
          <a:p>
            <a:pPr lvl="1">
              <a:buFontTx/>
              <a:buNone/>
            </a:pPr>
            <a:r>
              <a:rPr lang="fr-FR" altLang="fr-FR" sz="800" dirty="0"/>
              <a:t>                </a:t>
            </a:r>
            <a:r>
              <a:rPr lang="fr-FR" altLang="fr-FR" sz="800" dirty="0" err="1"/>
              <a:t>echo</a:t>
            </a:r>
            <a:r>
              <a:rPr lang="fr-FR" altLang="fr-FR" sz="800" dirty="0"/>
              <a:t> "Calcul </a:t>
            </a:r>
            <a:r>
              <a:rPr lang="fr-FR" altLang="fr-FR" sz="800" dirty="0" err="1"/>
              <a:t>aleatoire</a:t>
            </a:r>
            <a:r>
              <a:rPr lang="fr-FR" altLang="fr-FR" sz="800" dirty="0"/>
              <a:t> de la </a:t>
            </a:r>
            <a:r>
              <a:rPr lang="fr-FR" altLang="fr-FR" sz="800" dirty="0" err="1"/>
              <a:t>metrique</a:t>
            </a:r>
            <a:r>
              <a:rPr lang="fr-FR" altLang="fr-FR" sz="800" dirty="0"/>
              <a:t> $METRIQUE pour $PRENOM a $DATE"</a:t>
            </a:r>
          </a:p>
          <a:p>
            <a:pPr lvl="1">
              <a:buFontTx/>
              <a:buNone/>
            </a:pPr>
            <a:r>
              <a:rPr lang="fr-FR" altLang="fr-FR" sz="800" dirty="0"/>
              <a:t>                RANDOMSCORE=`</a:t>
            </a:r>
            <a:r>
              <a:rPr lang="fr-FR" altLang="fr-FR" sz="800" dirty="0" err="1"/>
              <a:t>awk</a:t>
            </a:r>
            <a:r>
              <a:rPr lang="fr-FR" altLang="fr-FR" sz="800" dirty="0"/>
              <a:t> -v min=0 -v max=20 'BEGIN{</a:t>
            </a:r>
            <a:r>
              <a:rPr lang="fr-FR" altLang="fr-FR" sz="800" dirty="0" err="1"/>
              <a:t>srand</a:t>
            </a:r>
            <a:r>
              <a:rPr lang="fr-FR" altLang="fr-FR" sz="800" dirty="0"/>
              <a:t>(); </a:t>
            </a:r>
            <a:r>
              <a:rPr lang="fr-FR" altLang="fr-FR" sz="800" dirty="0" err="1"/>
              <a:t>print</a:t>
            </a:r>
            <a:r>
              <a:rPr lang="fr-FR" altLang="fr-FR" sz="800" dirty="0"/>
              <a:t> </a:t>
            </a:r>
            <a:r>
              <a:rPr lang="fr-FR" altLang="fr-FR" sz="800" dirty="0" err="1"/>
              <a:t>int</a:t>
            </a:r>
            <a:r>
              <a:rPr lang="fr-FR" altLang="fr-FR" sz="800" dirty="0"/>
              <a:t>(</a:t>
            </a:r>
            <a:r>
              <a:rPr lang="fr-FR" altLang="fr-FR" sz="800" dirty="0" err="1"/>
              <a:t>min+rand</a:t>
            </a:r>
            <a:r>
              <a:rPr lang="fr-FR" altLang="fr-FR" sz="800" dirty="0"/>
              <a:t>()*(max-min+1))}'`</a:t>
            </a:r>
          </a:p>
          <a:p>
            <a:pPr lvl="1">
              <a:buFontTx/>
              <a:buNone/>
            </a:pPr>
            <a:r>
              <a:rPr lang="fr-FR" altLang="fr-FR" sz="800" dirty="0"/>
              <a:t>                </a:t>
            </a:r>
            <a:r>
              <a:rPr lang="fr-FR" altLang="fr-FR" sz="800" dirty="0" err="1"/>
              <a:t>sleep</a:t>
            </a:r>
            <a:r>
              <a:rPr lang="fr-FR" altLang="fr-FR" sz="800" dirty="0"/>
              <a:t> 3</a:t>
            </a:r>
          </a:p>
          <a:p>
            <a:pPr lvl="1">
              <a:buFontTx/>
              <a:buNone/>
            </a:pPr>
            <a:r>
              <a:rPr lang="fr-FR" altLang="fr-FR" sz="800" dirty="0"/>
              <a:t>                </a:t>
            </a:r>
            <a:r>
              <a:rPr lang="fr-FR" altLang="fr-FR" sz="800" dirty="0" err="1"/>
              <a:t>echo</a:t>
            </a:r>
            <a:r>
              <a:rPr lang="fr-FR" altLang="fr-FR" sz="800" dirty="0"/>
              <a:t> "Envoi vers Graphite de la valeur $RANDOMSCORE a $DATE"</a:t>
            </a:r>
          </a:p>
          <a:p>
            <a:pPr lvl="1">
              <a:buFontTx/>
              <a:buNone/>
            </a:pPr>
            <a:r>
              <a:rPr lang="fr-FR" altLang="fr-FR" sz="800" dirty="0"/>
              <a:t>                </a:t>
            </a:r>
            <a:r>
              <a:rPr lang="fr-FR" altLang="fr-FR" sz="800" dirty="0" err="1"/>
              <a:t>echo</a:t>
            </a:r>
            <a:r>
              <a:rPr lang="fr-FR" altLang="fr-FR" sz="800" dirty="0"/>
              <a:t> "</a:t>
            </a:r>
            <a:r>
              <a:rPr lang="fr-FR" altLang="fr-FR" sz="800" dirty="0" err="1"/>
              <a:t>stats.formation.Techsys</a:t>
            </a:r>
            <a:r>
              <a:rPr lang="fr-FR" altLang="fr-FR" sz="800" dirty="0"/>
              <a:t>.${PRENOM}.</a:t>
            </a:r>
            <a:r>
              <a:rPr lang="fr-FR" altLang="fr-FR" sz="800" dirty="0" err="1"/>
              <a:t>metrique</a:t>
            </a:r>
            <a:r>
              <a:rPr lang="fr-FR" altLang="fr-FR" sz="800" dirty="0"/>
              <a:t>${METRIQUE} ${RANDOMSCORE} ${DATE}" | </a:t>
            </a:r>
            <a:r>
              <a:rPr lang="fr-FR" altLang="fr-FR" sz="800" dirty="0" err="1"/>
              <a:t>nc</a:t>
            </a:r>
            <a:r>
              <a:rPr lang="fr-FR" altLang="fr-FR" sz="800" dirty="0"/>
              <a:t> ${GRAPHITE} ${PORT}</a:t>
            </a:r>
          </a:p>
          <a:p>
            <a:pPr lvl="1">
              <a:buFontTx/>
              <a:buNone/>
            </a:pPr>
            <a:r>
              <a:rPr lang="fr-FR" altLang="fr-FR" sz="800" dirty="0"/>
              <a:t>	        </a:t>
            </a:r>
            <a:r>
              <a:rPr lang="fr-FR" altLang="fr-FR" sz="800" dirty="0" err="1"/>
              <a:t>echo</a:t>
            </a:r>
            <a:r>
              <a:rPr lang="fr-FR" altLang="fr-FR" sz="800" dirty="0"/>
              <a:t> "Envoi vers Graphite de Jérôme de la valeur $RANDOMSCORE a $DATE"</a:t>
            </a:r>
          </a:p>
          <a:p>
            <a:pPr lvl="1">
              <a:buFontTx/>
              <a:buNone/>
            </a:pPr>
            <a:r>
              <a:rPr lang="fr-FR" altLang="fr-FR" sz="800" dirty="0"/>
              <a:t>                </a:t>
            </a:r>
            <a:r>
              <a:rPr lang="fr-FR" altLang="fr-FR" sz="800" dirty="0" err="1"/>
              <a:t>echo</a:t>
            </a:r>
            <a:r>
              <a:rPr lang="fr-FR" altLang="fr-FR" sz="800" dirty="0"/>
              <a:t> "</a:t>
            </a:r>
            <a:r>
              <a:rPr lang="fr-FR" altLang="fr-FR" sz="800" dirty="0" err="1"/>
              <a:t>stats.formation.Techsys</a:t>
            </a:r>
            <a:r>
              <a:rPr lang="fr-FR" altLang="fr-FR" sz="800" dirty="0"/>
              <a:t>.${PRENOM}.</a:t>
            </a:r>
            <a:r>
              <a:rPr lang="fr-FR" altLang="fr-FR" sz="800" dirty="0" err="1"/>
              <a:t>metrique</a:t>
            </a:r>
            <a:r>
              <a:rPr lang="fr-FR" altLang="fr-FR" sz="800" dirty="0"/>
              <a:t>${METRIQUE} ${RANDOMSCORE} ${DATE}" | </a:t>
            </a:r>
            <a:r>
              <a:rPr lang="fr-FR" altLang="fr-FR" sz="800" dirty="0" err="1"/>
              <a:t>nc</a:t>
            </a:r>
            <a:r>
              <a:rPr lang="fr-FR" altLang="fr-FR" sz="800" dirty="0"/>
              <a:t> ${GRAPHITE_JEROME} ${PORT}</a:t>
            </a:r>
          </a:p>
          <a:p>
            <a:pPr lvl="1">
              <a:buFontTx/>
              <a:buNone/>
            </a:pPr>
            <a:r>
              <a:rPr lang="fr-FR" altLang="fr-FR" sz="800" dirty="0"/>
              <a:t>        </a:t>
            </a:r>
            <a:r>
              <a:rPr lang="fr-FR" altLang="fr-FR" sz="800" dirty="0" err="1"/>
              <a:t>done</a:t>
            </a:r>
            <a:endParaRPr lang="fr-FR" altLang="fr-FR" sz="800" dirty="0"/>
          </a:p>
          <a:p>
            <a:pPr lvl="1">
              <a:buFontTx/>
              <a:buNone/>
            </a:pPr>
            <a:r>
              <a:rPr lang="fr-FR" altLang="fr-FR" sz="800" dirty="0"/>
              <a:t>        </a:t>
            </a:r>
            <a:r>
              <a:rPr lang="fr-FR" altLang="fr-FR" sz="800" dirty="0" err="1"/>
              <a:t>echo</a:t>
            </a:r>
            <a:r>
              <a:rPr lang="fr-FR" altLang="fr-FR" sz="800" dirty="0"/>
              <a:t> "Nouvelle </a:t>
            </a:r>
            <a:r>
              <a:rPr lang="fr-FR" altLang="fr-FR" sz="800" dirty="0" err="1"/>
              <a:t>iteration</a:t>
            </a:r>
            <a:r>
              <a:rPr lang="fr-FR" altLang="fr-FR" sz="800" dirty="0"/>
              <a:t> de la boucle dans 1 minute ..."</a:t>
            </a:r>
          </a:p>
          <a:p>
            <a:pPr lvl="1">
              <a:buFontTx/>
              <a:buNone/>
            </a:pPr>
            <a:r>
              <a:rPr lang="fr-FR" altLang="fr-FR" sz="800" dirty="0"/>
              <a:t>        </a:t>
            </a:r>
            <a:r>
              <a:rPr lang="fr-FR" altLang="fr-FR" sz="800" dirty="0" err="1"/>
              <a:t>sleep</a:t>
            </a:r>
            <a:r>
              <a:rPr lang="fr-FR" altLang="fr-FR" sz="800" dirty="0"/>
              <a:t> 60</a:t>
            </a:r>
          </a:p>
          <a:p>
            <a:pPr lvl="1">
              <a:buFontTx/>
              <a:buNone/>
            </a:pPr>
            <a:r>
              <a:rPr lang="fr-FR" altLang="fr-FR" sz="800" dirty="0" err="1"/>
              <a:t>done</a:t>
            </a:r>
            <a:endParaRPr lang="fr-FR" altLang="fr-FR" sz="800" dirty="0"/>
          </a:p>
          <a:p>
            <a:pPr lvl="1">
              <a:buFontTx/>
              <a:buNone/>
            </a:pPr>
            <a:endParaRPr lang="fr-FR" alt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24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Visualiser les métriques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defRPr/>
            </a:pPr>
            <a:r>
              <a:rPr lang="fr-FR" sz="1400" dirty="0"/>
              <a:t>Identifier sur Graphite la façon dont sont stockées vos métriques</a:t>
            </a:r>
          </a:p>
          <a:p>
            <a:pPr lvl="1">
              <a:defRPr/>
            </a:pPr>
            <a:r>
              <a:rPr lang="fr-FR" sz="1200" i="1" dirty="0" err="1"/>
              <a:t>find</a:t>
            </a:r>
            <a:r>
              <a:rPr lang="fr-FR" sz="1200" i="1" dirty="0"/>
              <a:t> /var/lib/</a:t>
            </a:r>
            <a:r>
              <a:rPr lang="fr-FR" sz="1200" i="1" dirty="0" err="1"/>
              <a:t>carbon</a:t>
            </a:r>
            <a:r>
              <a:rPr lang="fr-FR" sz="1200" i="1" dirty="0"/>
              <a:t>/</a:t>
            </a:r>
            <a:r>
              <a:rPr lang="fr-FR" sz="1200" i="1" dirty="0" err="1"/>
              <a:t>whisper</a:t>
            </a:r>
            <a:r>
              <a:rPr lang="fr-FR" sz="1200" i="1" dirty="0"/>
              <a:t>/</a:t>
            </a:r>
            <a:r>
              <a:rPr lang="fr-FR" sz="1200" i="1" dirty="0" err="1"/>
              <a:t>stats</a:t>
            </a:r>
            <a:r>
              <a:rPr lang="fr-FR" sz="1200" i="1" dirty="0"/>
              <a:t>/formation</a:t>
            </a:r>
          </a:p>
          <a:p>
            <a:pPr lvl="1">
              <a:defRPr/>
            </a:pPr>
            <a:endParaRPr lang="fr-FR" sz="900" b="1" dirty="0"/>
          </a:p>
          <a:p>
            <a:pPr lvl="1">
              <a:buFontTx/>
              <a:buNone/>
              <a:defRPr/>
            </a:pPr>
            <a:r>
              <a:rPr lang="fr-FR" sz="1400" dirty="0"/>
              <a:t>Lire un de vos fichier </a:t>
            </a:r>
            <a:r>
              <a:rPr lang="fr-FR" sz="1400" dirty="0" err="1"/>
              <a:t>wsp</a:t>
            </a:r>
            <a:endParaRPr lang="fr-FR" sz="1400" dirty="0"/>
          </a:p>
          <a:p>
            <a:pPr lvl="2">
              <a:buFont typeface="Arial" charset="0"/>
              <a:buChar char="▫"/>
              <a:defRPr/>
            </a:pPr>
            <a:r>
              <a:rPr lang="fr-FR" sz="1200" i="1" dirty="0"/>
              <a:t>/</a:t>
            </a:r>
            <a:r>
              <a:rPr lang="fr-FR" sz="1200" i="1" dirty="0" err="1"/>
              <a:t>usr</a:t>
            </a:r>
            <a:r>
              <a:rPr lang="fr-FR" sz="1200" i="1" dirty="0"/>
              <a:t>/bin/</a:t>
            </a:r>
            <a:r>
              <a:rPr lang="fr-FR" sz="1200" i="1" dirty="0" err="1"/>
              <a:t>whisper-fetch</a:t>
            </a:r>
            <a:r>
              <a:rPr lang="fr-FR" sz="1200" i="1" dirty="0"/>
              <a:t> /var/lib/</a:t>
            </a:r>
            <a:r>
              <a:rPr lang="fr-FR" sz="1200" i="1" dirty="0" err="1"/>
              <a:t>carbon</a:t>
            </a:r>
            <a:r>
              <a:rPr lang="fr-FR" sz="1200" i="1" dirty="0"/>
              <a:t>/</a:t>
            </a:r>
            <a:r>
              <a:rPr lang="fr-FR" sz="1200" i="1" dirty="0" err="1"/>
              <a:t>whisper</a:t>
            </a:r>
            <a:r>
              <a:rPr lang="fr-FR" sz="1200" i="1" dirty="0"/>
              <a:t>/</a:t>
            </a:r>
            <a:r>
              <a:rPr lang="fr-FR" sz="1200" i="1" dirty="0" err="1"/>
              <a:t>stats</a:t>
            </a:r>
            <a:r>
              <a:rPr lang="fr-FR" sz="1200" i="1" dirty="0"/>
              <a:t>/formation/</a:t>
            </a:r>
            <a:r>
              <a:rPr lang="fr-FR" sz="1200" i="1" dirty="0" err="1"/>
              <a:t>Techsys</a:t>
            </a:r>
            <a:r>
              <a:rPr lang="fr-FR" sz="1200" i="1" dirty="0"/>
              <a:t>/</a:t>
            </a:r>
            <a:r>
              <a:rPr lang="fr-FR" sz="1200" i="1" dirty="0" err="1">
                <a:solidFill>
                  <a:srgbClr val="00B050"/>
                </a:solidFill>
              </a:rPr>
              <a:t>jerome</a:t>
            </a:r>
            <a:r>
              <a:rPr lang="fr-FR" sz="1200" i="1" dirty="0"/>
              <a:t>/metrique1.wsp</a:t>
            </a:r>
          </a:p>
          <a:p>
            <a:pPr lvl="1">
              <a:buFontTx/>
              <a:buNone/>
              <a:defRPr/>
            </a:pPr>
            <a:r>
              <a:rPr lang="fr-FR" sz="1200" dirty="0"/>
              <a:t>Pour ceux qui connaissent, c’est comme une base RRD (</a:t>
            </a:r>
            <a:r>
              <a:rPr lang="fr-FR" sz="1200" dirty="0" err="1"/>
              <a:t>database</a:t>
            </a:r>
            <a:r>
              <a:rPr lang="fr-FR" sz="1200" dirty="0"/>
              <a:t> circulaire à taille fixe)</a:t>
            </a:r>
          </a:p>
          <a:p>
            <a:pPr lvl="1">
              <a:buFontTx/>
              <a:buNone/>
            </a:pPr>
            <a:endParaRPr lang="fr-FR" alt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25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Créer des graphiques dans </a:t>
            </a:r>
            <a:r>
              <a:rPr lang="fr-FR" altLang="fr-FR" dirty="0" err="1" smtClean="0"/>
              <a:t>Grafana</a:t>
            </a:r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dirty="0"/>
              <a:t>Passer admin sur </a:t>
            </a:r>
            <a:r>
              <a:rPr lang="fr-FR" altLang="fr-FR" sz="1400" dirty="0" err="1"/>
              <a:t>Grafana</a:t>
            </a:r>
            <a:endParaRPr lang="fr-FR" altLang="fr-FR" sz="1400" dirty="0"/>
          </a:p>
          <a:p>
            <a:r>
              <a:rPr lang="fr-FR" altLang="fr-FR" sz="1400" dirty="0"/>
              <a:t>Créer un </a:t>
            </a:r>
            <a:r>
              <a:rPr lang="fr-FR" altLang="fr-FR" sz="1400" dirty="0" err="1"/>
              <a:t>dashboard</a:t>
            </a:r>
            <a:r>
              <a:rPr lang="fr-FR" altLang="fr-FR" sz="1400" dirty="0"/>
              <a:t> personnel</a:t>
            </a:r>
          </a:p>
          <a:p>
            <a:r>
              <a:rPr lang="fr-FR" altLang="fr-FR" sz="1400" dirty="0" err="1"/>
              <a:t>Grapher</a:t>
            </a:r>
            <a:r>
              <a:rPr lang="fr-FR" altLang="fr-FR" sz="1400" dirty="0"/>
              <a:t> vos métriques</a:t>
            </a:r>
          </a:p>
          <a:p>
            <a:r>
              <a:rPr lang="fr-FR" altLang="fr-FR" sz="1400" dirty="0"/>
              <a:t>Utiliser les </a:t>
            </a:r>
            <a:r>
              <a:rPr lang="fr-FR" altLang="fr-FR" sz="1400" dirty="0" err="1"/>
              <a:t>wildcards</a:t>
            </a:r>
            <a:endParaRPr lang="fr-FR" altLang="fr-FR" sz="1400" dirty="0"/>
          </a:p>
          <a:p>
            <a:r>
              <a:rPr lang="fr-FR" altLang="fr-FR" sz="1400" dirty="0"/>
              <a:t>On a donc 1 </a:t>
            </a:r>
            <a:r>
              <a:rPr lang="fr-FR" altLang="fr-FR" sz="1400" dirty="0" err="1"/>
              <a:t>dashboard</a:t>
            </a:r>
            <a:r>
              <a:rPr lang="fr-FR" altLang="fr-FR" sz="1400" dirty="0"/>
              <a:t> par intervenant; pourquoi ne pas avoir un seul </a:t>
            </a:r>
            <a:r>
              <a:rPr lang="fr-FR" altLang="fr-FR" sz="1400" dirty="0" err="1"/>
              <a:t>dashboard</a:t>
            </a:r>
            <a:r>
              <a:rPr lang="fr-FR" altLang="fr-FR" sz="1400" dirty="0"/>
              <a:t>  </a:t>
            </a:r>
            <a:r>
              <a:rPr lang="fr-FR" altLang="fr-FR" sz="1400" dirty="0" smtClean="0"/>
              <a:t>évolutif ?</a:t>
            </a:r>
            <a:endParaRPr lang="fr-FR" altLang="fr-FR" sz="1400" dirty="0"/>
          </a:p>
          <a:p>
            <a:pPr lvl="1"/>
            <a:r>
              <a:rPr lang="fr-FR" altLang="fr-FR" sz="1200" dirty="0"/>
              <a:t>Utiliser les </a:t>
            </a:r>
            <a:r>
              <a:rPr lang="fr-FR" altLang="fr-FR" sz="1200" dirty="0" err="1"/>
              <a:t>templates</a:t>
            </a:r>
            <a:r>
              <a:rPr lang="fr-FR" altLang="fr-FR" sz="1200" dirty="0"/>
              <a:t> pour pouvoir choisir les métriques de vos camarades</a:t>
            </a:r>
          </a:p>
          <a:p>
            <a:pPr lvl="1"/>
            <a:r>
              <a:rPr lang="fr-FR" altLang="fr-FR" sz="1200" dirty="0"/>
              <a:t>Sera fait sur le poste de </a:t>
            </a:r>
            <a:r>
              <a:rPr lang="fr-FR" altLang="fr-FR" sz="1200" dirty="0" err="1"/>
              <a:t>Jerome</a:t>
            </a:r>
            <a:endParaRPr lang="fr-FR" altLang="fr-FR" sz="1200" dirty="0"/>
          </a:p>
          <a:p>
            <a:pPr lvl="1">
              <a:buFontTx/>
              <a:buNone/>
            </a:pPr>
            <a:endParaRPr lang="fr-FR" altLang="fr-FR" sz="1200" dirty="0" smtClean="0"/>
          </a:p>
          <a:p>
            <a:pPr lvl="1">
              <a:buFontTx/>
              <a:buNone/>
            </a:pPr>
            <a:endParaRPr lang="fr-FR" alt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26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" y="3356992"/>
            <a:ext cx="921532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Créer des graphiques dans </a:t>
            </a:r>
            <a:r>
              <a:rPr lang="fr-FR" altLang="fr-FR" dirty="0" err="1" smtClean="0"/>
              <a:t>Grafana</a:t>
            </a:r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dirty="0" err="1" smtClean="0"/>
              <a:t>Singlestat</a:t>
            </a:r>
            <a:r>
              <a:rPr lang="fr-FR" altLang="fr-FR" sz="1400" dirty="0" smtClean="0"/>
              <a:t> (jauge)</a:t>
            </a:r>
            <a:endParaRPr lang="fr-FR" altLang="fr-FR" sz="1200" dirty="0"/>
          </a:p>
          <a:p>
            <a:pPr lvl="1">
              <a:buFontTx/>
              <a:buNone/>
            </a:pPr>
            <a:endParaRPr lang="fr-FR" altLang="fr-FR" sz="1200" dirty="0" smtClean="0"/>
          </a:p>
          <a:p>
            <a:pPr lvl="1">
              <a:buFontTx/>
              <a:buNone/>
            </a:pPr>
            <a:endParaRPr lang="fr-FR" alt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27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" y="2132856"/>
            <a:ext cx="9005263" cy="14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altLang="fr-FR" dirty="0">
                <a:solidFill>
                  <a:srgbClr val="FFC000"/>
                </a:solidFill>
              </a:rPr>
              <a:t>CHAPITRE 01</a:t>
            </a:r>
            <a:r>
              <a:rPr lang="fr-FR" altLang="fr-FR" dirty="0"/>
              <a:t>_GRAPHITE GRAFANA QUI FAIT QUOI </a:t>
            </a:r>
            <a:r>
              <a:rPr lang="fr-FR" altLang="fr-FR" dirty="0" smtClean="0"/>
              <a:t>?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3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Qui fait quoi ?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Graphite</a:t>
            </a:r>
          </a:p>
          <a:p>
            <a:pPr lvl="1"/>
            <a:r>
              <a:rPr lang="fr-FR" altLang="fr-FR" sz="1100" dirty="0" err="1"/>
              <a:t>Timed-series</a:t>
            </a:r>
            <a:r>
              <a:rPr lang="fr-FR" altLang="fr-FR" sz="1100" dirty="0"/>
              <a:t> </a:t>
            </a:r>
            <a:r>
              <a:rPr lang="fr-FR" altLang="fr-FR" sz="1100" dirty="0" err="1"/>
              <a:t>database</a:t>
            </a:r>
            <a:r>
              <a:rPr lang="fr-FR" altLang="fr-FR" sz="1100" dirty="0"/>
              <a:t>, basé sur la </a:t>
            </a:r>
            <a:r>
              <a:rPr lang="fr-FR" altLang="fr-FR" sz="1100" dirty="0" err="1"/>
              <a:t>framework</a:t>
            </a:r>
            <a:r>
              <a:rPr lang="fr-FR" altLang="fr-FR" sz="1100" dirty="0"/>
              <a:t> python Django</a:t>
            </a:r>
          </a:p>
          <a:p>
            <a:pPr lvl="1"/>
            <a:r>
              <a:rPr lang="fr-FR" altLang="fr-FR" sz="1100" dirty="0"/>
              <a:t>= </a:t>
            </a:r>
            <a:r>
              <a:rPr lang="fr-FR" altLang="fr-FR" sz="1100" dirty="0" err="1"/>
              <a:t>Backend</a:t>
            </a:r>
            <a:r>
              <a:rPr lang="fr-FR" altLang="fr-FR" sz="1100" dirty="0"/>
              <a:t> de stockage de données (</a:t>
            </a:r>
            <a:r>
              <a:rPr lang="fr-FR" altLang="fr-FR" sz="1100" dirty="0" err="1"/>
              <a:t>datapoints</a:t>
            </a:r>
            <a:r>
              <a:rPr lang="fr-FR" altLang="fr-FR" sz="1100" dirty="0"/>
              <a:t>) dans le </a:t>
            </a:r>
            <a:r>
              <a:rPr lang="fr-FR" altLang="fr-FR" sz="1100" dirty="0" err="1"/>
              <a:t>temp</a:t>
            </a:r>
            <a:r>
              <a:rPr lang="fr-FR" altLang="fr-FR" sz="1100" dirty="0"/>
              <a:t> (</a:t>
            </a:r>
            <a:r>
              <a:rPr lang="fr-FR" altLang="fr-FR" sz="1100" dirty="0" err="1"/>
              <a:t>epoch</a:t>
            </a:r>
            <a:r>
              <a:rPr lang="fr-FR" altLang="fr-FR" sz="1100" dirty="0"/>
              <a:t> time)</a:t>
            </a:r>
          </a:p>
          <a:p>
            <a:pPr lvl="1"/>
            <a:r>
              <a:rPr lang="fr-FR" altLang="fr-FR" sz="1100" dirty="0"/>
              <a:t>3 composants :</a:t>
            </a:r>
          </a:p>
          <a:p>
            <a:pPr lvl="2"/>
            <a:r>
              <a:rPr lang="fr-FR" altLang="fr-FR" sz="900" dirty="0" err="1"/>
              <a:t>Carbon</a:t>
            </a:r>
            <a:r>
              <a:rPr lang="fr-FR" altLang="fr-FR" sz="900" dirty="0"/>
              <a:t>-cache : c’est à lui qu’on cause quand on </a:t>
            </a:r>
            <a:r>
              <a:rPr lang="fr-FR" altLang="fr-FR" sz="900" dirty="0" err="1"/>
              <a:t>popule</a:t>
            </a:r>
            <a:r>
              <a:rPr lang="fr-FR" altLang="fr-FR" sz="900" dirty="0"/>
              <a:t> des métriques</a:t>
            </a:r>
          </a:p>
          <a:p>
            <a:pPr lvl="2"/>
            <a:r>
              <a:rPr lang="fr-FR" altLang="fr-FR" sz="900" dirty="0" err="1"/>
              <a:t>Whisper</a:t>
            </a:r>
            <a:r>
              <a:rPr lang="fr-FR" altLang="fr-FR" sz="900" dirty="0"/>
              <a:t> : gestionnaire de bases WSP (= RRD mais écrit en python)</a:t>
            </a:r>
          </a:p>
          <a:p>
            <a:pPr lvl="2"/>
            <a:r>
              <a:rPr lang="fr-FR" altLang="fr-FR" sz="900" dirty="0"/>
              <a:t>Graphite-</a:t>
            </a:r>
            <a:r>
              <a:rPr lang="fr-FR" altLang="fr-FR" sz="900" dirty="0" err="1"/>
              <a:t>webapp</a:t>
            </a:r>
            <a:r>
              <a:rPr lang="fr-FR" altLang="fr-FR" sz="900" dirty="0"/>
              <a:t> : IHM simpliste (restitution de graphe, tableaux de bord), et moteur de rendu (API HTTP), nécessite un serveur Apache </a:t>
            </a:r>
            <a:r>
              <a:rPr lang="fr-FR" altLang="fr-FR" sz="900" dirty="0" smtClean="0"/>
              <a:t>WSGI</a:t>
            </a:r>
          </a:p>
          <a:p>
            <a:pPr lvl="2"/>
            <a:endParaRPr lang="fr-FR" altLang="fr-FR" sz="900" dirty="0"/>
          </a:p>
          <a:p>
            <a:r>
              <a:rPr lang="fr-FR" altLang="fr-FR" sz="1400" b="1" dirty="0" err="1"/>
              <a:t>Grafana</a:t>
            </a:r>
            <a:endParaRPr lang="fr-FR" altLang="fr-FR" sz="1400" b="1" dirty="0"/>
          </a:p>
          <a:p>
            <a:pPr lvl="1"/>
            <a:r>
              <a:rPr lang="fr-FR" altLang="fr-FR" sz="1100" dirty="0"/>
              <a:t>C’est l’IHM : restitution graphique, tableaux de bord, </a:t>
            </a:r>
            <a:r>
              <a:rPr lang="fr-FR" altLang="fr-FR" sz="1100" dirty="0" err="1"/>
              <a:t>etc</a:t>
            </a:r>
            <a:r>
              <a:rPr lang="fr-FR" altLang="fr-FR" sz="1100" dirty="0"/>
              <a:t> …</a:t>
            </a:r>
          </a:p>
          <a:p>
            <a:pPr lvl="1"/>
            <a:r>
              <a:rPr lang="fr-FR" altLang="fr-FR" sz="1100" dirty="0" err="1"/>
              <a:t>Grafana</a:t>
            </a:r>
            <a:r>
              <a:rPr lang="fr-FR" altLang="fr-FR" sz="1100" dirty="0"/>
              <a:t> se câble dans notre cas sur la </a:t>
            </a:r>
            <a:r>
              <a:rPr lang="fr-FR" altLang="fr-FR" sz="1100" dirty="0" err="1"/>
              <a:t>webapp</a:t>
            </a:r>
            <a:r>
              <a:rPr lang="fr-FR" altLang="fr-FR" sz="1100" dirty="0"/>
              <a:t> Graphite</a:t>
            </a:r>
          </a:p>
          <a:p>
            <a:pPr lvl="2"/>
            <a:r>
              <a:rPr lang="fr-FR" altLang="fr-FR" sz="900" dirty="0"/>
              <a:t>De nombreux autres </a:t>
            </a:r>
            <a:r>
              <a:rPr lang="fr-FR" altLang="fr-FR" sz="900" dirty="0" err="1"/>
              <a:t>backends</a:t>
            </a:r>
            <a:r>
              <a:rPr lang="fr-FR" altLang="fr-FR" sz="900" dirty="0"/>
              <a:t> sont possibles : </a:t>
            </a:r>
            <a:r>
              <a:rPr lang="fr-FR" altLang="fr-FR" sz="900" dirty="0" err="1"/>
              <a:t>InfluxDB</a:t>
            </a:r>
            <a:r>
              <a:rPr lang="fr-FR" altLang="fr-FR" sz="900" dirty="0"/>
              <a:t>, </a:t>
            </a:r>
            <a:r>
              <a:rPr lang="fr-FR" altLang="fr-FR" sz="900" dirty="0" err="1"/>
              <a:t>OpenTSDB</a:t>
            </a:r>
            <a:r>
              <a:rPr lang="fr-FR" altLang="fr-FR" sz="900" dirty="0"/>
              <a:t>, </a:t>
            </a:r>
            <a:r>
              <a:rPr lang="fr-FR" altLang="fr-FR" sz="900" dirty="0" err="1"/>
              <a:t>Elastic</a:t>
            </a:r>
            <a:r>
              <a:rPr lang="fr-FR" altLang="fr-FR" sz="900" dirty="0"/>
              <a:t> </a:t>
            </a:r>
            <a:r>
              <a:rPr lang="fr-FR" altLang="fr-FR" sz="900" dirty="0" err="1"/>
              <a:t>Search</a:t>
            </a:r>
            <a:r>
              <a:rPr lang="fr-FR" altLang="fr-FR" sz="900" dirty="0"/>
              <a:t>, </a:t>
            </a:r>
            <a:r>
              <a:rPr lang="fr-FR" altLang="fr-FR" sz="900" dirty="0" err="1"/>
              <a:t>CollectD</a:t>
            </a:r>
            <a:r>
              <a:rPr lang="fr-FR" altLang="fr-FR" sz="900" dirty="0"/>
              <a:t> …</a:t>
            </a:r>
          </a:p>
          <a:p>
            <a:pPr lvl="2"/>
            <a:r>
              <a:rPr lang="fr-FR" altLang="fr-FR" sz="900" dirty="0"/>
              <a:t>On peut utiliser de multiples </a:t>
            </a:r>
            <a:r>
              <a:rPr lang="fr-FR" altLang="fr-FR" sz="900" dirty="0" err="1"/>
              <a:t>backends</a:t>
            </a:r>
            <a:r>
              <a:rPr lang="fr-FR" altLang="fr-FR" sz="900" dirty="0"/>
              <a:t> sur un même </a:t>
            </a:r>
            <a:r>
              <a:rPr lang="fr-FR" altLang="fr-FR" sz="900" dirty="0" err="1"/>
              <a:t>dashboard</a:t>
            </a:r>
            <a:r>
              <a:rPr lang="fr-FR" altLang="fr-FR" sz="900" dirty="0"/>
              <a:t>.</a:t>
            </a:r>
          </a:p>
          <a:p>
            <a:pPr lvl="1"/>
            <a:r>
              <a:rPr lang="fr-FR" altLang="fr-FR" sz="1100" dirty="0" err="1"/>
              <a:t>Grafana</a:t>
            </a:r>
            <a:r>
              <a:rPr lang="fr-FR" altLang="fr-FR" sz="1100" dirty="0"/>
              <a:t> est modulaire (plugins disponibles)</a:t>
            </a:r>
          </a:p>
          <a:p>
            <a:pPr lvl="1"/>
            <a:r>
              <a:rPr lang="fr-FR" altLang="fr-FR" sz="1100" dirty="0" err="1"/>
              <a:t>Grafana</a:t>
            </a:r>
            <a:r>
              <a:rPr lang="fr-FR" altLang="fr-FR" sz="1100" dirty="0"/>
              <a:t> dispose d’un serveur http autonome, il n’est pas dépendant de Apache, </a:t>
            </a:r>
            <a:r>
              <a:rPr lang="fr-FR" altLang="fr-FR" sz="1100" dirty="0" err="1"/>
              <a:t>Jetty</a:t>
            </a:r>
            <a:r>
              <a:rPr lang="fr-FR" altLang="fr-FR" sz="1100" dirty="0"/>
              <a:t> …</a:t>
            </a:r>
          </a:p>
          <a:p>
            <a:pPr lvl="1"/>
            <a:r>
              <a:rPr lang="fr-FR" altLang="fr-FR" sz="1100" dirty="0"/>
              <a:t>1 version mineure tous les 2 mois</a:t>
            </a:r>
          </a:p>
          <a:p>
            <a:pPr lvl="1"/>
            <a:r>
              <a:rPr lang="fr-FR" altLang="fr-FR" sz="1100" dirty="0"/>
              <a:t>Existe en </a:t>
            </a:r>
            <a:r>
              <a:rPr lang="fr-FR" altLang="fr-FR" sz="1100" dirty="0" err="1"/>
              <a:t>SaaS</a:t>
            </a:r>
            <a:r>
              <a:rPr lang="fr-FR" altLang="fr-FR" sz="1100" dirty="0"/>
              <a:t> depuis peu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4</a:t>
            </a:fld>
            <a:endParaRPr lang="fr-FR" altLang="fr-FR">
              <a:solidFill>
                <a:srgbClr val="898989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3209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63181"/>
            <a:ext cx="2105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5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Philosophie et alternatives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Philosophie</a:t>
            </a:r>
          </a:p>
          <a:p>
            <a:pPr lvl="1"/>
            <a:r>
              <a:rPr lang="fr-FR" altLang="fr-FR" sz="1100" dirty="0"/>
              <a:t>Outil DEVOPS pur (car simple d’envoyer des données)</a:t>
            </a:r>
          </a:p>
          <a:p>
            <a:pPr lvl="2"/>
            <a:r>
              <a:rPr lang="fr-FR" altLang="fr-FR" sz="900" dirty="0" err="1"/>
              <a:t>echo</a:t>
            </a:r>
            <a:r>
              <a:rPr lang="fr-FR" altLang="fr-FR" sz="900" dirty="0"/>
              <a:t> « toto 12 `date +%s` » | </a:t>
            </a:r>
            <a:r>
              <a:rPr lang="fr-FR" altLang="fr-FR" sz="900" dirty="0" err="1"/>
              <a:t>nc</a:t>
            </a:r>
            <a:r>
              <a:rPr lang="fr-FR" altLang="fr-FR" sz="900" dirty="0"/>
              <a:t> &lt;</a:t>
            </a:r>
            <a:r>
              <a:rPr lang="fr-FR" altLang="fr-FR" sz="900" dirty="0" err="1"/>
              <a:t>mon_serveur_graphite</a:t>
            </a:r>
            <a:r>
              <a:rPr lang="fr-FR" altLang="fr-FR" sz="900" dirty="0"/>
              <a:t>&gt; 2003</a:t>
            </a:r>
          </a:p>
          <a:p>
            <a:pPr lvl="1"/>
            <a:r>
              <a:rPr lang="fr-FR" altLang="fr-FR" sz="1100" dirty="0"/>
              <a:t>Tout ce qui se calcule, se graphe</a:t>
            </a:r>
          </a:p>
          <a:p>
            <a:r>
              <a:rPr lang="fr-FR" altLang="fr-FR" sz="1400" b="1" dirty="0"/>
              <a:t>Pourquoi pas ELK ?</a:t>
            </a:r>
          </a:p>
          <a:p>
            <a:pPr lvl="1"/>
            <a:r>
              <a:rPr lang="fr-FR" altLang="fr-FR" sz="1100" dirty="0"/>
              <a:t>+ difficile à mettre en </a:t>
            </a:r>
            <a:r>
              <a:rPr lang="fr-FR" altLang="fr-FR" sz="1100" dirty="0" err="1"/>
              <a:t>oeuvre</a:t>
            </a:r>
            <a:endParaRPr lang="fr-FR" altLang="fr-FR" sz="1100" dirty="0"/>
          </a:p>
          <a:p>
            <a:pPr lvl="1"/>
            <a:r>
              <a:rPr lang="fr-FR" altLang="fr-FR" sz="1100" dirty="0"/>
              <a:t>ELK se base sur des logs </a:t>
            </a:r>
            <a:r>
              <a:rPr lang="fr-FR" altLang="fr-FR" sz="1100" dirty="0" err="1"/>
              <a:t>Logstash</a:t>
            </a:r>
            <a:r>
              <a:rPr lang="fr-FR" altLang="fr-FR" sz="1100" dirty="0"/>
              <a:t>, il faut structurer des documents </a:t>
            </a:r>
            <a:r>
              <a:rPr lang="fr-FR" altLang="fr-FR" sz="1100" dirty="0" err="1"/>
              <a:t>Elastic</a:t>
            </a:r>
            <a:r>
              <a:rPr lang="fr-FR" altLang="fr-FR" sz="1100" dirty="0"/>
              <a:t>, </a:t>
            </a:r>
            <a:r>
              <a:rPr lang="fr-FR" altLang="fr-FR" sz="1100" dirty="0" err="1"/>
              <a:t>etc</a:t>
            </a:r>
            <a:r>
              <a:rPr lang="fr-FR" altLang="fr-FR" sz="1100" dirty="0"/>
              <a:t> …</a:t>
            </a:r>
          </a:p>
          <a:p>
            <a:r>
              <a:rPr lang="fr-FR" altLang="fr-FR" sz="1400" b="1" dirty="0"/>
              <a:t>Alternatives à Graphite</a:t>
            </a:r>
          </a:p>
          <a:p>
            <a:pPr lvl="1"/>
            <a:r>
              <a:rPr lang="fr-FR" altLang="fr-FR" sz="1100" dirty="0" err="1"/>
              <a:t>InfluxDB</a:t>
            </a:r>
            <a:r>
              <a:rPr lang="fr-FR" altLang="fr-FR" sz="1100" dirty="0"/>
              <a:t>, </a:t>
            </a:r>
            <a:r>
              <a:rPr lang="fr-FR" altLang="fr-FR" sz="1100" dirty="0" err="1"/>
              <a:t>OpenTSDB</a:t>
            </a:r>
            <a:r>
              <a:rPr lang="fr-FR" altLang="fr-FR" sz="1100" dirty="0"/>
              <a:t>, </a:t>
            </a:r>
            <a:r>
              <a:rPr lang="fr-FR" altLang="fr-FR" sz="1100" dirty="0" err="1"/>
              <a:t>ElasticSearch</a:t>
            </a:r>
            <a:r>
              <a:rPr lang="fr-FR" altLang="fr-FR" sz="1100" dirty="0"/>
              <a:t>, </a:t>
            </a:r>
            <a:r>
              <a:rPr lang="fr-FR" altLang="fr-FR" sz="1100" dirty="0" err="1"/>
              <a:t>Prometheus</a:t>
            </a:r>
            <a:r>
              <a:rPr lang="fr-FR" altLang="fr-FR" sz="1100" dirty="0"/>
              <a:t>, AWS </a:t>
            </a:r>
            <a:r>
              <a:rPr lang="fr-FR" altLang="fr-FR" sz="1100" dirty="0" err="1"/>
              <a:t>CloudWatch</a:t>
            </a:r>
            <a:r>
              <a:rPr lang="fr-FR" altLang="fr-FR" sz="1100" dirty="0"/>
              <a:t>, </a:t>
            </a:r>
            <a:r>
              <a:rPr lang="fr-FR" altLang="fr-FR" sz="1100" dirty="0" err="1"/>
              <a:t>etc</a:t>
            </a:r>
            <a:r>
              <a:rPr lang="fr-FR" altLang="fr-FR" sz="1100" dirty="0"/>
              <a:t> 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5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Qui l’utilise ?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GIE </a:t>
            </a:r>
            <a:r>
              <a:rPr lang="fr-FR" altLang="fr-FR" sz="1400" b="1" dirty="0" err="1"/>
              <a:t>Humanis</a:t>
            </a:r>
            <a:endParaRPr lang="fr-FR" altLang="fr-FR" sz="1400" b="1" dirty="0"/>
          </a:p>
          <a:p>
            <a:pPr lvl="1"/>
            <a:r>
              <a:rPr lang="fr-FR" altLang="fr-FR" sz="1100" dirty="0" err="1"/>
              <a:t>Benchs</a:t>
            </a:r>
            <a:r>
              <a:rPr lang="fr-FR" altLang="fr-FR" sz="1100" dirty="0"/>
              <a:t> (métriques système et JVM)</a:t>
            </a:r>
          </a:p>
          <a:p>
            <a:pPr lvl="1"/>
            <a:r>
              <a:rPr lang="fr-FR" altLang="fr-FR" sz="1100" dirty="0"/>
              <a:t>Métrologie de la production</a:t>
            </a:r>
          </a:p>
          <a:p>
            <a:r>
              <a:rPr lang="fr-FR" altLang="fr-FR" sz="1400" b="1" dirty="0"/>
              <a:t>Société Générale</a:t>
            </a:r>
          </a:p>
          <a:p>
            <a:pPr lvl="1"/>
            <a:r>
              <a:rPr lang="fr-FR" altLang="fr-FR" sz="1100" dirty="0"/>
              <a:t>Tableaux de bord des équipes RUN des applications Crédit du Nord utilisées en agence</a:t>
            </a:r>
          </a:p>
          <a:p>
            <a:pPr lvl="1"/>
            <a:r>
              <a:rPr lang="fr-FR" altLang="fr-FR" sz="1100" dirty="0"/>
              <a:t>Utilisation mixte de Graphite et </a:t>
            </a:r>
            <a:r>
              <a:rPr lang="fr-FR" altLang="fr-FR" sz="1100" dirty="0" err="1"/>
              <a:t>InfluxDB</a:t>
            </a:r>
            <a:endParaRPr lang="fr-FR" altLang="fr-FR" sz="1100" dirty="0"/>
          </a:p>
          <a:p>
            <a:r>
              <a:rPr lang="fr-FR" altLang="fr-FR" sz="1400" b="1" dirty="0" smtClean="0"/>
              <a:t>Voyages SNCF</a:t>
            </a:r>
            <a:endParaRPr lang="fr-FR" altLang="fr-FR" sz="1400" b="1" dirty="0"/>
          </a:p>
          <a:p>
            <a:pPr lvl="1"/>
            <a:r>
              <a:rPr lang="fr-FR" altLang="fr-FR" sz="1100" dirty="0"/>
              <a:t>Utilisation de </a:t>
            </a:r>
            <a:r>
              <a:rPr lang="fr-FR" altLang="fr-FR" sz="1100" dirty="0" err="1"/>
              <a:t>InfluxDB</a:t>
            </a:r>
            <a:endParaRPr lang="fr-FR" altLang="fr-FR" sz="11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6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Points d’attention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400" b="1" dirty="0"/>
              <a:t>Stockage </a:t>
            </a:r>
            <a:r>
              <a:rPr lang="fr-FR" altLang="fr-FR" sz="1400" b="1" dirty="0" err="1"/>
              <a:t>Whisper</a:t>
            </a:r>
            <a:endParaRPr lang="fr-FR" altLang="fr-FR" sz="1400" b="1" dirty="0"/>
          </a:p>
          <a:p>
            <a:pPr lvl="1"/>
            <a:r>
              <a:rPr lang="fr-FR" altLang="fr-FR" sz="1100" dirty="0"/>
              <a:t>1 fichier créé par métrique (</a:t>
            </a:r>
            <a:r>
              <a:rPr lang="fr-FR" altLang="fr-FR" sz="1100" dirty="0" err="1"/>
              <a:t>thick</a:t>
            </a:r>
            <a:r>
              <a:rPr lang="fr-FR" altLang="fr-FR" sz="1100" dirty="0"/>
              <a:t> provision)</a:t>
            </a:r>
          </a:p>
          <a:p>
            <a:pPr lvl="1"/>
            <a:r>
              <a:rPr lang="fr-FR" altLang="fr-FR" sz="1100" dirty="0"/>
              <a:t>Stocker la CPU </a:t>
            </a:r>
            <a:r>
              <a:rPr lang="fr-FR" altLang="fr-FR" sz="1100" dirty="0" err="1"/>
              <a:t>used</a:t>
            </a:r>
            <a:r>
              <a:rPr lang="fr-FR" altLang="fr-FR" sz="1100" dirty="0"/>
              <a:t> de 50 machines, </a:t>
            </a:r>
            <a:r>
              <a:rPr lang="fr-FR" altLang="fr-FR" sz="1100" dirty="0" smtClean="0"/>
              <a:t>avec rétention de 2 </a:t>
            </a:r>
            <a:r>
              <a:rPr lang="fr-FR" altLang="fr-FR" sz="1100" dirty="0"/>
              <a:t>ans </a:t>
            </a:r>
            <a:r>
              <a:rPr lang="fr-FR" altLang="fr-FR" sz="1100" dirty="0" smtClean="0"/>
              <a:t>et 1 </a:t>
            </a:r>
            <a:r>
              <a:rPr lang="fr-FR" altLang="fr-FR" sz="1100" dirty="0"/>
              <a:t>point toutes les minutes = 50 * 0,6 Mo </a:t>
            </a:r>
          </a:p>
          <a:p>
            <a:pPr lvl="2"/>
            <a:r>
              <a:rPr lang="fr-FR" altLang="fr-FR" sz="900" dirty="0"/>
              <a:t>Multiplié par le nombre de machines et le nombre de métriques</a:t>
            </a:r>
            <a:r>
              <a:rPr lang="fr-FR" altLang="fr-FR" sz="900" dirty="0" smtClean="0"/>
              <a:t>.</a:t>
            </a:r>
          </a:p>
          <a:p>
            <a:pPr lvl="1"/>
            <a:r>
              <a:rPr lang="fr-FR" altLang="fr-FR" sz="1300" dirty="0" smtClean="0"/>
              <a:t>Leviers : rétention</a:t>
            </a:r>
            <a:endParaRPr lang="fr-FR" altLang="fr-FR" sz="1300" dirty="0"/>
          </a:p>
          <a:p>
            <a:pPr lvl="2"/>
            <a:endParaRPr lang="fr-FR" altLang="fr-FR" sz="9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7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altLang="fr-FR" dirty="0" smtClean="0">
                <a:solidFill>
                  <a:srgbClr val="FFC000"/>
                </a:solidFill>
              </a:rPr>
              <a:t>CHAPITRE </a:t>
            </a:r>
            <a:r>
              <a:rPr lang="fr-FR" altLang="fr-FR" dirty="0">
                <a:solidFill>
                  <a:srgbClr val="FFC000"/>
                </a:solidFill>
              </a:rPr>
              <a:t>02</a:t>
            </a:r>
            <a:r>
              <a:rPr lang="fr-FR" altLang="fr-FR" dirty="0"/>
              <a:t>_Y’A DE LA DOC ?</a:t>
            </a:r>
          </a:p>
          <a:p>
            <a:pPr marL="0" indent="0">
              <a:buNone/>
            </a:pPr>
            <a:endParaRPr lang="fr-FR" alt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8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Documentation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altLang="fr-FR" sz="1500" dirty="0"/>
              <a:t>Site </a:t>
            </a:r>
            <a:r>
              <a:rPr lang="fr-FR" altLang="fr-FR" sz="1500" dirty="0" err="1"/>
              <a:t>offficiel</a:t>
            </a:r>
            <a:r>
              <a:rPr lang="fr-FR" altLang="fr-FR" sz="1500" dirty="0"/>
              <a:t> Graphite : </a:t>
            </a:r>
            <a:r>
              <a:rPr lang="fr-FR" altLang="fr-FR" sz="1500" dirty="0">
                <a:hlinkClick r:id="rId2"/>
              </a:rPr>
              <a:t>https://graphite.readthedocs.io/en/latest/</a:t>
            </a:r>
            <a:endParaRPr lang="fr-FR" altLang="fr-FR" sz="1500" dirty="0"/>
          </a:p>
          <a:p>
            <a:r>
              <a:rPr lang="fr-FR" altLang="fr-FR" sz="1500" dirty="0"/>
              <a:t>Site officiel </a:t>
            </a:r>
            <a:r>
              <a:rPr lang="fr-FR" altLang="fr-FR" sz="1500" dirty="0" err="1"/>
              <a:t>Grafana</a:t>
            </a:r>
            <a:r>
              <a:rPr lang="fr-FR" altLang="fr-FR" sz="1500" dirty="0"/>
              <a:t> : </a:t>
            </a:r>
            <a:r>
              <a:rPr lang="fr-FR" altLang="fr-FR" sz="1500" dirty="0">
                <a:hlinkClick r:id="rId3"/>
              </a:rPr>
              <a:t>http://docs.grafana.org</a:t>
            </a:r>
            <a:endParaRPr lang="fr-FR" altLang="fr-FR" sz="1500" dirty="0"/>
          </a:p>
          <a:p>
            <a:r>
              <a:rPr lang="fr-FR" altLang="fr-FR" sz="1500" dirty="0" err="1"/>
              <a:t>Whitepaper</a:t>
            </a:r>
            <a:r>
              <a:rPr lang="fr-FR" altLang="fr-FR" sz="1500" dirty="0"/>
              <a:t> </a:t>
            </a:r>
            <a:r>
              <a:rPr lang="fr-FR" altLang="fr-FR" sz="1500" dirty="0" err="1"/>
              <a:t>NetApp</a:t>
            </a:r>
            <a:r>
              <a:rPr lang="fr-FR" altLang="fr-FR" sz="1500" dirty="0"/>
              <a:t> : </a:t>
            </a:r>
            <a:r>
              <a:rPr lang="fr-FR" altLang="fr-FR" sz="1500" dirty="0">
                <a:hlinkClick r:id="rId4"/>
              </a:rPr>
              <a:t>https://community.netapp.com/fukiw75442/attachments/fukiw75442/oncommand-storage-management-software-articles-and-resources/717/2/Graphite_Grafana_Quick_Start_v1.4.pdf</a:t>
            </a:r>
            <a:endParaRPr lang="fr-FR" altLang="fr-FR" sz="1500" dirty="0"/>
          </a:p>
          <a:p>
            <a:pPr lvl="1"/>
            <a:r>
              <a:rPr lang="fr-FR" altLang="fr-FR" sz="1300" dirty="0"/>
              <a:t>Cette doc est très utile si vous devez installer un écosystème </a:t>
            </a:r>
            <a:r>
              <a:rPr lang="fr-FR" altLang="fr-FR" sz="1300" dirty="0" err="1"/>
              <a:t>Grafana</a:t>
            </a:r>
            <a:r>
              <a:rPr lang="fr-FR" altLang="fr-FR" sz="1300" dirty="0"/>
              <a:t>/Graphite chez un client, sans être </a:t>
            </a:r>
            <a:r>
              <a:rPr lang="fr-FR" altLang="fr-FR" sz="1300" dirty="0" err="1"/>
              <a:t>root</a:t>
            </a:r>
            <a:r>
              <a:rPr lang="fr-FR" altLang="fr-FR" sz="1300" dirty="0"/>
              <a:t>, ni avoir accès à internet depuis les machines.</a:t>
            </a:r>
          </a:p>
          <a:p>
            <a:endParaRPr lang="fr-FR" altLang="fr-FR" sz="1500" dirty="0"/>
          </a:p>
          <a:p>
            <a:r>
              <a:rPr lang="fr-FR" altLang="fr-FR" sz="1500" dirty="0"/>
              <a:t>play.grafana.org : nombreux exemples de </a:t>
            </a:r>
            <a:r>
              <a:rPr lang="fr-FR" altLang="fr-FR" sz="1500" dirty="0" err="1"/>
              <a:t>dashboards</a:t>
            </a:r>
            <a:r>
              <a:rPr lang="fr-FR" altLang="fr-FR" sz="1500" dirty="0"/>
              <a:t> </a:t>
            </a:r>
            <a:r>
              <a:rPr lang="fr-FR" altLang="fr-FR" sz="1500" dirty="0" err="1"/>
              <a:t>Grafana</a:t>
            </a:r>
            <a:r>
              <a:rPr lang="fr-FR" altLang="fr-FR" sz="1500" dirty="0"/>
              <a:t>, avec différents </a:t>
            </a:r>
            <a:r>
              <a:rPr lang="fr-FR" altLang="fr-FR" sz="1500" dirty="0" err="1"/>
              <a:t>backend</a:t>
            </a:r>
            <a:r>
              <a:rPr lang="fr-FR" altLang="fr-FR" sz="1500" dirty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F86B7A-A9A0-4108-87C5-B184FEE5A713}" type="datetime1">
              <a:rPr lang="fr-FR"/>
              <a:pPr>
                <a:defRPr/>
              </a:pPr>
              <a:t>07/09/2017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378743A-683A-45DD-9163-71E1A78D52B7}" type="slidenum">
              <a:rPr lang="fr-FR" altLang="fr-FR">
                <a:solidFill>
                  <a:srgbClr val="898989"/>
                </a:solidFill>
              </a:rPr>
              <a:pPr/>
              <a:t>9</a:t>
            </a:fld>
            <a:endParaRPr lang="fr-FR" altLang="fr-F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EA74371E-159D-4B44-BA38-2F96D6F88EBE}" vid="{4C76E788-BA25-4B0A-984F-5EDCB87538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modele_presentation_techsys</Template>
  <TotalTime>143</TotalTime>
  <Words>1051</Words>
  <Application>Microsoft Office PowerPoint</Application>
  <PresentationFormat>Affichage à l'écran 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Tahoma</vt:lpstr>
      <vt:lpstr>Thème Office</vt:lpstr>
      <vt:lpstr>Implémenter une métrologie</vt:lpstr>
      <vt:lpstr>Sommaire</vt:lpstr>
      <vt:lpstr>Présentation PowerPoint</vt:lpstr>
      <vt:lpstr>Qui fait quoi ?</vt:lpstr>
      <vt:lpstr>Philosophie et alternatives</vt:lpstr>
      <vt:lpstr>Qui l’utilise ?</vt:lpstr>
      <vt:lpstr>Points d’attention</vt:lpstr>
      <vt:lpstr>Présentation PowerPoint</vt:lpstr>
      <vt:lpstr>Documentation</vt:lpstr>
      <vt:lpstr>Présentation PowerPoint</vt:lpstr>
      <vt:lpstr>Architecture mono client</vt:lpstr>
      <vt:lpstr>Architecture multi client</vt:lpstr>
      <vt:lpstr>Présentation PowerPoint</vt:lpstr>
      <vt:lpstr>Préparation de la VM</vt:lpstr>
      <vt:lpstr>Installer Graphite</vt:lpstr>
      <vt:lpstr>Configurer Graphite</vt:lpstr>
      <vt:lpstr>Configurer Graphite</vt:lpstr>
      <vt:lpstr>Configurer Graphite</vt:lpstr>
      <vt:lpstr>Tester Graphite</vt:lpstr>
      <vt:lpstr>Installer Grafana</vt:lpstr>
      <vt:lpstr>Installer Grafana</vt:lpstr>
      <vt:lpstr>Tester Grafana</vt:lpstr>
      <vt:lpstr>Présentation PowerPoint</vt:lpstr>
      <vt:lpstr>Injecter des données dans Graphite</vt:lpstr>
      <vt:lpstr>Visualiser les métriques</vt:lpstr>
      <vt:lpstr>Créer des graphiques dans Grafana</vt:lpstr>
      <vt:lpstr>Créer des graphiques dans Grafana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Leturgez</dc:creator>
  <cp:lastModifiedBy>OPENDESK3</cp:lastModifiedBy>
  <cp:revision>18</cp:revision>
  <dcterms:created xsi:type="dcterms:W3CDTF">2014-10-08T07:50:53Z</dcterms:created>
  <dcterms:modified xsi:type="dcterms:W3CDTF">2017-09-07T14:45:30Z</dcterms:modified>
</cp:coreProperties>
</file>