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5" r:id="rId3"/>
    <p:sldId id="286" r:id="rId4"/>
    <p:sldId id="265" r:id="rId5"/>
    <p:sldId id="263" r:id="rId6"/>
    <p:sldId id="266" r:id="rId7"/>
    <p:sldId id="287" r:id="rId8"/>
    <p:sldId id="264" r:id="rId9"/>
    <p:sldId id="272" r:id="rId10"/>
    <p:sldId id="283" r:id="rId11"/>
    <p:sldId id="268" r:id="rId12"/>
    <p:sldId id="279" r:id="rId13"/>
    <p:sldId id="289" r:id="rId14"/>
    <p:sldId id="284" r:id="rId15"/>
    <p:sldId id="290" r:id="rId16"/>
    <p:sldId id="288" r:id="rId17"/>
    <p:sldId id="291" r:id="rId18"/>
    <p:sldId id="281" r:id="rId19"/>
    <p:sldId id="292" r:id="rId20"/>
    <p:sldId id="282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57" autoAdjust="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FBB28-ECEA-4900-BE42-D69FA184874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19FB3-5C5A-480A-A317-AB603A19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9FB3-5C5A-480A-A317-AB603A197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9FB3-5C5A-480A-A317-AB603A197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9FB3-5C5A-480A-A317-AB603A1971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9FB3-5C5A-480A-A317-AB603A1971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9FB3-5C5A-480A-A317-AB603A1971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9FB3-5C5A-480A-A317-AB603A1971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9FB3-5C5A-480A-A317-AB603A1971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212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4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222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1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0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D0A67-DFC9-435C-B827-4AE01AA517C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05FAD6-5D3C-4F25-BB67-D26C777E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Visualization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Project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Dafna Meron 311115349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10/01/22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28"/>
          <a:stretch/>
        </p:blipFill>
        <p:spPr>
          <a:xfrm>
            <a:off x="0" y="106326"/>
            <a:ext cx="11125990" cy="64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 II – Stacked Area Chart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38402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  <a:p>
            <a:pPr marL="0" indent="0">
              <a:buNone/>
            </a:pP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‘Cell count’</a:t>
            </a:r>
          </a:p>
          <a:p>
            <a:pPr marL="0" indent="0">
              <a:buNone/>
            </a:pP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Ordered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‘Month in 2021’</a:t>
            </a:r>
          </a:p>
          <a:p>
            <a:pPr marL="0" indent="0">
              <a:buNone/>
            </a:pP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Categorical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‘Cell type’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Tableau – area chart with ‘Months’ as dimension, ‘Cell Count’ as measurement and marked by ‘Cell Type’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 about changes in R&amp;D cell production over the last year. 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How each cell type contributed to the total count and how it compares to others.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2" descr="StoreDot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936" y="2924925"/>
            <a:ext cx="2218155" cy="141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tton and Coin Cell Batteri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53" y="334669"/>
            <a:ext cx="2448119" cy="79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arged EVs | StoreDot releases samples of its “five-minute” EV battery -  Charged EV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19" y="1435871"/>
            <a:ext cx="2188093" cy="11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635960" y="-37364"/>
            <a:ext cx="72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Coin</a:t>
            </a:r>
            <a:endParaRPr lang="en-US" sz="16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48303" y="1118251"/>
            <a:ext cx="72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Pouch</a:t>
            </a:r>
            <a:endParaRPr lang="en-US" sz="16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35960" y="2634988"/>
            <a:ext cx="72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</a:t>
            </a:r>
            <a:endParaRPr lang="en-US" sz="16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5603"/>
          <a:stretch/>
        </p:blipFill>
        <p:spPr>
          <a:xfrm>
            <a:off x="0" y="274321"/>
            <a:ext cx="11262442" cy="59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 III – Density Curve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  <a:p>
            <a:pPr marL="0" indent="0">
              <a:buNone/>
            </a:pP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‘Cycle’</a:t>
            </a:r>
          </a:p>
          <a:p>
            <a:pPr marL="0" indent="0">
              <a:buNone/>
            </a:pP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Categorical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‘Project’</a:t>
            </a:r>
          </a:p>
          <a:p>
            <a:pPr marL="0" indent="0">
              <a:buNone/>
            </a:pPr>
            <a:endParaRPr lang="en-US" sz="26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 -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seaborn.displot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kind=‘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kde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 about cycle count distribution of each project. 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 smoothing to get general sense instead of noisy exact counts. 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8192" y="1949898"/>
            <a:ext cx="445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Product: </a:t>
            </a:r>
            <a:r>
              <a:rPr lang="en-US" sz="16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 baseline performance testing</a:t>
            </a:r>
            <a:endParaRPr lang="en-US" sz="16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6017" y="2420258"/>
            <a:ext cx="624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Innovation: </a:t>
            </a:r>
            <a:r>
              <a:rPr lang="en-US" sz="16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improvements to define new and improved baseline  </a:t>
            </a:r>
            <a:endParaRPr lang="en-US" sz="16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1612" y="2890618"/>
            <a:ext cx="5039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Safety: </a:t>
            </a:r>
            <a:r>
              <a:rPr lang="en-US" sz="16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baseline safety testing </a:t>
            </a:r>
            <a:endParaRPr lang="en-US" sz="16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51939" y="3374020"/>
            <a:ext cx="502573" cy="173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405"/>
            <a:ext cx="10969055" cy="5581650"/>
          </a:xfrm>
        </p:spPr>
      </p:pic>
    </p:spTree>
    <p:extLst>
      <p:ext uri="{BB962C8B-B14F-4D97-AF65-F5344CB8AC3E}">
        <p14:creationId xmlns:p14="http://schemas.microsoft.com/office/powerpoint/2010/main" val="18178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 IV – Dot Chart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9478" cy="43513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  <a:p>
            <a:pPr marL="0" indent="0">
              <a:buNone/>
            </a:pP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‘Cycle’ </a:t>
            </a:r>
          </a:p>
          <a:p>
            <a:pPr marL="0" indent="0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Quantitative value attribute: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‘Energy Density’ </a:t>
            </a:r>
          </a:p>
          <a:p>
            <a:pPr marL="0" indent="0">
              <a:buNone/>
            </a:pP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Ordered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‘Week’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Tableau –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dot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chart with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‘Week’, ‘AVG Energy Density’, ‘AVG Cycles’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measurements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marked by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‘Generation’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 about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StoreDot’s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performance progress over time and the relationship between cycles and energy density. 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7174" y="2044628"/>
            <a:ext cx="445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1-Ge</a:t>
            </a:r>
            <a:endParaRPr lang="en-US" sz="16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1612" y="2483325"/>
            <a:ext cx="624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2-Gr</a:t>
            </a:r>
            <a:endParaRPr lang="en-US" sz="16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1612" y="2890618"/>
            <a:ext cx="5039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2-CSi</a:t>
            </a:r>
            <a:endParaRPr lang="en-US" sz="16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2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143"/>
          <a:stretch/>
        </p:blipFill>
        <p:spPr>
          <a:xfrm>
            <a:off x="69364" y="527050"/>
            <a:ext cx="10980376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 V – Scatter Plot Matrix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180828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  <a:p>
            <a:pPr marL="0" indent="0">
              <a:buNone/>
            </a:pP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Target Quantitative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‘Energy Density</a:t>
            </a:r>
          </a:p>
          <a:p>
            <a:pPr marL="0" indent="0">
              <a:buNone/>
            </a:pP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value attributes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’‘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AVG CC/CV Ratio’,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‘Cycle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 Discharge Voltage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‘Average C.E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Tableau –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scatter plot with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‘Energy Density’, ‘AVG CC/CV Ratio’, Cycle 3 Discharge Voltage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 and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‘Average C.E’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as measurements, marked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‘Anode Batch ID’, ‘Cathode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Batch ID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 and ‘Electrolyte Type’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 about correlative QC parameters to the cell actual energy density.</a:t>
            </a:r>
            <a:b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outliers and perform investigation.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11219487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 VI – Error Bar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180828" cy="43513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  <a:p>
            <a:pPr marL="0" indent="0">
              <a:buNone/>
            </a:pP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‘Capacity Retention’</a:t>
            </a:r>
          </a:p>
          <a:p>
            <a:pPr marL="0" indent="0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Quantitative value 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‘Cycle’</a:t>
            </a:r>
          </a:p>
          <a:p>
            <a:pPr marL="0" indent="0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Categorical key attribute: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‘Electrolyte Type’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–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Matplotlib.pyplot.errorbar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Get an early indication on capacity degradation for ‘currently running’ experiments.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 about cells’ repeatability and the experiment progress.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3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reDot rapid-charging vehicule battery in 5 mn! - Israël Science Inf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43" y="2506662"/>
            <a:ext cx="67137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357"/>
            <a:ext cx="6558020" cy="16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1" y="3359888"/>
            <a:ext cx="7019750" cy="338373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" y="1099149"/>
            <a:ext cx="2959259" cy="1426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3" y="0"/>
            <a:ext cx="6970268" cy="33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552353"/>
            <a:ext cx="9987375" cy="5199321"/>
          </a:xfrm>
        </p:spPr>
        <p:txBody>
          <a:bodyPr>
            <a:normAutofit/>
          </a:bodyPr>
          <a:lstStyle/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StoreDot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an Israeli startup company based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Herzliya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develops extreme fast charged (XFC) Lithium-ion batteries based on materials innovation, design and synthesis of organic &amp; inorganic compounds.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company’s vision relates to the world of electrical vehicles (EV) that currently faces many challenges: low driving range, high battery cost, high battery weight, and mainly long recharging time - which can take several hours.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StoreDot’s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innovative technology addresses all these issues and mainly aims to turn a 400 KM recharging experience into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 minutes. 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process focuses on finding new materials and configurations for a battery, which will provide the required performance according to the company's vision, with maximum safety, and minimum damage to natural resources.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StoreDot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develops all the components that make a battery cell: Anode, Cathode &amp; Electrolyte. The company also develops the entire system that eventually integrates all these components into a full battery pack with dozens of cells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StoreDo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43748"/>
            <a:ext cx="3092211" cy="107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2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16545"/>
            <a:ext cx="9692640" cy="734392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Short Explanation On Batteries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1872" y="1382232"/>
            <a:ext cx="9381744" cy="4351337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Lithium-ion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battery is a type of rechargeable battery. Lithium ions move from the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negative 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electrode (anode)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through an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electrolyte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the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positive 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electrode (cathode)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during discharge, and back when charging.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What are lithium ion batteries? - Quor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35" y="2855674"/>
            <a:ext cx="5104313" cy="4002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9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95280"/>
            <a:ext cx="9692640" cy="755657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56660"/>
            <a:ext cx="10051170" cy="472347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this project I used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StorDot’s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original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‘Cells’ – each entity describes an experiment of a different battery cell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configuration.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columns hold the experiment conditions – set parameters, and later the experiment results – measured parameters.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tables contain data on the materials of each cell component,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 types, cell types, cell owners and more.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data source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holds hundreds of thousands of entries dating back to 2017.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40" y="3938218"/>
            <a:ext cx="8523104" cy="26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6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457200"/>
            <a:ext cx="9692640" cy="72375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488558"/>
            <a:ext cx="9912947" cy="45746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IP reasons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some of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was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changed, distorted and reduced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ll failed experiments were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cleaned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data contained valid experiments only.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most of the visualizations (except one) ‘currently running’ experiments were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filtered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data contained ‘Finished’ experiments only. 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SQL to query specific sub databases, products, experiments, groups and projects.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many complicated measured parameters in each experiment, for simplifying I focused on only few of them.  </a:t>
            </a:r>
          </a:p>
        </p:txBody>
      </p:sp>
    </p:spTree>
    <p:extLst>
      <p:ext uri="{BB962C8B-B14F-4D97-AF65-F5344CB8AC3E}">
        <p14:creationId xmlns:p14="http://schemas.microsoft.com/office/powerpoint/2010/main" val="12225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446567"/>
            <a:ext cx="9692640" cy="734392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Visualizations In Use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509824"/>
            <a:ext cx="6462627" cy="4606518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Mainly single cell or single cycle visualizations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aggregated data – internal simple tool for mostly bar charts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Recently started integration with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Grafana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45" y="5061556"/>
            <a:ext cx="6570178" cy="1725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901" y="3174674"/>
            <a:ext cx="3402418" cy="18177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115" y="3105415"/>
            <a:ext cx="3948046" cy="1916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16594"/>
            <a:ext cx="4349661" cy="1570073"/>
          </a:xfrm>
          <a:prstGeom prst="rect">
            <a:avLst/>
          </a:prstGeom>
        </p:spPr>
      </p:pic>
      <p:pic>
        <p:nvPicPr>
          <p:cNvPr id="15" name="Picture 2" descr="GitHub - grafana/grafana: The open and composable observability and data  visualization platform. Visualize metrics, logs, and traces from multiple  sources like Prometheus, Loki, Elasticsearch, InfluxDB, Postgres and many  more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" y="3174674"/>
            <a:ext cx="3160551" cy="177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45" y="5213956"/>
            <a:ext cx="6570178" cy="17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&amp; Software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30" name="Picture 10" descr="Python - Wiki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4" y="4556489"/>
            <a:ext cx="5149370" cy="152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Tableau Desktop Fundamentals – 2 days – Out of Bounds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94" y="2378928"/>
            <a:ext cx="4252026" cy="42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 I -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HeatMap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  <a:p>
            <a:pPr marL="0" indent="0">
              <a:buNone/>
            </a:pPr>
            <a:r>
              <a:rPr lang="en-US" sz="19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Two categorical key attributes: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‘Cell Type’ and ‘Researcher ID’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One quantitative value </a:t>
            </a:r>
            <a:r>
              <a:rPr lang="en-US" sz="1900" u="sng" dirty="0">
                <a:latin typeface="Calibri" panose="020F0502020204030204" pitchFamily="34" charset="0"/>
                <a:cs typeface="Calibri" panose="020F0502020204030204" pitchFamily="34" charset="0"/>
              </a:rPr>
              <a:t>attribute: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‘Cell Count’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Python -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seaborn.heatmap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() on pivot table 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 and summarize the number &amp; type of cells distribution for researchers in CD group. </a:t>
            </a:r>
            <a:b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Identify outliers, knowing an expected trend. 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85953" y="-37364"/>
            <a:ext cx="2448119" cy="1166877"/>
            <a:chOff x="8685953" y="-37364"/>
            <a:chExt cx="2448119" cy="1166877"/>
          </a:xfrm>
        </p:grpSpPr>
        <p:pic>
          <p:nvPicPr>
            <p:cNvPr id="10" name="Picture 2" descr="Button and Coin Cell Batteri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5953" y="334669"/>
              <a:ext cx="2448119" cy="79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635960" y="-37364"/>
              <a:ext cx="723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Coin</a:t>
              </a:r>
              <a:endParaRPr lang="en-US" sz="16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66419" y="1118251"/>
            <a:ext cx="2188093" cy="1434874"/>
            <a:chOff x="8766419" y="1118251"/>
            <a:chExt cx="2188093" cy="1434874"/>
          </a:xfrm>
        </p:grpSpPr>
        <p:pic>
          <p:nvPicPr>
            <p:cNvPr id="10242" name="Picture 2" descr="Charged EVs | StoreDot releases samples of its “five-minute” EV battery -  Charged EV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6419" y="1435871"/>
              <a:ext cx="2188093" cy="1117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9548303" y="1118251"/>
              <a:ext cx="723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Pouch</a:t>
              </a:r>
              <a:endParaRPr lang="en-US" sz="16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00936" y="2634988"/>
            <a:ext cx="2218155" cy="1704367"/>
            <a:chOff x="8800936" y="2634988"/>
            <a:chExt cx="2218155" cy="1704367"/>
          </a:xfrm>
        </p:grpSpPr>
        <p:pic>
          <p:nvPicPr>
            <p:cNvPr id="8" name="Picture 2" descr="StoreDot | Linked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0936" y="2924925"/>
              <a:ext cx="2218155" cy="1414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9635960" y="2634988"/>
              <a:ext cx="723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Pack</a:t>
              </a:r>
              <a:endParaRPr lang="en-US" sz="16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1795</TotalTime>
  <Words>923</Words>
  <Application>Microsoft Office PowerPoint</Application>
  <PresentationFormat>Widescreen</PresentationFormat>
  <Paragraphs>112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Times New Roman</vt:lpstr>
      <vt:lpstr>Wingdings 2</vt:lpstr>
      <vt:lpstr>View</vt:lpstr>
      <vt:lpstr>Data Visualization </vt:lpstr>
      <vt:lpstr>PowerPoint Presentation</vt:lpstr>
      <vt:lpstr>PowerPoint Presentation</vt:lpstr>
      <vt:lpstr>Short Explanation On Batteries </vt:lpstr>
      <vt:lpstr>Data</vt:lpstr>
      <vt:lpstr>Data Preparation</vt:lpstr>
      <vt:lpstr>Data Visualizations In Use</vt:lpstr>
      <vt:lpstr>Language &amp; Software</vt:lpstr>
      <vt:lpstr>Visualization I - HeatMap</vt:lpstr>
      <vt:lpstr>PowerPoint Presentation</vt:lpstr>
      <vt:lpstr>Visualization II – Stacked Area Chart</vt:lpstr>
      <vt:lpstr>Visualization I</vt:lpstr>
      <vt:lpstr>Visualization III – Density Curve</vt:lpstr>
      <vt:lpstr>PowerPoint Presentation</vt:lpstr>
      <vt:lpstr>Visualization IV – Dot Chart</vt:lpstr>
      <vt:lpstr>PowerPoint Presentation</vt:lpstr>
      <vt:lpstr>Visualization V – Scatter Plot Matrix</vt:lpstr>
      <vt:lpstr>PowerPoint Presentation</vt:lpstr>
      <vt:lpstr>Visualization VI – Error Bar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Not To Do</dc:title>
  <dc:creator>Dafna Meron</dc:creator>
  <cp:lastModifiedBy>Dafna Meron</cp:lastModifiedBy>
  <cp:revision>266</cp:revision>
  <dcterms:created xsi:type="dcterms:W3CDTF">2021-11-14T16:53:50Z</dcterms:created>
  <dcterms:modified xsi:type="dcterms:W3CDTF">2022-01-24T21:55:21Z</dcterms:modified>
</cp:coreProperties>
</file>