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9" r:id="rId2"/>
    <p:sldId id="261" r:id="rId3"/>
    <p:sldId id="262" r:id="rId4"/>
    <p:sldId id="264" r:id="rId5"/>
    <p:sldId id="281" r:id="rId6"/>
    <p:sldId id="277" r:id="rId7"/>
    <p:sldId id="278" r:id="rId8"/>
    <p:sldId id="280" r:id="rId9"/>
    <p:sldId id="273" r:id="rId10"/>
    <p:sldId id="267" r:id="rId11"/>
    <p:sldId id="283" r:id="rId12"/>
    <p:sldId id="284" r:id="rId13"/>
    <p:sldId id="282" r:id="rId14"/>
    <p:sldId id="285" r:id="rId15"/>
    <p:sldId id="271"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9456"/>
    <a:srgbClr val="EF8B47"/>
    <a:srgbClr val="ED7C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103" autoAdjust="0"/>
  </p:normalViewPr>
  <p:slideViewPr>
    <p:cSldViewPr snapToGrid="0">
      <p:cViewPr varScale="1">
        <p:scale>
          <a:sx n="77" d="100"/>
          <a:sy n="77" d="100"/>
        </p:scale>
        <p:origin x="9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90E2E-DE77-4E1F-BFF5-044489869DF1}" type="datetimeFigureOut">
              <a:rPr lang="fr-FR" smtClean="0"/>
              <a:t>22/01/2025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B530D-581D-41C1-AC6F-B9A9229E6503}" type="slidenum">
              <a:rPr lang="fr-FR" smtClean="0"/>
              <a:t>‹#›</a:t>
            </a:fld>
            <a:endParaRPr lang="fr-FR"/>
          </a:p>
        </p:txBody>
      </p:sp>
    </p:spTree>
    <p:extLst>
      <p:ext uri="{BB962C8B-B14F-4D97-AF65-F5344CB8AC3E}">
        <p14:creationId xmlns:p14="http://schemas.microsoft.com/office/powerpoint/2010/main" val="3120281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FDB530D-581D-41C1-AC6F-B9A9229E6503}" type="slidenum">
              <a:rPr lang="fr-FR" smtClean="0"/>
              <a:t>2</a:t>
            </a:fld>
            <a:endParaRPr lang="fr-FR"/>
          </a:p>
        </p:txBody>
      </p:sp>
    </p:spTree>
    <p:extLst>
      <p:ext uri="{BB962C8B-B14F-4D97-AF65-F5344CB8AC3E}">
        <p14:creationId xmlns:p14="http://schemas.microsoft.com/office/powerpoint/2010/main" val="835768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C8471E76-3872-4662-8B0B-39A5895BBBB1}" type="datetimeFigureOut">
              <a:rPr lang="fr-FR" smtClean="0"/>
              <a:t>22/01/2025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A38488F-627D-4A1E-A777-E5AC84F502E8}" type="slidenum">
              <a:rPr lang="fr-FR" smtClean="0"/>
              <a:t>‹#›</a:t>
            </a:fld>
            <a:endParaRPr lang="fr-FR"/>
          </a:p>
        </p:txBody>
      </p:sp>
    </p:spTree>
    <p:extLst>
      <p:ext uri="{BB962C8B-B14F-4D97-AF65-F5344CB8AC3E}">
        <p14:creationId xmlns:p14="http://schemas.microsoft.com/office/powerpoint/2010/main" val="2584342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8471E76-3872-4662-8B0B-39A5895BBBB1}" type="datetimeFigureOut">
              <a:rPr lang="fr-FR" smtClean="0"/>
              <a:t>22/01/2025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A38488F-627D-4A1E-A777-E5AC84F502E8}" type="slidenum">
              <a:rPr lang="fr-FR" smtClean="0"/>
              <a:t>‹#›</a:t>
            </a:fld>
            <a:endParaRPr lang="fr-FR"/>
          </a:p>
        </p:txBody>
      </p:sp>
    </p:spTree>
    <p:extLst>
      <p:ext uri="{BB962C8B-B14F-4D97-AF65-F5344CB8AC3E}">
        <p14:creationId xmlns:p14="http://schemas.microsoft.com/office/powerpoint/2010/main" val="2137282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8471E76-3872-4662-8B0B-39A5895BBBB1}" type="datetimeFigureOut">
              <a:rPr lang="fr-FR" smtClean="0"/>
              <a:t>22/01/2025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A38488F-627D-4A1E-A777-E5AC84F502E8}" type="slidenum">
              <a:rPr lang="fr-FR" smtClean="0"/>
              <a:t>‹#›</a:t>
            </a:fld>
            <a:endParaRPr lang="fr-FR"/>
          </a:p>
        </p:txBody>
      </p:sp>
    </p:spTree>
    <p:extLst>
      <p:ext uri="{BB962C8B-B14F-4D97-AF65-F5344CB8AC3E}">
        <p14:creationId xmlns:p14="http://schemas.microsoft.com/office/powerpoint/2010/main" val="2335925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C8471E76-3872-4662-8B0B-39A5895BBBB1}" type="datetimeFigureOut">
              <a:rPr lang="fr-FR" smtClean="0"/>
              <a:t>22/01/2025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A38488F-627D-4A1E-A777-E5AC84F502E8}" type="slidenum">
              <a:rPr lang="fr-FR" smtClean="0"/>
              <a:t>‹#›</a:t>
            </a:fld>
            <a:endParaRPr lang="fr-FR"/>
          </a:p>
        </p:txBody>
      </p:sp>
    </p:spTree>
    <p:extLst>
      <p:ext uri="{BB962C8B-B14F-4D97-AF65-F5344CB8AC3E}">
        <p14:creationId xmlns:p14="http://schemas.microsoft.com/office/powerpoint/2010/main" val="608868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C8471E76-3872-4662-8B0B-39A5895BBBB1}" type="datetimeFigureOut">
              <a:rPr lang="fr-FR" smtClean="0"/>
              <a:t>22/01/2025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A38488F-627D-4A1E-A777-E5AC84F502E8}" type="slidenum">
              <a:rPr lang="fr-FR" smtClean="0"/>
              <a:t>‹#›</a:t>
            </a:fld>
            <a:endParaRPr lang="fr-FR"/>
          </a:p>
        </p:txBody>
      </p:sp>
    </p:spTree>
    <p:extLst>
      <p:ext uri="{BB962C8B-B14F-4D97-AF65-F5344CB8AC3E}">
        <p14:creationId xmlns:p14="http://schemas.microsoft.com/office/powerpoint/2010/main" val="2812205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C8471E76-3872-4662-8B0B-39A5895BBBB1}" type="datetimeFigureOut">
              <a:rPr lang="fr-FR" smtClean="0"/>
              <a:t>22/01/2025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A38488F-627D-4A1E-A777-E5AC84F502E8}" type="slidenum">
              <a:rPr lang="fr-FR" smtClean="0"/>
              <a:t>‹#›</a:t>
            </a:fld>
            <a:endParaRPr lang="fr-FR"/>
          </a:p>
        </p:txBody>
      </p:sp>
    </p:spTree>
    <p:extLst>
      <p:ext uri="{BB962C8B-B14F-4D97-AF65-F5344CB8AC3E}">
        <p14:creationId xmlns:p14="http://schemas.microsoft.com/office/powerpoint/2010/main" val="2159333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C8471E76-3872-4662-8B0B-39A5895BBBB1}" type="datetimeFigureOut">
              <a:rPr lang="fr-FR" smtClean="0"/>
              <a:t>22/01/2025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A38488F-627D-4A1E-A777-E5AC84F502E8}" type="slidenum">
              <a:rPr lang="fr-FR" smtClean="0"/>
              <a:t>‹#›</a:t>
            </a:fld>
            <a:endParaRPr lang="fr-FR"/>
          </a:p>
        </p:txBody>
      </p:sp>
    </p:spTree>
    <p:extLst>
      <p:ext uri="{BB962C8B-B14F-4D97-AF65-F5344CB8AC3E}">
        <p14:creationId xmlns:p14="http://schemas.microsoft.com/office/powerpoint/2010/main" val="1873628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C8471E76-3872-4662-8B0B-39A5895BBBB1}" type="datetimeFigureOut">
              <a:rPr lang="fr-FR" smtClean="0"/>
              <a:t>22/01/2025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A38488F-627D-4A1E-A777-E5AC84F502E8}" type="slidenum">
              <a:rPr lang="fr-FR" smtClean="0"/>
              <a:t>‹#›</a:t>
            </a:fld>
            <a:endParaRPr lang="fr-FR"/>
          </a:p>
        </p:txBody>
      </p:sp>
    </p:spTree>
    <p:extLst>
      <p:ext uri="{BB962C8B-B14F-4D97-AF65-F5344CB8AC3E}">
        <p14:creationId xmlns:p14="http://schemas.microsoft.com/office/powerpoint/2010/main" val="1270292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8471E76-3872-4662-8B0B-39A5895BBBB1}" type="datetimeFigureOut">
              <a:rPr lang="fr-FR" smtClean="0"/>
              <a:t>22/01/2025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A38488F-627D-4A1E-A777-E5AC84F502E8}" type="slidenum">
              <a:rPr lang="fr-FR" smtClean="0"/>
              <a:t>‹#›</a:t>
            </a:fld>
            <a:endParaRPr lang="fr-FR"/>
          </a:p>
        </p:txBody>
      </p:sp>
    </p:spTree>
    <p:extLst>
      <p:ext uri="{BB962C8B-B14F-4D97-AF65-F5344CB8AC3E}">
        <p14:creationId xmlns:p14="http://schemas.microsoft.com/office/powerpoint/2010/main" val="1018978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C8471E76-3872-4662-8B0B-39A5895BBBB1}" type="datetimeFigureOut">
              <a:rPr lang="fr-FR" smtClean="0"/>
              <a:t>22/01/2025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A38488F-627D-4A1E-A777-E5AC84F502E8}" type="slidenum">
              <a:rPr lang="fr-FR" smtClean="0"/>
              <a:t>‹#›</a:t>
            </a:fld>
            <a:endParaRPr lang="fr-FR"/>
          </a:p>
        </p:txBody>
      </p:sp>
    </p:spTree>
    <p:extLst>
      <p:ext uri="{BB962C8B-B14F-4D97-AF65-F5344CB8AC3E}">
        <p14:creationId xmlns:p14="http://schemas.microsoft.com/office/powerpoint/2010/main" val="4215107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C8471E76-3872-4662-8B0B-39A5895BBBB1}" type="datetimeFigureOut">
              <a:rPr lang="fr-FR" smtClean="0"/>
              <a:t>22/01/2025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A38488F-627D-4A1E-A777-E5AC84F502E8}" type="slidenum">
              <a:rPr lang="fr-FR" smtClean="0"/>
              <a:t>‹#›</a:t>
            </a:fld>
            <a:endParaRPr lang="fr-FR"/>
          </a:p>
        </p:txBody>
      </p:sp>
    </p:spTree>
    <p:extLst>
      <p:ext uri="{BB962C8B-B14F-4D97-AF65-F5344CB8AC3E}">
        <p14:creationId xmlns:p14="http://schemas.microsoft.com/office/powerpoint/2010/main" val="3629101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471E76-3872-4662-8B0B-39A5895BBBB1}" type="datetimeFigureOut">
              <a:rPr lang="fr-FR" smtClean="0"/>
              <a:t>22/01/2025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8488F-627D-4A1E-A777-E5AC84F502E8}" type="slidenum">
              <a:rPr lang="fr-FR" smtClean="0"/>
              <a:t>‹#›</a:t>
            </a:fld>
            <a:endParaRPr lang="fr-FR"/>
          </a:p>
        </p:txBody>
      </p:sp>
    </p:spTree>
    <p:extLst>
      <p:ext uri="{BB962C8B-B14F-4D97-AF65-F5344CB8AC3E}">
        <p14:creationId xmlns:p14="http://schemas.microsoft.com/office/powerpoint/2010/main" val="1011014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ZoneTexte 3"/>
          <p:cNvSpPr txBox="1"/>
          <p:nvPr/>
        </p:nvSpPr>
        <p:spPr>
          <a:xfrm>
            <a:off x="0" y="2267932"/>
            <a:ext cx="4610501" cy="3046988"/>
          </a:xfrm>
          <a:prstGeom prst="rect">
            <a:avLst/>
          </a:prstGeom>
          <a:noFill/>
        </p:spPr>
        <p:txBody>
          <a:bodyPr wrap="square" rtlCol="0">
            <a:spAutoFit/>
          </a:bodyPr>
          <a:lstStyle/>
          <a:p>
            <a:pPr algn="ctr"/>
            <a:r>
              <a:rPr lang="fr-FR" sz="4800" b="1" u="sng" spc="300" dirty="0">
                <a:solidFill>
                  <a:schemeClr val="accent2">
                    <a:lumMod val="50000"/>
                  </a:schemeClr>
                </a:solidFill>
                <a:effectLst>
                  <a:outerShdw blurRad="38100" dist="38100" dir="2700000" algn="tl">
                    <a:srgbClr val="000000">
                      <a:alpha val="43137"/>
                    </a:srgbClr>
                  </a:outerShdw>
                </a:effectLst>
                <a:latin typeface="Forte" panose="03060902040502070203" pitchFamily="66" charset="0"/>
                <a:ea typeface="+mj-ea"/>
                <a:cs typeface="Gill Sans" panose="020B0502020104020203" pitchFamily="34" charset="-79"/>
              </a:rPr>
              <a:t>MB:</a:t>
            </a:r>
            <a:r>
              <a:rPr lang="fr-FR" sz="4800" b="1" spc="300" dirty="0">
                <a:solidFill>
                  <a:schemeClr val="accent2">
                    <a:lumMod val="50000"/>
                  </a:schemeClr>
                </a:solidFill>
                <a:effectLst>
                  <a:outerShdw blurRad="38100" dist="38100" dir="2700000" algn="tl">
                    <a:srgbClr val="000000">
                      <a:alpha val="43137"/>
                    </a:srgbClr>
                  </a:outerShdw>
                </a:effectLst>
                <a:latin typeface="Forte" panose="03060902040502070203" pitchFamily="66" charset="0"/>
                <a:ea typeface="+mj-ea"/>
                <a:cs typeface="Gill Sans" panose="020B0502020104020203" pitchFamily="34" charset="-79"/>
              </a:rPr>
              <a:t> </a:t>
            </a:r>
          </a:p>
          <a:p>
            <a:pPr algn="ctr"/>
            <a:r>
              <a:rPr lang="fr-FR" sz="4800" b="1" spc="300" dirty="0">
                <a:solidFill>
                  <a:schemeClr val="accent2">
                    <a:lumMod val="50000"/>
                  </a:schemeClr>
                </a:solidFill>
                <a:effectLst>
                  <a:outerShdw blurRad="38100" dist="38100" dir="2700000" algn="tl">
                    <a:srgbClr val="000000">
                      <a:alpha val="43137"/>
                    </a:srgbClr>
                  </a:outerShdw>
                </a:effectLst>
                <a:latin typeface="Brush Script MT" panose="03060802040406070304" pitchFamily="66" charset="0"/>
                <a:ea typeface="+mj-ea"/>
                <a:cs typeface="Gill Sans" panose="020B0502020104020203" pitchFamily="34" charset="-79"/>
              </a:rPr>
              <a:t>Application de gestion </a:t>
            </a:r>
            <a:r>
              <a:rPr lang="fr-FR" sz="4800" b="1" dirty="0">
                <a:solidFill>
                  <a:schemeClr val="accent2">
                    <a:lumMod val="50000"/>
                  </a:schemeClr>
                </a:solidFill>
                <a:latin typeface="Brush Script MT" panose="03060802040406070304" pitchFamily="66" charset="0"/>
              </a:rPr>
              <a:t>médicale</a:t>
            </a:r>
          </a:p>
          <a:p>
            <a:pPr algn="ctr"/>
            <a:endParaRPr lang="fr-FR" sz="4800" b="1" spc="300" dirty="0">
              <a:solidFill>
                <a:schemeClr val="accent2">
                  <a:lumMod val="50000"/>
                </a:schemeClr>
              </a:solidFill>
              <a:effectLst>
                <a:outerShdw blurRad="38100" dist="38100" dir="2700000" algn="tl">
                  <a:srgbClr val="000000">
                    <a:alpha val="43137"/>
                  </a:srgbClr>
                </a:outerShdw>
              </a:effectLst>
              <a:latin typeface="Forte" panose="03060902040502070203" pitchFamily="66" charset="0"/>
              <a:ea typeface="+mj-ea"/>
              <a:cs typeface="Gill Sans" panose="020B0502020104020203" pitchFamily="34" charset="-79"/>
            </a:endParaRPr>
          </a:p>
        </p:txBody>
      </p:sp>
      <p:pic>
        <p:nvPicPr>
          <p:cNvPr id="3" name="Image 2" descr="Une image contenant capture d’écran, texte, cercle, modèle&#10;&#10;Description générée automatiquement">
            <a:extLst>
              <a:ext uri="{FF2B5EF4-FFF2-40B4-BE49-F238E27FC236}">
                <a16:creationId xmlns:a16="http://schemas.microsoft.com/office/drawing/2014/main" id="{F32BF2C0-0FFE-6D8C-5CCD-DA37EF022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872" y="0"/>
            <a:ext cx="6961128" cy="6858000"/>
          </a:xfrm>
          <a:prstGeom prst="rect">
            <a:avLst/>
          </a:prstGeom>
        </p:spPr>
      </p:pic>
      <p:pic>
        <p:nvPicPr>
          <p:cNvPr id="9" name="Image 8" descr="Une image contenant texte, Police&#10;&#10;Description générée automatiquement">
            <a:extLst>
              <a:ext uri="{FF2B5EF4-FFF2-40B4-BE49-F238E27FC236}">
                <a16:creationId xmlns:a16="http://schemas.microsoft.com/office/drawing/2014/main" id="{808FAF27-9062-19FB-9BFF-54E2FEF07E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622222" cy="1003175"/>
          </a:xfrm>
          <a:prstGeom prst="rect">
            <a:avLst/>
          </a:prstGeom>
        </p:spPr>
      </p:pic>
      <p:sp>
        <p:nvSpPr>
          <p:cNvPr id="10" name="ZoneTexte 9">
            <a:extLst>
              <a:ext uri="{FF2B5EF4-FFF2-40B4-BE49-F238E27FC236}">
                <a16:creationId xmlns:a16="http://schemas.microsoft.com/office/drawing/2014/main" id="{F232A2B6-1DF9-7CCB-5577-37E8F0B66547}"/>
              </a:ext>
            </a:extLst>
          </p:cNvPr>
          <p:cNvSpPr txBox="1"/>
          <p:nvPr/>
        </p:nvSpPr>
        <p:spPr>
          <a:xfrm>
            <a:off x="368300" y="4833731"/>
            <a:ext cx="3378200" cy="1477328"/>
          </a:xfrm>
          <a:prstGeom prst="rect">
            <a:avLst/>
          </a:prstGeom>
          <a:noFill/>
        </p:spPr>
        <p:txBody>
          <a:bodyPr wrap="square" rtlCol="0">
            <a:spAutoFit/>
          </a:bodyPr>
          <a:lstStyle/>
          <a:p>
            <a:r>
              <a:rPr lang="fr-FR" dirty="0"/>
              <a:t>PRESENTER PAR:</a:t>
            </a:r>
          </a:p>
          <a:p>
            <a:r>
              <a:rPr lang="fr-FR" dirty="0"/>
              <a:t>Houssam niri</a:t>
            </a:r>
          </a:p>
          <a:p>
            <a:r>
              <a:rPr lang="fr-FR" dirty="0" err="1"/>
              <a:t>Dafraoui</a:t>
            </a:r>
            <a:r>
              <a:rPr lang="fr-FR" dirty="0"/>
              <a:t> EL Mehdi</a:t>
            </a:r>
          </a:p>
          <a:p>
            <a:r>
              <a:rPr lang="fr-FR" dirty="0" err="1"/>
              <a:t>Aghfir</a:t>
            </a:r>
            <a:r>
              <a:rPr lang="fr-FR" dirty="0"/>
              <a:t> Imad</a:t>
            </a:r>
          </a:p>
          <a:p>
            <a:r>
              <a:rPr lang="fr-FR" dirty="0"/>
              <a:t> </a:t>
            </a:r>
            <a:r>
              <a:rPr lang="en-US" b="0" i="0" dirty="0" err="1">
                <a:effectLst/>
                <a:latin typeface="gg sans"/>
              </a:rPr>
              <a:t>Mahfoud</a:t>
            </a:r>
            <a:r>
              <a:rPr lang="en-US" b="0" i="0" dirty="0">
                <a:effectLst/>
                <a:latin typeface="gg sans"/>
              </a:rPr>
              <a:t> med Yassine</a:t>
            </a:r>
            <a:endParaRPr lang="fr-FR" dirty="0"/>
          </a:p>
        </p:txBody>
      </p:sp>
      <p:sp>
        <p:nvSpPr>
          <p:cNvPr id="11" name="ZoneTexte 10">
            <a:extLst>
              <a:ext uri="{FF2B5EF4-FFF2-40B4-BE49-F238E27FC236}">
                <a16:creationId xmlns:a16="http://schemas.microsoft.com/office/drawing/2014/main" id="{5DE2045B-CBF1-58ED-713A-42D3ABE7C36E}"/>
              </a:ext>
            </a:extLst>
          </p:cNvPr>
          <p:cNvSpPr txBox="1"/>
          <p:nvPr/>
        </p:nvSpPr>
        <p:spPr>
          <a:xfrm>
            <a:off x="368300" y="6413500"/>
            <a:ext cx="3568700" cy="369332"/>
          </a:xfrm>
          <a:prstGeom prst="rect">
            <a:avLst/>
          </a:prstGeom>
          <a:noFill/>
        </p:spPr>
        <p:txBody>
          <a:bodyPr wrap="square" rtlCol="0">
            <a:spAutoFit/>
          </a:bodyPr>
          <a:lstStyle/>
          <a:p>
            <a:r>
              <a:rPr lang="fr-FR" dirty="0"/>
              <a:t>ENCADRER PAR :</a:t>
            </a:r>
          </a:p>
        </p:txBody>
      </p:sp>
    </p:spTree>
    <p:extLst>
      <p:ext uri="{BB962C8B-B14F-4D97-AF65-F5344CB8AC3E}">
        <p14:creationId xmlns:p14="http://schemas.microsoft.com/office/powerpoint/2010/main" val="125610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a:solidFill>
                  <a:srgbClr val="FFFFFF"/>
                </a:solidFill>
                <a:latin typeface="+mj-lt"/>
                <a:ea typeface="+mj-ea"/>
                <a:cs typeface="+mj-cs"/>
              </a:rPr>
              <a:t>Projet:</a:t>
            </a:r>
          </a:p>
        </p:txBody>
      </p:sp>
      <p:pic>
        <p:nvPicPr>
          <p:cNvPr id="6" name="Image 5" descr="Une image contenant texte, capture d’écran, Police, Système d’exploitation">
            <a:extLst>
              <a:ext uri="{FF2B5EF4-FFF2-40B4-BE49-F238E27FC236}">
                <a16:creationId xmlns:a16="http://schemas.microsoft.com/office/drawing/2014/main" id="{696C3E00-E0CC-383E-4E39-C763176577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0016" y="931484"/>
            <a:ext cx="6780700" cy="5373703"/>
          </a:xfrm>
          <a:prstGeom prst="rect">
            <a:avLst/>
          </a:prstGeom>
        </p:spPr>
      </p:pic>
    </p:spTree>
    <p:extLst>
      <p:ext uri="{BB962C8B-B14F-4D97-AF65-F5344CB8AC3E}">
        <p14:creationId xmlns:p14="http://schemas.microsoft.com/office/powerpoint/2010/main" val="36696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D4611E-A532-70B5-B7E0-02F06796A2A4}"/>
              </a:ext>
            </a:extLst>
          </p:cNvPr>
          <p:cNvSpPr>
            <a:spLocks noGrp="1"/>
          </p:cNvSpPr>
          <p:nvPr>
            <p:ph type="title"/>
          </p:nvPr>
        </p:nvSpPr>
        <p:spPr/>
        <p:txBody>
          <a:bodyPr/>
          <a:lstStyle/>
          <a:p>
            <a:r>
              <a:rPr lang="fr-FR" dirty="0"/>
              <a:t>Gestion </a:t>
            </a:r>
            <a:r>
              <a:rPr lang="fr-FR" dirty="0" err="1"/>
              <a:t>Secretaire</a:t>
            </a:r>
            <a:r>
              <a:rPr lang="fr-FR" dirty="0"/>
              <a:t>:</a:t>
            </a:r>
          </a:p>
        </p:txBody>
      </p:sp>
      <p:pic>
        <p:nvPicPr>
          <p:cNvPr id="5" name="Espace réservé du contenu 4" descr="Une image contenant texte, capture d’écran, logiciel, Police&#10;&#10;Description générée automatiquement">
            <a:extLst>
              <a:ext uri="{FF2B5EF4-FFF2-40B4-BE49-F238E27FC236}">
                <a16:creationId xmlns:a16="http://schemas.microsoft.com/office/drawing/2014/main" id="{EF808A7B-432E-8251-74A3-C64632B532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6481"/>
            <a:ext cx="10515600" cy="4329626"/>
          </a:xfrm>
        </p:spPr>
      </p:pic>
    </p:spTree>
    <p:extLst>
      <p:ext uri="{BB962C8B-B14F-4D97-AF65-F5344CB8AC3E}">
        <p14:creationId xmlns:p14="http://schemas.microsoft.com/office/powerpoint/2010/main" val="117698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92DA6F67-A1C6-5BD8-1FEA-482D69B7906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Ajout du Patient</a:t>
            </a:r>
          </a:p>
        </p:txBody>
      </p:sp>
      <p:pic>
        <p:nvPicPr>
          <p:cNvPr id="5" name="Espace réservé du contenu 4" descr="Une image contenant texte, capture d’écran, Police, nombre&#10;&#10;Description générée automatiquement">
            <a:extLst>
              <a:ext uri="{FF2B5EF4-FFF2-40B4-BE49-F238E27FC236}">
                <a16:creationId xmlns:a16="http://schemas.microsoft.com/office/drawing/2014/main" id="{DCCFF941-01C1-8D78-A7EC-FB4348CD52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6877" y="467208"/>
            <a:ext cx="7136849" cy="5923584"/>
          </a:xfrm>
          <a:prstGeom prst="rect">
            <a:avLst/>
          </a:prstGeom>
        </p:spPr>
      </p:pic>
    </p:spTree>
    <p:extLst>
      <p:ext uri="{BB962C8B-B14F-4D97-AF65-F5344CB8AC3E}">
        <p14:creationId xmlns:p14="http://schemas.microsoft.com/office/powerpoint/2010/main" val="117491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C487C6-A5EB-06F0-D32E-F95B1204C423}"/>
              </a:ext>
            </a:extLst>
          </p:cNvPr>
          <p:cNvSpPr>
            <a:spLocks noGrp="1"/>
          </p:cNvSpPr>
          <p:nvPr>
            <p:ph type="title"/>
          </p:nvPr>
        </p:nvSpPr>
        <p:spPr/>
        <p:txBody>
          <a:bodyPr/>
          <a:lstStyle/>
          <a:p>
            <a:r>
              <a:rPr lang="fr-FR" dirty="0"/>
              <a:t>Gestion rendez-vous</a:t>
            </a:r>
          </a:p>
        </p:txBody>
      </p:sp>
      <p:pic>
        <p:nvPicPr>
          <p:cNvPr id="7" name="Content Placeholder 6" descr="A screenshot of a computer&#10;&#10;Description automatically generated">
            <a:extLst>
              <a:ext uri="{FF2B5EF4-FFF2-40B4-BE49-F238E27FC236}">
                <a16:creationId xmlns:a16="http://schemas.microsoft.com/office/drawing/2014/main" id="{80EBC93D-4258-C009-9652-CE2DF90709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25625"/>
            <a:ext cx="9995868" cy="4351338"/>
          </a:xfrm>
        </p:spPr>
      </p:pic>
    </p:spTree>
    <p:extLst>
      <p:ext uri="{BB962C8B-B14F-4D97-AF65-F5344CB8AC3E}">
        <p14:creationId xmlns:p14="http://schemas.microsoft.com/office/powerpoint/2010/main" val="1796655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897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695114F-25B7-C9ED-4482-46077E97360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Gestion </a:t>
            </a:r>
            <a:r>
              <a:rPr lang="en-US" sz="2600" dirty="0" err="1">
                <a:solidFill>
                  <a:srgbClr val="FFFFFF"/>
                </a:solidFill>
              </a:rPr>
              <a:t>M</a:t>
            </a:r>
            <a:r>
              <a:rPr lang="en-US" sz="2600" kern="1200" dirty="0" err="1">
                <a:solidFill>
                  <a:srgbClr val="FFFFFF"/>
                </a:solidFill>
                <a:latin typeface="+mj-lt"/>
                <a:ea typeface="+mj-ea"/>
                <a:cs typeface="+mj-cs"/>
              </a:rPr>
              <a:t>edcin</a:t>
            </a:r>
            <a:r>
              <a:rPr lang="en-US" sz="2600" kern="1200" dirty="0">
                <a:solidFill>
                  <a:srgbClr val="FFFFFF"/>
                </a:solidFill>
                <a:latin typeface="+mj-lt"/>
                <a:ea typeface="+mj-ea"/>
                <a:cs typeface="+mj-cs"/>
              </a:rPr>
              <a:t>:</a:t>
            </a:r>
          </a:p>
        </p:txBody>
      </p:sp>
      <p:pic>
        <p:nvPicPr>
          <p:cNvPr id="7" name="Content Placeholder 6" descr="A screenshot of a computer">
            <a:extLst>
              <a:ext uri="{FF2B5EF4-FFF2-40B4-BE49-F238E27FC236}">
                <a16:creationId xmlns:a16="http://schemas.microsoft.com/office/drawing/2014/main" id="{4E6E6E39-50CD-B41A-CFE3-962D524B35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5520" y="1473199"/>
            <a:ext cx="7950727" cy="4009549"/>
          </a:xfrm>
        </p:spPr>
      </p:pic>
    </p:spTree>
    <p:extLst>
      <p:ext uri="{BB962C8B-B14F-4D97-AF65-F5344CB8AC3E}">
        <p14:creationId xmlns:p14="http://schemas.microsoft.com/office/powerpoint/2010/main" val="140601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95000"/>
              </a:schemeClr>
            </a:gs>
            <a:gs pos="61000">
              <a:schemeClr val="bg1">
                <a:lumMod val="85000"/>
              </a:schemeClr>
            </a:gs>
            <a:gs pos="100000">
              <a:srgbClr val="CACACA"/>
            </a:gs>
            <a:gs pos="98925">
              <a:schemeClr val="bg1">
                <a:lumMod val="6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ZoneTexte 3"/>
          <p:cNvSpPr txBox="1"/>
          <p:nvPr/>
        </p:nvSpPr>
        <p:spPr>
          <a:xfrm>
            <a:off x="3239957" y="1660714"/>
            <a:ext cx="5428275" cy="646331"/>
          </a:xfrm>
          <a:prstGeom prst="rect">
            <a:avLst/>
          </a:prstGeom>
          <a:noFill/>
        </p:spPr>
        <p:txBody>
          <a:bodyPr wrap="square" rtlCol="0">
            <a:spAutoFit/>
          </a:bodyPr>
          <a:lstStyle/>
          <a:p>
            <a:pPr algn="ctr"/>
            <a:r>
              <a:rPr lang="fr-FR" sz="3600" b="1" dirty="0">
                <a:solidFill>
                  <a:srgbClr val="C00000"/>
                </a:solidFill>
                <a:latin typeface="Times New Roman" pitchFamily="18" charset="0"/>
                <a:ea typeface="Arial" pitchFamily="34" charset="0"/>
                <a:cs typeface="Times New Roman" pitchFamily="18" charset="0"/>
              </a:rPr>
              <a:t>Conclusion </a:t>
            </a:r>
          </a:p>
        </p:txBody>
      </p:sp>
      <p:cxnSp>
        <p:nvCxnSpPr>
          <p:cNvPr id="6" name="Connecteur droit 5"/>
          <p:cNvCxnSpPr/>
          <p:nvPr/>
        </p:nvCxnSpPr>
        <p:spPr>
          <a:xfrm>
            <a:off x="3823270" y="2307045"/>
            <a:ext cx="4261651" cy="0"/>
          </a:xfrm>
          <a:prstGeom prst="line">
            <a:avLst/>
          </a:prstGeom>
          <a:ln w="19050">
            <a:solidFill>
              <a:srgbClr val="EA6B14"/>
            </a:solidFill>
            <a:headEnd type="diamond" w="med" len="med"/>
            <a:tailEnd type="diamond" w="med" len="med"/>
          </a:ln>
          <a:effectLst>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31377" y="2953376"/>
            <a:ext cx="11045433" cy="1631216"/>
          </a:xfrm>
          <a:prstGeom prst="rect">
            <a:avLst/>
          </a:prstGeom>
        </p:spPr>
        <p:txBody>
          <a:bodyPr wrap="square">
            <a:spAutoFit/>
          </a:bodyPr>
          <a:lstStyle/>
          <a:p>
            <a:pPr algn="ctr"/>
            <a:r>
              <a:rPr lang="fr-FR" sz="2000" b="0" i="0" dirty="0">
                <a:solidFill>
                  <a:schemeClr val="bg2">
                    <a:lumMod val="10000"/>
                  </a:schemeClr>
                </a:solidFill>
                <a:effectLst/>
              </a:rPr>
              <a:t>la gestion </a:t>
            </a:r>
            <a:r>
              <a:rPr lang="fr-FR" sz="2000" b="0" i="0" dirty="0" err="1">
                <a:solidFill>
                  <a:schemeClr val="bg2">
                    <a:lumMod val="10000"/>
                  </a:schemeClr>
                </a:solidFill>
                <a:effectLst/>
              </a:rPr>
              <a:t>medicale</a:t>
            </a:r>
            <a:r>
              <a:rPr lang="fr-FR" sz="2000" b="0" i="0" dirty="0">
                <a:solidFill>
                  <a:schemeClr val="bg2">
                    <a:lumMod val="10000"/>
                  </a:schemeClr>
                </a:solidFill>
                <a:effectLst/>
              </a:rPr>
              <a:t> optimise l’organisation et le suivi des dossiers patients grâce à une interface fluide et sécurisée. Elle centralise les informations médicales, améliore la communication entre les professionnels de santé et garantit la confidentialité des données. Avec ses fonctionnalités modulables, elle répond aux besoins spécifiques de chaque cabinet médical. Symfony permet ainsi d’offrir une expérience utilisateur efficace et adaptée aux exigences du domaine médical.</a:t>
            </a:r>
            <a:endParaRPr lang="fr-FR" sz="2000" dirty="0">
              <a:solidFill>
                <a:schemeClr val="bg2">
                  <a:lumMod val="10000"/>
                </a:schemeClr>
              </a:solidFill>
              <a:latin typeface="Bookman Old Style" panose="02050604050505020204" pitchFamily="18" charset="0"/>
              <a:cs typeface="Calibri Light" panose="020F0302020204030204" pitchFamily="34" charset="0"/>
            </a:endParaRPr>
          </a:p>
        </p:txBody>
      </p:sp>
    </p:spTree>
    <p:extLst>
      <p:ext uri="{BB962C8B-B14F-4D97-AF65-F5344CB8AC3E}">
        <p14:creationId xmlns:p14="http://schemas.microsoft.com/office/powerpoint/2010/main" val="28752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repeatCount="indefinite"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ZoneTexte 1"/>
          <p:cNvSpPr txBox="1"/>
          <p:nvPr/>
        </p:nvSpPr>
        <p:spPr>
          <a:xfrm>
            <a:off x="6798275" y="2885943"/>
            <a:ext cx="4749282" cy="1015663"/>
          </a:xfrm>
          <a:prstGeom prst="rect">
            <a:avLst/>
          </a:prstGeom>
          <a:noFill/>
        </p:spPr>
        <p:txBody>
          <a:bodyPr wrap="square" rtlCol="0">
            <a:spAutoFit/>
          </a:bodyPr>
          <a:lstStyle/>
          <a:p>
            <a:pPr algn="ctr"/>
            <a:r>
              <a:rPr lang="fr-FR" sz="6000" b="1" spc="300" dirty="0">
                <a:solidFill>
                  <a:prstClr val="black"/>
                </a:solidFill>
                <a:latin typeface="Agency FB" panose="020B0503020202020204" pitchFamily="34" charset="0"/>
              </a:rPr>
              <a:t>PLAN</a:t>
            </a:r>
          </a:p>
        </p:txBody>
      </p:sp>
      <p:grpSp>
        <p:nvGrpSpPr>
          <p:cNvPr id="41" name="Groupe 40"/>
          <p:cNvGrpSpPr/>
          <p:nvPr/>
        </p:nvGrpSpPr>
        <p:grpSpPr>
          <a:xfrm>
            <a:off x="-3600510" y="1663258"/>
            <a:ext cx="11667300" cy="6858000"/>
            <a:chOff x="1648227" y="30673"/>
            <a:chExt cx="10470382" cy="6858000"/>
          </a:xfrm>
          <a:solidFill>
            <a:srgbClr val="9A470E"/>
          </a:solidFill>
          <a:effectLst/>
        </p:grpSpPr>
        <p:grpSp>
          <p:nvGrpSpPr>
            <p:cNvPr id="25" name="Groupe 24"/>
            <p:cNvGrpSpPr/>
            <p:nvPr/>
          </p:nvGrpSpPr>
          <p:grpSpPr>
            <a:xfrm>
              <a:off x="1648227" y="30673"/>
              <a:ext cx="10470382" cy="6858000"/>
              <a:chOff x="425677" y="40721"/>
              <a:chExt cx="10470382" cy="6858000"/>
            </a:xfrm>
            <a:grpFill/>
            <a:effectLst>
              <a:outerShdw blurRad="254000" dist="88900" algn="l" rotWithShape="0">
                <a:prstClr val="black">
                  <a:alpha val="40000"/>
                </a:prstClr>
              </a:outerShdw>
            </a:effectLst>
          </p:grpSpPr>
          <p:sp>
            <p:nvSpPr>
              <p:cNvPr id="5" name="Rectangle 4"/>
              <p:cNvSpPr/>
              <p:nvPr/>
            </p:nvSpPr>
            <p:spPr>
              <a:xfrm>
                <a:off x="425677" y="40721"/>
                <a:ext cx="10470382"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grpSp>
            <p:nvGrpSpPr>
              <p:cNvPr id="8" name="Groupe 7"/>
              <p:cNvGrpSpPr/>
              <p:nvPr/>
            </p:nvGrpSpPr>
            <p:grpSpPr>
              <a:xfrm>
                <a:off x="10256017" y="2927144"/>
                <a:ext cx="622998" cy="923330"/>
                <a:chOff x="10470382" y="2884998"/>
                <a:chExt cx="622998" cy="923330"/>
              </a:xfrm>
              <a:grpFill/>
            </p:grpSpPr>
            <p:sp>
              <p:nvSpPr>
                <p:cNvPr id="6" name="Arrondir un rectangle avec un coin du même côté 5"/>
                <p:cNvSpPr/>
                <p:nvPr/>
              </p:nvSpPr>
              <p:spPr>
                <a:xfrm rot="5400000">
                  <a:off x="10362362" y="3077310"/>
                  <a:ext cx="839038" cy="622998"/>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7" name="ZoneTexte 6"/>
                <p:cNvSpPr txBox="1"/>
                <p:nvPr/>
              </p:nvSpPr>
              <p:spPr>
                <a:xfrm>
                  <a:off x="10470382" y="2884998"/>
                  <a:ext cx="552659" cy="923330"/>
                </a:xfrm>
                <a:prstGeom prst="rect">
                  <a:avLst/>
                </a:prstGeom>
                <a:noFill/>
                <a:ln>
                  <a:noFill/>
                </a:ln>
              </p:spPr>
              <p:txBody>
                <a:bodyPr wrap="square" rtlCol="0">
                  <a:spAutoFit/>
                </a:bodyPr>
                <a:lstStyle/>
                <a:p>
                  <a:pPr algn="ctr"/>
                  <a:r>
                    <a:rPr lang="fr-FR" sz="5400" b="1" dirty="0">
                      <a:solidFill>
                        <a:srgbClr val="843C0C"/>
                      </a:solidFill>
                    </a:rPr>
                    <a:t>1</a:t>
                  </a:r>
                </a:p>
              </p:txBody>
            </p:sp>
          </p:grpSp>
        </p:grpSp>
        <p:sp>
          <p:nvSpPr>
            <p:cNvPr id="29" name="ZoneTexte 28"/>
            <p:cNvSpPr txBox="1"/>
            <p:nvPr/>
          </p:nvSpPr>
          <p:spPr>
            <a:xfrm>
              <a:off x="6748292" y="2830202"/>
              <a:ext cx="4025240" cy="923330"/>
            </a:xfrm>
            <a:prstGeom prst="rect">
              <a:avLst/>
            </a:prstGeom>
            <a:grpFill/>
          </p:spPr>
          <p:txBody>
            <a:bodyPr wrap="square" rtlCol="0">
              <a:spAutoFit/>
            </a:bodyPr>
            <a:lstStyle/>
            <a:p>
              <a:pPr algn="ctr"/>
              <a:r>
                <a:rPr lang="fr-FR" sz="5400" b="1" spc="300" dirty="0">
                  <a:solidFill>
                    <a:prstClr val="black"/>
                  </a:solidFill>
                  <a:latin typeface="Agency FB" panose="020B0503020202020204" pitchFamily="34" charset="0"/>
                </a:rPr>
                <a:t>Introduction</a:t>
              </a:r>
            </a:p>
          </p:txBody>
        </p:sp>
      </p:grpSp>
      <p:grpSp>
        <p:nvGrpSpPr>
          <p:cNvPr id="43" name="Groupe 42"/>
          <p:cNvGrpSpPr/>
          <p:nvPr/>
        </p:nvGrpSpPr>
        <p:grpSpPr>
          <a:xfrm>
            <a:off x="-3471952" y="1507758"/>
            <a:ext cx="10932031" cy="6868048"/>
            <a:chOff x="1386261" y="599254"/>
            <a:chExt cx="9791250" cy="6858000"/>
          </a:xfrm>
          <a:solidFill>
            <a:srgbClr val="C15811"/>
          </a:solidFill>
        </p:grpSpPr>
        <p:grpSp>
          <p:nvGrpSpPr>
            <p:cNvPr id="26" name="Groupe 25"/>
            <p:cNvGrpSpPr/>
            <p:nvPr/>
          </p:nvGrpSpPr>
          <p:grpSpPr>
            <a:xfrm>
              <a:off x="1386261" y="599254"/>
              <a:ext cx="9791250" cy="6858000"/>
              <a:chOff x="-1130460" y="609302"/>
              <a:chExt cx="10944719" cy="6858000"/>
            </a:xfrm>
            <a:grpFill/>
            <a:effectLst>
              <a:outerShdw blurRad="254000" dist="88900" algn="l" rotWithShape="0">
                <a:prstClr val="black">
                  <a:alpha val="40000"/>
                </a:prstClr>
              </a:outerShdw>
            </a:effectLst>
          </p:grpSpPr>
          <p:sp>
            <p:nvSpPr>
              <p:cNvPr id="11" name="Rectangle 10"/>
              <p:cNvSpPr/>
              <p:nvPr/>
            </p:nvSpPr>
            <p:spPr>
              <a:xfrm>
                <a:off x="-1130460" y="609302"/>
                <a:ext cx="10470382"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grpSp>
            <p:nvGrpSpPr>
              <p:cNvPr id="12" name="Groupe 11"/>
              <p:cNvGrpSpPr/>
              <p:nvPr/>
            </p:nvGrpSpPr>
            <p:grpSpPr>
              <a:xfrm>
                <a:off x="9088733" y="2469112"/>
                <a:ext cx="725526" cy="923330"/>
                <a:chOff x="10470381" y="2888631"/>
                <a:chExt cx="725526" cy="923330"/>
              </a:xfrm>
              <a:grpFill/>
            </p:grpSpPr>
            <p:sp>
              <p:nvSpPr>
                <p:cNvPr id="13" name="Arrondir un rectangle avec un coin du même côté 12"/>
                <p:cNvSpPr/>
                <p:nvPr/>
              </p:nvSpPr>
              <p:spPr>
                <a:xfrm rot="5400000">
                  <a:off x="10387634" y="3052038"/>
                  <a:ext cx="839038" cy="673543"/>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4" name="ZoneTexte 13"/>
                <p:cNvSpPr txBox="1"/>
                <p:nvPr/>
              </p:nvSpPr>
              <p:spPr>
                <a:xfrm>
                  <a:off x="10515284" y="2888631"/>
                  <a:ext cx="680623" cy="923330"/>
                </a:xfrm>
                <a:prstGeom prst="rect">
                  <a:avLst/>
                </a:prstGeom>
                <a:noFill/>
              </p:spPr>
              <p:txBody>
                <a:bodyPr wrap="square" rtlCol="0">
                  <a:spAutoFit/>
                </a:bodyPr>
                <a:lstStyle/>
                <a:p>
                  <a:pPr algn="ctr"/>
                  <a:r>
                    <a:rPr lang="fr-FR" sz="5400" b="1" dirty="0">
                      <a:solidFill>
                        <a:srgbClr val="9A470E"/>
                      </a:solidFill>
                    </a:rPr>
                    <a:t>2</a:t>
                  </a:r>
                </a:p>
              </p:txBody>
            </p:sp>
          </p:grpSp>
        </p:grpSp>
        <p:sp>
          <p:nvSpPr>
            <p:cNvPr id="42" name="ZoneTexte 41"/>
            <p:cNvSpPr txBox="1"/>
            <p:nvPr/>
          </p:nvSpPr>
          <p:spPr>
            <a:xfrm>
              <a:off x="6032830" y="1940859"/>
              <a:ext cx="3709577" cy="2858134"/>
            </a:xfrm>
            <a:prstGeom prst="rect">
              <a:avLst/>
            </a:prstGeom>
            <a:noFill/>
          </p:spPr>
          <p:txBody>
            <a:bodyPr wrap="square" rtlCol="0">
              <a:spAutoFit/>
            </a:bodyPr>
            <a:lstStyle/>
            <a:p>
              <a:pPr algn="ctr"/>
              <a:r>
                <a:rPr lang="en-US" sz="6000" b="1" spc="300" dirty="0">
                  <a:solidFill>
                    <a:prstClr val="black"/>
                  </a:solidFill>
                  <a:latin typeface="Agency FB" panose="020B0503020202020204" pitchFamily="34" charset="0"/>
                </a:rPr>
                <a:t>Architecture de </a:t>
              </a:r>
              <a:r>
                <a:rPr lang="en-US" sz="6000" b="1" spc="300" dirty="0" err="1">
                  <a:solidFill>
                    <a:prstClr val="black"/>
                  </a:solidFill>
                  <a:latin typeface="Agency FB" panose="020B0503020202020204" pitchFamily="34" charset="0"/>
                </a:rPr>
                <a:t>l’application</a:t>
              </a:r>
              <a:endParaRPr lang="en-US" sz="6000" b="1" spc="300" dirty="0">
                <a:solidFill>
                  <a:prstClr val="black"/>
                </a:solidFill>
                <a:latin typeface="Agency FB" panose="020B0503020202020204" pitchFamily="34" charset="0"/>
              </a:endParaRPr>
            </a:p>
          </p:txBody>
        </p:sp>
      </p:grpSp>
      <p:grpSp>
        <p:nvGrpSpPr>
          <p:cNvPr id="45" name="Groupe 44"/>
          <p:cNvGrpSpPr/>
          <p:nvPr/>
        </p:nvGrpSpPr>
        <p:grpSpPr>
          <a:xfrm>
            <a:off x="-3192397" y="321286"/>
            <a:ext cx="10157913" cy="6858000"/>
            <a:chOff x="1244003" y="0"/>
            <a:chExt cx="8916242" cy="6858000"/>
          </a:xfrm>
          <a:solidFill>
            <a:srgbClr val="EA6B14"/>
          </a:solidFill>
          <a:effectLst>
            <a:outerShdw blurRad="292100" dist="38100" algn="l" rotWithShape="0">
              <a:prstClr val="black">
                <a:alpha val="10000"/>
              </a:prstClr>
            </a:outerShdw>
          </a:effectLst>
        </p:grpSpPr>
        <p:grpSp>
          <p:nvGrpSpPr>
            <p:cNvPr id="27" name="Groupe 26"/>
            <p:cNvGrpSpPr/>
            <p:nvPr/>
          </p:nvGrpSpPr>
          <p:grpSpPr>
            <a:xfrm>
              <a:off x="1244003" y="0"/>
              <a:ext cx="8916242" cy="6858000"/>
              <a:chOff x="-2488643" y="0"/>
              <a:chExt cx="11222022" cy="6858000"/>
            </a:xfrm>
            <a:grpFill/>
            <a:effectLst>
              <a:outerShdw blurRad="254000" dist="88900" algn="l" rotWithShape="0">
                <a:prstClr val="black">
                  <a:alpha val="40000"/>
                </a:prstClr>
              </a:outerShdw>
            </a:effectLst>
          </p:grpSpPr>
          <p:sp>
            <p:nvSpPr>
              <p:cNvPr id="16" name="Rectangle 15"/>
              <p:cNvSpPr/>
              <p:nvPr/>
            </p:nvSpPr>
            <p:spPr>
              <a:xfrm>
                <a:off x="-2488643" y="0"/>
                <a:ext cx="10470383"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grpSp>
            <p:nvGrpSpPr>
              <p:cNvPr id="17" name="Groupe 16"/>
              <p:cNvGrpSpPr/>
              <p:nvPr/>
            </p:nvGrpSpPr>
            <p:grpSpPr>
              <a:xfrm>
                <a:off x="7965796" y="2008840"/>
                <a:ext cx="767583" cy="923330"/>
                <a:chOff x="10462812" y="2890024"/>
                <a:chExt cx="767583" cy="923330"/>
              </a:xfrm>
              <a:grpFill/>
            </p:grpSpPr>
            <p:sp>
              <p:nvSpPr>
                <p:cNvPr id="18" name="Arrondir un rectangle avec un coin du même côté 17"/>
                <p:cNvSpPr/>
                <p:nvPr/>
              </p:nvSpPr>
              <p:spPr>
                <a:xfrm rot="5400000">
                  <a:off x="10427084" y="3005018"/>
                  <a:ext cx="839039" cy="767583"/>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9" name="ZoneTexte 18"/>
                <p:cNvSpPr txBox="1"/>
                <p:nvPr/>
              </p:nvSpPr>
              <p:spPr>
                <a:xfrm>
                  <a:off x="10564022" y="2890024"/>
                  <a:ext cx="552659" cy="923330"/>
                </a:xfrm>
                <a:prstGeom prst="rect">
                  <a:avLst/>
                </a:prstGeom>
                <a:noFill/>
              </p:spPr>
              <p:txBody>
                <a:bodyPr wrap="square" rtlCol="0">
                  <a:spAutoFit/>
                </a:bodyPr>
                <a:lstStyle/>
                <a:p>
                  <a:pPr algn="ctr"/>
                  <a:r>
                    <a:rPr lang="fr-FR" sz="5400" b="1" dirty="0">
                      <a:solidFill>
                        <a:srgbClr val="C15811"/>
                      </a:solidFill>
                    </a:rPr>
                    <a:t>3</a:t>
                  </a:r>
                </a:p>
              </p:txBody>
            </p:sp>
          </p:grpSp>
        </p:grpSp>
        <p:sp>
          <p:nvSpPr>
            <p:cNvPr id="44" name="ZoneTexte 43"/>
            <p:cNvSpPr txBox="1"/>
            <p:nvPr/>
          </p:nvSpPr>
          <p:spPr>
            <a:xfrm>
              <a:off x="4801805" y="2342466"/>
              <a:ext cx="4105026" cy="1015663"/>
            </a:xfrm>
            <a:prstGeom prst="rect">
              <a:avLst/>
            </a:prstGeom>
            <a:grpFill/>
          </p:spPr>
          <p:txBody>
            <a:bodyPr wrap="square" rtlCol="0">
              <a:spAutoFit/>
            </a:bodyPr>
            <a:lstStyle/>
            <a:p>
              <a:pPr algn="ctr"/>
              <a:r>
                <a:rPr lang="fr-FR" sz="6000" b="1" spc="300" dirty="0" err="1">
                  <a:solidFill>
                    <a:prstClr val="black"/>
                  </a:solidFill>
                  <a:latin typeface="Agency FB" panose="020B0503020202020204" pitchFamily="34" charset="0"/>
                </a:rPr>
                <a:t>problematique</a:t>
              </a:r>
              <a:endParaRPr lang="fr-FR" sz="6000" b="1" spc="300" dirty="0">
                <a:solidFill>
                  <a:prstClr val="black"/>
                </a:solidFill>
                <a:latin typeface="Agency FB" panose="020B0503020202020204" pitchFamily="34" charset="0"/>
              </a:endParaRPr>
            </a:p>
          </p:txBody>
        </p:sp>
      </p:grpSp>
      <p:sp>
        <p:nvSpPr>
          <p:cNvPr id="46" name="ZoneTexte 45"/>
          <p:cNvSpPr txBox="1"/>
          <p:nvPr/>
        </p:nvSpPr>
        <p:spPr>
          <a:xfrm>
            <a:off x="-2442341" y="1409090"/>
            <a:ext cx="3804145" cy="3785652"/>
          </a:xfrm>
          <a:prstGeom prst="rect">
            <a:avLst/>
          </a:prstGeom>
          <a:noFill/>
        </p:spPr>
        <p:txBody>
          <a:bodyPr wrap="square" rtlCol="0">
            <a:spAutoFit/>
          </a:bodyPr>
          <a:lstStyle/>
          <a:p>
            <a:pPr algn="ctr"/>
            <a:r>
              <a:rPr lang="en-US" sz="6000" b="1" spc="300" dirty="0">
                <a:solidFill>
                  <a:prstClr val="black"/>
                </a:solidFill>
                <a:latin typeface="Agency FB" panose="020B0503020202020204" pitchFamily="34" charset="0"/>
              </a:rPr>
              <a:t>Teaching Approaches for Social Media</a:t>
            </a:r>
          </a:p>
        </p:txBody>
      </p:sp>
      <p:grpSp>
        <p:nvGrpSpPr>
          <p:cNvPr id="124" name="Groupe 123"/>
          <p:cNvGrpSpPr/>
          <p:nvPr/>
        </p:nvGrpSpPr>
        <p:grpSpPr>
          <a:xfrm>
            <a:off x="-2336069" y="-35226"/>
            <a:ext cx="8506984" cy="6858000"/>
            <a:chOff x="2044833" y="154300"/>
            <a:chExt cx="8506984" cy="6858000"/>
          </a:xfrm>
          <a:effectLst>
            <a:outerShdw blurRad="533400" dist="38100" algn="l" rotWithShape="0">
              <a:prstClr val="black">
                <a:alpha val="44000"/>
              </a:prstClr>
            </a:outerShdw>
          </a:effectLst>
        </p:grpSpPr>
        <p:grpSp>
          <p:nvGrpSpPr>
            <p:cNvPr id="4" name="Groupe 3"/>
            <p:cNvGrpSpPr/>
            <p:nvPr/>
          </p:nvGrpSpPr>
          <p:grpSpPr>
            <a:xfrm>
              <a:off x="2044833" y="154300"/>
              <a:ext cx="8506984" cy="6858000"/>
              <a:chOff x="-5898716" y="155614"/>
              <a:chExt cx="8506984" cy="6858000"/>
            </a:xfrm>
            <a:solidFill>
              <a:srgbClr val="EE833A"/>
            </a:solidFill>
          </p:grpSpPr>
          <p:sp>
            <p:nvSpPr>
              <p:cNvPr id="21" name="Rectangle 20"/>
              <p:cNvSpPr/>
              <p:nvPr/>
            </p:nvSpPr>
            <p:spPr>
              <a:xfrm>
                <a:off x="-5898716" y="155614"/>
                <a:ext cx="8506984"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grpSp>
            <p:nvGrpSpPr>
              <p:cNvPr id="22" name="Groupe 21"/>
              <p:cNvGrpSpPr/>
              <p:nvPr/>
            </p:nvGrpSpPr>
            <p:grpSpPr>
              <a:xfrm>
                <a:off x="1935604" y="1537125"/>
                <a:ext cx="672663" cy="923332"/>
                <a:chOff x="10470381" y="2884998"/>
                <a:chExt cx="827913" cy="923332"/>
              </a:xfrm>
              <a:grpFill/>
            </p:grpSpPr>
            <p:sp>
              <p:nvSpPr>
                <p:cNvPr id="23" name="Arrondir un rectangle avec un coin du même côté 22"/>
                <p:cNvSpPr/>
                <p:nvPr/>
              </p:nvSpPr>
              <p:spPr>
                <a:xfrm rot="5400000">
                  <a:off x="10464819" y="2974854"/>
                  <a:ext cx="839038" cy="827913"/>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24" name="ZoneTexte 23"/>
                <p:cNvSpPr txBox="1"/>
                <p:nvPr/>
              </p:nvSpPr>
              <p:spPr>
                <a:xfrm>
                  <a:off x="10560998" y="2884998"/>
                  <a:ext cx="552659" cy="923330"/>
                </a:xfrm>
                <a:prstGeom prst="rect">
                  <a:avLst/>
                </a:prstGeom>
                <a:noFill/>
              </p:spPr>
              <p:txBody>
                <a:bodyPr wrap="square" rtlCol="0">
                  <a:spAutoFit/>
                </a:bodyPr>
                <a:lstStyle/>
                <a:p>
                  <a:pPr algn="ctr"/>
                  <a:r>
                    <a:rPr lang="fr-FR" sz="5400" b="1" dirty="0">
                      <a:solidFill>
                        <a:srgbClr val="EA6B14"/>
                      </a:solidFill>
                    </a:rPr>
                    <a:t>4</a:t>
                  </a:r>
                </a:p>
              </p:txBody>
            </p:sp>
          </p:grpSp>
        </p:grpSp>
        <p:sp>
          <p:nvSpPr>
            <p:cNvPr id="123" name="ZoneTexte 122"/>
            <p:cNvSpPr txBox="1"/>
            <p:nvPr/>
          </p:nvSpPr>
          <p:spPr>
            <a:xfrm>
              <a:off x="4250784" y="2018494"/>
              <a:ext cx="4803866" cy="1938992"/>
            </a:xfrm>
            <a:prstGeom prst="rect">
              <a:avLst/>
            </a:prstGeom>
            <a:noFill/>
          </p:spPr>
          <p:txBody>
            <a:bodyPr wrap="square" rtlCol="0">
              <a:spAutoFit/>
            </a:bodyPr>
            <a:lstStyle/>
            <a:p>
              <a:pPr algn="ctr"/>
              <a:r>
                <a:rPr lang="fr-FR" sz="6000" b="1" spc="300" dirty="0">
                  <a:solidFill>
                    <a:prstClr val="black"/>
                  </a:solidFill>
                  <a:latin typeface="Agency FB" panose="020B0503020202020204" pitchFamily="34" charset="0"/>
                </a:rPr>
                <a:t>Etapes de création du BM </a:t>
              </a:r>
            </a:p>
          </p:txBody>
        </p:sp>
      </p:grpSp>
      <p:sp>
        <p:nvSpPr>
          <p:cNvPr id="20" name="ZoneTexte 19"/>
          <p:cNvSpPr txBox="1"/>
          <p:nvPr/>
        </p:nvSpPr>
        <p:spPr>
          <a:xfrm>
            <a:off x="-2986427" y="947425"/>
            <a:ext cx="3221889" cy="4708981"/>
          </a:xfrm>
          <a:prstGeom prst="rect">
            <a:avLst/>
          </a:prstGeom>
          <a:solidFill>
            <a:srgbClr val="F2A16A"/>
          </a:solidFill>
        </p:spPr>
        <p:txBody>
          <a:bodyPr wrap="square" rtlCol="0">
            <a:spAutoFit/>
          </a:bodyPr>
          <a:lstStyle/>
          <a:p>
            <a:pPr algn="ctr"/>
            <a:r>
              <a:rPr lang="en-US" sz="6000" b="1" spc="300" dirty="0">
                <a:solidFill>
                  <a:prstClr val="black"/>
                </a:solidFill>
                <a:latin typeface="Agency FB" panose="020B0503020202020204" pitchFamily="34" charset="0"/>
              </a:rPr>
              <a:t>The Role of Parents and Educators</a:t>
            </a:r>
          </a:p>
        </p:txBody>
      </p:sp>
      <p:grpSp>
        <p:nvGrpSpPr>
          <p:cNvPr id="126" name="Groupe 125"/>
          <p:cNvGrpSpPr/>
          <p:nvPr/>
        </p:nvGrpSpPr>
        <p:grpSpPr>
          <a:xfrm>
            <a:off x="-3780572" y="-520264"/>
            <a:ext cx="9498349" cy="6879214"/>
            <a:chOff x="-166002" y="143157"/>
            <a:chExt cx="9498349" cy="6879214"/>
          </a:xfrm>
          <a:effectLst>
            <a:outerShdw blurRad="368300" dist="38100" algn="l" rotWithShape="0">
              <a:prstClr val="black">
                <a:alpha val="32000"/>
              </a:prstClr>
            </a:outerShdw>
          </a:effectLst>
        </p:grpSpPr>
        <p:grpSp>
          <p:nvGrpSpPr>
            <p:cNvPr id="115" name="Groupe 114"/>
            <p:cNvGrpSpPr/>
            <p:nvPr/>
          </p:nvGrpSpPr>
          <p:grpSpPr>
            <a:xfrm>
              <a:off x="-166002" y="143157"/>
              <a:ext cx="9498349" cy="6879214"/>
              <a:chOff x="-7793843" y="138132"/>
              <a:chExt cx="9498349" cy="6879214"/>
            </a:xfrm>
          </p:grpSpPr>
          <p:sp>
            <p:nvSpPr>
              <p:cNvPr id="55" name="Rectangle 54"/>
              <p:cNvSpPr/>
              <p:nvPr/>
            </p:nvSpPr>
            <p:spPr>
              <a:xfrm>
                <a:off x="-7793843" y="138132"/>
                <a:ext cx="8506984" cy="6879214"/>
              </a:xfrm>
              <a:prstGeom prst="rect">
                <a:avLst/>
              </a:prstGeom>
              <a:solidFill>
                <a:srgbClr val="F2A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63" name="Arrondir un rectangle avec un coin du même côté 62"/>
              <p:cNvSpPr/>
              <p:nvPr/>
            </p:nvSpPr>
            <p:spPr>
              <a:xfrm rot="5400000">
                <a:off x="947358" y="1351940"/>
                <a:ext cx="841633" cy="672663"/>
              </a:xfrm>
              <a:prstGeom prst="round2SameRect">
                <a:avLst/>
              </a:prstGeom>
              <a:solidFill>
                <a:srgbClr val="F2A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64" name="ZoneTexte 63"/>
              <p:cNvSpPr txBox="1"/>
              <p:nvPr/>
            </p:nvSpPr>
            <p:spPr>
              <a:xfrm>
                <a:off x="1150806" y="1185093"/>
                <a:ext cx="449025" cy="926186"/>
              </a:xfrm>
              <a:prstGeom prst="rect">
                <a:avLst/>
              </a:prstGeom>
              <a:noFill/>
              <a:ln>
                <a:noFill/>
              </a:ln>
            </p:spPr>
            <p:txBody>
              <a:bodyPr wrap="square" rtlCol="0">
                <a:spAutoFit/>
              </a:bodyPr>
              <a:lstStyle/>
              <a:p>
                <a:pPr algn="ctr"/>
                <a:r>
                  <a:rPr lang="fr-FR" sz="5400" b="1" dirty="0">
                    <a:solidFill>
                      <a:srgbClr val="F8CBAD"/>
                    </a:solidFill>
                  </a:rPr>
                  <a:t>5</a:t>
                </a:r>
              </a:p>
            </p:txBody>
          </p:sp>
          <p:sp>
            <p:nvSpPr>
              <p:cNvPr id="107" name="Rectangle 106"/>
              <p:cNvSpPr/>
              <p:nvPr/>
            </p:nvSpPr>
            <p:spPr>
              <a:xfrm>
                <a:off x="-7550445" y="138132"/>
                <a:ext cx="8506984" cy="6879214"/>
              </a:xfrm>
              <a:prstGeom prst="rect">
                <a:avLst/>
              </a:prstGeom>
              <a:solidFill>
                <a:srgbClr val="F2A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sp>
            <p:nvSpPr>
              <p:cNvPr id="108" name="Arrondir un rectangle avec un coin du même côté 107"/>
              <p:cNvSpPr/>
              <p:nvPr/>
            </p:nvSpPr>
            <p:spPr>
              <a:xfrm rot="5400000">
                <a:off x="947358" y="1351941"/>
                <a:ext cx="841633" cy="672663"/>
              </a:xfrm>
              <a:prstGeom prst="round2SameRect">
                <a:avLst/>
              </a:prstGeom>
              <a:solidFill>
                <a:srgbClr val="F2A1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09" name="ZoneTexte 108"/>
              <p:cNvSpPr txBox="1"/>
              <p:nvPr/>
            </p:nvSpPr>
            <p:spPr>
              <a:xfrm>
                <a:off x="1150806" y="1185094"/>
                <a:ext cx="449025" cy="926186"/>
              </a:xfrm>
              <a:prstGeom prst="rect">
                <a:avLst/>
              </a:prstGeom>
              <a:noFill/>
              <a:ln>
                <a:noFill/>
              </a:ln>
            </p:spPr>
            <p:txBody>
              <a:bodyPr wrap="square" rtlCol="0">
                <a:spAutoFit/>
              </a:bodyPr>
              <a:lstStyle/>
              <a:p>
                <a:pPr algn="ctr"/>
                <a:r>
                  <a:rPr lang="fr-FR" sz="5400" b="1" dirty="0">
                    <a:solidFill>
                      <a:srgbClr val="EE833A"/>
                    </a:solidFill>
                  </a:rPr>
                  <a:t>5</a:t>
                </a:r>
              </a:p>
            </p:txBody>
          </p:sp>
        </p:grpSp>
        <p:sp>
          <p:nvSpPr>
            <p:cNvPr id="125" name="ZoneTexte 124"/>
            <p:cNvSpPr txBox="1"/>
            <p:nvPr/>
          </p:nvSpPr>
          <p:spPr>
            <a:xfrm>
              <a:off x="2936729" y="2426652"/>
              <a:ext cx="4815770" cy="1938992"/>
            </a:xfrm>
            <a:prstGeom prst="rect">
              <a:avLst/>
            </a:prstGeom>
            <a:noFill/>
          </p:spPr>
          <p:txBody>
            <a:bodyPr wrap="square" rtlCol="0">
              <a:spAutoFit/>
            </a:bodyPr>
            <a:lstStyle/>
            <a:p>
              <a:pPr algn="ctr"/>
              <a:r>
                <a:rPr lang="fr-FR" sz="6000" b="1" spc="300" dirty="0">
                  <a:solidFill>
                    <a:prstClr val="black"/>
                  </a:solidFill>
                  <a:latin typeface="Agency FB" panose="020B0503020202020204" pitchFamily="34" charset="0"/>
                </a:rPr>
                <a:t>FONCTIONNALITES CRUD</a:t>
              </a:r>
            </a:p>
          </p:txBody>
        </p:sp>
      </p:grpSp>
      <p:grpSp>
        <p:nvGrpSpPr>
          <p:cNvPr id="47" name="Groupe 46"/>
          <p:cNvGrpSpPr/>
          <p:nvPr/>
        </p:nvGrpSpPr>
        <p:grpSpPr>
          <a:xfrm>
            <a:off x="-5465683" y="-777578"/>
            <a:ext cx="10203666" cy="6858000"/>
            <a:chOff x="-6451343" y="7820"/>
            <a:chExt cx="9167757" cy="6858000"/>
          </a:xfrm>
          <a:effectLst>
            <a:outerShdw blurRad="254000" dist="38100" algn="l" rotWithShape="0">
              <a:prstClr val="black">
                <a:alpha val="38000"/>
              </a:prstClr>
            </a:outerShdw>
          </a:effectLst>
        </p:grpSpPr>
        <p:sp>
          <p:nvSpPr>
            <p:cNvPr id="48" name="Rectangle 47"/>
            <p:cNvSpPr/>
            <p:nvPr/>
          </p:nvSpPr>
          <p:spPr>
            <a:xfrm>
              <a:off x="-6451343" y="7820"/>
              <a:ext cx="8506984" cy="6858000"/>
            </a:xfrm>
            <a:prstGeom prst="rect">
              <a:avLst/>
            </a:prstGeom>
            <a:solidFill>
              <a:srgbClr val="F5B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sp>
          <p:nvSpPr>
            <p:cNvPr id="49" name="Rectangle 48"/>
            <p:cNvSpPr/>
            <p:nvPr/>
          </p:nvSpPr>
          <p:spPr>
            <a:xfrm>
              <a:off x="-3667728" y="2056289"/>
              <a:ext cx="4762419" cy="1015663"/>
            </a:xfrm>
            <a:prstGeom prst="rect">
              <a:avLst/>
            </a:prstGeom>
            <a:noFill/>
          </p:spPr>
          <p:txBody>
            <a:bodyPr wrap="square">
              <a:spAutoFit/>
            </a:bodyPr>
            <a:lstStyle/>
            <a:p>
              <a:pPr algn="ctr"/>
              <a:r>
                <a:rPr lang="fr-FR" sz="6000" b="1" spc="300" dirty="0">
                  <a:solidFill>
                    <a:prstClr val="black"/>
                  </a:solidFill>
                  <a:latin typeface="Agency FB" panose="020B0503020202020204" pitchFamily="34" charset="0"/>
                </a:rPr>
                <a:t>PROJET</a:t>
              </a:r>
            </a:p>
          </p:txBody>
        </p:sp>
        <p:sp>
          <p:nvSpPr>
            <p:cNvPr id="50" name="Arrondir un rectangle avec un coin du même côté 49"/>
            <p:cNvSpPr/>
            <p:nvPr/>
          </p:nvSpPr>
          <p:spPr>
            <a:xfrm rot="5400000">
              <a:off x="1960564" y="887283"/>
              <a:ext cx="839038" cy="672663"/>
            </a:xfrm>
            <a:prstGeom prst="round2SameRect">
              <a:avLst/>
            </a:prstGeom>
            <a:solidFill>
              <a:srgbClr val="F5B6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51" name="ZoneTexte 50"/>
            <p:cNvSpPr txBox="1"/>
            <p:nvPr/>
          </p:nvSpPr>
          <p:spPr>
            <a:xfrm>
              <a:off x="2156894" y="699422"/>
              <a:ext cx="449025" cy="923330"/>
            </a:xfrm>
            <a:prstGeom prst="rect">
              <a:avLst/>
            </a:prstGeom>
            <a:noFill/>
          </p:spPr>
          <p:txBody>
            <a:bodyPr wrap="square" rtlCol="0">
              <a:spAutoFit/>
            </a:bodyPr>
            <a:lstStyle/>
            <a:p>
              <a:pPr algn="ctr"/>
              <a:r>
                <a:rPr lang="fr-FR" sz="5400" b="1" dirty="0">
                  <a:solidFill>
                    <a:srgbClr val="F8CBAD"/>
                  </a:solidFill>
                </a:rPr>
                <a:t>6</a:t>
              </a:r>
            </a:p>
          </p:txBody>
        </p:sp>
      </p:grpSp>
      <p:grpSp>
        <p:nvGrpSpPr>
          <p:cNvPr id="52" name="Groupe 51"/>
          <p:cNvGrpSpPr/>
          <p:nvPr/>
        </p:nvGrpSpPr>
        <p:grpSpPr>
          <a:xfrm>
            <a:off x="-4631157" y="-876776"/>
            <a:ext cx="8506984" cy="6858000"/>
            <a:chOff x="-7170031" y="-105317"/>
            <a:chExt cx="8506984" cy="6858000"/>
          </a:xfrm>
          <a:solidFill>
            <a:schemeClr val="accent2">
              <a:lumMod val="40000"/>
              <a:lumOff val="60000"/>
            </a:schemeClr>
          </a:solidFill>
        </p:grpSpPr>
        <p:grpSp>
          <p:nvGrpSpPr>
            <p:cNvPr id="53" name="Groupe 52"/>
            <p:cNvGrpSpPr/>
            <p:nvPr/>
          </p:nvGrpSpPr>
          <p:grpSpPr>
            <a:xfrm>
              <a:off x="-7170031" y="-105317"/>
              <a:ext cx="8506984" cy="6858000"/>
              <a:chOff x="-5361047" y="7341324"/>
              <a:chExt cx="8506984" cy="6858000"/>
            </a:xfrm>
            <a:grpFill/>
          </p:grpSpPr>
          <p:sp>
            <p:nvSpPr>
              <p:cNvPr id="59" name="Rectangle 58"/>
              <p:cNvSpPr/>
              <p:nvPr/>
            </p:nvSpPr>
            <p:spPr>
              <a:xfrm>
                <a:off x="-5361047" y="7341324"/>
                <a:ext cx="8506984"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sp>
            <p:nvSpPr>
              <p:cNvPr id="60" name="ZoneTexte 59"/>
              <p:cNvSpPr txBox="1"/>
              <p:nvPr/>
            </p:nvSpPr>
            <p:spPr>
              <a:xfrm>
                <a:off x="-5234015" y="9998689"/>
                <a:ext cx="5918200" cy="1015663"/>
              </a:xfrm>
              <a:prstGeom prst="rect">
                <a:avLst/>
              </a:prstGeom>
              <a:grpFill/>
            </p:spPr>
            <p:txBody>
              <a:bodyPr wrap="square" rtlCol="0">
                <a:spAutoFit/>
              </a:bodyPr>
              <a:lstStyle/>
              <a:p>
                <a:pPr algn="ctr"/>
                <a:r>
                  <a:rPr lang="fr-FR" sz="6000" b="1" spc="300" dirty="0">
                    <a:solidFill>
                      <a:prstClr val="black"/>
                    </a:solidFill>
                    <a:latin typeface="Agency FB" panose="020B0503020202020204" pitchFamily="34" charset="0"/>
                  </a:rPr>
                  <a:t>conclusion</a:t>
                </a:r>
              </a:p>
            </p:txBody>
          </p:sp>
        </p:grpSp>
        <p:sp>
          <p:nvSpPr>
            <p:cNvPr id="54" name="Arrondir un rectangle avec un coin du même côté 53"/>
            <p:cNvSpPr/>
            <p:nvPr/>
          </p:nvSpPr>
          <p:spPr>
            <a:xfrm rot="5400000">
              <a:off x="-1057652" y="514296"/>
              <a:ext cx="839038" cy="672663"/>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56" name="ZoneTexte 55"/>
            <p:cNvSpPr txBox="1"/>
            <p:nvPr/>
          </p:nvSpPr>
          <p:spPr>
            <a:xfrm>
              <a:off x="-900840" y="346815"/>
              <a:ext cx="449025" cy="923330"/>
            </a:xfrm>
            <a:prstGeom prst="rect">
              <a:avLst/>
            </a:prstGeom>
            <a:noFill/>
          </p:spPr>
          <p:txBody>
            <a:bodyPr wrap="square" rtlCol="0">
              <a:spAutoFit/>
            </a:bodyPr>
            <a:lstStyle/>
            <a:p>
              <a:pPr algn="ctr"/>
              <a:r>
                <a:rPr lang="fr-FR" sz="5400" b="1" dirty="0">
                  <a:solidFill>
                    <a:srgbClr val="F8CBAD"/>
                  </a:solidFill>
                </a:rPr>
                <a:t>7</a:t>
              </a:r>
            </a:p>
          </p:txBody>
        </p:sp>
        <p:sp>
          <p:nvSpPr>
            <p:cNvPr id="57" name="Arrondir un rectangle avec un coin du même côté 56"/>
            <p:cNvSpPr/>
            <p:nvPr/>
          </p:nvSpPr>
          <p:spPr>
            <a:xfrm rot="5400000">
              <a:off x="-1057653" y="514296"/>
              <a:ext cx="839038" cy="672663"/>
            </a:xfrm>
            <a:prstGeom prst="round2Same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58" name="ZoneTexte 57"/>
            <p:cNvSpPr txBox="1"/>
            <p:nvPr/>
          </p:nvSpPr>
          <p:spPr>
            <a:xfrm>
              <a:off x="788118" y="139216"/>
              <a:ext cx="449025" cy="923330"/>
            </a:xfrm>
            <a:prstGeom prst="rect">
              <a:avLst/>
            </a:prstGeom>
            <a:noFill/>
          </p:spPr>
          <p:txBody>
            <a:bodyPr wrap="square" rtlCol="0">
              <a:spAutoFit/>
            </a:bodyPr>
            <a:lstStyle/>
            <a:p>
              <a:pPr algn="ctr"/>
              <a:r>
                <a:rPr lang="fr-FR" sz="5400" b="1" dirty="0">
                  <a:solidFill>
                    <a:srgbClr val="F5B68B"/>
                  </a:solidFill>
                </a:rPr>
                <a:t>7</a:t>
              </a:r>
            </a:p>
          </p:txBody>
        </p:sp>
      </p:grpSp>
    </p:spTree>
    <p:extLst>
      <p:ext uri="{BB962C8B-B14F-4D97-AF65-F5344CB8AC3E}">
        <p14:creationId xmlns:p14="http://schemas.microsoft.com/office/powerpoint/2010/main" val="635036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013 -0.00278 L 0.41316 -0.0044 " pathEditMode="relative" rAng="0" ptsTypes="AA">
                                      <p:cBhvr>
                                        <p:cTn id="6" dur="1250" fill="hold"/>
                                        <p:tgtEl>
                                          <p:spTgt spid="41"/>
                                        </p:tgtEl>
                                        <p:attrNameLst>
                                          <p:attrName>ppt_x</p:attrName>
                                          <p:attrName>ppt_y</p:attrName>
                                        </p:attrNameLst>
                                      </p:cBhvr>
                                      <p:rCtr x="20716" y="-93"/>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00221 0.00116 L 0.41836 -0.00416 " pathEditMode="relative" rAng="0" ptsTypes="AA">
                                      <p:cBhvr>
                                        <p:cTn id="10" dur="1250" fill="hold"/>
                                        <p:tgtEl>
                                          <p:spTgt spid="43"/>
                                        </p:tgtEl>
                                        <p:attrNameLst>
                                          <p:attrName>ppt_x</p:attrName>
                                          <p:attrName>ppt_y</p:attrName>
                                        </p:attrNameLst>
                                      </p:cBhvr>
                                      <p:rCtr x="20807" y="-278"/>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0.00013 -0.0037 L 0.42461 -0.00532 " pathEditMode="relative" rAng="0" ptsTypes="AA">
                                      <p:cBhvr>
                                        <p:cTn id="14" dur="1250" fill="hold"/>
                                        <p:tgtEl>
                                          <p:spTgt spid="45"/>
                                        </p:tgtEl>
                                        <p:attrNameLst>
                                          <p:attrName>ppt_x</p:attrName>
                                          <p:attrName>ppt_y</p:attrName>
                                        </p:attrNameLst>
                                      </p:cBhvr>
                                      <p:rCtr x="21237" y="-93"/>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0.00599 -0.00393 L 0.42566 -0.00555 " pathEditMode="relative" rAng="0" ptsTypes="AA">
                                      <p:cBhvr>
                                        <p:cTn id="18" dur="1250" fill="hold"/>
                                        <p:tgtEl>
                                          <p:spTgt spid="124"/>
                                        </p:tgtEl>
                                        <p:attrNameLst>
                                          <p:attrName>ppt_x</p:attrName>
                                          <p:attrName>ppt_y</p:attrName>
                                        </p:attrNameLst>
                                      </p:cBhvr>
                                      <p:rCtr x="21576" y="-93"/>
                                    </p:animMotion>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nodeType="clickEffect">
                                  <p:stCondLst>
                                    <p:cond delay="0"/>
                                  </p:stCondLst>
                                  <p:childTnLst>
                                    <p:animMotion origin="layout" path="M 2.29167E-6 -3.33333E-6 L 0.42799 -0.00185 " pathEditMode="relative" rAng="0" ptsTypes="AA">
                                      <p:cBhvr>
                                        <p:cTn id="22" dur="1250" fill="hold"/>
                                        <p:tgtEl>
                                          <p:spTgt spid="126"/>
                                        </p:tgtEl>
                                        <p:attrNameLst>
                                          <p:attrName>ppt_x</p:attrName>
                                          <p:attrName>ppt_y</p:attrName>
                                        </p:attrNameLst>
                                      </p:cBhvr>
                                      <p:rCtr x="21393" y="-93"/>
                                    </p:animMotion>
                                  </p:childTnLst>
                                </p:cTn>
                              </p:par>
                            </p:childTnLst>
                          </p:cTn>
                        </p:par>
                      </p:childTnLst>
                    </p:cTn>
                  </p:par>
                  <p:par>
                    <p:cTn id="23" fill="hold">
                      <p:stCondLst>
                        <p:cond delay="indefinite"/>
                      </p:stCondLst>
                      <p:childTnLst>
                        <p:par>
                          <p:cTn id="24" fill="hold">
                            <p:stCondLst>
                              <p:cond delay="0"/>
                            </p:stCondLst>
                            <p:childTnLst>
                              <p:par>
                                <p:cTn id="25" presetID="63" presetClass="path" presetSubtype="0" accel="50000" decel="50000" fill="hold" nodeType="clickEffect">
                                  <p:stCondLst>
                                    <p:cond delay="0"/>
                                  </p:stCondLst>
                                  <p:childTnLst>
                                    <p:animMotion origin="layout" path="M -4.58333E-6 0 L 0.43607 -0.00694 " pathEditMode="relative" rAng="0" ptsTypes="AA">
                                      <p:cBhvr>
                                        <p:cTn id="26" dur="1250" fill="hold"/>
                                        <p:tgtEl>
                                          <p:spTgt spid="47"/>
                                        </p:tgtEl>
                                        <p:attrNameLst>
                                          <p:attrName>ppt_x</p:attrName>
                                          <p:attrName>ppt_y</p:attrName>
                                        </p:attrNameLst>
                                      </p:cBhvr>
                                      <p:rCtr x="21797" y="-347"/>
                                    </p:animMotion>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nodeType="clickEffect">
                                  <p:stCondLst>
                                    <p:cond delay="0"/>
                                  </p:stCondLst>
                                  <p:childTnLst>
                                    <p:animMotion origin="layout" path="M -0.00599 -0.0051 L 0.43724 -0.0051 " pathEditMode="relative" rAng="0" ptsTypes="AA">
                                      <p:cBhvr>
                                        <p:cTn id="30" dur="1250" fill="hold"/>
                                        <p:tgtEl>
                                          <p:spTgt spid="52"/>
                                        </p:tgtEl>
                                        <p:attrNameLst>
                                          <p:attrName>ppt_x</p:attrName>
                                          <p:attrName>ppt_y</p:attrName>
                                        </p:attrNameLst>
                                      </p:cBhvr>
                                      <p:rCtr x="2216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ZoneTexte 3"/>
          <p:cNvSpPr txBox="1"/>
          <p:nvPr/>
        </p:nvSpPr>
        <p:spPr>
          <a:xfrm>
            <a:off x="3317009" y="965973"/>
            <a:ext cx="5448300" cy="707886"/>
          </a:xfrm>
          <a:prstGeom prst="rect">
            <a:avLst/>
          </a:prstGeom>
          <a:noFill/>
        </p:spPr>
        <p:txBody>
          <a:bodyPr wrap="square" rtlCol="0">
            <a:spAutoFit/>
          </a:bodyPr>
          <a:lstStyle/>
          <a:p>
            <a:pPr algn="ctr"/>
            <a:r>
              <a:rPr lang="fr-FR" sz="4000" b="1" dirty="0">
                <a:solidFill>
                  <a:srgbClr val="C00000"/>
                </a:solidFill>
                <a:latin typeface="Times New Roman" pitchFamily="18" charset="0"/>
                <a:ea typeface="Arial" pitchFamily="34" charset="0"/>
                <a:cs typeface="Times New Roman" pitchFamily="18" charset="0"/>
              </a:rPr>
              <a:t>Introduction</a:t>
            </a:r>
          </a:p>
        </p:txBody>
      </p:sp>
      <p:cxnSp>
        <p:nvCxnSpPr>
          <p:cNvPr id="5" name="Connecteur droit 4"/>
          <p:cNvCxnSpPr/>
          <p:nvPr/>
        </p:nvCxnSpPr>
        <p:spPr>
          <a:xfrm>
            <a:off x="4352636" y="1612304"/>
            <a:ext cx="3387436" cy="0"/>
          </a:xfrm>
          <a:prstGeom prst="line">
            <a:avLst/>
          </a:prstGeom>
          <a:ln w="19050">
            <a:solidFill>
              <a:srgbClr val="EA6B14"/>
            </a:solidFill>
            <a:headEnd type="diamond" w="med" len="med"/>
            <a:tailEnd type="diamond" w="med" len="med"/>
          </a:ln>
          <a:effectLst>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18113" y="2580517"/>
            <a:ext cx="11466368" cy="2805063"/>
          </a:xfrm>
          <a:prstGeom prst="rect">
            <a:avLst/>
          </a:prstGeom>
        </p:spPr>
        <p:txBody>
          <a:bodyPr wrap="square">
            <a:spAutoFit/>
          </a:bodyPr>
          <a:lstStyle/>
          <a:p>
            <a:pPr algn="ctr">
              <a:lnSpc>
                <a:spcPct val="150000"/>
              </a:lnSpc>
            </a:pPr>
            <a:r>
              <a:rPr lang="fr-FR" sz="2200" b="1" u="sng" dirty="0">
                <a:solidFill>
                  <a:schemeClr val="accent2">
                    <a:lumMod val="75000"/>
                  </a:schemeClr>
                </a:solidFill>
                <a:cs typeface="Arial" panose="020B0604020202020204" pitchFamily="34" charset="0"/>
              </a:rPr>
              <a:t>“</a:t>
            </a:r>
            <a:r>
              <a:rPr lang="fr-FR" sz="2200" b="1" u="sng" dirty="0">
                <a:solidFill>
                  <a:schemeClr val="accent2">
                    <a:lumMod val="75000"/>
                  </a:schemeClr>
                </a:solidFill>
                <a:latin typeface="Brush Script MT" panose="03060802040406070304" pitchFamily="66" charset="0"/>
                <a:cs typeface="Arial" panose="020B0604020202020204" pitchFamily="34" charset="0"/>
              </a:rPr>
              <a:t>BM</a:t>
            </a:r>
            <a:r>
              <a:rPr lang="fr-FR" sz="2200" b="1" u="sng" dirty="0">
                <a:solidFill>
                  <a:schemeClr val="accent2">
                    <a:lumMod val="75000"/>
                  </a:schemeClr>
                </a:solidFill>
                <a:cs typeface="Arial" panose="020B0604020202020204" pitchFamily="34" charset="0"/>
              </a:rPr>
              <a:t>”</a:t>
            </a:r>
            <a:r>
              <a:rPr lang="fr-FR" sz="2200" b="1" dirty="0">
                <a:solidFill>
                  <a:schemeClr val="accent2">
                    <a:lumMod val="75000"/>
                  </a:schemeClr>
                </a:solidFill>
                <a:cs typeface="Arial" panose="020B0604020202020204" pitchFamily="34" charset="0"/>
              </a:rPr>
              <a:t> </a:t>
            </a:r>
            <a:r>
              <a:rPr lang="fr-FR" sz="2400" dirty="0">
                <a:solidFill>
                  <a:srgbClr val="242424"/>
                </a:solidFill>
                <a:cs typeface="Arial" panose="020B0604020202020204" pitchFamily="34" charset="0"/>
              </a:rPr>
              <a:t> est </a:t>
            </a:r>
            <a:r>
              <a:rPr lang="fr-FR" sz="2400" b="0" i="0" dirty="0">
                <a:solidFill>
                  <a:srgbClr val="242424"/>
                </a:solidFill>
                <a:effectLst/>
              </a:rPr>
              <a:t>un site web Symfony pour la gestion médicale d’un cabinet et d’optimiser la gestion des patients, des rendez-vous, et des consultations. Il permet </a:t>
            </a:r>
          </a:p>
          <a:p>
            <a:pPr algn="ctr">
              <a:lnSpc>
                <a:spcPct val="150000"/>
              </a:lnSpc>
            </a:pPr>
            <a:r>
              <a:rPr lang="fr-FR" sz="2400" b="0" i="0" dirty="0">
                <a:solidFill>
                  <a:srgbClr val="242424"/>
                </a:solidFill>
                <a:effectLst/>
              </a:rPr>
              <a:t>faciliter la communication entre patients et médecins. Il garantit également la sécurité et la confidentialité des données conformément aux normes, tout en fournissant des outils d’analyse pour améliorer les services.</a:t>
            </a:r>
            <a:endParaRPr lang="fr-FR" sz="2200" dirty="0">
              <a:solidFill>
                <a:schemeClr val="tx1">
                  <a:lumMod val="85000"/>
                  <a:lumOff val="15000"/>
                </a:schemeClr>
              </a:solidFill>
              <a:cs typeface="Arial" panose="020B0604020202020204" pitchFamily="34" charset="0"/>
            </a:endParaRPr>
          </a:p>
        </p:txBody>
      </p:sp>
      <p:sp>
        <p:nvSpPr>
          <p:cNvPr id="9" name="ZoneTexte 8"/>
          <p:cNvSpPr txBox="1"/>
          <p:nvPr/>
        </p:nvSpPr>
        <p:spPr>
          <a:xfrm>
            <a:off x="4838898" y="1633011"/>
            <a:ext cx="2297798" cy="338554"/>
          </a:xfrm>
          <a:prstGeom prst="rect">
            <a:avLst/>
          </a:prstGeom>
          <a:noFill/>
        </p:spPr>
        <p:txBody>
          <a:bodyPr wrap="square" rtlCol="0">
            <a:spAutoFit/>
          </a:bodyPr>
          <a:lstStyle/>
          <a:p>
            <a:pPr algn="ctr"/>
            <a:r>
              <a:rPr lang="fr-FR" sz="1600" dirty="0">
                <a:solidFill>
                  <a:srgbClr val="EA6B14"/>
                </a:solidFill>
                <a:latin typeface="+mj-lt"/>
              </a:rPr>
              <a:t>CONTEXTE DU PROJET</a:t>
            </a:r>
          </a:p>
        </p:txBody>
      </p:sp>
    </p:spTree>
    <p:extLst>
      <p:ext uri="{BB962C8B-B14F-4D97-AF65-F5344CB8AC3E}">
        <p14:creationId xmlns:p14="http://schemas.microsoft.com/office/powerpoint/2010/main" val="426463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repeatCount="indefinite"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20000"/>
                <a:lumOff val="80000"/>
              </a:schemeClr>
            </a:gs>
            <a:gs pos="98925">
              <a:srgbClr val="F19658"/>
            </a:gs>
            <a:gs pos="54000">
              <a:schemeClr val="accent2">
                <a:lumMod val="60000"/>
                <a:lumOff val="4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6" name="Shape 1866"/>
          <p:cNvSpPr/>
          <p:nvPr/>
        </p:nvSpPr>
        <p:spPr>
          <a:xfrm>
            <a:off x="8297887" y="4903875"/>
            <a:ext cx="3404118" cy="833216"/>
          </a:xfrm>
          <a:prstGeom prst="roundRect">
            <a:avLst/>
          </a:prstGeom>
          <a:solidFill>
            <a:schemeClr val="accent2">
              <a:lumMod val="20000"/>
              <a:lumOff val="80000"/>
            </a:schemeClr>
          </a:solidFill>
          <a:ln w="57150">
            <a:solidFill>
              <a:srgbClr val="F19658"/>
            </a:solidFill>
            <a:custDash>
              <a:ds d="200000" sp="200000"/>
            </a:custDash>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sz="3000">
              <a:solidFill>
                <a:srgbClr val="FFFFFF"/>
              </a:solidFill>
              <a:latin typeface="Helvetica Light"/>
              <a:ea typeface="Helvetica Light"/>
              <a:cs typeface="Helvetica Light"/>
              <a:sym typeface="Helvetica Light"/>
            </a:endParaRPr>
          </a:p>
        </p:txBody>
      </p:sp>
      <p:sp>
        <p:nvSpPr>
          <p:cNvPr id="34" name="Shape 1866"/>
          <p:cNvSpPr/>
          <p:nvPr/>
        </p:nvSpPr>
        <p:spPr>
          <a:xfrm>
            <a:off x="8297887" y="915863"/>
            <a:ext cx="3404118" cy="882060"/>
          </a:xfrm>
          <a:prstGeom prst="roundRect">
            <a:avLst/>
          </a:prstGeom>
          <a:solidFill>
            <a:schemeClr val="accent2">
              <a:lumMod val="20000"/>
              <a:lumOff val="80000"/>
            </a:schemeClr>
          </a:solidFill>
          <a:ln w="57150">
            <a:solidFill>
              <a:srgbClr val="F1975B"/>
            </a:solidFill>
            <a:custDash>
              <a:ds d="200000" sp="200000"/>
            </a:custDash>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sz="3000">
              <a:solidFill>
                <a:srgbClr val="FFFFFF"/>
              </a:solidFill>
              <a:latin typeface="Helvetica Light"/>
              <a:ea typeface="Helvetica Light"/>
              <a:cs typeface="Helvetica Light"/>
              <a:sym typeface="Helvetica Light"/>
            </a:endParaRPr>
          </a:p>
        </p:txBody>
      </p:sp>
      <p:sp>
        <p:nvSpPr>
          <p:cNvPr id="17" name="Shape 2937"/>
          <p:cNvSpPr/>
          <p:nvPr/>
        </p:nvSpPr>
        <p:spPr>
          <a:xfrm>
            <a:off x="4807390" y="2218099"/>
            <a:ext cx="2833735" cy="2384602"/>
          </a:xfrm>
          <a:prstGeom prst="ellipse">
            <a:avLst/>
          </a:prstGeom>
          <a:ln w="25400">
            <a:solidFill>
              <a:srgbClr val="F1975B"/>
            </a:solidFill>
            <a:custDash>
              <a:ds d="200000" sp="200000"/>
            </a:custDash>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sz="3000">
              <a:solidFill>
                <a:srgbClr val="002060"/>
              </a:solidFill>
              <a:latin typeface="Helvetica Light"/>
              <a:ea typeface="Helvetica Light"/>
              <a:cs typeface="Helvetica Light"/>
              <a:sym typeface="Helvetica Light"/>
            </a:endParaRPr>
          </a:p>
        </p:txBody>
      </p:sp>
      <p:sp>
        <p:nvSpPr>
          <p:cNvPr id="20" name="Shape 2962"/>
          <p:cNvSpPr/>
          <p:nvPr/>
        </p:nvSpPr>
        <p:spPr>
          <a:xfrm>
            <a:off x="4875547" y="4468675"/>
            <a:ext cx="642632" cy="4352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557" y="16084"/>
                </a:lnTo>
                <a:cubicBezTo>
                  <a:pt x="17120" y="17688"/>
                  <a:pt x="16654" y="18963"/>
                  <a:pt x="16170" y="19882"/>
                </a:cubicBezTo>
                <a:cubicBezTo>
                  <a:pt x="15610" y="20943"/>
                  <a:pt x="15030" y="21521"/>
                  <a:pt x="14446" y="21600"/>
                </a:cubicBezTo>
                <a:lnTo>
                  <a:pt x="0" y="21600"/>
                </a:lnTo>
              </a:path>
            </a:pathLst>
          </a:custGeom>
          <a:ln w="25400">
            <a:solidFill>
              <a:schemeClr val="tx1"/>
            </a:solidFill>
            <a:custDash>
              <a:ds d="200000" sp="200000"/>
            </a:custDash>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sz="3000">
              <a:solidFill>
                <a:srgbClr val="002060"/>
              </a:solidFill>
              <a:latin typeface="Helvetica Light"/>
              <a:ea typeface="Helvetica Light"/>
              <a:cs typeface="Helvetica Light"/>
              <a:sym typeface="Helvetica Light"/>
            </a:endParaRPr>
          </a:p>
        </p:txBody>
      </p:sp>
      <p:sp>
        <p:nvSpPr>
          <p:cNvPr id="21" name="Shape 2962"/>
          <p:cNvSpPr/>
          <p:nvPr/>
        </p:nvSpPr>
        <p:spPr>
          <a:xfrm rot="4072002">
            <a:off x="6852327" y="4483802"/>
            <a:ext cx="642632" cy="4352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7557" y="16084"/>
                </a:lnTo>
                <a:cubicBezTo>
                  <a:pt x="17120" y="17688"/>
                  <a:pt x="16654" y="18963"/>
                  <a:pt x="16170" y="19882"/>
                </a:cubicBezTo>
                <a:cubicBezTo>
                  <a:pt x="15610" y="20943"/>
                  <a:pt x="15030" y="21521"/>
                  <a:pt x="14446" y="21600"/>
                </a:cubicBezTo>
                <a:lnTo>
                  <a:pt x="0" y="21600"/>
                </a:lnTo>
              </a:path>
            </a:pathLst>
          </a:custGeom>
          <a:ln w="25400">
            <a:solidFill>
              <a:schemeClr val="tx1"/>
            </a:solidFill>
            <a:custDash>
              <a:ds d="200000" sp="200000"/>
            </a:custDash>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sz="3000">
              <a:solidFill>
                <a:srgbClr val="002060"/>
              </a:solidFill>
              <a:latin typeface="Helvetica Light"/>
              <a:ea typeface="Helvetica Light"/>
              <a:cs typeface="Helvetica Light"/>
              <a:sym typeface="Helvetica Light"/>
            </a:endParaRPr>
          </a:p>
        </p:txBody>
      </p:sp>
      <p:sp>
        <p:nvSpPr>
          <p:cNvPr id="22" name="Shape 1866"/>
          <p:cNvSpPr/>
          <p:nvPr/>
        </p:nvSpPr>
        <p:spPr>
          <a:xfrm>
            <a:off x="534620" y="915863"/>
            <a:ext cx="3455946" cy="882060"/>
          </a:xfrm>
          <a:prstGeom prst="roundRect">
            <a:avLst/>
          </a:prstGeom>
          <a:solidFill>
            <a:schemeClr val="accent2">
              <a:lumMod val="20000"/>
              <a:lumOff val="80000"/>
            </a:schemeClr>
          </a:solidFill>
          <a:ln w="57150">
            <a:solidFill>
              <a:srgbClr val="F19658"/>
            </a:solidFill>
            <a:custDash>
              <a:ds d="200000" sp="200000"/>
            </a:custDash>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sz="3000">
              <a:solidFill>
                <a:srgbClr val="FFFFFF"/>
              </a:solidFill>
              <a:latin typeface="Helvetica Light"/>
              <a:ea typeface="Helvetica Light"/>
              <a:cs typeface="Helvetica Light"/>
              <a:sym typeface="Helvetica Light"/>
            </a:endParaRPr>
          </a:p>
        </p:txBody>
      </p:sp>
      <p:sp>
        <p:nvSpPr>
          <p:cNvPr id="24" name="Shape 2957"/>
          <p:cNvSpPr/>
          <p:nvPr/>
        </p:nvSpPr>
        <p:spPr>
          <a:xfrm>
            <a:off x="4484885" y="1732447"/>
            <a:ext cx="1041181" cy="1004647"/>
          </a:xfrm>
          <a:prstGeom prst="ellipse">
            <a:avLst/>
          </a:prstGeom>
          <a:solidFill>
            <a:srgbClr val="FFFFFF"/>
          </a:solidFill>
          <a:ln w="38100" cap="flat">
            <a:solidFill>
              <a:srgbClr val="F19658"/>
            </a:solid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r>
              <a:rPr lang="fr-FR" sz="3000" dirty="0">
                <a:solidFill>
                  <a:srgbClr val="FFFFFF"/>
                </a:solidFill>
                <a:latin typeface="Helvetica Light"/>
                <a:ea typeface="Helvetica Light"/>
                <a:cs typeface="Helvetica Light"/>
                <a:sym typeface="Helvetica Light"/>
              </a:rPr>
              <a:t>1</a:t>
            </a:r>
            <a:endParaRPr sz="3000" dirty="0">
              <a:solidFill>
                <a:srgbClr val="FFFFFF"/>
              </a:solidFill>
              <a:latin typeface="Helvetica Light"/>
              <a:ea typeface="Helvetica Light"/>
              <a:cs typeface="Helvetica Light"/>
              <a:sym typeface="Helvetica Light"/>
            </a:endParaRPr>
          </a:p>
        </p:txBody>
      </p:sp>
      <p:sp>
        <p:nvSpPr>
          <p:cNvPr id="25" name="Shape 2955"/>
          <p:cNvSpPr/>
          <p:nvPr/>
        </p:nvSpPr>
        <p:spPr>
          <a:xfrm>
            <a:off x="4002017" y="1384030"/>
            <a:ext cx="681888" cy="41389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7557" y="5516"/>
                </a:lnTo>
                <a:cubicBezTo>
                  <a:pt x="17120" y="3912"/>
                  <a:pt x="16654" y="2637"/>
                  <a:pt x="16170" y="1718"/>
                </a:cubicBezTo>
                <a:cubicBezTo>
                  <a:pt x="15610" y="657"/>
                  <a:pt x="15030" y="79"/>
                  <a:pt x="14446" y="0"/>
                </a:cubicBezTo>
                <a:lnTo>
                  <a:pt x="0" y="0"/>
                </a:lnTo>
              </a:path>
            </a:pathLst>
          </a:custGeom>
          <a:ln w="25400">
            <a:solidFill>
              <a:srgbClr val="F19658"/>
            </a:solidFill>
            <a:custDash>
              <a:ds d="200000" sp="200000"/>
            </a:custDash>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sz="3000">
              <a:solidFill>
                <a:srgbClr val="000000"/>
              </a:solidFill>
              <a:latin typeface="Helvetica Light"/>
              <a:ea typeface="Helvetica Light"/>
              <a:cs typeface="Helvetica Light"/>
              <a:sym typeface="Helvetica Light"/>
            </a:endParaRPr>
          </a:p>
        </p:txBody>
      </p:sp>
      <p:sp>
        <p:nvSpPr>
          <p:cNvPr id="26" name="Shape 4050"/>
          <p:cNvSpPr/>
          <p:nvPr/>
        </p:nvSpPr>
        <p:spPr>
          <a:xfrm>
            <a:off x="4825475" y="1954678"/>
            <a:ext cx="360000" cy="48026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14288" tIns="14288" rIns="14288" bIns="14288" numCol="1" anchor="ctr">
            <a:spAutoFit/>
          </a:bodyPr>
          <a:lstStyle>
            <a:lvl1pPr defTabSz="642937">
              <a:spcBef>
                <a:spcPts val="4300"/>
              </a:spcBef>
              <a:tabLst>
                <a:tab pos="495300" algn="l"/>
                <a:tab pos="990600" algn="l"/>
                <a:tab pos="1498600" algn="l"/>
                <a:tab pos="1993900" algn="l"/>
                <a:tab pos="2489200" algn="l"/>
                <a:tab pos="2997200" algn="l"/>
                <a:tab pos="3492500" algn="l"/>
                <a:tab pos="4000500" algn="l"/>
                <a:tab pos="4495800" algn="l"/>
                <a:tab pos="4991100" algn="l"/>
                <a:tab pos="5499100" algn="l"/>
                <a:tab pos="5994400" algn="l"/>
              </a:tabLst>
              <a:defRPr sz="5000" baseline="-3999">
                <a:solidFill>
                  <a:srgbClr val="000000"/>
                </a:solidFill>
                <a:latin typeface="et-line"/>
                <a:ea typeface="et-line"/>
                <a:cs typeface="et-line"/>
                <a:sym typeface="et-line"/>
              </a:defRPr>
            </a:lvl1pPr>
          </a:lstStyle>
          <a:p>
            <a:pPr algn="ctr"/>
            <a:r>
              <a:rPr lang="fr-FR" sz="4400" dirty="0">
                <a:solidFill>
                  <a:srgbClr val="F19658"/>
                </a:solidFill>
              </a:rPr>
              <a:t>1</a:t>
            </a:r>
            <a:endParaRPr sz="4400" dirty="0">
              <a:solidFill>
                <a:srgbClr val="F19658"/>
              </a:solidFill>
            </a:endParaRPr>
          </a:p>
        </p:txBody>
      </p:sp>
      <p:sp>
        <p:nvSpPr>
          <p:cNvPr id="14" name="Rectangle 13"/>
          <p:cNvSpPr/>
          <p:nvPr/>
        </p:nvSpPr>
        <p:spPr>
          <a:xfrm>
            <a:off x="1708423" y="1127079"/>
            <a:ext cx="1102481" cy="400110"/>
          </a:xfrm>
          <a:prstGeom prst="rect">
            <a:avLst/>
          </a:prstGeom>
        </p:spPr>
        <p:txBody>
          <a:bodyPr wrap="none">
            <a:spAutoFit/>
          </a:bodyPr>
          <a:lstStyle/>
          <a:p>
            <a:r>
              <a:rPr lang="fr-FR" sz="2000" b="1" dirty="0" err="1"/>
              <a:t>Symfony</a:t>
            </a:r>
            <a:endParaRPr lang="fr-FR" sz="2000" b="1" dirty="0"/>
          </a:p>
        </p:txBody>
      </p:sp>
      <p:sp>
        <p:nvSpPr>
          <p:cNvPr id="32" name="Rectangle 31"/>
          <p:cNvSpPr/>
          <p:nvPr/>
        </p:nvSpPr>
        <p:spPr>
          <a:xfrm>
            <a:off x="9678238" y="5104525"/>
            <a:ext cx="694421" cy="400110"/>
          </a:xfrm>
          <a:prstGeom prst="rect">
            <a:avLst/>
          </a:prstGeom>
        </p:spPr>
        <p:txBody>
          <a:bodyPr wrap="none">
            <a:spAutoFit/>
          </a:bodyPr>
          <a:lstStyle/>
          <a:p>
            <a:r>
              <a:rPr lang="fr-FR" sz="2000" b="1" dirty="0"/>
              <a:t>CSS3</a:t>
            </a:r>
          </a:p>
        </p:txBody>
      </p:sp>
      <p:sp>
        <p:nvSpPr>
          <p:cNvPr id="36" name="Shape 2957"/>
          <p:cNvSpPr/>
          <p:nvPr/>
        </p:nvSpPr>
        <p:spPr>
          <a:xfrm>
            <a:off x="6690883" y="1673854"/>
            <a:ext cx="1041181" cy="1004647"/>
          </a:xfrm>
          <a:prstGeom prst="ellipse">
            <a:avLst/>
          </a:prstGeom>
          <a:solidFill>
            <a:srgbClr val="FFFFFF"/>
          </a:solidFill>
          <a:ln w="38100" cap="flat">
            <a:solidFill>
              <a:srgbClr val="F19658"/>
            </a:solid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r>
              <a:rPr lang="fr-FR" sz="3000" dirty="0">
                <a:solidFill>
                  <a:srgbClr val="FFFFFF"/>
                </a:solidFill>
                <a:latin typeface="Helvetica Light"/>
                <a:ea typeface="Helvetica Light"/>
                <a:cs typeface="Helvetica Light"/>
                <a:sym typeface="Helvetica Light"/>
              </a:rPr>
              <a:t>1</a:t>
            </a:r>
            <a:endParaRPr sz="3000" dirty="0">
              <a:solidFill>
                <a:srgbClr val="FFFFFF"/>
              </a:solidFill>
              <a:latin typeface="Helvetica Light"/>
              <a:ea typeface="Helvetica Light"/>
              <a:cs typeface="Helvetica Light"/>
              <a:sym typeface="Helvetica Light"/>
            </a:endParaRPr>
          </a:p>
        </p:txBody>
      </p:sp>
      <p:sp>
        <p:nvSpPr>
          <p:cNvPr id="37" name="Shape 4050"/>
          <p:cNvSpPr/>
          <p:nvPr/>
        </p:nvSpPr>
        <p:spPr>
          <a:xfrm>
            <a:off x="7031473" y="1904434"/>
            <a:ext cx="360000" cy="480261"/>
          </a:xfrm>
          <a:prstGeom prst="rect">
            <a:avLst/>
          </a:prstGeom>
          <a:noFill/>
          <a:ln w="3175" cap="flat">
            <a:noFill/>
            <a:miter lim="400000"/>
          </a:ln>
          <a:effectLst/>
          <a:extLst>
            <a:ext uri="{C572A759-6A51-4108-AA02-DFA0A04FC94B}">
              <ma14:wrappingTextBoxFlag xmlns:ma14="http://schemas.microsoft.com/office/mac/drawingml/2011/main" xmlns="" val="1"/>
            </a:ext>
          </a:extLst>
        </p:spPr>
        <p:txBody>
          <a:bodyPr wrap="square" lIns="14288" tIns="14288" rIns="14288" bIns="14288" numCol="1" anchor="ctr">
            <a:spAutoFit/>
          </a:bodyPr>
          <a:lstStyle>
            <a:lvl1pPr defTabSz="642937">
              <a:spcBef>
                <a:spcPts val="4300"/>
              </a:spcBef>
              <a:tabLst>
                <a:tab pos="495300" algn="l"/>
                <a:tab pos="990600" algn="l"/>
                <a:tab pos="1498600" algn="l"/>
                <a:tab pos="1993900" algn="l"/>
                <a:tab pos="2489200" algn="l"/>
                <a:tab pos="2997200" algn="l"/>
                <a:tab pos="3492500" algn="l"/>
                <a:tab pos="4000500" algn="l"/>
                <a:tab pos="4495800" algn="l"/>
                <a:tab pos="4991100" algn="l"/>
                <a:tab pos="5499100" algn="l"/>
                <a:tab pos="5994400" algn="l"/>
              </a:tabLst>
              <a:defRPr sz="5000" baseline="-3999">
                <a:solidFill>
                  <a:srgbClr val="000000"/>
                </a:solidFill>
                <a:latin typeface="et-line"/>
                <a:ea typeface="et-line"/>
                <a:cs typeface="et-line"/>
                <a:sym typeface="et-line"/>
              </a:defRPr>
            </a:lvl1pPr>
          </a:lstStyle>
          <a:p>
            <a:pPr algn="ctr"/>
            <a:r>
              <a:rPr lang="fr-FR" sz="4400" dirty="0">
                <a:solidFill>
                  <a:srgbClr val="F19658"/>
                </a:solidFill>
              </a:rPr>
              <a:t>2</a:t>
            </a:r>
            <a:endParaRPr sz="4400" dirty="0">
              <a:solidFill>
                <a:srgbClr val="F19658"/>
              </a:solidFill>
            </a:endParaRPr>
          </a:p>
        </p:txBody>
      </p:sp>
      <p:sp>
        <p:nvSpPr>
          <p:cNvPr id="38" name="Shape 2939"/>
          <p:cNvSpPr/>
          <p:nvPr/>
        </p:nvSpPr>
        <p:spPr>
          <a:xfrm>
            <a:off x="7604549" y="1381383"/>
            <a:ext cx="648743" cy="360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043" y="5516"/>
                </a:lnTo>
                <a:cubicBezTo>
                  <a:pt x="4480" y="3912"/>
                  <a:pt x="4946" y="2637"/>
                  <a:pt x="5430" y="1718"/>
                </a:cubicBezTo>
                <a:cubicBezTo>
                  <a:pt x="5990" y="657"/>
                  <a:pt x="6570" y="79"/>
                  <a:pt x="7154" y="0"/>
                </a:cubicBezTo>
                <a:lnTo>
                  <a:pt x="21600" y="0"/>
                </a:lnTo>
              </a:path>
            </a:pathLst>
          </a:custGeom>
          <a:ln w="25400">
            <a:solidFill>
              <a:srgbClr val="F1975B"/>
            </a:solidFill>
            <a:custDash>
              <a:ds d="200000" sp="200000"/>
            </a:custDash>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sz="3000">
              <a:solidFill>
                <a:srgbClr val="000000"/>
              </a:solidFill>
              <a:latin typeface="Helvetica Light"/>
              <a:ea typeface="Helvetica Light"/>
              <a:cs typeface="Helvetica Light"/>
              <a:sym typeface="Helvetica Light"/>
            </a:endParaRPr>
          </a:p>
        </p:txBody>
      </p:sp>
      <p:sp>
        <p:nvSpPr>
          <p:cNvPr id="39" name="Rectangle 38"/>
          <p:cNvSpPr/>
          <p:nvPr/>
        </p:nvSpPr>
        <p:spPr>
          <a:xfrm>
            <a:off x="8382082" y="541037"/>
            <a:ext cx="2309860" cy="430887"/>
          </a:xfrm>
          <a:prstGeom prst="rect">
            <a:avLst/>
          </a:prstGeom>
        </p:spPr>
        <p:txBody>
          <a:bodyPr wrap="square">
            <a:spAutoFit/>
          </a:bodyPr>
          <a:lstStyle/>
          <a:p>
            <a:endParaRPr lang="fr-FR" sz="2200" b="1" dirty="0">
              <a:solidFill>
                <a:prstClr val="white"/>
              </a:solidFill>
            </a:endParaRPr>
          </a:p>
        </p:txBody>
      </p:sp>
      <p:sp>
        <p:nvSpPr>
          <p:cNvPr id="28" name="Rectangle 27"/>
          <p:cNvSpPr/>
          <p:nvPr/>
        </p:nvSpPr>
        <p:spPr>
          <a:xfrm>
            <a:off x="9660493" y="1127079"/>
            <a:ext cx="678904" cy="400110"/>
          </a:xfrm>
          <a:prstGeom prst="rect">
            <a:avLst/>
          </a:prstGeom>
        </p:spPr>
        <p:txBody>
          <a:bodyPr wrap="none">
            <a:spAutoFit/>
          </a:bodyPr>
          <a:lstStyle/>
          <a:p>
            <a:r>
              <a:rPr lang="fr-FR" sz="2000" b="1" dirty="0" err="1"/>
              <a:t>Twig</a:t>
            </a:r>
            <a:endParaRPr lang="fr-FR" sz="2000" b="1" dirty="0"/>
          </a:p>
        </p:txBody>
      </p:sp>
      <p:sp>
        <p:nvSpPr>
          <p:cNvPr id="41" name="Shape 2957"/>
          <p:cNvSpPr/>
          <p:nvPr/>
        </p:nvSpPr>
        <p:spPr>
          <a:xfrm>
            <a:off x="4511994" y="3958234"/>
            <a:ext cx="1041181" cy="1004647"/>
          </a:xfrm>
          <a:prstGeom prst="ellipse">
            <a:avLst/>
          </a:prstGeom>
          <a:solidFill>
            <a:srgbClr val="FFFFFF"/>
          </a:solidFill>
          <a:ln w="38100" cap="flat">
            <a:solidFill>
              <a:srgbClr val="F19658"/>
            </a:solid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r>
              <a:rPr lang="fr-FR" sz="3000" dirty="0">
                <a:solidFill>
                  <a:srgbClr val="F19658"/>
                </a:solidFill>
                <a:latin typeface="Helvetica Light"/>
                <a:ea typeface="Helvetica Light"/>
                <a:cs typeface="Helvetica Light"/>
                <a:sym typeface="Helvetica Light"/>
              </a:rPr>
              <a:t>3</a:t>
            </a:r>
            <a:endParaRPr sz="3000" dirty="0">
              <a:solidFill>
                <a:srgbClr val="F19658"/>
              </a:solidFill>
              <a:latin typeface="Helvetica Light"/>
              <a:ea typeface="Helvetica Light"/>
              <a:cs typeface="Helvetica Light"/>
              <a:sym typeface="Helvetica Light"/>
            </a:endParaRPr>
          </a:p>
        </p:txBody>
      </p:sp>
      <p:sp>
        <p:nvSpPr>
          <p:cNvPr id="43" name="Shape 2957"/>
          <p:cNvSpPr/>
          <p:nvPr/>
        </p:nvSpPr>
        <p:spPr>
          <a:xfrm>
            <a:off x="6793869" y="3985817"/>
            <a:ext cx="1041181" cy="1004647"/>
          </a:xfrm>
          <a:prstGeom prst="ellipse">
            <a:avLst/>
          </a:prstGeom>
          <a:solidFill>
            <a:srgbClr val="FFFFFF"/>
          </a:solidFill>
          <a:ln w="38100" cap="flat">
            <a:solidFill>
              <a:srgbClr val="F2A068"/>
            </a:solidFill>
            <a:miter lim="400000"/>
          </a:ln>
          <a:effectLst/>
        </p:spPr>
        <p:txBody>
          <a:bodyPr wrap="square" lIns="38100" tIns="38100" rIns="38100" bIns="38100" numCol="1" anchor="ctr">
            <a:noAutofit/>
          </a:bodyPr>
          <a:lstStyle/>
          <a:p>
            <a:pPr algn="ctr">
              <a:defRPr sz="3000">
                <a:solidFill>
                  <a:srgbClr val="FFFFFF"/>
                </a:solidFill>
                <a:latin typeface="Helvetica Light"/>
                <a:ea typeface="Helvetica Light"/>
                <a:cs typeface="Helvetica Light"/>
                <a:sym typeface="Helvetica Light"/>
              </a:defRPr>
            </a:pPr>
            <a:r>
              <a:rPr lang="fr-FR" sz="3000" dirty="0">
                <a:solidFill>
                  <a:srgbClr val="F19658"/>
                </a:solidFill>
                <a:latin typeface="Helvetica Light"/>
                <a:ea typeface="Helvetica Light"/>
                <a:cs typeface="Helvetica Light"/>
                <a:sym typeface="Helvetica Light"/>
              </a:rPr>
              <a:t>4</a:t>
            </a:r>
            <a:endParaRPr sz="3000" dirty="0">
              <a:solidFill>
                <a:srgbClr val="F19658"/>
              </a:solidFill>
              <a:latin typeface="Helvetica Light"/>
              <a:ea typeface="Helvetica Light"/>
              <a:cs typeface="Helvetica Light"/>
              <a:sym typeface="Helvetica Light"/>
            </a:endParaRPr>
          </a:p>
        </p:txBody>
      </p:sp>
      <p:sp>
        <p:nvSpPr>
          <p:cNvPr id="44" name="Shape 2939"/>
          <p:cNvSpPr/>
          <p:nvPr/>
        </p:nvSpPr>
        <p:spPr>
          <a:xfrm rot="14742662">
            <a:off x="7634736" y="5000526"/>
            <a:ext cx="648743" cy="3604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043" y="5516"/>
                </a:lnTo>
                <a:cubicBezTo>
                  <a:pt x="4480" y="3912"/>
                  <a:pt x="4946" y="2637"/>
                  <a:pt x="5430" y="1718"/>
                </a:cubicBezTo>
                <a:cubicBezTo>
                  <a:pt x="5990" y="657"/>
                  <a:pt x="6570" y="79"/>
                  <a:pt x="7154" y="0"/>
                </a:cubicBezTo>
                <a:lnTo>
                  <a:pt x="21600" y="0"/>
                </a:lnTo>
              </a:path>
            </a:pathLst>
          </a:custGeom>
          <a:ln w="25400">
            <a:solidFill>
              <a:srgbClr val="F19658"/>
            </a:solidFill>
            <a:custDash>
              <a:ds d="200000" sp="200000"/>
            </a:custDash>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sz="3000">
              <a:solidFill>
                <a:srgbClr val="000000"/>
              </a:solidFill>
              <a:latin typeface="Helvetica Light"/>
              <a:ea typeface="Helvetica Light"/>
              <a:cs typeface="Helvetica Light"/>
              <a:sym typeface="Helvetica Light"/>
            </a:endParaRPr>
          </a:p>
        </p:txBody>
      </p:sp>
      <p:sp>
        <p:nvSpPr>
          <p:cNvPr id="45" name="Shape 2939"/>
          <p:cNvSpPr/>
          <p:nvPr/>
        </p:nvSpPr>
        <p:spPr>
          <a:xfrm rot="10535376">
            <a:off x="3992095" y="4929828"/>
            <a:ext cx="690944" cy="41511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4043" y="5516"/>
                </a:lnTo>
                <a:cubicBezTo>
                  <a:pt x="4480" y="3912"/>
                  <a:pt x="4946" y="2637"/>
                  <a:pt x="5430" y="1718"/>
                </a:cubicBezTo>
                <a:cubicBezTo>
                  <a:pt x="5990" y="657"/>
                  <a:pt x="6570" y="79"/>
                  <a:pt x="7154" y="0"/>
                </a:cubicBezTo>
                <a:lnTo>
                  <a:pt x="21600" y="0"/>
                </a:lnTo>
              </a:path>
            </a:pathLst>
          </a:custGeom>
          <a:ln w="25400">
            <a:solidFill>
              <a:srgbClr val="F19658"/>
            </a:solidFill>
            <a:custDash>
              <a:ds d="200000" sp="200000"/>
            </a:custDash>
            <a:miter lim="400000"/>
          </a:ln>
        </p:spPr>
        <p:txBody>
          <a:bodyPr lIns="38100" tIns="38100" rIns="38100" bIns="38100" anchor="ctr"/>
          <a:lstStyle/>
          <a:p>
            <a:pPr algn="ctr">
              <a:defRPr sz="3000">
                <a:solidFill>
                  <a:srgbClr val="000000"/>
                </a:solidFill>
                <a:latin typeface="Helvetica Light"/>
                <a:ea typeface="Helvetica Light"/>
                <a:cs typeface="Helvetica Light"/>
                <a:sym typeface="Helvetica Light"/>
              </a:defRPr>
            </a:pPr>
            <a:endParaRPr sz="3000">
              <a:solidFill>
                <a:srgbClr val="000000"/>
              </a:solidFill>
              <a:latin typeface="Helvetica Light"/>
              <a:ea typeface="Helvetica Light"/>
              <a:cs typeface="Helvetica Light"/>
              <a:sym typeface="Helvetica Light"/>
            </a:endParaRPr>
          </a:p>
        </p:txBody>
      </p:sp>
      <p:sp>
        <p:nvSpPr>
          <p:cNvPr id="47" name="Shape 1866"/>
          <p:cNvSpPr/>
          <p:nvPr/>
        </p:nvSpPr>
        <p:spPr>
          <a:xfrm>
            <a:off x="534620" y="4892407"/>
            <a:ext cx="3404118" cy="844684"/>
          </a:xfrm>
          <a:prstGeom prst="roundRect">
            <a:avLst/>
          </a:prstGeom>
          <a:solidFill>
            <a:schemeClr val="accent2">
              <a:lumMod val="20000"/>
              <a:lumOff val="80000"/>
            </a:schemeClr>
          </a:solidFill>
          <a:ln w="57150">
            <a:solidFill>
              <a:srgbClr val="F19658"/>
            </a:solidFill>
            <a:custDash>
              <a:ds d="200000" sp="200000"/>
            </a:custDash>
            <a:miter lim="400000"/>
          </a:ln>
        </p:spPr>
        <p:txBody>
          <a:bodyPr lIns="38100" tIns="38100" rIns="38100" bIns="38100" anchor="ctr"/>
          <a:lstStyle/>
          <a:p>
            <a:pPr algn="ctr">
              <a:defRPr sz="3000">
                <a:solidFill>
                  <a:srgbClr val="FFFFFF"/>
                </a:solidFill>
                <a:latin typeface="Helvetica Light"/>
                <a:ea typeface="Helvetica Light"/>
                <a:cs typeface="Helvetica Light"/>
                <a:sym typeface="Helvetica Light"/>
              </a:defRPr>
            </a:pPr>
            <a:endParaRPr sz="3000">
              <a:solidFill>
                <a:srgbClr val="FFFFFF"/>
              </a:solidFill>
              <a:latin typeface="Helvetica Light"/>
              <a:ea typeface="Helvetica Light"/>
              <a:cs typeface="Helvetica Light"/>
              <a:sym typeface="Helvetica Light"/>
            </a:endParaRPr>
          </a:p>
        </p:txBody>
      </p:sp>
      <p:sp>
        <p:nvSpPr>
          <p:cNvPr id="30" name="Rectangle 29"/>
          <p:cNvSpPr/>
          <p:nvPr/>
        </p:nvSpPr>
        <p:spPr>
          <a:xfrm>
            <a:off x="587477" y="5106188"/>
            <a:ext cx="3298403" cy="384721"/>
          </a:xfrm>
          <a:prstGeom prst="rect">
            <a:avLst/>
          </a:prstGeom>
        </p:spPr>
        <p:txBody>
          <a:bodyPr wrap="none">
            <a:spAutoFit/>
          </a:bodyPr>
          <a:lstStyle/>
          <a:p>
            <a:r>
              <a:rPr lang="fr-FR" sz="1900" b="1" dirty="0"/>
              <a:t>L'environnement HTTP XAMPP</a:t>
            </a:r>
          </a:p>
        </p:txBody>
      </p:sp>
      <p:sp>
        <p:nvSpPr>
          <p:cNvPr id="4" name="Rectangle 3"/>
          <p:cNvSpPr/>
          <p:nvPr/>
        </p:nvSpPr>
        <p:spPr>
          <a:xfrm>
            <a:off x="5262493" y="2759869"/>
            <a:ext cx="1923527" cy="1200329"/>
          </a:xfrm>
          <a:prstGeom prst="rect">
            <a:avLst/>
          </a:prstGeom>
        </p:spPr>
        <p:txBody>
          <a:bodyPr wrap="square">
            <a:spAutoFit/>
          </a:bodyPr>
          <a:lstStyle/>
          <a:p>
            <a:pPr algn="ctr"/>
            <a:r>
              <a:rPr lang="en-US" sz="2400" b="1" dirty="0">
                <a:solidFill>
                  <a:schemeClr val="accent2">
                    <a:lumMod val="50000"/>
                  </a:schemeClr>
                </a:solidFill>
                <a:ea typeface="Times New Roman" panose="02020603050405020304" pitchFamily="18" charset="0"/>
                <a:cs typeface="Arial" panose="020B0604020202020204" pitchFamily="34" charset="0"/>
              </a:rPr>
              <a:t>Architecture de </a:t>
            </a:r>
            <a:r>
              <a:rPr lang="en-US" sz="2400" b="1" dirty="0" err="1">
                <a:solidFill>
                  <a:schemeClr val="accent2">
                    <a:lumMod val="50000"/>
                  </a:schemeClr>
                </a:solidFill>
                <a:ea typeface="Times New Roman" panose="02020603050405020304" pitchFamily="18" charset="0"/>
                <a:cs typeface="Arial" panose="020B0604020202020204" pitchFamily="34" charset="0"/>
              </a:rPr>
              <a:t>l’application</a:t>
            </a:r>
            <a:endParaRPr lang="en-US" sz="2400" b="1" dirty="0">
              <a:solidFill>
                <a:schemeClr val="accent2">
                  <a:lumMod val="50000"/>
                </a:schemeClr>
              </a:solidFill>
              <a:ea typeface="Times New Roman" panose="02020603050405020304" pitchFamily="18" charset="0"/>
              <a:cs typeface="Arial" panose="020B0604020202020204" pitchFamily="34" charset="0"/>
            </a:endParaRPr>
          </a:p>
        </p:txBody>
      </p:sp>
      <p:sp>
        <p:nvSpPr>
          <p:cNvPr id="2" name="Rectangle 1"/>
          <p:cNvSpPr/>
          <p:nvPr/>
        </p:nvSpPr>
        <p:spPr>
          <a:xfrm>
            <a:off x="-2614343" y="234527"/>
            <a:ext cx="2539401" cy="2585323"/>
          </a:xfrm>
          <a:prstGeom prst="rect">
            <a:avLst/>
          </a:prstGeom>
        </p:spPr>
        <p:txBody>
          <a:bodyPr wrap="square">
            <a:spAutoFit/>
          </a:bodyPr>
          <a:lstStyle/>
          <a:p>
            <a:r>
              <a:rPr lang="fr-FR" dirty="0"/>
              <a:t>un </a:t>
            </a:r>
            <a:r>
              <a:rPr lang="fr-FR" dirty="0" err="1"/>
              <a:t>framework</a:t>
            </a:r>
            <a:r>
              <a:rPr lang="fr-FR" dirty="0"/>
              <a:t> PHP qui a permis de développer notre application de gestion d'hôtel avec des fonctionnalités pour gérer les réservations, les chambres et les utilisateurs de manière flexible et évolutive.</a:t>
            </a:r>
          </a:p>
        </p:txBody>
      </p:sp>
      <p:sp>
        <p:nvSpPr>
          <p:cNvPr id="5" name="Rectangle 4"/>
          <p:cNvSpPr/>
          <p:nvPr/>
        </p:nvSpPr>
        <p:spPr>
          <a:xfrm>
            <a:off x="12293228" y="888771"/>
            <a:ext cx="2112527" cy="2031325"/>
          </a:xfrm>
          <a:prstGeom prst="rect">
            <a:avLst/>
          </a:prstGeom>
        </p:spPr>
        <p:txBody>
          <a:bodyPr wrap="square">
            <a:spAutoFit/>
          </a:bodyPr>
          <a:lstStyle/>
          <a:p>
            <a:r>
              <a:rPr lang="fr-FR" dirty="0"/>
              <a:t>un moteur de </a:t>
            </a:r>
            <a:r>
              <a:rPr lang="fr-FR" dirty="0" err="1"/>
              <a:t>templates</a:t>
            </a:r>
            <a:r>
              <a:rPr lang="fr-FR" dirty="0"/>
              <a:t> qui facilite la création de vues dynamiques et personnalisées pour notre interface.</a:t>
            </a:r>
          </a:p>
        </p:txBody>
      </p:sp>
      <p:sp>
        <p:nvSpPr>
          <p:cNvPr id="9" name="Rectangle 8"/>
          <p:cNvSpPr/>
          <p:nvPr/>
        </p:nvSpPr>
        <p:spPr>
          <a:xfrm>
            <a:off x="-1728475" y="4859928"/>
            <a:ext cx="1668451" cy="1754326"/>
          </a:xfrm>
          <a:prstGeom prst="rect">
            <a:avLst/>
          </a:prstGeom>
        </p:spPr>
        <p:txBody>
          <a:bodyPr wrap="square">
            <a:spAutoFit/>
          </a:bodyPr>
          <a:lstStyle/>
          <a:p>
            <a:r>
              <a:rPr lang="fr-FR" dirty="0"/>
              <a:t>qui comprend l'exécutable PHP, le serveur HTTP Apache et le SGBD MySQL.</a:t>
            </a:r>
          </a:p>
        </p:txBody>
      </p:sp>
      <p:sp>
        <p:nvSpPr>
          <p:cNvPr id="10" name="Rectangle 9"/>
          <p:cNvSpPr/>
          <p:nvPr/>
        </p:nvSpPr>
        <p:spPr>
          <a:xfrm>
            <a:off x="12388422" y="4810944"/>
            <a:ext cx="2017333" cy="1200329"/>
          </a:xfrm>
          <a:prstGeom prst="rect">
            <a:avLst/>
          </a:prstGeom>
        </p:spPr>
        <p:txBody>
          <a:bodyPr wrap="square">
            <a:spAutoFit/>
          </a:bodyPr>
          <a:lstStyle/>
          <a:p>
            <a:r>
              <a:rPr lang="fr-FR" dirty="0"/>
              <a:t>qui a été utilisé pour la mise en forme et le design des pages. </a:t>
            </a:r>
          </a:p>
        </p:txBody>
      </p:sp>
    </p:spTree>
    <p:extLst>
      <p:ext uri="{BB962C8B-B14F-4D97-AF65-F5344CB8AC3E}">
        <p14:creationId xmlns:p14="http://schemas.microsoft.com/office/powerpoint/2010/main" val="383327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par>
                                <p:cTn id="14" presetID="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500" fill="hold"/>
                                        <p:tgtEl>
                                          <p:spTgt spid="21"/>
                                        </p:tgtEl>
                                        <p:attrNameLst>
                                          <p:attrName>ppt_x</p:attrName>
                                        </p:attrNameLst>
                                      </p:cBhvr>
                                      <p:tavLst>
                                        <p:tav tm="0">
                                          <p:val>
                                            <p:strVal val="#ppt_x"/>
                                          </p:val>
                                        </p:tav>
                                        <p:tav tm="100000">
                                          <p:val>
                                            <p:strVal val="#ppt_x"/>
                                          </p:val>
                                        </p:tav>
                                      </p:tavLst>
                                    </p:anim>
                                    <p:anim calcmode="lin" valueType="num">
                                      <p:cBhvr additive="base">
                                        <p:cTn id="17" dur="500" fill="hold"/>
                                        <p:tgtEl>
                                          <p:spTgt spid="21"/>
                                        </p:tgtEl>
                                        <p:attrNameLst>
                                          <p:attrName>ppt_y</p:attrName>
                                        </p:attrNameLst>
                                      </p:cBhvr>
                                      <p:tavLst>
                                        <p:tav tm="0">
                                          <p:val>
                                            <p:strVal val="1+#ppt_h/2"/>
                                          </p:val>
                                        </p:tav>
                                        <p:tav tm="100000">
                                          <p:val>
                                            <p:strVal val="#ppt_y"/>
                                          </p:val>
                                        </p:tav>
                                      </p:tavLst>
                                    </p:anim>
                                  </p:childTnLst>
                                </p:cTn>
                              </p:par>
                              <p:par>
                                <p:cTn id="18" presetID="53" presetClass="entr" presetSubtype="16"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p:cTn id="20" dur="500" fill="hold"/>
                                        <p:tgtEl>
                                          <p:spTgt spid="24"/>
                                        </p:tgtEl>
                                        <p:attrNameLst>
                                          <p:attrName>ppt_w</p:attrName>
                                        </p:attrNameLst>
                                      </p:cBhvr>
                                      <p:tavLst>
                                        <p:tav tm="0">
                                          <p:val>
                                            <p:fltVal val="0"/>
                                          </p:val>
                                        </p:tav>
                                        <p:tav tm="100000">
                                          <p:val>
                                            <p:strVal val="#ppt_w"/>
                                          </p:val>
                                        </p:tav>
                                      </p:tavLst>
                                    </p:anim>
                                    <p:anim calcmode="lin" valueType="num">
                                      <p:cBhvr>
                                        <p:cTn id="21" dur="500" fill="hold"/>
                                        <p:tgtEl>
                                          <p:spTgt spid="24"/>
                                        </p:tgtEl>
                                        <p:attrNameLst>
                                          <p:attrName>ppt_h</p:attrName>
                                        </p:attrNameLst>
                                      </p:cBhvr>
                                      <p:tavLst>
                                        <p:tav tm="0">
                                          <p:val>
                                            <p:fltVal val="0"/>
                                          </p:val>
                                        </p:tav>
                                        <p:tav tm="100000">
                                          <p:val>
                                            <p:strVal val="#ppt_h"/>
                                          </p:val>
                                        </p:tav>
                                      </p:tavLst>
                                    </p:anim>
                                    <p:animEffect transition="in" filter="fade">
                                      <p:cBhvr>
                                        <p:cTn id="22" dur="500"/>
                                        <p:tgtEl>
                                          <p:spTgt spid="24"/>
                                        </p:tgtEl>
                                      </p:cBhvr>
                                    </p:animEffect>
                                  </p:childTnLst>
                                </p:cTn>
                              </p:par>
                              <p:par>
                                <p:cTn id="23" presetID="2" presetClass="entr" presetSubtype="8"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0-#ppt_w/2"/>
                                          </p:val>
                                        </p:tav>
                                        <p:tav tm="100000">
                                          <p:val>
                                            <p:strVal val="#ppt_x"/>
                                          </p:val>
                                        </p:tav>
                                      </p:tavLst>
                                    </p:anim>
                                    <p:anim calcmode="lin" valueType="num">
                                      <p:cBhvr additive="base">
                                        <p:cTn id="26" dur="500" fill="hold"/>
                                        <p:tgtEl>
                                          <p:spTgt spid="2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0-#ppt_w/2"/>
                                          </p:val>
                                        </p:tav>
                                        <p:tav tm="100000">
                                          <p:val>
                                            <p:strVal val="#ppt_x"/>
                                          </p:val>
                                        </p:tav>
                                      </p:tavLst>
                                    </p:anim>
                                    <p:anim calcmode="lin" valueType="num">
                                      <p:cBhvr additive="base">
                                        <p:cTn id="30" dur="500" fill="hold"/>
                                        <p:tgtEl>
                                          <p:spTgt spid="26"/>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1+#ppt_w/2"/>
                                          </p:val>
                                        </p:tav>
                                        <p:tav tm="100000">
                                          <p:val>
                                            <p:strVal val="#ppt_x"/>
                                          </p:val>
                                        </p:tav>
                                      </p:tavLst>
                                    </p:anim>
                                    <p:anim calcmode="lin" valueType="num">
                                      <p:cBhvr additive="base">
                                        <p:cTn id="34" dur="500" fill="hold"/>
                                        <p:tgtEl>
                                          <p:spTgt spid="37"/>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1+#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par>
                                <p:cTn id="39" presetID="53" presetClass="entr" presetSubtype="16"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anim calcmode="lin" valueType="num">
                                      <p:cBhvr>
                                        <p:cTn id="41" dur="500" fill="hold"/>
                                        <p:tgtEl>
                                          <p:spTgt spid="36"/>
                                        </p:tgtEl>
                                        <p:attrNameLst>
                                          <p:attrName>ppt_w</p:attrName>
                                        </p:attrNameLst>
                                      </p:cBhvr>
                                      <p:tavLst>
                                        <p:tav tm="0">
                                          <p:val>
                                            <p:fltVal val="0"/>
                                          </p:val>
                                        </p:tav>
                                        <p:tav tm="100000">
                                          <p:val>
                                            <p:strVal val="#ppt_w"/>
                                          </p:val>
                                        </p:tav>
                                      </p:tavLst>
                                    </p:anim>
                                    <p:anim calcmode="lin" valueType="num">
                                      <p:cBhvr>
                                        <p:cTn id="42" dur="500" fill="hold"/>
                                        <p:tgtEl>
                                          <p:spTgt spid="36"/>
                                        </p:tgtEl>
                                        <p:attrNameLst>
                                          <p:attrName>ppt_h</p:attrName>
                                        </p:attrNameLst>
                                      </p:cBhvr>
                                      <p:tavLst>
                                        <p:tav tm="0">
                                          <p:val>
                                            <p:fltVal val="0"/>
                                          </p:val>
                                        </p:tav>
                                        <p:tav tm="100000">
                                          <p:val>
                                            <p:strVal val="#ppt_h"/>
                                          </p:val>
                                        </p:tav>
                                      </p:tavLst>
                                    </p:anim>
                                    <p:animEffect transition="in" filter="fade">
                                      <p:cBhvr>
                                        <p:cTn id="43" dur="500"/>
                                        <p:tgtEl>
                                          <p:spTgt spid="36"/>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p:cTn id="46" dur="500" fill="hold"/>
                                        <p:tgtEl>
                                          <p:spTgt spid="41"/>
                                        </p:tgtEl>
                                        <p:attrNameLst>
                                          <p:attrName>ppt_w</p:attrName>
                                        </p:attrNameLst>
                                      </p:cBhvr>
                                      <p:tavLst>
                                        <p:tav tm="0">
                                          <p:val>
                                            <p:fltVal val="0"/>
                                          </p:val>
                                        </p:tav>
                                        <p:tav tm="100000">
                                          <p:val>
                                            <p:strVal val="#ppt_w"/>
                                          </p:val>
                                        </p:tav>
                                      </p:tavLst>
                                    </p:anim>
                                    <p:anim calcmode="lin" valueType="num">
                                      <p:cBhvr>
                                        <p:cTn id="47" dur="500" fill="hold"/>
                                        <p:tgtEl>
                                          <p:spTgt spid="41"/>
                                        </p:tgtEl>
                                        <p:attrNameLst>
                                          <p:attrName>ppt_h</p:attrName>
                                        </p:attrNameLst>
                                      </p:cBhvr>
                                      <p:tavLst>
                                        <p:tav tm="0">
                                          <p:val>
                                            <p:fltVal val="0"/>
                                          </p:val>
                                        </p:tav>
                                        <p:tav tm="100000">
                                          <p:val>
                                            <p:strVal val="#ppt_h"/>
                                          </p:val>
                                        </p:tav>
                                      </p:tavLst>
                                    </p:anim>
                                    <p:animEffect transition="in" filter="fade">
                                      <p:cBhvr>
                                        <p:cTn id="48" dur="500"/>
                                        <p:tgtEl>
                                          <p:spTgt spid="41"/>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cBhvr>
                                        <p:cTn id="51" dur="500" fill="hold"/>
                                        <p:tgtEl>
                                          <p:spTgt spid="43"/>
                                        </p:tgtEl>
                                        <p:attrNameLst>
                                          <p:attrName>ppt_w</p:attrName>
                                        </p:attrNameLst>
                                      </p:cBhvr>
                                      <p:tavLst>
                                        <p:tav tm="0">
                                          <p:val>
                                            <p:fltVal val="0"/>
                                          </p:val>
                                        </p:tav>
                                        <p:tav tm="100000">
                                          <p:val>
                                            <p:strVal val="#ppt_w"/>
                                          </p:val>
                                        </p:tav>
                                      </p:tavLst>
                                    </p:anim>
                                    <p:anim calcmode="lin" valueType="num">
                                      <p:cBhvr>
                                        <p:cTn id="52" dur="500" fill="hold"/>
                                        <p:tgtEl>
                                          <p:spTgt spid="43"/>
                                        </p:tgtEl>
                                        <p:attrNameLst>
                                          <p:attrName>ppt_h</p:attrName>
                                        </p:attrNameLst>
                                      </p:cBhvr>
                                      <p:tavLst>
                                        <p:tav tm="0">
                                          <p:val>
                                            <p:fltVal val="0"/>
                                          </p:val>
                                        </p:tav>
                                        <p:tav tm="100000">
                                          <p:val>
                                            <p:strVal val="#ppt_h"/>
                                          </p:val>
                                        </p:tav>
                                      </p:tavLst>
                                    </p:anim>
                                    <p:animEffect transition="in" filter="fade">
                                      <p:cBhvr>
                                        <p:cTn id="53" dur="500"/>
                                        <p:tgtEl>
                                          <p:spTgt spid="43"/>
                                        </p:tgtEl>
                                      </p:cBhvr>
                                    </p:animEffect>
                                  </p:childTnLst>
                                </p:cTn>
                              </p:par>
                              <p:par>
                                <p:cTn id="54" presetID="2" presetClass="entr" presetSubtype="2" fill="hold" grpId="0" nodeType="withEffect">
                                  <p:stCondLst>
                                    <p:cond delay="0"/>
                                  </p:stCondLst>
                                  <p:childTnLst>
                                    <p:set>
                                      <p:cBhvr>
                                        <p:cTn id="55" dur="1" fill="hold">
                                          <p:stCondLst>
                                            <p:cond delay="0"/>
                                          </p:stCondLst>
                                        </p:cTn>
                                        <p:tgtEl>
                                          <p:spTgt spid="44"/>
                                        </p:tgtEl>
                                        <p:attrNameLst>
                                          <p:attrName>style.visibility</p:attrName>
                                        </p:attrNameLst>
                                      </p:cBhvr>
                                      <p:to>
                                        <p:strVal val="visible"/>
                                      </p:to>
                                    </p:set>
                                    <p:anim calcmode="lin" valueType="num">
                                      <p:cBhvr additive="base">
                                        <p:cTn id="56" dur="500" fill="hold"/>
                                        <p:tgtEl>
                                          <p:spTgt spid="44"/>
                                        </p:tgtEl>
                                        <p:attrNameLst>
                                          <p:attrName>ppt_x</p:attrName>
                                        </p:attrNameLst>
                                      </p:cBhvr>
                                      <p:tavLst>
                                        <p:tav tm="0">
                                          <p:val>
                                            <p:strVal val="1+#ppt_w/2"/>
                                          </p:val>
                                        </p:tav>
                                        <p:tav tm="100000">
                                          <p:val>
                                            <p:strVal val="#ppt_x"/>
                                          </p:val>
                                        </p:tav>
                                      </p:tavLst>
                                    </p:anim>
                                    <p:anim calcmode="lin" valueType="num">
                                      <p:cBhvr additive="base">
                                        <p:cTn id="57" dur="500" fill="hold"/>
                                        <p:tgtEl>
                                          <p:spTgt spid="44"/>
                                        </p:tgtEl>
                                        <p:attrNameLst>
                                          <p:attrName>ppt_y</p:attrName>
                                        </p:attrNameLst>
                                      </p:cBhvr>
                                      <p:tavLst>
                                        <p:tav tm="0">
                                          <p:val>
                                            <p:strVal val="#ppt_y"/>
                                          </p:val>
                                        </p:tav>
                                        <p:tav tm="100000">
                                          <p:val>
                                            <p:strVal val="#ppt_y"/>
                                          </p:val>
                                        </p:tav>
                                      </p:tavLst>
                                    </p:anim>
                                  </p:childTnLst>
                                </p:cTn>
                              </p:par>
                              <p:par>
                                <p:cTn id="58" presetID="2" presetClass="entr" presetSubtype="2" fill="hold" grpId="0" nodeType="withEffect">
                                  <p:stCondLst>
                                    <p:cond delay="0"/>
                                  </p:stCondLst>
                                  <p:childTnLst>
                                    <p:set>
                                      <p:cBhvr>
                                        <p:cTn id="59" dur="1" fill="hold">
                                          <p:stCondLst>
                                            <p:cond delay="0"/>
                                          </p:stCondLst>
                                        </p:cTn>
                                        <p:tgtEl>
                                          <p:spTgt spid="45"/>
                                        </p:tgtEl>
                                        <p:attrNameLst>
                                          <p:attrName>style.visibility</p:attrName>
                                        </p:attrNameLst>
                                      </p:cBhvr>
                                      <p:to>
                                        <p:strVal val="visible"/>
                                      </p:to>
                                    </p:set>
                                    <p:anim calcmode="lin" valueType="num">
                                      <p:cBhvr additive="base">
                                        <p:cTn id="60" dur="500" fill="hold"/>
                                        <p:tgtEl>
                                          <p:spTgt spid="45"/>
                                        </p:tgtEl>
                                        <p:attrNameLst>
                                          <p:attrName>ppt_x</p:attrName>
                                        </p:attrNameLst>
                                      </p:cBhvr>
                                      <p:tavLst>
                                        <p:tav tm="0">
                                          <p:val>
                                            <p:strVal val="1+#ppt_w/2"/>
                                          </p:val>
                                        </p:tav>
                                        <p:tav tm="100000">
                                          <p:val>
                                            <p:strVal val="#ppt_x"/>
                                          </p:val>
                                        </p:tav>
                                      </p:tavLst>
                                    </p:anim>
                                    <p:anim calcmode="lin" valueType="num">
                                      <p:cBhvr additive="base">
                                        <p:cTn id="61"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animBg="1"/>
      <p:bldP spid="24" grpId="0" animBg="1"/>
      <p:bldP spid="25" grpId="0" animBg="1"/>
      <p:bldP spid="26" grpId="0"/>
      <p:bldP spid="36" grpId="0" animBg="1"/>
      <p:bldP spid="37" grpId="0"/>
      <p:bldP spid="38" grpId="0" animBg="1"/>
      <p:bldP spid="41" grpId="0" animBg="1"/>
      <p:bldP spid="43" grpId="0" animBg="1"/>
      <p:bldP spid="44" grpId="0" animBg="1"/>
      <p:bldP spid="4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re 1">
            <a:extLst>
              <a:ext uri="{FF2B5EF4-FFF2-40B4-BE49-F238E27FC236}">
                <a16:creationId xmlns:a16="http://schemas.microsoft.com/office/drawing/2014/main" id="{08DF06D0-C579-4650-F069-33B63B29CB80}"/>
              </a:ext>
            </a:extLst>
          </p:cNvPr>
          <p:cNvSpPr>
            <a:spLocks noGrp="1"/>
          </p:cNvSpPr>
          <p:nvPr>
            <p:ph type="title"/>
          </p:nvPr>
        </p:nvSpPr>
        <p:spPr>
          <a:xfrm>
            <a:off x="827088" y="1641752"/>
            <a:ext cx="2655887" cy="3213277"/>
          </a:xfrm>
        </p:spPr>
        <p:txBody>
          <a:bodyPr anchor="t">
            <a:normAutofit/>
          </a:bodyPr>
          <a:lstStyle/>
          <a:p>
            <a:r>
              <a:rPr lang="fr-FR" sz="3100"/>
              <a:t>Problématique:</a:t>
            </a:r>
          </a:p>
        </p:txBody>
      </p:sp>
      <p:sp>
        <p:nvSpPr>
          <p:cNvPr id="3" name="Espace réservé du contenu 2">
            <a:extLst>
              <a:ext uri="{FF2B5EF4-FFF2-40B4-BE49-F238E27FC236}">
                <a16:creationId xmlns:a16="http://schemas.microsoft.com/office/drawing/2014/main" id="{5D243B33-526B-8978-060F-BED35A171873}"/>
              </a:ext>
            </a:extLst>
          </p:cNvPr>
          <p:cNvSpPr>
            <a:spLocks noGrp="1"/>
          </p:cNvSpPr>
          <p:nvPr>
            <p:ph idx="1"/>
          </p:nvPr>
        </p:nvSpPr>
        <p:spPr>
          <a:xfrm>
            <a:off x="5232401" y="1721579"/>
            <a:ext cx="6140449" cy="3952648"/>
          </a:xfrm>
        </p:spPr>
        <p:txBody>
          <a:bodyPr>
            <a:normAutofit/>
          </a:bodyPr>
          <a:lstStyle/>
          <a:p>
            <a:r>
              <a:rPr lang="fr-FR" sz="2400" b="0" i="0">
                <a:solidFill>
                  <a:schemeClr val="tx1">
                    <a:alpha val="80000"/>
                  </a:schemeClr>
                </a:solidFill>
                <a:effectLst/>
              </a:rPr>
              <a:t>la gestion medicale peut rencontrer des problématiques telles que la gestion sécurisée des données sensibles des patients et la complexité d'intégrer des fonctionnalités spécifiques comme la compaatibilité avec des systèmes tiers ou l'automatisation des processus médicaux.</a:t>
            </a:r>
            <a:endParaRPr lang="fr-FR" sz="2400">
              <a:solidFill>
                <a:schemeClr val="tx1">
                  <a:alpha val="80000"/>
                </a:schemeClr>
              </a:solidFill>
            </a:endParaRPr>
          </a:p>
        </p:txBody>
      </p:sp>
    </p:spTree>
    <p:extLst>
      <p:ext uri="{BB962C8B-B14F-4D97-AF65-F5344CB8AC3E}">
        <p14:creationId xmlns:p14="http://schemas.microsoft.com/office/powerpoint/2010/main" val="157293829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ZoneTexte 1"/>
          <p:cNvSpPr txBox="1"/>
          <p:nvPr/>
        </p:nvSpPr>
        <p:spPr>
          <a:xfrm>
            <a:off x="0" y="1110831"/>
            <a:ext cx="5428275" cy="492443"/>
          </a:xfrm>
          <a:prstGeom prst="rect">
            <a:avLst/>
          </a:prstGeom>
          <a:noFill/>
        </p:spPr>
        <p:txBody>
          <a:bodyPr wrap="square" rtlCol="0">
            <a:spAutoFit/>
          </a:bodyPr>
          <a:lstStyle/>
          <a:p>
            <a:pPr algn="ctr"/>
            <a:r>
              <a:rPr lang="fr-FR" sz="2600" b="1" dirty="0">
                <a:solidFill>
                  <a:srgbClr val="C00000"/>
                </a:solidFill>
                <a:latin typeface="Times New Roman" pitchFamily="18" charset="0"/>
                <a:ea typeface="Arial" pitchFamily="34" charset="0"/>
                <a:cs typeface="Times New Roman" pitchFamily="18" charset="0"/>
              </a:rPr>
              <a:t>LE MVC</a:t>
            </a:r>
          </a:p>
        </p:txBody>
      </p:sp>
      <p:sp>
        <p:nvSpPr>
          <p:cNvPr id="5" name="Rectangle 4"/>
          <p:cNvSpPr/>
          <p:nvPr/>
        </p:nvSpPr>
        <p:spPr>
          <a:xfrm>
            <a:off x="500920" y="2217133"/>
            <a:ext cx="4724223" cy="3493264"/>
          </a:xfrm>
          <a:prstGeom prst="rect">
            <a:avLst/>
          </a:prstGeom>
        </p:spPr>
        <p:txBody>
          <a:bodyPr wrap="square">
            <a:spAutoFit/>
          </a:bodyPr>
          <a:lstStyle/>
          <a:p>
            <a:pPr marL="342900" lvl="0" indent="-342900">
              <a:buFont typeface="Wingdings" panose="05000000000000000000" pitchFamily="2" charset="2"/>
              <a:buChar char="ü"/>
            </a:pPr>
            <a:r>
              <a:rPr lang="fr-FR" sz="1700" b="1" dirty="0">
                <a:solidFill>
                  <a:schemeClr val="accent2">
                    <a:lumMod val="50000"/>
                  </a:schemeClr>
                </a:solidFill>
              </a:rPr>
              <a:t>Requête HTTP :</a:t>
            </a:r>
            <a:r>
              <a:rPr lang="fr-FR" sz="1700" dirty="0">
                <a:solidFill>
                  <a:schemeClr val="accent2">
                    <a:lumMod val="50000"/>
                  </a:schemeClr>
                </a:solidFill>
              </a:rPr>
              <a:t> </a:t>
            </a:r>
            <a:r>
              <a:rPr lang="fr-FR" sz="1700" dirty="0"/>
              <a:t>L'utilisateur envoie une demande via une interface (navigateur).</a:t>
            </a:r>
          </a:p>
          <a:p>
            <a:pPr marL="342900" lvl="0" indent="-342900">
              <a:buFont typeface="Wingdings" panose="05000000000000000000" pitchFamily="2" charset="2"/>
              <a:buChar char="ü"/>
            </a:pPr>
            <a:r>
              <a:rPr lang="fr-FR" sz="1700" b="1" dirty="0">
                <a:solidFill>
                  <a:schemeClr val="accent2">
                    <a:lumMod val="50000"/>
                  </a:schemeClr>
                </a:solidFill>
              </a:rPr>
              <a:t>Contrôleur :</a:t>
            </a:r>
            <a:r>
              <a:rPr lang="fr-FR" sz="1700" dirty="0">
                <a:solidFill>
                  <a:schemeClr val="accent2">
                    <a:lumMod val="50000"/>
                  </a:schemeClr>
                </a:solidFill>
              </a:rPr>
              <a:t> </a:t>
            </a:r>
            <a:r>
              <a:rPr lang="fr-FR" sz="1700" dirty="0"/>
              <a:t>Il reçoit la requête, traite les instructions et demande les données au modèle.</a:t>
            </a:r>
          </a:p>
          <a:p>
            <a:pPr marL="342900" lvl="0" indent="-342900">
              <a:buFont typeface="Wingdings" panose="05000000000000000000" pitchFamily="2" charset="2"/>
              <a:buChar char="ü"/>
            </a:pPr>
            <a:r>
              <a:rPr lang="fr-FR" sz="1700" b="1" dirty="0">
                <a:solidFill>
                  <a:schemeClr val="accent2">
                    <a:lumMod val="50000"/>
                  </a:schemeClr>
                </a:solidFill>
              </a:rPr>
              <a:t>Modèle :</a:t>
            </a:r>
            <a:r>
              <a:rPr lang="fr-FR" sz="1700" dirty="0">
                <a:solidFill>
                  <a:schemeClr val="accent2">
                    <a:lumMod val="50000"/>
                  </a:schemeClr>
                </a:solidFill>
              </a:rPr>
              <a:t> </a:t>
            </a:r>
            <a:r>
              <a:rPr lang="fr-FR" sz="1700" dirty="0"/>
              <a:t>Il contient les données ou se connecte à une base de données (</a:t>
            </a:r>
            <a:r>
              <a:rPr lang="fr-FR" sz="1700" dirty="0" err="1"/>
              <a:t>MySql</a:t>
            </a:r>
            <a:r>
              <a:rPr lang="fr-FR" sz="1700" dirty="0"/>
              <a:t>, fournie par XAMPP) pour fournir les informations demandées.</a:t>
            </a:r>
          </a:p>
          <a:p>
            <a:pPr marL="342900" lvl="0" indent="-342900">
              <a:buFont typeface="Wingdings" panose="05000000000000000000" pitchFamily="2" charset="2"/>
              <a:buChar char="ü"/>
            </a:pPr>
            <a:r>
              <a:rPr lang="fr-FR" sz="1700" b="1" dirty="0">
                <a:solidFill>
                  <a:schemeClr val="accent2">
                    <a:lumMod val="50000"/>
                  </a:schemeClr>
                </a:solidFill>
              </a:rPr>
              <a:t>Contrôleur :</a:t>
            </a:r>
            <a:r>
              <a:rPr lang="fr-FR" sz="1700" dirty="0">
                <a:solidFill>
                  <a:schemeClr val="accent2">
                    <a:lumMod val="50000"/>
                  </a:schemeClr>
                </a:solidFill>
              </a:rPr>
              <a:t> </a:t>
            </a:r>
            <a:r>
              <a:rPr lang="fr-FR" sz="1700" dirty="0"/>
              <a:t>Après avoir reçu les données du modèle, il les transmet à la vue.</a:t>
            </a:r>
          </a:p>
          <a:p>
            <a:pPr marL="342900" lvl="0" indent="-342900">
              <a:buFont typeface="Wingdings" panose="05000000000000000000" pitchFamily="2" charset="2"/>
              <a:buChar char="ü"/>
            </a:pPr>
            <a:r>
              <a:rPr lang="fr-FR" sz="1700" b="1" dirty="0">
                <a:solidFill>
                  <a:schemeClr val="accent2">
                    <a:lumMod val="50000"/>
                  </a:schemeClr>
                </a:solidFill>
              </a:rPr>
              <a:t>Vue :</a:t>
            </a:r>
            <a:r>
              <a:rPr lang="fr-FR" sz="1700" dirty="0">
                <a:solidFill>
                  <a:schemeClr val="accent2">
                    <a:lumMod val="50000"/>
                  </a:schemeClr>
                </a:solidFill>
              </a:rPr>
              <a:t> </a:t>
            </a:r>
            <a:r>
              <a:rPr lang="fr-FR" sz="1700" dirty="0"/>
              <a:t>Elle génère la réponse HTML (interface utilisateur) et l'envoie à l'utilisateur.</a:t>
            </a:r>
          </a:p>
        </p:txBody>
      </p:sp>
      <p:cxnSp>
        <p:nvCxnSpPr>
          <p:cNvPr id="14" name="Connecteur droit 13"/>
          <p:cNvCxnSpPr/>
          <p:nvPr/>
        </p:nvCxnSpPr>
        <p:spPr>
          <a:xfrm>
            <a:off x="1758462" y="1593727"/>
            <a:ext cx="1798654" cy="0"/>
          </a:xfrm>
          <a:prstGeom prst="line">
            <a:avLst/>
          </a:prstGeom>
          <a:ln w="19050">
            <a:solidFill>
              <a:srgbClr val="EA6B14"/>
            </a:solidFill>
            <a:headEnd type="diamond" w="med" len="med"/>
            <a:tailEnd type="diamond" w="med" len="med"/>
          </a:ln>
          <a:effectLst>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pic>
        <p:nvPicPr>
          <p:cNvPr id="7" name="Picture 1" descr="C:\Users\exe\Pictures\Screenshots\Capture d'écran 2025-01-19 124409.png"/>
          <p:cNvPicPr/>
          <p:nvPr/>
        </p:nvPicPr>
        <p:blipFill>
          <a:blip r:embed="rId2">
            <a:extLst>
              <a:ext uri="{28A0092B-C50C-407E-A947-70E740481C1C}">
                <a14:useLocalDpi xmlns:a14="http://schemas.microsoft.com/office/drawing/2010/main" val="0"/>
              </a:ext>
            </a:extLst>
          </a:blip>
          <a:srcRect/>
          <a:stretch>
            <a:fillRect/>
          </a:stretch>
        </p:blipFill>
        <p:spPr bwMode="auto">
          <a:xfrm>
            <a:off x="5642264" y="332509"/>
            <a:ext cx="6371935" cy="632806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93799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repeatCount="indefinite"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amond(in)">
                                      <p:cBhvr>
                                        <p:cTn id="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41215" y="1238409"/>
            <a:ext cx="4684886" cy="2848793"/>
          </a:xfrm>
          <a:prstGeom prst="rect">
            <a:avLst/>
          </a:prstGeom>
        </p:spPr>
        <p:txBody>
          <a:bodyPr wrap="square">
            <a:spAutoFit/>
          </a:bodyPr>
          <a:lstStyle/>
          <a:p>
            <a:pPr>
              <a:lnSpc>
                <a:spcPct val="150000"/>
              </a:lnSpc>
            </a:pPr>
            <a:r>
              <a:rPr lang="fr-FR" sz="1600" b="1" u="sng" dirty="0">
                <a:solidFill>
                  <a:srgbClr val="EA6B14"/>
                </a:solidFill>
              </a:rPr>
              <a:t>Création de la base de données : </a:t>
            </a:r>
            <a:endParaRPr lang="en-US" sz="1600" b="1" u="sng" dirty="0">
              <a:solidFill>
                <a:srgbClr val="EA6B14"/>
              </a:solidFill>
            </a:endParaRPr>
          </a:p>
          <a:p>
            <a:pPr>
              <a:lnSpc>
                <a:spcPct val="200000"/>
              </a:lnSpc>
            </a:pP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On a configuré </a:t>
            </a:r>
            <a:r>
              <a:rPr lang="fr-FR" sz="14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Symfony</a:t>
            </a: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pour accéder à la base de données. Pour cela, On a modifié la valeur de la variable :</a:t>
            </a:r>
          </a:p>
          <a:p>
            <a:pPr>
              <a:lnSpc>
                <a:spcPct val="107000"/>
              </a:lnSpc>
            </a:pPr>
            <a:r>
              <a:rPr lang="fr-FR" sz="1400" b="1" dirty="0">
                <a:solidFill>
                  <a:srgbClr val="833C0B"/>
                </a:solidFill>
                <a:latin typeface="Calibri" panose="020F0502020204030204" pitchFamily="34" charset="0"/>
                <a:ea typeface="Calibri" panose="020F0502020204030204" pitchFamily="34" charset="0"/>
                <a:cs typeface="Times New Roman" panose="02020603050405020304" pitchFamily="18" charset="0"/>
              </a:rPr>
              <a:t>DATABASE_URL=</a:t>
            </a:r>
            <a:r>
              <a:rPr lang="fr-FR" sz="1400" dirty="0">
                <a:latin typeface="Calibri" panose="020F0502020204030204" pitchFamily="34" charset="0"/>
                <a:ea typeface="Calibri" panose="020F0502020204030204" pitchFamily="34" charset="0"/>
                <a:cs typeface="Times New Roman" panose="02020603050405020304" pitchFamily="18" charset="0"/>
              </a:rPr>
              <a:t>  "</a:t>
            </a:r>
            <a:r>
              <a:rPr lang="fr-FR" sz="1400" b="0" dirty="0" err="1">
                <a:solidFill>
                  <a:schemeClr val="bg2">
                    <a:lumMod val="10000"/>
                  </a:schemeClr>
                </a:solidFill>
                <a:effectLst/>
                <a:latin typeface="Consolas" panose="020B0609020204030204" pitchFamily="49" charset="0"/>
              </a:rPr>
              <a:t>mysql</a:t>
            </a:r>
            <a:r>
              <a:rPr lang="fr-FR" sz="1400" b="0" dirty="0">
                <a:solidFill>
                  <a:schemeClr val="bg2">
                    <a:lumMod val="10000"/>
                  </a:schemeClr>
                </a:solidFill>
                <a:effectLst/>
                <a:latin typeface="Consolas" panose="020B0609020204030204" pitchFamily="49" charset="0"/>
              </a:rPr>
              <a:t>://root:@127.0.0.1:3306/</a:t>
            </a:r>
            <a:r>
              <a:rPr lang="fr-FR" sz="1400" b="0" dirty="0" err="1">
                <a:solidFill>
                  <a:schemeClr val="bg2">
                    <a:lumMod val="10000"/>
                  </a:schemeClr>
                </a:solidFill>
                <a:effectLst/>
                <a:latin typeface="Consolas" panose="020B0609020204030204" pitchFamily="49" charset="0"/>
              </a:rPr>
              <a:t>miniprojet?serverVersion</a:t>
            </a:r>
            <a:r>
              <a:rPr lang="fr-FR" sz="1400" b="0" dirty="0">
                <a:solidFill>
                  <a:schemeClr val="bg2">
                    <a:lumMod val="10000"/>
                  </a:schemeClr>
                </a:solidFill>
                <a:effectLst/>
                <a:latin typeface="Consolas" panose="020B0609020204030204" pitchFamily="49" charset="0"/>
              </a:rPr>
              <a:t>=8.0.32&amp;charset=utf8mb4</a:t>
            </a:r>
          </a:p>
          <a:p>
            <a:pPr>
              <a:lnSpc>
                <a:spcPct val="107000"/>
              </a:lnSpc>
              <a:spcAft>
                <a:spcPts val="0"/>
              </a:spcAft>
            </a:pPr>
            <a:r>
              <a:rPr lang="fr-FR" sz="1400" i="1" dirty="0">
                <a:solidFill>
                  <a:schemeClr val="bg2">
                    <a:lumMod val="10000"/>
                  </a:schemeClr>
                </a:solidFill>
                <a:latin typeface="Arial-ItalicMT"/>
                <a:ea typeface="Times New Roman" panose="02020603050405020304" pitchFamily="18" charset="0"/>
                <a:cs typeface="Times New Roman" panose="02020603050405020304" pitchFamily="18" charset="0"/>
              </a:rPr>
              <a:t>" </a:t>
            </a:r>
            <a:endParaRPr lang="fr-FR" sz="1400" dirty="0">
              <a:solidFill>
                <a:schemeClr val="bg2">
                  <a:lumMod val="10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qui se trouve dans le ficher .</a:t>
            </a:r>
            <a:r>
              <a:rPr lang="fr-FR" sz="14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env</a:t>
            </a: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Bef>
                <a:spcPts val="1200"/>
              </a:spcBef>
              <a:spcAft>
                <a:spcPts val="0"/>
              </a:spcAft>
            </a:pP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Ensuite on a créé la base de donnée par : </a:t>
            </a:r>
            <a:r>
              <a:rPr lang="fr-FR" sz="1400" dirty="0" err="1">
                <a:solidFill>
                  <a:srgbClr val="BF8F00"/>
                </a:solidFill>
                <a:latin typeface="Arial" panose="020B0604020202020204" pitchFamily="34" charset="0"/>
                <a:ea typeface="Times New Roman" panose="02020603050405020304" pitchFamily="18" charset="0"/>
                <a:cs typeface="Times New Roman" panose="02020603050405020304" pitchFamily="18" charset="0"/>
              </a:rPr>
              <a:t>php</a:t>
            </a:r>
            <a:r>
              <a:rPr lang="fr-FR" sz="1400" dirty="0">
                <a:solidFill>
                  <a:srgbClr val="BF8F00"/>
                </a:solidFill>
                <a:latin typeface="Arial" panose="020B0604020202020204" pitchFamily="34" charset="0"/>
                <a:ea typeface="Times New Roman" panose="02020603050405020304" pitchFamily="18" charset="0"/>
                <a:cs typeface="Times New Roman" panose="02020603050405020304" pitchFamily="18" charset="0"/>
              </a:rPr>
              <a:t> bin/console </a:t>
            </a:r>
            <a:r>
              <a:rPr lang="fr-FR" sz="1400" dirty="0" err="1">
                <a:solidFill>
                  <a:srgbClr val="BF8F00"/>
                </a:solidFill>
                <a:latin typeface="Arial" panose="020B0604020202020204" pitchFamily="34" charset="0"/>
                <a:ea typeface="Times New Roman" panose="02020603050405020304" pitchFamily="18" charset="0"/>
                <a:cs typeface="Times New Roman" panose="02020603050405020304" pitchFamily="18" charset="0"/>
              </a:rPr>
              <a:t>doctrine:database:create</a:t>
            </a:r>
            <a:r>
              <a:rPr lang="fr-FR" sz="1400" dirty="0">
                <a:solidFill>
                  <a:srgbClr val="BF8F00"/>
                </a:solidFill>
                <a:latin typeface="Arial" panose="020B0604020202020204" pitchFamily="34" charset="0"/>
                <a:ea typeface="Times New Roman" panose="02020603050405020304" pitchFamily="18" charset="0"/>
                <a:cs typeface="Times New Roman" panose="02020603050405020304" pitchFamily="18" charset="0"/>
              </a:rPr>
              <a:t> </a:t>
            </a: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fr-FR"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941215" y="4822671"/>
            <a:ext cx="4507085" cy="1196866"/>
          </a:xfrm>
          <a:prstGeom prst="rect">
            <a:avLst/>
          </a:prstGeom>
        </p:spPr>
        <p:txBody>
          <a:bodyPr wrap="square">
            <a:spAutoFit/>
          </a:bodyPr>
          <a:lstStyle/>
          <a:p>
            <a:pPr>
              <a:lnSpc>
                <a:spcPct val="150000"/>
              </a:lnSpc>
              <a:spcAft>
                <a:spcPts val="0"/>
              </a:spcAft>
            </a:pPr>
            <a:r>
              <a:rPr lang="fr-FR" sz="1600" b="1" u="sng" dirty="0">
                <a:solidFill>
                  <a:srgbClr val="EA6B14"/>
                </a:solidFill>
              </a:rPr>
              <a:t>Création des entités :</a:t>
            </a:r>
            <a:endParaRPr lang="fr-FR" sz="500" b="1" u="sng" dirty="0">
              <a:solidFill>
                <a:srgbClr val="EA6B14"/>
              </a:solidFill>
            </a:endParaRPr>
          </a:p>
          <a:p>
            <a:pPr>
              <a:lnSpc>
                <a:spcPct val="115000"/>
              </a:lnSpc>
              <a:spcAft>
                <a:spcPts val="0"/>
              </a:spcAft>
            </a:pP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On a créé les entités (</a:t>
            </a:r>
            <a:r>
              <a:rPr lang="fr-FR" sz="14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Medcin</a:t>
            </a: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fr-FR" sz="14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Secretaire,patient,rendezv</a:t>
            </a: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acceptable) avec la commande</a:t>
            </a:r>
            <a:r>
              <a:rPr lang="fr-FR" sz="1400" dirty="0">
                <a:solidFill>
                  <a:srgbClr val="333333"/>
                </a:solidFill>
                <a:latin typeface="Arial" panose="020B0604020202020204" pitchFamily="34" charset="0"/>
                <a:ea typeface="Calibri" panose="020F0502020204030204" pitchFamily="34" charset="0"/>
                <a:cs typeface="Times New Roman" panose="02020603050405020304" pitchFamily="18" charset="0"/>
              </a:rPr>
              <a:t>  </a:t>
            </a:r>
            <a:r>
              <a:rPr lang="fr-FR" sz="1400" b="1" dirty="0" err="1">
                <a:solidFill>
                  <a:srgbClr val="00B050"/>
                </a:solidFill>
                <a:latin typeface="CourierNew-Bold"/>
                <a:ea typeface="Calibri" panose="020F0502020204030204" pitchFamily="34" charset="0"/>
                <a:cs typeface="Times New Roman" panose="02020603050405020304" pitchFamily="18" charset="0"/>
              </a:rPr>
              <a:t>php</a:t>
            </a:r>
            <a:r>
              <a:rPr lang="fr-FR" sz="1400" b="1" dirty="0">
                <a:solidFill>
                  <a:srgbClr val="00B050"/>
                </a:solidFill>
                <a:latin typeface="CourierNew-Bold"/>
                <a:ea typeface="Calibri" panose="020F0502020204030204" pitchFamily="34" charset="0"/>
                <a:cs typeface="Times New Roman" panose="02020603050405020304" pitchFamily="18" charset="0"/>
              </a:rPr>
              <a:t> bin/console </a:t>
            </a:r>
            <a:r>
              <a:rPr lang="fr-FR" sz="1400" b="1" dirty="0" err="1">
                <a:solidFill>
                  <a:srgbClr val="00B050"/>
                </a:solidFill>
                <a:latin typeface="CourierNew-Bold"/>
                <a:ea typeface="Calibri" panose="020F0502020204030204" pitchFamily="34" charset="0"/>
                <a:cs typeface="Times New Roman" panose="02020603050405020304" pitchFamily="18" charset="0"/>
              </a:rPr>
              <a:t>make:entity</a:t>
            </a:r>
            <a:r>
              <a:rPr lang="fr-FR" sz="1400" b="1" dirty="0">
                <a:solidFill>
                  <a:srgbClr val="00B050"/>
                </a:solidFill>
                <a:latin typeface="CourierNew-Bold"/>
                <a:ea typeface="Calibri" panose="020F0502020204030204" pitchFamily="34" charset="0"/>
                <a:cs typeface="Times New Roman" panose="02020603050405020304" pitchFamily="18" charset="0"/>
              </a:rPr>
              <a:t> </a:t>
            </a: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fr-FR"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p:cNvSpPr/>
          <p:nvPr/>
        </p:nvSpPr>
        <p:spPr>
          <a:xfrm>
            <a:off x="6402434" y="1212190"/>
            <a:ext cx="5348550" cy="2185663"/>
          </a:xfrm>
          <a:prstGeom prst="rect">
            <a:avLst/>
          </a:prstGeom>
        </p:spPr>
        <p:txBody>
          <a:bodyPr wrap="square">
            <a:spAutoFit/>
          </a:bodyPr>
          <a:lstStyle/>
          <a:p>
            <a:pPr>
              <a:lnSpc>
                <a:spcPct val="150000"/>
              </a:lnSpc>
              <a:spcAft>
                <a:spcPts val="0"/>
              </a:spcAft>
            </a:pPr>
            <a:r>
              <a:rPr lang="fr-FR" sz="1600" b="1" u="sng" dirty="0">
                <a:solidFill>
                  <a:srgbClr val="EA6B14"/>
                </a:solidFill>
              </a:rPr>
              <a:t>Migration :</a:t>
            </a:r>
          </a:p>
          <a:p>
            <a:pPr>
              <a:lnSpc>
                <a:spcPct val="150000"/>
              </a:lnSpc>
              <a:spcAft>
                <a:spcPts val="0"/>
              </a:spcAft>
            </a:pP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Pour synchroniser notre base de données à notre entité, il va falloir faire des migrations par la commande :</a:t>
            </a:r>
            <a:r>
              <a:rPr lang="fr-FR" sz="1400" dirty="0">
                <a:solidFill>
                  <a:srgbClr val="000000"/>
                </a:solidFill>
                <a:latin typeface="Arial-ItalicMT"/>
                <a:ea typeface="Times New Roman" panose="02020603050405020304" pitchFamily="18" charset="0"/>
                <a:cs typeface="Times New Roman" panose="02020603050405020304" pitchFamily="18" charset="0"/>
              </a:rPr>
              <a:t> </a:t>
            </a:r>
            <a:r>
              <a:rPr lang="fr-FR" sz="1400" b="1" i="1" dirty="0" err="1">
                <a:solidFill>
                  <a:srgbClr val="00B050"/>
                </a:solidFill>
                <a:latin typeface="Arial-ItalicMT"/>
                <a:ea typeface="Times New Roman" panose="02020603050405020304" pitchFamily="18" charset="0"/>
                <a:cs typeface="Times New Roman" panose="02020603050405020304" pitchFamily="18" charset="0"/>
              </a:rPr>
              <a:t>php</a:t>
            </a:r>
            <a:r>
              <a:rPr lang="fr-FR" sz="1400" b="1" i="1" dirty="0">
                <a:solidFill>
                  <a:srgbClr val="00B050"/>
                </a:solidFill>
                <a:latin typeface="Arial-ItalicMT"/>
                <a:ea typeface="Times New Roman" panose="02020603050405020304" pitchFamily="18" charset="0"/>
                <a:cs typeface="Times New Roman" panose="02020603050405020304" pitchFamily="18" charset="0"/>
              </a:rPr>
              <a:t> bin/console </a:t>
            </a:r>
            <a:r>
              <a:rPr lang="fr-FR" sz="1400" b="1" i="1" dirty="0" err="1">
                <a:solidFill>
                  <a:srgbClr val="00B050"/>
                </a:solidFill>
                <a:latin typeface="Arial-ItalicMT"/>
                <a:ea typeface="Times New Roman" panose="02020603050405020304" pitchFamily="18" charset="0"/>
                <a:cs typeface="Times New Roman" panose="02020603050405020304" pitchFamily="18" charset="0"/>
              </a:rPr>
              <a:t>make:migration</a:t>
            </a: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Et pour mettre à jour la base de données après la saisie des champs on utilise :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fr-FR" sz="1400" b="1" dirty="0" err="1">
                <a:solidFill>
                  <a:srgbClr val="00B050"/>
                </a:solidFill>
                <a:latin typeface="Arial-ItalicMT"/>
                <a:ea typeface="Times New Roman" panose="02020603050405020304" pitchFamily="18" charset="0"/>
                <a:cs typeface="Times New Roman" panose="02020603050405020304" pitchFamily="18" charset="0"/>
              </a:rPr>
              <a:t>php</a:t>
            </a:r>
            <a:r>
              <a:rPr lang="fr-FR" sz="1400" b="1" dirty="0">
                <a:solidFill>
                  <a:srgbClr val="00B050"/>
                </a:solidFill>
                <a:latin typeface="Arial-ItalicMT"/>
                <a:ea typeface="Times New Roman" panose="02020603050405020304" pitchFamily="18" charset="0"/>
                <a:cs typeface="Times New Roman" panose="02020603050405020304" pitchFamily="18" charset="0"/>
              </a:rPr>
              <a:t> bin/console </a:t>
            </a:r>
            <a:r>
              <a:rPr lang="fr-FR" sz="1400" b="1" dirty="0" err="1">
                <a:solidFill>
                  <a:srgbClr val="00B050"/>
                </a:solidFill>
                <a:latin typeface="Arial-ItalicMT"/>
                <a:ea typeface="Times New Roman" panose="02020603050405020304" pitchFamily="18" charset="0"/>
                <a:cs typeface="Times New Roman" panose="02020603050405020304" pitchFamily="18" charset="0"/>
              </a:rPr>
              <a:t>doctrine:migration:migrate</a:t>
            </a:r>
            <a:r>
              <a:rPr lang="fr-FR" sz="1400" b="1" dirty="0">
                <a:solidFill>
                  <a:srgbClr val="00B050"/>
                </a:solidFill>
                <a:latin typeface="Arial-ItalicMT"/>
                <a:ea typeface="Times New Roman" panose="02020603050405020304" pitchFamily="18" charset="0"/>
                <a:cs typeface="Times New Roman" panose="02020603050405020304" pitchFamily="18" charset="0"/>
              </a:rPr>
              <a:t> </a:t>
            </a: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fr-FR" sz="14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Gerader Verbinder 71"/>
          <p:cNvCxnSpPr>
            <a:endCxn id="10" idx="0"/>
          </p:cNvCxnSpPr>
          <p:nvPr/>
        </p:nvCxnSpPr>
        <p:spPr>
          <a:xfrm>
            <a:off x="739213" y="1212190"/>
            <a:ext cx="0" cy="2203995"/>
          </a:xfrm>
          <a:prstGeom prst="line">
            <a:avLst/>
          </a:prstGeom>
          <a:ln>
            <a:solidFill>
              <a:schemeClr val="tx1"/>
            </a:solidFill>
            <a:prstDash val="solid"/>
            <a:headEnd type="oval" w="lg" len="lg"/>
          </a:ln>
        </p:spPr>
        <p:style>
          <a:lnRef idx="1">
            <a:schemeClr val="accent1"/>
          </a:lnRef>
          <a:fillRef idx="0">
            <a:schemeClr val="accent1"/>
          </a:fillRef>
          <a:effectRef idx="0">
            <a:schemeClr val="accent1"/>
          </a:effectRef>
          <a:fontRef idx="minor">
            <a:schemeClr val="tx1"/>
          </a:fontRef>
        </p:style>
      </p:cxnSp>
      <p:sp>
        <p:nvSpPr>
          <p:cNvPr id="9" name="Shape 56"/>
          <p:cNvSpPr/>
          <p:nvPr/>
        </p:nvSpPr>
        <p:spPr>
          <a:xfrm>
            <a:off x="503488" y="3449686"/>
            <a:ext cx="476569" cy="520625"/>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rgbClr val="EA6B14"/>
          </a:solidFill>
          <a:ln w="25400" cap="flat" cmpd="sng">
            <a:solidFill>
              <a:schemeClr val="tx1"/>
            </a:solidFill>
            <a:prstDash val="solid"/>
            <a:miter/>
            <a:headEnd type="none" w="med" len="med"/>
            <a:tailEnd type="none" w="med" len="med"/>
          </a:ln>
        </p:spPr>
        <p:txBody>
          <a:bodyPr lIns="0" tIns="0" rIns="0" bIns="0" anchor="ctr" anchorCtr="0">
            <a:noAutofit/>
          </a:bodyPr>
          <a:lstStyle/>
          <a:p>
            <a:pPr algn="ctr"/>
            <a:endParaRPr lang="de-DE" sz="5600">
              <a:solidFill>
                <a:schemeClr val="accent1"/>
              </a:solidFill>
              <a:latin typeface="+mj-lt"/>
              <a:ea typeface="Cabin"/>
              <a:cs typeface="Cabin"/>
              <a:sym typeface="Cabin"/>
            </a:endParaRPr>
          </a:p>
        </p:txBody>
      </p:sp>
      <p:sp>
        <p:nvSpPr>
          <p:cNvPr id="10" name="Textfeld 76"/>
          <p:cNvSpPr txBox="1"/>
          <p:nvPr/>
        </p:nvSpPr>
        <p:spPr>
          <a:xfrm>
            <a:off x="618791" y="3416185"/>
            <a:ext cx="240843" cy="554126"/>
          </a:xfrm>
          <a:prstGeom prst="rect">
            <a:avLst/>
          </a:prstGeom>
          <a:noFill/>
          <a:ln>
            <a:noFill/>
          </a:ln>
        </p:spPr>
        <p:txBody>
          <a:bodyPr wrap="square" rtlCol="0">
            <a:spAutoFit/>
          </a:bodyPr>
          <a:lstStyle/>
          <a:p>
            <a:pPr algn="ctr"/>
            <a:r>
              <a:rPr lang="de-DE" sz="3001" dirty="0">
                <a:latin typeface="+mj-lt"/>
              </a:rPr>
              <a:t>1</a:t>
            </a:r>
          </a:p>
        </p:txBody>
      </p:sp>
      <p:cxnSp>
        <p:nvCxnSpPr>
          <p:cNvPr id="11" name="Gerader Verbinder 71"/>
          <p:cNvCxnSpPr>
            <a:endCxn id="13" idx="0"/>
          </p:cNvCxnSpPr>
          <p:nvPr/>
        </p:nvCxnSpPr>
        <p:spPr>
          <a:xfrm flipH="1">
            <a:off x="735247" y="4308179"/>
            <a:ext cx="3966" cy="1761317"/>
          </a:xfrm>
          <a:prstGeom prst="line">
            <a:avLst/>
          </a:prstGeom>
          <a:ln>
            <a:solidFill>
              <a:schemeClr val="tx1"/>
            </a:solidFill>
            <a:prstDash val="solid"/>
            <a:headEnd type="oval" w="lg" len="lg"/>
          </a:ln>
        </p:spPr>
        <p:style>
          <a:lnRef idx="1">
            <a:schemeClr val="accent1"/>
          </a:lnRef>
          <a:fillRef idx="0">
            <a:schemeClr val="accent1"/>
          </a:fillRef>
          <a:effectRef idx="0">
            <a:schemeClr val="accent1"/>
          </a:effectRef>
          <a:fontRef idx="minor">
            <a:schemeClr val="tx1"/>
          </a:fontRef>
        </p:style>
      </p:cxnSp>
      <p:sp>
        <p:nvSpPr>
          <p:cNvPr id="12" name="Shape 56"/>
          <p:cNvSpPr/>
          <p:nvPr/>
        </p:nvSpPr>
        <p:spPr>
          <a:xfrm>
            <a:off x="499522" y="6102997"/>
            <a:ext cx="476569" cy="520625"/>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rgbClr val="EA6B14"/>
          </a:solidFill>
          <a:ln w="25400" cap="flat" cmpd="sng">
            <a:solidFill>
              <a:schemeClr val="tx1"/>
            </a:solidFill>
            <a:prstDash val="solid"/>
            <a:miter/>
            <a:headEnd type="none" w="med" len="med"/>
            <a:tailEnd type="none" w="med" len="med"/>
          </a:ln>
        </p:spPr>
        <p:txBody>
          <a:bodyPr lIns="0" tIns="0" rIns="0" bIns="0" anchor="ctr" anchorCtr="0">
            <a:noAutofit/>
          </a:bodyPr>
          <a:lstStyle/>
          <a:p>
            <a:pPr algn="ctr"/>
            <a:endParaRPr lang="de-DE" sz="5600">
              <a:solidFill>
                <a:schemeClr val="accent1"/>
              </a:solidFill>
              <a:latin typeface="+mj-lt"/>
              <a:ea typeface="Cabin"/>
              <a:cs typeface="Cabin"/>
              <a:sym typeface="Cabin"/>
            </a:endParaRPr>
          </a:p>
        </p:txBody>
      </p:sp>
      <p:sp>
        <p:nvSpPr>
          <p:cNvPr id="13" name="Textfeld 76"/>
          <p:cNvSpPr txBox="1"/>
          <p:nvPr/>
        </p:nvSpPr>
        <p:spPr>
          <a:xfrm>
            <a:off x="614825" y="6069496"/>
            <a:ext cx="240843" cy="554126"/>
          </a:xfrm>
          <a:prstGeom prst="rect">
            <a:avLst/>
          </a:prstGeom>
          <a:noFill/>
          <a:ln>
            <a:noFill/>
          </a:ln>
        </p:spPr>
        <p:txBody>
          <a:bodyPr wrap="square" rtlCol="0">
            <a:spAutoFit/>
          </a:bodyPr>
          <a:lstStyle/>
          <a:p>
            <a:pPr algn="ctr"/>
            <a:r>
              <a:rPr lang="de-DE" sz="3001" dirty="0">
                <a:latin typeface="+mj-lt"/>
              </a:rPr>
              <a:t>2</a:t>
            </a:r>
          </a:p>
        </p:txBody>
      </p:sp>
      <p:cxnSp>
        <p:nvCxnSpPr>
          <p:cNvPr id="14" name="Gerader Verbinder 71"/>
          <p:cNvCxnSpPr>
            <a:endCxn id="16" idx="0"/>
          </p:cNvCxnSpPr>
          <p:nvPr/>
        </p:nvCxnSpPr>
        <p:spPr>
          <a:xfrm>
            <a:off x="6282013" y="1212190"/>
            <a:ext cx="0" cy="2203995"/>
          </a:xfrm>
          <a:prstGeom prst="line">
            <a:avLst/>
          </a:prstGeom>
          <a:ln>
            <a:solidFill>
              <a:schemeClr val="tx1"/>
            </a:solidFill>
            <a:prstDash val="solid"/>
            <a:headEnd type="oval" w="lg" len="lg"/>
          </a:ln>
        </p:spPr>
        <p:style>
          <a:lnRef idx="1">
            <a:schemeClr val="accent1"/>
          </a:lnRef>
          <a:fillRef idx="0">
            <a:schemeClr val="accent1"/>
          </a:fillRef>
          <a:effectRef idx="0">
            <a:schemeClr val="accent1"/>
          </a:effectRef>
          <a:fontRef idx="minor">
            <a:schemeClr val="tx1"/>
          </a:fontRef>
        </p:style>
      </p:cxnSp>
      <p:sp>
        <p:nvSpPr>
          <p:cNvPr id="15" name="Shape 56"/>
          <p:cNvSpPr/>
          <p:nvPr/>
        </p:nvSpPr>
        <p:spPr>
          <a:xfrm>
            <a:off x="6046288" y="3449686"/>
            <a:ext cx="476569" cy="520625"/>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rgbClr val="EA6B14"/>
          </a:solidFill>
          <a:ln w="25400" cap="flat" cmpd="sng">
            <a:solidFill>
              <a:schemeClr val="tx1"/>
            </a:solidFill>
            <a:prstDash val="solid"/>
            <a:miter/>
            <a:headEnd type="none" w="med" len="med"/>
            <a:tailEnd type="none" w="med" len="med"/>
          </a:ln>
        </p:spPr>
        <p:txBody>
          <a:bodyPr lIns="0" tIns="0" rIns="0" bIns="0" anchor="ctr" anchorCtr="0">
            <a:noAutofit/>
          </a:bodyPr>
          <a:lstStyle/>
          <a:p>
            <a:pPr algn="ctr"/>
            <a:endParaRPr lang="de-DE" sz="5600">
              <a:solidFill>
                <a:schemeClr val="accent1"/>
              </a:solidFill>
              <a:latin typeface="+mj-lt"/>
              <a:ea typeface="Cabin"/>
              <a:cs typeface="Cabin"/>
              <a:sym typeface="Cabin"/>
            </a:endParaRPr>
          </a:p>
        </p:txBody>
      </p:sp>
      <p:sp>
        <p:nvSpPr>
          <p:cNvPr id="16" name="Textfeld 76"/>
          <p:cNvSpPr txBox="1"/>
          <p:nvPr/>
        </p:nvSpPr>
        <p:spPr>
          <a:xfrm>
            <a:off x="6161591" y="3416185"/>
            <a:ext cx="240843" cy="554126"/>
          </a:xfrm>
          <a:prstGeom prst="rect">
            <a:avLst/>
          </a:prstGeom>
          <a:noFill/>
          <a:ln>
            <a:noFill/>
          </a:ln>
        </p:spPr>
        <p:txBody>
          <a:bodyPr wrap="square" rtlCol="0">
            <a:spAutoFit/>
          </a:bodyPr>
          <a:lstStyle/>
          <a:p>
            <a:pPr algn="ctr"/>
            <a:r>
              <a:rPr lang="de-DE" sz="3001" dirty="0">
                <a:latin typeface="+mj-lt"/>
              </a:rPr>
              <a:t>3</a:t>
            </a:r>
          </a:p>
        </p:txBody>
      </p:sp>
      <p:sp>
        <p:nvSpPr>
          <p:cNvPr id="18" name="ZoneTexte 17"/>
          <p:cNvSpPr txBox="1"/>
          <p:nvPr/>
        </p:nvSpPr>
        <p:spPr>
          <a:xfrm>
            <a:off x="2737105" y="237160"/>
            <a:ext cx="6433979" cy="523220"/>
          </a:xfrm>
          <a:prstGeom prst="rect">
            <a:avLst/>
          </a:prstGeom>
          <a:noFill/>
        </p:spPr>
        <p:txBody>
          <a:bodyPr wrap="square" rtlCol="0">
            <a:spAutoFit/>
          </a:bodyPr>
          <a:lstStyle/>
          <a:p>
            <a:pPr algn="ctr"/>
            <a:r>
              <a:rPr lang="fr-FR" sz="2800" b="1" dirty="0">
                <a:solidFill>
                  <a:srgbClr val="C00000"/>
                </a:solidFill>
                <a:latin typeface="Times New Roman" pitchFamily="18" charset="0"/>
                <a:ea typeface="Arial" pitchFamily="34" charset="0"/>
                <a:cs typeface="Times New Roman" pitchFamily="18" charset="0"/>
              </a:rPr>
              <a:t>Etapes de création du BM </a:t>
            </a:r>
          </a:p>
        </p:txBody>
      </p:sp>
      <p:cxnSp>
        <p:nvCxnSpPr>
          <p:cNvPr id="19" name="Connecteur droit 18"/>
          <p:cNvCxnSpPr/>
          <p:nvPr/>
        </p:nvCxnSpPr>
        <p:spPr>
          <a:xfrm>
            <a:off x="3619500" y="760380"/>
            <a:ext cx="4660900" cy="0"/>
          </a:xfrm>
          <a:prstGeom prst="line">
            <a:avLst/>
          </a:prstGeom>
          <a:ln w="19050">
            <a:solidFill>
              <a:srgbClr val="EA6B14"/>
            </a:solidFill>
            <a:headEnd type="diamond" w="med" len="med"/>
            <a:tailEnd type="diamond" w="med" len="med"/>
          </a:ln>
          <a:effectLst>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393525" y="4378928"/>
            <a:ext cx="5685528" cy="1761316"/>
          </a:xfrm>
          <a:prstGeom prst="rect">
            <a:avLst/>
          </a:prstGeom>
        </p:spPr>
        <p:txBody>
          <a:bodyPr wrap="square">
            <a:spAutoFit/>
          </a:bodyPr>
          <a:lstStyle/>
          <a:p>
            <a:pPr>
              <a:lnSpc>
                <a:spcPct val="150000"/>
              </a:lnSpc>
              <a:spcAft>
                <a:spcPts val="0"/>
              </a:spcAft>
            </a:pPr>
            <a:r>
              <a:rPr lang="fr-FR" sz="1600" b="1" u="sng" dirty="0">
                <a:solidFill>
                  <a:srgbClr val="EA6B14"/>
                </a:solidFill>
              </a:rPr>
              <a:t>Relation entre les entités :</a:t>
            </a:r>
          </a:p>
          <a:p>
            <a:pPr>
              <a:lnSpc>
                <a:spcPct val="150000"/>
              </a:lnSpc>
              <a:spcAft>
                <a:spcPts val="0"/>
              </a:spcAft>
            </a:pPr>
            <a:r>
              <a:rPr lang="fr-FR" sz="1400" b="1" dirty="0" err="1">
                <a:solidFill>
                  <a:srgbClr val="833C0B"/>
                </a:solidFill>
                <a:latin typeface="Calibri" panose="020F0502020204030204" pitchFamily="34" charset="0"/>
                <a:ea typeface="Calibri" panose="020F0502020204030204" pitchFamily="34" charset="0"/>
                <a:cs typeface="Times New Roman" panose="02020603050405020304" pitchFamily="18" charset="0"/>
              </a:rPr>
              <a:t>OneToOne</a:t>
            </a:r>
            <a:r>
              <a:rPr lang="fr-FR" sz="1400" b="1" dirty="0">
                <a:solidFill>
                  <a:srgbClr val="833C0B"/>
                </a:solidFill>
                <a:latin typeface="Calibri" panose="020F0502020204030204" pitchFamily="34" charset="0"/>
                <a:ea typeface="Calibri" panose="020F0502020204030204" pitchFamily="34" charset="0"/>
                <a:cs typeface="Times New Roman" panose="02020603050405020304" pitchFamily="18" charset="0"/>
              </a:rPr>
              <a:t> : </a:t>
            </a: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Relation entre &lt;&lt;</a:t>
            </a:r>
            <a:r>
              <a:rPr lang="fr-FR" sz="14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rendezv</a:t>
            </a: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&gt;&gt; et &lt;&lt;</a:t>
            </a:r>
            <a:r>
              <a:rPr lang="fr-FR" sz="14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medcin</a:t>
            </a: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&gt;&gt;.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Chaque rendez-vous est relie a exactement un seule </a:t>
            </a:r>
            <a:r>
              <a:rPr lang="fr-FR" sz="14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medcin</a:t>
            </a: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fr-FR" sz="1400" b="1" dirty="0" err="1">
                <a:solidFill>
                  <a:srgbClr val="833C0B"/>
                </a:solidFill>
                <a:latin typeface="Calibri" panose="020F0502020204030204" pitchFamily="34" charset="0"/>
                <a:ea typeface="Calibri" panose="020F0502020204030204" pitchFamily="34" charset="0"/>
                <a:cs typeface="Times New Roman" panose="02020603050405020304" pitchFamily="18" charset="0"/>
              </a:rPr>
              <a:t>OneToMany</a:t>
            </a:r>
            <a:r>
              <a:rPr lang="fr-FR" sz="1400" b="1" dirty="0">
                <a:solidFill>
                  <a:srgbClr val="833C0B"/>
                </a:solidFill>
                <a:latin typeface="Calibri" panose="020F0502020204030204" pitchFamily="34" charset="0"/>
                <a:ea typeface="Calibri" panose="020F0502020204030204" pitchFamily="34" charset="0"/>
                <a:cs typeface="Times New Roman" panose="02020603050405020304" pitchFamily="18" charset="0"/>
              </a:rPr>
              <a:t> : </a:t>
            </a: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Relation entre &lt;&lt;patient&gt;&gt; et &lt;&lt;</a:t>
            </a:r>
            <a:r>
              <a:rPr lang="fr-FR" sz="14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renderv</a:t>
            </a: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&gt;&gt;.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Chaque patient a plusieurs </a:t>
            </a:r>
            <a:r>
              <a:rPr lang="fr-FR" sz="14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rendezv</a:t>
            </a: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fr-FR" sz="1400" dirty="0">
                <a:solidFill>
                  <a:srgbClr val="000000"/>
                </a:solidFill>
                <a:latin typeface="Calibri" panose="020F0502020204030204" pitchFamily="34" charset="0"/>
                <a:ea typeface="Calibri" panose="020F0502020204030204" pitchFamily="34" charset="0"/>
                <a:cs typeface="Times New Roman" panose="02020603050405020304" pitchFamily="18" charset="0"/>
              </a:rPr>
              <a:t>.</a:t>
            </a:r>
            <a:endParaRPr lang="fr-FR" sz="1400" dirty="0">
              <a:latin typeface="Calibri" panose="020F0502020204030204" pitchFamily="34" charset="0"/>
              <a:ea typeface="Calibri" panose="020F0502020204030204" pitchFamily="34" charset="0"/>
              <a:cs typeface="Times New Roman" panose="02020603050405020304" pitchFamily="18" charset="0"/>
            </a:endParaRPr>
          </a:p>
        </p:txBody>
      </p:sp>
      <p:cxnSp>
        <p:nvCxnSpPr>
          <p:cNvPr id="25" name="Gerader Verbinder 71"/>
          <p:cNvCxnSpPr>
            <a:endCxn id="27" idx="0"/>
          </p:cNvCxnSpPr>
          <p:nvPr/>
        </p:nvCxnSpPr>
        <p:spPr>
          <a:xfrm>
            <a:off x="6277070" y="4308179"/>
            <a:ext cx="0" cy="1763810"/>
          </a:xfrm>
          <a:prstGeom prst="line">
            <a:avLst/>
          </a:prstGeom>
          <a:ln>
            <a:solidFill>
              <a:schemeClr val="tx1"/>
            </a:solidFill>
            <a:prstDash val="solid"/>
            <a:headEnd type="oval" w="lg" len="lg"/>
          </a:ln>
        </p:spPr>
        <p:style>
          <a:lnRef idx="1">
            <a:schemeClr val="accent1"/>
          </a:lnRef>
          <a:fillRef idx="0">
            <a:schemeClr val="accent1"/>
          </a:fillRef>
          <a:effectRef idx="0">
            <a:schemeClr val="accent1"/>
          </a:effectRef>
          <a:fontRef idx="minor">
            <a:schemeClr val="tx1"/>
          </a:fontRef>
        </p:style>
      </p:cxnSp>
      <p:sp>
        <p:nvSpPr>
          <p:cNvPr id="26" name="Shape 56"/>
          <p:cNvSpPr/>
          <p:nvPr/>
        </p:nvSpPr>
        <p:spPr>
          <a:xfrm>
            <a:off x="6041345" y="6105490"/>
            <a:ext cx="476569" cy="520625"/>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rgbClr val="EA6B14"/>
          </a:solidFill>
          <a:ln w="25400" cap="flat" cmpd="sng">
            <a:solidFill>
              <a:schemeClr val="tx1"/>
            </a:solidFill>
            <a:prstDash val="solid"/>
            <a:miter/>
            <a:headEnd type="none" w="med" len="med"/>
            <a:tailEnd type="none" w="med" len="med"/>
          </a:ln>
        </p:spPr>
        <p:txBody>
          <a:bodyPr lIns="0" tIns="0" rIns="0" bIns="0" anchor="ctr" anchorCtr="0">
            <a:noAutofit/>
          </a:bodyPr>
          <a:lstStyle/>
          <a:p>
            <a:pPr algn="ctr"/>
            <a:endParaRPr lang="de-DE" sz="5600">
              <a:solidFill>
                <a:schemeClr val="accent1"/>
              </a:solidFill>
              <a:latin typeface="+mj-lt"/>
              <a:ea typeface="Cabin"/>
              <a:cs typeface="Cabin"/>
              <a:sym typeface="Cabin"/>
            </a:endParaRPr>
          </a:p>
        </p:txBody>
      </p:sp>
      <p:sp>
        <p:nvSpPr>
          <p:cNvPr id="27" name="Textfeld 76"/>
          <p:cNvSpPr txBox="1"/>
          <p:nvPr/>
        </p:nvSpPr>
        <p:spPr>
          <a:xfrm>
            <a:off x="6156648" y="6071989"/>
            <a:ext cx="240843" cy="554126"/>
          </a:xfrm>
          <a:prstGeom prst="rect">
            <a:avLst/>
          </a:prstGeom>
          <a:noFill/>
          <a:ln>
            <a:noFill/>
          </a:ln>
        </p:spPr>
        <p:txBody>
          <a:bodyPr wrap="square" rtlCol="0">
            <a:spAutoFit/>
          </a:bodyPr>
          <a:lstStyle/>
          <a:p>
            <a:pPr algn="ctr"/>
            <a:r>
              <a:rPr lang="de-DE" sz="3001" dirty="0">
                <a:latin typeface="+mj-lt"/>
              </a:rPr>
              <a:t>4</a:t>
            </a:r>
          </a:p>
        </p:txBody>
      </p:sp>
    </p:spTree>
    <p:extLst>
      <p:ext uri="{BB962C8B-B14F-4D97-AF65-F5344CB8AC3E}">
        <p14:creationId xmlns:p14="http://schemas.microsoft.com/office/powerpoint/2010/main" val="423322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repeatCount="indefinite"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amond(in)">
                                      <p:cBhvr>
                                        <p:cTn id="7"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61233" y="1562029"/>
            <a:ext cx="4643053" cy="1646605"/>
          </a:xfrm>
          <a:prstGeom prst="rect">
            <a:avLst/>
          </a:prstGeom>
        </p:spPr>
        <p:txBody>
          <a:bodyPr wrap="square">
            <a:spAutoFit/>
          </a:bodyPr>
          <a:lstStyle/>
          <a:p>
            <a:pPr lvl="0" eaLnBrk="0" fontAlgn="base" hangingPunct="0">
              <a:lnSpc>
                <a:spcPct val="150000"/>
              </a:lnSpc>
              <a:spcBef>
                <a:spcPct val="0"/>
              </a:spcBef>
              <a:spcAft>
                <a:spcPct val="0"/>
              </a:spcAft>
            </a:pPr>
            <a:r>
              <a:rPr lang="fr-FR" sz="1600" b="1" u="sng" dirty="0">
                <a:solidFill>
                  <a:srgbClr val="EA6B14"/>
                </a:solidFill>
              </a:rPr>
              <a:t>Security (Sécurisation) :</a:t>
            </a:r>
          </a:p>
          <a:p>
            <a:pPr lvl="0" eaLnBrk="0" fontAlgn="base" hangingPunct="0">
              <a:lnSpc>
                <a:spcPct val="150000"/>
              </a:lnSpc>
              <a:spcBef>
                <a:spcPct val="0"/>
              </a:spcBef>
              <a:spcAft>
                <a:spcPct val="0"/>
              </a:spcAft>
              <a:buFontTx/>
              <a:buChar char="•"/>
            </a:pPr>
            <a:r>
              <a:rPr lang="fr-FR" sz="1400" dirty="0">
                <a:latin typeface="Calibri" panose="020F0502020204030204" pitchFamily="34" charset="0"/>
                <a:ea typeface="Calibri" panose="020F0502020204030204" pitchFamily="34" charset="0"/>
                <a:cs typeface="Times New Roman" panose="02020603050405020304" pitchFamily="18" charset="0"/>
              </a:rPr>
              <a:t>Gestion des utilisateurs et leurs rôles.</a:t>
            </a:r>
            <a:endParaRPr lang="fr-FR" sz="1400" dirty="0"/>
          </a:p>
          <a:p>
            <a:pPr lvl="0" eaLnBrk="0" fontAlgn="base" hangingPunct="0">
              <a:spcBef>
                <a:spcPct val="0"/>
              </a:spcBef>
              <a:spcAft>
                <a:spcPct val="0"/>
              </a:spcAft>
              <a:buFontTx/>
              <a:buChar char="•"/>
            </a:pPr>
            <a:r>
              <a:rPr lang="fr-FR" sz="1400" dirty="0">
                <a:latin typeface="Calibri" panose="020F0502020204030204" pitchFamily="34" charset="0"/>
                <a:ea typeface="Calibri" panose="020F0502020204030204" pitchFamily="34" charset="0"/>
                <a:cs typeface="Times New Roman" panose="02020603050405020304" pitchFamily="18" charset="0"/>
              </a:rPr>
              <a:t>Restriction d'accès selon les rôles.</a:t>
            </a:r>
            <a:endParaRPr lang="fr-FR" sz="1400" dirty="0"/>
          </a:p>
          <a:p>
            <a:pPr lvl="0" eaLnBrk="0" fontAlgn="base" hangingPunct="0">
              <a:spcBef>
                <a:spcPct val="0"/>
              </a:spcBef>
              <a:spcAft>
                <a:spcPct val="0"/>
              </a:spcAft>
            </a:pPr>
            <a:r>
              <a:rPr lang="fr-FR" sz="1400" dirty="0" err="1">
                <a:solidFill>
                  <a:srgbClr val="00B050"/>
                </a:solidFill>
                <a:latin typeface="Arial Unicode MS" panose="020B0604020202020204" pitchFamily="34" charset="-128"/>
                <a:ea typeface="Calibri" panose="020F0502020204030204" pitchFamily="34" charset="0"/>
                <a:cs typeface="Courier New" panose="02070309020205020404" pitchFamily="49" charset="0"/>
              </a:rPr>
              <a:t>php</a:t>
            </a:r>
            <a:r>
              <a:rPr lang="fr-FR" sz="1400" dirty="0">
                <a:solidFill>
                  <a:srgbClr val="00B050"/>
                </a:solidFill>
                <a:latin typeface="Arial Unicode MS" panose="020B0604020202020204" pitchFamily="34" charset="-128"/>
                <a:ea typeface="Calibri" panose="020F0502020204030204" pitchFamily="34" charset="0"/>
                <a:cs typeface="Courier New" panose="02070309020205020404" pitchFamily="49" charset="0"/>
              </a:rPr>
              <a:t> bin/console </a:t>
            </a:r>
            <a:r>
              <a:rPr lang="fr-FR" sz="1400" dirty="0" err="1">
                <a:solidFill>
                  <a:srgbClr val="00B050"/>
                </a:solidFill>
                <a:latin typeface="Arial Unicode MS" panose="020B0604020202020204" pitchFamily="34" charset="-128"/>
                <a:ea typeface="Calibri" panose="020F0502020204030204" pitchFamily="34" charset="0"/>
                <a:cs typeface="Courier New" panose="02070309020205020404" pitchFamily="49" charset="0"/>
              </a:rPr>
              <a:t>make:security</a:t>
            </a:r>
            <a:r>
              <a:rPr lang="fr-FR" sz="1400" dirty="0">
                <a:solidFill>
                  <a:srgbClr val="00B050"/>
                </a:solidFill>
                <a:latin typeface="Calibri" panose="020F0502020204030204" pitchFamily="34" charset="0"/>
                <a:ea typeface="Calibri" panose="020F0502020204030204" pitchFamily="34" charset="0"/>
                <a:cs typeface="Times New Roman" panose="02020603050405020304" pitchFamily="18" charset="0"/>
              </a:rPr>
              <a:t> </a:t>
            </a:r>
            <a:r>
              <a:rPr lang="fr-FR" sz="1400" dirty="0">
                <a:latin typeface="Calibri" panose="020F0502020204030204" pitchFamily="34" charset="0"/>
                <a:ea typeface="Calibri" panose="020F0502020204030204" pitchFamily="34" charset="0"/>
                <a:cs typeface="Times New Roman" panose="02020603050405020304" pitchFamily="18" charset="0"/>
              </a:rPr>
              <a:t>— Génère la configuration de sécurité, y compris les classes et les configurations pour la gestion des utilisateurs, rôles, et l'authentification.</a:t>
            </a:r>
            <a:endParaRPr lang="fr-FR" sz="1400" dirty="0">
              <a:latin typeface="Arial" panose="020B0604020202020204" pitchFamily="34" charset="0"/>
            </a:endParaRPr>
          </a:p>
        </p:txBody>
      </p:sp>
      <p:sp>
        <p:nvSpPr>
          <p:cNvPr id="8" name="Rectangle 7"/>
          <p:cNvSpPr/>
          <p:nvPr/>
        </p:nvSpPr>
        <p:spPr>
          <a:xfrm>
            <a:off x="6096000" y="1525764"/>
            <a:ext cx="5925415" cy="1985159"/>
          </a:xfrm>
          <a:prstGeom prst="rect">
            <a:avLst/>
          </a:prstGeom>
        </p:spPr>
        <p:txBody>
          <a:bodyPr wrap="square">
            <a:spAutoFit/>
          </a:bodyPr>
          <a:lstStyle/>
          <a:p>
            <a:pPr lvl="0" eaLnBrk="0" fontAlgn="base" hangingPunct="0">
              <a:spcBef>
                <a:spcPct val="0"/>
              </a:spcBef>
              <a:spcAft>
                <a:spcPct val="0"/>
              </a:spcAft>
            </a:pPr>
            <a:r>
              <a:rPr lang="fr-FR" sz="1600" b="1" u="sng" dirty="0">
                <a:solidFill>
                  <a:srgbClr val="EA6B14"/>
                </a:solidFill>
              </a:rPr>
              <a:t>Login (Connexion) :</a:t>
            </a:r>
          </a:p>
          <a:p>
            <a:pPr lvl="0" eaLnBrk="0" fontAlgn="base" hangingPunct="0">
              <a:spcBef>
                <a:spcPct val="0"/>
              </a:spcBef>
              <a:spcAft>
                <a:spcPct val="0"/>
              </a:spcAft>
            </a:pPr>
            <a:endParaRPr lang="fr-FR" sz="900" b="1" u="sng" dirty="0">
              <a:solidFill>
                <a:srgbClr val="EA6B14"/>
              </a:solidFill>
            </a:endParaRPr>
          </a:p>
          <a:p>
            <a:pPr lvl="0" eaLnBrk="0" fontAlgn="base" hangingPunct="0">
              <a:spcBef>
                <a:spcPct val="0"/>
              </a:spcBef>
              <a:spcAft>
                <a:spcPct val="0"/>
              </a:spcAft>
            </a:pPr>
            <a:r>
              <a:rPr lang="fr-FR" sz="1400" dirty="0">
                <a:latin typeface="Calibri" panose="020F0502020204030204" pitchFamily="34" charset="0"/>
                <a:ea typeface="Calibri" panose="020F0502020204030204" pitchFamily="34" charset="0"/>
                <a:cs typeface="Times New Roman" panose="02020603050405020304" pitchFamily="18" charset="0"/>
              </a:rPr>
              <a:t>Enfin, une fois qu’on a mis en place la gestion des utilisateurs, on ajoute la fonctionnalité </a:t>
            </a:r>
            <a:r>
              <a:rPr lang="fr-FR" sz="1400" b="1" dirty="0">
                <a:solidFill>
                  <a:srgbClr val="833C0B"/>
                </a:solidFill>
                <a:latin typeface="Calibri" panose="020F0502020204030204" pitchFamily="34" charset="0"/>
                <a:ea typeface="Calibri" panose="020F0502020204030204" pitchFamily="34" charset="0"/>
                <a:cs typeface="Times New Roman" panose="02020603050405020304" pitchFamily="18" charset="0"/>
              </a:rPr>
              <a:t>login</a:t>
            </a:r>
            <a:r>
              <a:rPr lang="fr-FR" sz="1400" dirty="0">
                <a:latin typeface="Calibri" panose="020F0502020204030204" pitchFamily="34" charset="0"/>
                <a:ea typeface="Calibri" panose="020F0502020204030204" pitchFamily="34" charset="0"/>
                <a:cs typeface="Times New Roman" panose="02020603050405020304" pitchFamily="18" charset="0"/>
              </a:rPr>
              <a:t>. Cela permet aux utilisateurs de se connecter avec les informations qu'ils ont fournies lors de l'inscription.</a:t>
            </a:r>
            <a:endParaRPr lang="fr-FR" sz="1400" dirty="0"/>
          </a:p>
          <a:p>
            <a:pPr lvl="0" eaLnBrk="0" fontAlgn="base" hangingPunct="0">
              <a:spcBef>
                <a:spcPct val="0"/>
              </a:spcBef>
              <a:spcAft>
                <a:spcPct val="0"/>
              </a:spcAft>
            </a:pPr>
            <a:r>
              <a:rPr lang="fr-FR" sz="1400" dirty="0">
                <a:latin typeface="Calibri" panose="020F0502020204030204" pitchFamily="34" charset="0"/>
                <a:ea typeface="Calibri" panose="020F0502020204030204" pitchFamily="34" charset="0"/>
                <a:cs typeface="Times New Roman" panose="02020603050405020304" pitchFamily="18" charset="0"/>
              </a:rPr>
              <a:t>Créer un contrôleur pour gérer le formulaire de connexion : </a:t>
            </a:r>
            <a:endParaRPr lang="fr-FR" sz="1400" dirty="0"/>
          </a:p>
          <a:p>
            <a:pPr lvl="0" eaLnBrk="0" fontAlgn="base" hangingPunct="0">
              <a:spcBef>
                <a:spcPct val="0"/>
              </a:spcBef>
              <a:spcAft>
                <a:spcPct val="0"/>
              </a:spcAft>
            </a:pPr>
            <a:r>
              <a:rPr lang="fr-FR" sz="1400" dirty="0" err="1">
                <a:solidFill>
                  <a:srgbClr val="00B050"/>
                </a:solidFill>
                <a:latin typeface="Calibri" panose="020F0502020204030204" pitchFamily="34" charset="0"/>
                <a:ea typeface="Calibri" panose="020F0502020204030204" pitchFamily="34" charset="0"/>
                <a:cs typeface="Times New Roman" panose="02020603050405020304" pitchFamily="18" charset="0"/>
              </a:rPr>
              <a:t>php</a:t>
            </a:r>
            <a:r>
              <a:rPr lang="fr-FR" sz="1400" dirty="0">
                <a:solidFill>
                  <a:srgbClr val="00B050"/>
                </a:solidFill>
                <a:latin typeface="Calibri" panose="020F0502020204030204" pitchFamily="34" charset="0"/>
                <a:ea typeface="Calibri" panose="020F0502020204030204" pitchFamily="34" charset="0"/>
                <a:cs typeface="Times New Roman" panose="02020603050405020304" pitchFamily="18" charset="0"/>
              </a:rPr>
              <a:t> bin/console </a:t>
            </a:r>
            <a:r>
              <a:rPr lang="fr-FR" sz="1400" dirty="0" err="1">
                <a:solidFill>
                  <a:srgbClr val="00B050"/>
                </a:solidFill>
                <a:latin typeface="Calibri" panose="020F0502020204030204" pitchFamily="34" charset="0"/>
                <a:ea typeface="Calibri" panose="020F0502020204030204" pitchFamily="34" charset="0"/>
                <a:cs typeface="Times New Roman" panose="02020603050405020304" pitchFamily="18" charset="0"/>
              </a:rPr>
              <a:t>make:controller</a:t>
            </a:r>
            <a:r>
              <a:rPr lang="fr-FR" sz="1400" dirty="0">
                <a:solidFill>
                  <a:srgbClr val="00B050"/>
                </a:solidFill>
                <a:latin typeface="Calibri" panose="020F0502020204030204" pitchFamily="34" charset="0"/>
                <a:ea typeface="Calibri" panose="020F0502020204030204" pitchFamily="34" charset="0"/>
                <a:cs typeface="Times New Roman" panose="02020603050405020304" pitchFamily="18" charset="0"/>
              </a:rPr>
              <a:t> </a:t>
            </a:r>
            <a:r>
              <a:rPr lang="fr-FR" sz="1400" dirty="0" err="1">
                <a:solidFill>
                  <a:srgbClr val="00B050"/>
                </a:solidFill>
                <a:latin typeface="Calibri" panose="020F0502020204030204" pitchFamily="34" charset="0"/>
                <a:ea typeface="Calibri" panose="020F0502020204030204" pitchFamily="34" charset="0"/>
                <a:cs typeface="Times New Roman" panose="02020603050405020304" pitchFamily="18" charset="0"/>
              </a:rPr>
              <a:t>LoginController</a:t>
            </a:r>
            <a:endParaRPr lang="fr-FR" sz="1400" dirty="0"/>
          </a:p>
          <a:p>
            <a:pPr lvl="0" eaLnBrk="0" fontAlgn="base" hangingPunct="0">
              <a:spcBef>
                <a:spcPct val="0"/>
              </a:spcBef>
              <a:spcAft>
                <a:spcPct val="0"/>
              </a:spcAft>
            </a:pPr>
            <a:r>
              <a:rPr lang="fr-FR" sz="1400" dirty="0">
                <a:latin typeface="Calibri" panose="020F0502020204030204" pitchFamily="34" charset="0"/>
                <a:ea typeface="Calibri" panose="020F0502020204030204" pitchFamily="34" charset="0"/>
                <a:cs typeface="Times New Roman" panose="02020603050405020304" pitchFamily="18" charset="0"/>
              </a:rPr>
              <a:t>Créer le formulaire de connexion pour que l'utilisateur puisse saisir son email et son mot de passe :</a:t>
            </a:r>
            <a:r>
              <a:rPr lang="fr-FR" sz="1400" dirty="0">
                <a:latin typeface="Arial Unicode MS" panose="020B0604020202020204" pitchFamily="34" charset="-128"/>
                <a:ea typeface="Calibri" panose="020F0502020204030204" pitchFamily="34" charset="0"/>
                <a:cs typeface="Courier New" panose="02070309020205020404" pitchFamily="49" charset="0"/>
              </a:rPr>
              <a:t> </a:t>
            </a:r>
            <a:r>
              <a:rPr lang="fr-FR" sz="1400" dirty="0" err="1">
                <a:solidFill>
                  <a:srgbClr val="00B050"/>
                </a:solidFill>
                <a:latin typeface="Arial Unicode MS" panose="020B0604020202020204" pitchFamily="34" charset="-128"/>
                <a:ea typeface="Calibri" panose="020F0502020204030204" pitchFamily="34" charset="0"/>
                <a:cs typeface="Courier New" panose="02070309020205020404" pitchFamily="49" charset="0"/>
              </a:rPr>
              <a:t>php</a:t>
            </a:r>
            <a:r>
              <a:rPr lang="fr-FR" sz="1400" dirty="0">
                <a:solidFill>
                  <a:srgbClr val="00B050"/>
                </a:solidFill>
                <a:latin typeface="Arial Unicode MS" panose="020B0604020202020204" pitchFamily="34" charset="-128"/>
                <a:ea typeface="Calibri" panose="020F0502020204030204" pitchFamily="34" charset="0"/>
                <a:cs typeface="Courier New" panose="02070309020205020404" pitchFamily="49" charset="0"/>
              </a:rPr>
              <a:t> bin/console </a:t>
            </a:r>
            <a:r>
              <a:rPr lang="fr-FR" sz="1400" dirty="0" err="1">
                <a:solidFill>
                  <a:srgbClr val="00B050"/>
                </a:solidFill>
                <a:latin typeface="Arial Unicode MS" panose="020B0604020202020204" pitchFamily="34" charset="-128"/>
                <a:ea typeface="Calibri" panose="020F0502020204030204" pitchFamily="34" charset="0"/>
                <a:cs typeface="Courier New" panose="02070309020205020404" pitchFamily="49" charset="0"/>
              </a:rPr>
              <a:t>make:form</a:t>
            </a:r>
            <a:r>
              <a:rPr lang="fr-FR" sz="1400" dirty="0">
                <a:solidFill>
                  <a:srgbClr val="00B050"/>
                </a:solidFill>
                <a:latin typeface="Arial Unicode MS" panose="020B0604020202020204" pitchFamily="34" charset="-128"/>
                <a:ea typeface="Calibri" panose="020F0502020204030204" pitchFamily="34" charset="0"/>
                <a:cs typeface="Courier New" panose="02070309020205020404" pitchFamily="49" charset="0"/>
              </a:rPr>
              <a:t>	</a:t>
            </a:r>
            <a:endParaRPr lang="fr-FR" sz="1400" dirty="0">
              <a:latin typeface="Arial" panose="020B0604020202020204" pitchFamily="34" charset="0"/>
            </a:endParaRPr>
          </a:p>
        </p:txBody>
      </p:sp>
      <p:cxnSp>
        <p:nvCxnSpPr>
          <p:cNvPr id="7" name="Gerader Verbinder 71"/>
          <p:cNvCxnSpPr>
            <a:endCxn id="10" idx="0"/>
          </p:cNvCxnSpPr>
          <p:nvPr/>
        </p:nvCxnSpPr>
        <p:spPr>
          <a:xfrm>
            <a:off x="840813" y="1447800"/>
            <a:ext cx="0" cy="1850817"/>
          </a:xfrm>
          <a:prstGeom prst="line">
            <a:avLst/>
          </a:prstGeom>
          <a:ln>
            <a:solidFill>
              <a:schemeClr val="tx1"/>
            </a:solidFill>
            <a:prstDash val="solid"/>
            <a:headEnd type="oval" w="lg" len="lg"/>
          </a:ln>
        </p:spPr>
        <p:style>
          <a:lnRef idx="1">
            <a:schemeClr val="accent1"/>
          </a:lnRef>
          <a:fillRef idx="0">
            <a:schemeClr val="accent1"/>
          </a:fillRef>
          <a:effectRef idx="0">
            <a:schemeClr val="accent1"/>
          </a:effectRef>
          <a:fontRef idx="minor">
            <a:schemeClr val="tx1"/>
          </a:fontRef>
        </p:style>
      </p:cxnSp>
      <p:sp>
        <p:nvSpPr>
          <p:cNvPr id="9" name="Shape 56"/>
          <p:cNvSpPr/>
          <p:nvPr/>
        </p:nvSpPr>
        <p:spPr>
          <a:xfrm>
            <a:off x="605088" y="3332118"/>
            <a:ext cx="476569" cy="520625"/>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rgbClr val="EA6B14"/>
          </a:solidFill>
          <a:ln w="25400" cap="flat" cmpd="sng">
            <a:solidFill>
              <a:schemeClr val="tx1"/>
            </a:solidFill>
            <a:prstDash val="solid"/>
            <a:miter/>
            <a:headEnd type="none" w="med" len="med"/>
            <a:tailEnd type="none" w="med" len="med"/>
          </a:ln>
        </p:spPr>
        <p:txBody>
          <a:bodyPr lIns="0" tIns="0" rIns="0" bIns="0" anchor="ctr" anchorCtr="0">
            <a:noAutofit/>
          </a:bodyPr>
          <a:lstStyle/>
          <a:p>
            <a:pPr algn="ctr"/>
            <a:endParaRPr lang="de-DE" sz="5600">
              <a:solidFill>
                <a:schemeClr val="accent1"/>
              </a:solidFill>
              <a:latin typeface="+mj-lt"/>
              <a:ea typeface="Cabin"/>
              <a:cs typeface="Cabin"/>
              <a:sym typeface="Cabin"/>
            </a:endParaRPr>
          </a:p>
        </p:txBody>
      </p:sp>
      <p:sp>
        <p:nvSpPr>
          <p:cNvPr id="10" name="Textfeld 76"/>
          <p:cNvSpPr txBox="1"/>
          <p:nvPr/>
        </p:nvSpPr>
        <p:spPr>
          <a:xfrm>
            <a:off x="720391" y="3298617"/>
            <a:ext cx="240843" cy="554126"/>
          </a:xfrm>
          <a:prstGeom prst="rect">
            <a:avLst/>
          </a:prstGeom>
          <a:noFill/>
          <a:ln>
            <a:noFill/>
          </a:ln>
        </p:spPr>
        <p:txBody>
          <a:bodyPr wrap="square" rtlCol="0">
            <a:spAutoFit/>
          </a:bodyPr>
          <a:lstStyle/>
          <a:p>
            <a:pPr algn="ctr"/>
            <a:r>
              <a:rPr lang="de-DE" sz="3001" dirty="0">
                <a:latin typeface="+mj-lt"/>
              </a:rPr>
              <a:t>5</a:t>
            </a:r>
          </a:p>
        </p:txBody>
      </p:sp>
      <p:cxnSp>
        <p:nvCxnSpPr>
          <p:cNvPr id="14" name="Gerader Verbinder 71"/>
          <p:cNvCxnSpPr>
            <a:endCxn id="16" idx="0"/>
          </p:cNvCxnSpPr>
          <p:nvPr/>
        </p:nvCxnSpPr>
        <p:spPr>
          <a:xfrm flipH="1">
            <a:off x="5924547" y="1770547"/>
            <a:ext cx="24370" cy="1624952"/>
          </a:xfrm>
          <a:prstGeom prst="line">
            <a:avLst/>
          </a:prstGeom>
          <a:ln>
            <a:solidFill>
              <a:schemeClr val="tx1"/>
            </a:solidFill>
            <a:prstDash val="solid"/>
            <a:headEnd type="oval" w="lg" len="lg"/>
          </a:ln>
        </p:spPr>
        <p:style>
          <a:lnRef idx="1">
            <a:schemeClr val="accent1"/>
          </a:lnRef>
          <a:fillRef idx="0">
            <a:schemeClr val="accent1"/>
          </a:fillRef>
          <a:effectRef idx="0">
            <a:schemeClr val="accent1"/>
          </a:effectRef>
          <a:fontRef idx="minor">
            <a:schemeClr val="tx1"/>
          </a:fontRef>
        </p:style>
      </p:cxnSp>
      <p:sp>
        <p:nvSpPr>
          <p:cNvPr id="15" name="Shape 56"/>
          <p:cNvSpPr/>
          <p:nvPr/>
        </p:nvSpPr>
        <p:spPr>
          <a:xfrm>
            <a:off x="5683702" y="3429000"/>
            <a:ext cx="476569" cy="520625"/>
          </a:xfrm>
          <a:custGeom>
            <a:avLst/>
            <a:gdLst/>
            <a:ahLst/>
            <a:cxnLst/>
            <a:rect l="0" t="0" r="0" b="0"/>
            <a:pathLst>
              <a:path w="120000" h="120000" extrusionOk="0">
                <a:moveTo>
                  <a:pt x="102419" y="17567"/>
                </a:moveTo>
                <a:cubicBezTo>
                  <a:pt x="125847" y="41002"/>
                  <a:pt x="125847" y="78985"/>
                  <a:pt x="102419" y="102419"/>
                </a:cubicBezTo>
                <a:cubicBezTo>
                  <a:pt x="78985" y="125853"/>
                  <a:pt x="41002" y="125853"/>
                  <a:pt x="17567" y="102419"/>
                </a:cubicBezTo>
                <a:cubicBezTo>
                  <a:pt x="-5860" y="78985"/>
                  <a:pt x="-5860" y="41002"/>
                  <a:pt x="17567" y="17567"/>
                </a:cubicBezTo>
                <a:cubicBezTo>
                  <a:pt x="41002" y="-5860"/>
                  <a:pt x="78985" y="-5860"/>
                  <a:pt x="102419" y="17567"/>
                </a:cubicBezTo>
              </a:path>
            </a:pathLst>
          </a:custGeom>
          <a:solidFill>
            <a:srgbClr val="EA6B14"/>
          </a:solidFill>
          <a:ln w="25400" cap="flat" cmpd="sng">
            <a:solidFill>
              <a:schemeClr val="tx1"/>
            </a:solidFill>
            <a:prstDash val="solid"/>
            <a:miter/>
            <a:headEnd type="none" w="med" len="med"/>
            <a:tailEnd type="none" w="med" len="med"/>
          </a:ln>
        </p:spPr>
        <p:txBody>
          <a:bodyPr lIns="0" tIns="0" rIns="0" bIns="0" anchor="ctr" anchorCtr="0">
            <a:noAutofit/>
          </a:bodyPr>
          <a:lstStyle/>
          <a:p>
            <a:pPr algn="ctr"/>
            <a:endParaRPr lang="de-DE" sz="5600">
              <a:solidFill>
                <a:schemeClr val="accent1"/>
              </a:solidFill>
              <a:latin typeface="+mj-lt"/>
              <a:ea typeface="Cabin"/>
              <a:cs typeface="Cabin"/>
              <a:sym typeface="Cabin"/>
            </a:endParaRPr>
          </a:p>
        </p:txBody>
      </p:sp>
      <p:sp>
        <p:nvSpPr>
          <p:cNvPr id="16" name="Textfeld 76"/>
          <p:cNvSpPr txBox="1"/>
          <p:nvPr/>
        </p:nvSpPr>
        <p:spPr>
          <a:xfrm>
            <a:off x="5804125" y="3395499"/>
            <a:ext cx="240843" cy="554126"/>
          </a:xfrm>
          <a:prstGeom prst="rect">
            <a:avLst/>
          </a:prstGeom>
          <a:noFill/>
          <a:ln>
            <a:noFill/>
          </a:ln>
        </p:spPr>
        <p:txBody>
          <a:bodyPr wrap="square" rtlCol="0">
            <a:spAutoFit/>
          </a:bodyPr>
          <a:lstStyle/>
          <a:p>
            <a:pPr algn="ctr"/>
            <a:r>
              <a:rPr lang="de-DE" sz="3001" dirty="0">
                <a:latin typeface="+mj-lt"/>
              </a:rPr>
              <a:t>6</a:t>
            </a:r>
          </a:p>
        </p:txBody>
      </p:sp>
      <p:sp>
        <p:nvSpPr>
          <p:cNvPr id="20" name="ZoneTexte 19"/>
          <p:cNvSpPr txBox="1"/>
          <p:nvPr/>
        </p:nvSpPr>
        <p:spPr>
          <a:xfrm>
            <a:off x="2737105" y="237160"/>
            <a:ext cx="6433979" cy="523220"/>
          </a:xfrm>
          <a:prstGeom prst="rect">
            <a:avLst/>
          </a:prstGeom>
          <a:noFill/>
        </p:spPr>
        <p:txBody>
          <a:bodyPr wrap="square" rtlCol="0">
            <a:spAutoFit/>
          </a:bodyPr>
          <a:lstStyle/>
          <a:p>
            <a:pPr algn="ctr"/>
            <a:r>
              <a:rPr lang="fr-FR" sz="2800" b="1" dirty="0">
                <a:solidFill>
                  <a:srgbClr val="C00000"/>
                </a:solidFill>
                <a:latin typeface="Times New Roman" pitchFamily="18" charset="0"/>
                <a:ea typeface="Arial" pitchFamily="34" charset="0"/>
                <a:cs typeface="Times New Roman" pitchFamily="18" charset="0"/>
              </a:rPr>
              <a:t>Etapes de création du BM </a:t>
            </a:r>
          </a:p>
        </p:txBody>
      </p:sp>
      <p:cxnSp>
        <p:nvCxnSpPr>
          <p:cNvPr id="21" name="Connecteur droit 20"/>
          <p:cNvCxnSpPr/>
          <p:nvPr/>
        </p:nvCxnSpPr>
        <p:spPr>
          <a:xfrm>
            <a:off x="3619500" y="760380"/>
            <a:ext cx="4660900" cy="0"/>
          </a:xfrm>
          <a:prstGeom prst="line">
            <a:avLst/>
          </a:prstGeom>
          <a:ln w="19050">
            <a:solidFill>
              <a:srgbClr val="EA6B14"/>
            </a:solidFill>
            <a:headEnd type="diamond" w="med" len="med"/>
            <a:tailEnd type="diamond" w="med" len="med"/>
          </a:ln>
          <a:effectLst>
            <a:reflection blurRad="6350" stA="50000" endA="300" endPos="550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46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repeatCount="indefinite"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amond(in)">
                                      <p:cBhvr>
                                        <p:cTn id="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rgbClr val="C7C7C7"/>
            </a:gs>
            <a:gs pos="0">
              <a:schemeClr val="bg1">
                <a:lumMod val="95000"/>
              </a:schemeClr>
            </a:gs>
            <a:gs pos="100000">
              <a:schemeClr val="bg1">
                <a:lumMod val="6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Rectangle à coins arrondis 3"/>
          <p:cNvSpPr/>
          <p:nvPr/>
        </p:nvSpPr>
        <p:spPr>
          <a:xfrm>
            <a:off x="656360" y="580952"/>
            <a:ext cx="10879281" cy="758536"/>
          </a:xfrm>
          <a:prstGeom prst="roundRect">
            <a:avLst>
              <a:gd name="adj" fmla="val 50000"/>
            </a:avLst>
          </a:prstGeom>
          <a:solidFill>
            <a:schemeClr val="bg1"/>
          </a:solidFill>
          <a:ln>
            <a:noFill/>
          </a:ln>
          <a:effectLst>
            <a:innerShdw blurRad="381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883226" y="778378"/>
            <a:ext cx="10411691" cy="363681"/>
          </a:xfrm>
          <a:prstGeom prst="roundRect">
            <a:avLst>
              <a:gd name="adj" fmla="val 50000"/>
            </a:avLst>
          </a:prstGeom>
          <a:solidFill>
            <a:schemeClr val="tx1">
              <a:lumMod val="50000"/>
              <a:lumOff val="5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 name="Groupe 1"/>
          <p:cNvGrpSpPr/>
          <p:nvPr/>
        </p:nvGrpSpPr>
        <p:grpSpPr>
          <a:xfrm>
            <a:off x="2702018" y="552809"/>
            <a:ext cx="2520000" cy="5323059"/>
            <a:chOff x="2548087" y="552809"/>
            <a:chExt cx="2520000" cy="5323059"/>
          </a:xfrm>
        </p:grpSpPr>
        <p:grpSp>
          <p:nvGrpSpPr>
            <p:cNvPr id="109" name="Groupe 108"/>
            <p:cNvGrpSpPr/>
            <p:nvPr/>
          </p:nvGrpSpPr>
          <p:grpSpPr>
            <a:xfrm>
              <a:off x="2548087" y="3355868"/>
              <a:ext cx="2520000" cy="2520000"/>
              <a:chOff x="2547400" y="3276126"/>
              <a:chExt cx="2520000" cy="2520000"/>
            </a:xfrm>
          </p:grpSpPr>
          <p:sp>
            <p:nvSpPr>
              <p:cNvPr id="11" name="Forme libre 10"/>
              <p:cNvSpPr/>
              <p:nvPr/>
            </p:nvSpPr>
            <p:spPr>
              <a:xfrm>
                <a:off x="2547400" y="3276126"/>
                <a:ext cx="2520000" cy="2520000"/>
              </a:xfrm>
              <a:custGeom>
                <a:avLst/>
                <a:gdLst>
                  <a:gd name="connsiteX0" fmla="*/ 1170000 w 2340000"/>
                  <a:gd name="connsiteY0" fmla="*/ 96984 h 2340000"/>
                  <a:gd name="connsiteX1" fmla="*/ 1060895 w 2340000"/>
                  <a:gd name="connsiteY1" fmla="*/ 206089 h 2340000"/>
                  <a:gd name="connsiteX2" fmla="*/ 1170000 w 2340000"/>
                  <a:gd name="connsiteY2" fmla="*/ 315194 h 2340000"/>
                  <a:gd name="connsiteX3" fmla="*/ 1279105 w 2340000"/>
                  <a:gd name="connsiteY3" fmla="*/ 206089 h 2340000"/>
                  <a:gd name="connsiteX4" fmla="*/ 1170000 w 2340000"/>
                  <a:gd name="connsiteY4" fmla="*/ 96984 h 2340000"/>
                  <a:gd name="connsiteX5" fmla="*/ 1170000 w 2340000"/>
                  <a:gd name="connsiteY5" fmla="*/ 0 h 2340000"/>
                  <a:gd name="connsiteX6" fmla="*/ 2340000 w 2340000"/>
                  <a:gd name="connsiteY6" fmla="*/ 1170000 h 2340000"/>
                  <a:gd name="connsiteX7" fmla="*/ 1170000 w 2340000"/>
                  <a:gd name="connsiteY7" fmla="*/ 2340000 h 2340000"/>
                  <a:gd name="connsiteX8" fmla="*/ 0 w 2340000"/>
                  <a:gd name="connsiteY8" fmla="*/ 1170000 h 2340000"/>
                  <a:gd name="connsiteX9" fmla="*/ 1170000 w 2340000"/>
                  <a:gd name="connsiteY9" fmla="*/ 0 h 23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0000" h="2340000">
                    <a:moveTo>
                      <a:pt x="1170000" y="96984"/>
                    </a:moveTo>
                    <a:cubicBezTo>
                      <a:pt x="1109743" y="96984"/>
                      <a:pt x="1060895" y="145832"/>
                      <a:pt x="1060895" y="206089"/>
                    </a:cubicBezTo>
                    <a:cubicBezTo>
                      <a:pt x="1060895" y="266346"/>
                      <a:pt x="1109743" y="315194"/>
                      <a:pt x="1170000" y="315194"/>
                    </a:cubicBezTo>
                    <a:cubicBezTo>
                      <a:pt x="1230257" y="315194"/>
                      <a:pt x="1279105" y="266346"/>
                      <a:pt x="1279105" y="206089"/>
                    </a:cubicBezTo>
                    <a:cubicBezTo>
                      <a:pt x="1279105" y="145832"/>
                      <a:pt x="1230257" y="96984"/>
                      <a:pt x="1170000" y="96984"/>
                    </a:cubicBezTo>
                    <a:close/>
                    <a:moveTo>
                      <a:pt x="1170000" y="0"/>
                    </a:moveTo>
                    <a:cubicBezTo>
                      <a:pt x="1816173" y="0"/>
                      <a:pt x="2340000" y="523827"/>
                      <a:pt x="2340000" y="1170000"/>
                    </a:cubicBezTo>
                    <a:cubicBezTo>
                      <a:pt x="2340000" y="1816173"/>
                      <a:pt x="1816173" y="2340000"/>
                      <a:pt x="1170000" y="2340000"/>
                    </a:cubicBezTo>
                    <a:cubicBezTo>
                      <a:pt x="523827" y="2340000"/>
                      <a:pt x="0" y="1816173"/>
                      <a:pt x="0" y="1170000"/>
                    </a:cubicBezTo>
                    <a:cubicBezTo>
                      <a:pt x="0" y="523827"/>
                      <a:pt x="523827" y="0"/>
                      <a:pt x="1170000" y="0"/>
                    </a:cubicBezTo>
                    <a:close/>
                  </a:path>
                </a:pathLst>
              </a:custGeom>
              <a:gradFill flip="none" rotWithShape="1">
                <a:gsLst>
                  <a:gs pos="0">
                    <a:srgbClr val="0099FF">
                      <a:alpha val="69804"/>
                    </a:srgbClr>
                  </a:gs>
                  <a:gs pos="100000">
                    <a:srgbClr val="0033CC">
                      <a:alpha val="49804"/>
                    </a:srgbClr>
                  </a:gs>
                </a:gsLst>
                <a:lin ang="5400000" scaled="1"/>
                <a:tileRect/>
              </a:gradFill>
              <a:ln>
                <a:noFill/>
              </a:ln>
              <a:effectLst>
                <a:reflection blurRad="6350" stA="59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4" name="Rectangle 103"/>
              <p:cNvSpPr/>
              <p:nvPr/>
            </p:nvSpPr>
            <p:spPr>
              <a:xfrm>
                <a:off x="2734842" y="3575036"/>
                <a:ext cx="2136324" cy="2039020"/>
              </a:xfrm>
              <a:prstGeom prst="rect">
                <a:avLst/>
              </a:prstGeom>
            </p:spPr>
            <p:txBody>
              <a:bodyPr wrap="square">
                <a:spAutoFit/>
              </a:bodyPr>
              <a:lstStyle/>
              <a:p>
                <a:pPr algn="ctr"/>
                <a:r>
                  <a:rPr lang="fr-FR" sz="1400" b="1" u="sng" dirty="0">
                    <a:solidFill>
                      <a:srgbClr val="000099"/>
                    </a:solidFill>
                    <a:effectLst>
                      <a:outerShdw blurRad="38100" dist="38100" dir="2700000" algn="tl">
                        <a:srgbClr val="000000">
                          <a:alpha val="43137"/>
                        </a:srgbClr>
                      </a:outerShdw>
                    </a:effectLst>
                  </a:rPr>
                  <a:t>Pour patient:</a:t>
                </a:r>
              </a:p>
              <a:p>
                <a:pPr algn="ctr"/>
                <a:endParaRPr lang="fr-FR" sz="1050" b="1" dirty="0">
                  <a:solidFill>
                    <a:srgbClr val="000099"/>
                  </a:solidFill>
                  <a:effectLst>
                    <a:outerShdw blurRad="38100" dist="38100" dir="2700000" algn="tl">
                      <a:srgbClr val="000000">
                        <a:alpha val="43137"/>
                      </a:srgbClr>
                    </a:outerShdw>
                  </a:effectLst>
                </a:endParaRPr>
              </a:p>
              <a:p>
                <a:pPr lvl="0" algn="ctr"/>
                <a:r>
                  <a:rPr lang="fr-FR" sz="1200" b="1" dirty="0">
                    <a:solidFill>
                      <a:schemeClr val="accent2">
                        <a:lumMod val="50000"/>
                      </a:schemeClr>
                    </a:solidFill>
                  </a:rPr>
                  <a:t> </a:t>
                </a:r>
                <a:r>
                  <a:rPr lang="fr-FR" sz="1200" b="1" dirty="0" err="1">
                    <a:solidFill>
                      <a:schemeClr val="accent2">
                        <a:lumMod val="50000"/>
                      </a:schemeClr>
                    </a:solidFill>
                  </a:rPr>
                  <a:t>php</a:t>
                </a:r>
                <a:r>
                  <a:rPr lang="fr-FR" sz="1200" b="1" dirty="0">
                    <a:solidFill>
                      <a:schemeClr val="accent2">
                        <a:lumMod val="50000"/>
                      </a:schemeClr>
                    </a:solidFill>
                  </a:rPr>
                  <a:t> bin/console </a:t>
                </a:r>
                <a:r>
                  <a:rPr lang="fr-FR" sz="1200" b="1" dirty="0" err="1">
                    <a:solidFill>
                      <a:schemeClr val="accent2">
                        <a:lumMod val="50000"/>
                      </a:schemeClr>
                    </a:solidFill>
                  </a:rPr>
                  <a:t>make:crud</a:t>
                </a:r>
                <a:endParaRPr lang="fr-FR" sz="1200" b="1" dirty="0">
                  <a:solidFill>
                    <a:schemeClr val="accent2">
                      <a:lumMod val="50000"/>
                    </a:schemeClr>
                  </a:solidFill>
                </a:endParaRPr>
              </a:p>
              <a:p>
                <a:pPr algn="ctr"/>
                <a:endParaRPr lang="fr-FR" sz="600" dirty="0"/>
              </a:p>
              <a:p>
                <a:pPr algn="ctr"/>
                <a:r>
                  <a:rPr lang="fr-FR" sz="1200" dirty="0"/>
                  <a:t>Cela va créer :</a:t>
                </a:r>
              </a:p>
              <a:p>
                <a:pPr algn="ctr"/>
                <a:r>
                  <a:rPr lang="fr-FR" sz="1200" dirty="0"/>
                  <a:t>Un contrôleur </a:t>
                </a:r>
                <a:r>
                  <a:rPr lang="fr-FR" sz="1200" dirty="0" err="1"/>
                  <a:t>HotelController</a:t>
                </a:r>
                <a:r>
                  <a:rPr lang="fr-FR" sz="1200" dirty="0"/>
                  <a:t> pour gérer l'API CRUD des nouveau </a:t>
                </a:r>
                <a:r>
                  <a:rPr lang="fr-FR" sz="1200" dirty="0" err="1"/>
                  <a:t>patienr</a:t>
                </a:r>
                <a:r>
                  <a:rPr lang="fr-FR" sz="1200" dirty="0"/>
                  <a:t>.</a:t>
                </a:r>
              </a:p>
              <a:p>
                <a:pPr algn="ctr"/>
                <a:r>
                  <a:rPr lang="fr-FR" sz="1200" dirty="0"/>
                  <a:t>Des vues </a:t>
                </a:r>
                <a:r>
                  <a:rPr lang="fr-FR" sz="1200" dirty="0" err="1"/>
                  <a:t>Twig</a:t>
                </a:r>
                <a:r>
                  <a:rPr lang="fr-FR" sz="1200" dirty="0"/>
                  <a:t> pour les actions index, new, </a:t>
                </a:r>
                <a:r>
                  <a:rPr lang="fr-FR" sz="1200" dirty="0" err="1"/>
                  <a:t>edit</a:t>
                </a:r>
                <a:r>
                  <a:rPr lang="fr-FR" sz="1200" dirty="0"/>
                  <a:t>, </a:t>
                </a:r>
                <a:r>
                  <a:rPr lang="fr-FR" sz="1200" dirty="0" err="1"/>
                  <a:t>delete</a:t>
                </a:r>
                <a:r>
                  <a:rPr lang="fr-FR" sz="1200" dirty="0"/>
                  <a:t> pour l’entité patient.</a:t>
                </a:r>
              </a:p>
            </p:txBody>
          </p:sp>
        </p:grpSp>
        <p:sp>
          <p:nvSpPr>
            <p:cNvPr id="61" name="Forme libre 60"/>
            <p:cNvSpPr/>
            <p:nvPr/>
          </p:nvSpPr>
          <p:spPr>
            <a:xfrm flipH="1">
              <a:off x="3762746" y="3348769"/>
              <a:ext cx="45719" cy="116840"/>
            </a:xfrm>
            <a:custGeom>
              <a:avLst/>
              <a:gdLst>
                <a:gd name="connsiteX0" fmla="*/ 0 w 71135"/>
                <a:gd name="connsiteY0" fmla="*/ 0 h 121920"/>
                <a:gd name="connsiteX1" fmla="*/ 71120 w 71135"/>
                <a:gd name="connsiteY1" fmla="*/ 50800 h 121920"/>
                <a:gd name="connsiteX2" fmla="*/ 5080 w 71135"/>
                <a:gd name="connsiteY2" fmla="*/ 121920 h 121920"/>
              </a:gdLst>
              <a:ahLst/>
              <a:cxnLst>
                <a:cxn ang="0">
                  <a:pos x="connsiteX0" y="connsiteY0"/>
                </a:cxn>
                <a:cxn ang="0">
                  <a:pos x="connsiteX1" y="connsiteY1"/>
                </a:cxn>
                <a:cxn ang="0">
                  <a:pos x="connsiteX2" y="connsiteY2"/>
                </a:cxn>
              </a:cxnLst>
              <a:rect l="l" t="t" r="r" b="b"/>
              <a:pathLst>
                <a:path w="71135" h="121920">
                  <a:moveTo>
                    <a:pt x="0" y="0"/>
                  </a:moveTo>
                  <a:cubicBezTo>
                    <a:pt x="35136" y="15240"/>
                    <a:pt x="70273" y="30480"/>
                    <a:pt x="71120" y="50800"/>
                  </a:cubicBezTo>
                  <a:cubicBezTo>
                    <a:pt x="71967" y="71120"/>
                    <a:pt x="38523" y="96520"/>
                    <a:pt x="5080" y="1219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Forme libre 61"/>
            <p:cNvSpPr/>
            <p:nvPr/>
          </p:nvSpPr>
          <p:spPr>
            <a:xfrm>
              <a:off x="3805824" y="3355868"/>
              <a:ext cx="45719" cy="116840"/>
            </a:xfrm>
            <a:custGeom>
              <a:avLst/>
              <a:gdLst>
                <a:gd name="connsiteX0" fmla="*/ 0 w 71135"/>
                <a:gd name="connsiteY0" fmla="*/ 0 h 121920"/>
                <a:gd name="connsiteX1" fmla="*/ 71120 w 71135"/>
                <a:gd name="connsiteY1" fmla="*/ 50800 h 121920"/>
                <a:gd name="connsiteX2" fmla="*/ 5080 w 71135"/>
                <a:gd name="connsiteY2" fmla="*/ 121920 h 121920"/>
              </a:gdLst>
              <a:ahLst/>
              <a:cxnLst>
                <a:cxn ang="0">
                  <a:pos x="connsiteX0" y="connsiteY0"/>
                </a:cxn>
                <a:cxn ang="0">
                  <a:pos x="connsiteX1" y="connsiteY1"/>
                </a:cxn>
                <a:cxn ang="0">
                  <a:pos x="connsiteX2" y="connsiteY2"/>
                </a:cxn>
              </a:cxnLst>
              <a:rect l="l" t="t" r="r" b="b"/>
              <a:pathLst>
                <a:path w="71135" h="121920">
                  <a:moveTo>
                    <a:pt x="0" y="0"/>
                  </a:moveTo>
                  <a:cubicBezTo>
                    <a:pt x="35136" y="15240"/>
                    <a:pt x="70273" y="30480"/>
                    <a:pt x="71120" y="50800"/>
                  </a:cubicBezTo>
                  <a:cubicBezTo>
                    <a:pt x="71967" y="71120"/>
                    <a:pt x="38523" y="96520"/>
                    <a:pt x="5080" y="1219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3" name="Connecteur droit 62"/>
            <p:cNvCxnSpPr/>
            <p:nvPr/>
          </p:nvCxnSpPr>
          <p:spPr>
            <a:xfrm flipV="1">
              <a:off x="3772855" y="3306567"/>
              <a:ext cx="65938" cy="422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Connecteur droit 63"/>
            <p:cNvCxnSpPr/>
            <p:nvPr/>
          </p:nvCxnSpPr>
          <p:spPr>
            <a:xfrm flipV="1">
              <a:off x="3772855" y="3288203"/>
              <a:ext cx="65938" cy="422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a:off x="3803691" y="1313248"/>
              <a:ext cx="5896" cy="20576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e 96"/>
            <p:cNvGrpSpPr/>
            <p:nvPr/>
          </p:nvGrpSpPr>
          <p:grpSpPr>
            <a:xfrm>
              <a:off x="3428126" y="552809"/>
              <a:ext cx="758537" cy="758536"/>
              <a:chOff x="3575888" y="474952"/>
              <a:chExt cx="758537" cy="758536"/>
            </a:xfrm>
          </p:grpSpPr>
          <p:sp>
            <p:nvSpPr>
              <p:cNvPr id="20" name="Ellipse 19"/>
              <p:cNvSpPr/>
              <p:nvPr/>
            </p:nvSpPr>
            <p:spPr>
              <a:xfrm>
                <a:off x="3575888" y="474952"/>
                <a:ext cx="758537" cy="758536"/>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p:cNvSpPr/>
              <p:nvPr/>
            </p:nvSpPr>
            <p:spPr>
              <a:xfrm>
                <a:off x="3715811" y="599209"/>
                <a:ext cx="478691" cy="510022"/>
              </a:xfrm>
              <a:prstGeom prst="ellipse">
                <a:avLst/>
              </a:prstGeom>
              <a:gradFill flip="none" rotWithShape="1">
                <a:gsLst>
                  <a:gs pos="0">
                    <a:srgbClr val="0099FF">
                      <a:alpha val="69804"/>
                    </a:srgbClr>
                  </a:gs>
                  <a:gs pos="100000">
                    <a:srgbClr val="0033CC">
                      <a:alpha val="49804"/>
                    </a:srgb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116" name="Groupe 115"/>
          <p:cNvGrpSpPr/>
          <p:nvPr/>
        </p:nvGrpSpPr>
        <p:grpSpPr>
          <a:xfrm>
            <a:off x="6782540" y="521584"/>
            <a:ext cx="2520000" cy="5698678"/>
            <a:chOff x="4813869" y="552809"/>
            <a:chExt cx="2520000" cy="5698678"/>
          </a:xfrm>
        </p:grpSpPr>
        <p:sp>
          <p:nvSpPr>
            <p:cNvPr id="65" name="Forme libre 64"/>
            <p:cNvSpPr/>
            <p:nvPr/>
          </p:nvSpPr>
          <p:spPr>
            <a:xfrm flipH="1">
              <a:off x="6039489" y="3724388"/>
              <a:ext cx="45719" cy="116840"/>
            </a:xfrm>
            <a:custGeom>
              <a:avLst/>
              <a:gdLst>
                <a:gd name="connsiteX0" fmla="*/ 0 w 71135"/>
                <a:gd name="connsiteY0" fmla="*/ 0 h 121920"/>
                <a:gd name="connsiteX1" fmla="*/ 71120 w 71135"/>
                <a:gd name="connsiteY1" fmla="*/ 50800 h 121920"/>
                <a:gd name="connsiteX2" fmla="*/ 5080 w 71135"/>
                <a:gd name="connsiteY2" fmla="*/ 121920 h 121920"/>
              </a:gdLst>
              <a:ahLst/>
              <a:cxnLst>
                <a:cxn ang="0">
                  <a:pos x="connsiteX0" y="connsiteY0"/>
                </a:cxn>
                <a:cxn ang="0">
                  <a:pos x="connsiteX1" y="connsiteY1"/>
                </a:cxn>
                <a:cxn ang="0">
                  <a:pos x="connsiteX2" y="connsiteY2"/>
                </a:cxn>
              </a:cxnLst>
              <a:rect l="l" t="t" r="r" b="b"/>
              <a:pathLst>
                <a:path w="71135" h="121920">
                  <a:moveTo>
                    <a:pt x="0" y="0"/>
                  </a:moveTo>
                  <a:cubicBezTo>
                    <a:pt x="35136" y="15240"/>
                    <a:pt x="70273" y="30480"/>
                    <a:pt x="71120" y="50800"/>
                  </a:cubicBezTo>
                  <a:cubicBezTo>
                    <a:pt x="71967" y="71120"/>
                    <a:pt x="38523" y="96520"/>
                    <a:pt x="5080" y="1219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6" name="Groupe 95"/>
            <p:cNvGrpSpPr/>
            <p:nvPr/>
          </p:nvGrpSpPr>
          <p:grpSpPr>
            <a:xfrm>
              <a:off x="5700736" y="552809"/>
              <a:ext cx="758537" cy="758536"/>
              <a:chOff x="5704685" y="474952"/>
              <a:chExt cx="758537" cy="758536"/>
            </a:xfrm>
          </p:grpSpPr>
          <p:sp>
            <p:nvSpPr>
              <p:cNvPr id="23" name="Ellipse 22"/>
              <p:cNvSpPr/>
              <p:nvPr/>
            </p:nvSpPr>
            <p:spPr>
              <a:xfrm>
                <a:off x="5704685" y="474952"/>
                <a:ext cx="758537" cy="758536"/>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p:cNvSpPr/>
              <p:nvPr/>
            </p:nvSpPr>
            <p:spPr>
              <a:xfrm>
                <a:off x="5844608" y="599209"/>
                <a:ext cx="478691" cy="510022"/>
              </a:xfrm>
              <a:prstGeom prst="ellipse">
                <a:avLst/>
              </a:prstGeom>
              <a:gradFill flip="none" rotWithShape="1">
                <a:gsLst>
                  <a:gs pos="0">
                    <a:srgbClr val="FFCC00">
                      <a:alpha val="70000"/>
                    </a:srgbClr>
                  </a:gs>
                  <a:gs pos="100000">
                    <a:srgbClr val="FF9900">
                      <a:alpha val="50000"/>
                    </a:srgb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50" name="Connecteur droit 49"/>
            <p:cNvCxnSpPr>
              <a:endCxn id="65" idx="0"/>
            </p:cNvCxnSpPr>
            <p:nvPr/>
          </p:nvCxnSpPr>
          <p:spPr>
            <a:xfrm>
              <a:off x="6076743" y="1300941"/>
              <a:ext cx="8465" cy="24234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Forme libre 65"/>
            <p:cNvSpPr/>
            <p:nvPr/>
          </p:nvSpPr>
          <p:spPr>
            <a:xfrm>
              <a:off x="6082567" y="3731487"/>
              <a:ext cx="45719" cy="116840"/>
            </a:xfrm>
            <a:custGeom>
              <a:avLst/>
              <a:gdLst>
                <a:gd name="connsiteX0" fmla="*/ 0 w 71135"/>
                <a:gd name="connsiteY0" fmla="*/ 0 h 121920"/>
                <a:gd name="connsiteX1" fmla="*/ 71120 w 71135"/>
                <a:gd name="connsiteY1" fmla="*/ 50800 h 121920"/>
                <a:gd name="connsiteX2" fmla="*/ 5080 w 71135"/>
                <a:gd name="connsiteY2" fmla="*/ 121920 h 121920"/>
              </a:gdLst>
              <a:ahLst/>
              <a:cxnLst>
                <a:cxn ang="0">
                  <a:pos x="connsiteX0" y="connsiteY0"/>
                </a:cxn>
                <a:cxn ang="0">
                  <a:pos x="connsiteX1" y="connsiteY1"/>
                </a:cxn>
                <a:cxn ang="0">
                  <a:pos x="connsiteX2" y="connsiteY2"/>
                </a:cxn>
              </a:cxnLst>
              <a:rect l="l" t="t" r="r" b="b"/>
              <a:pathLst>
                <a:path w="71135" h="121920">
                  <a:moveTo>
                    <a:pt x="0" y="0"/>
                  </a:moveTo>
                  <a:cubicBezTo>
                    <a:pt x="35136" y="15240"/>
                    <a:pt x="70273" y="30480"/>
                    <a:pt x="71120" y="50800"/>
                  </a:cubicBezTo>
                  <a:cubicBezTo>
                    <a:pt x="71967" y="71120"/>
                    <a:pt x="38523" y="96520"/>
                    <a:pt x="5080" y="12192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7" name="Connecteur droit 66"/>
            <p:cNvCxnSpPr/>
            <p:nvPr/>
          </p:nvCxnSpPr>
          <p:spPr>
            <a:xfrm flipV="1">
              <a:off x="6049598" y="3682186"/>
              <a:ext cx="65938" cy="422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Connecteur droit 67"/>
            <p:cNvCxnSpPr/>
            <p:nvPr/>
          </p:nvCxnSpPr>
          <p:spPr>
            <a:xfrm flipV="1">
              <a:off x="6049598" y="3663822"/>
              <a:ext cx="65938" cy="422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0" name="Groupe 109"/>
            <p:cNvGrpSpPr/>
            <p:nvPr/>
          </p:nvGrpSpPr>
          <p:grpSpPr>
            <a:xfrm>
              <a:off x="4813869" y="3731487"/>
              <a:ext cx="2520000" cy="2520000"/>
              <a:chOff x="4813869" y="3653630"/>
              <a:chExt cx="2520000" cy="2520000"/>
            </a:xfrm>
          </p:grpSpPr>
          <p:sp>
            <p:nvSpPr>
              <p:cNvPr id="14" name="Forme libre 13"/>
              <p:cNvSpPr/>
              <p:nvPr/>
            </p:nvSpPr>
            <p:spPr>
              <a:xfrm>
                <a:off x="4813869" y="3653630"/>
                <a:ext cx="2520000" cy="2520000"/>
              </a:xfrm>
              <a:custGeom>
                <a:avLst/>
                <a:gdLst>
                  <a:gd name="connsiteX0" fmla="*/ 1170000 w 2340000"/>
                  <a:gd name="connsiteY0" fmla="*/ 96984 h 2340000"/>
                  <a:gd name="connsiteX1" fmla="*/ 1060895 w 2340000"/>
                  <a:gd name="connsiteY1" fmla="*/ 206089 h 2340000"/>
                  <a:gd name="connsiteX2" fmla="*/ 1170000 w 2340000"/>
                  <a:gd name="connsiteY2" fmla="*/ 315194 h 2340000"/>
                  <a:gd name="connsiteX3" fmla="*/ 1279105 w 2340000"/>
                  <a:gd name="connsiteY3" fmla="*/ 206089 h 2340000"/>
                  <a:gd name="connsiteX4" fmla="*/ 1170000 w 2340000"/>
                  <a:gd name="connsiteY4" fmla="*/ 96984 h 2340000"/>
                  <a:gd name="connsiteX5" fmla="*/ 1170000 w 2340000"/>
                  <a:gd name="connsiteY5" fmla="*/ 0 h 2340000"/>
                  <a:gd name="connsiteX6" fmla="*/ 2340000 w 2340000"/>
                  <a:gd name="connsiteY6" fmla="*/ 1170000 h 2340000"/>
                  <a:gd name="connsiteX7" fmla="*/ 1170000 w 2340000"/>
                  <a:gd name="connsiteY7" fmla="*/ 2340000 h 2340000"/>
                  <a:gd name="connsiteX8" fmla="*/ 0 w 2340000"/>
                  <a:gd name="connsiteY8" fmla="*/ 1170000 h 2340000"/>
                  <a:gd name="connsiteX9" fmla="*/ 1170000 w 2340000"/>
                  <a:gd name="connsiteY9" fmla="*/ 0 h 23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40000" h="2340000">
                    <a:moveTo>
                      <a:pt x="1170000" y="96984"/>
                    </a:moveTo>
                    <a:cubicBezTo>
                      <a:pt x="1109743" y="96984"/>
                      <a:pt x="1060895" y="145832"/>
                      <a:pt x="1060895" y="206089"/>
                    </a:cubicBezTo>
                    <a:cubicBezTo>
                      <a:pt x="1060895" y="266346"/>
                      <a:pt x="1109743" y="315194"/>
                      <a:pt x="1170000" y="315194"/>
                    </a:cubicBezTo>
                    <a:cubicBezTo>
                      <a:pt x="1230257" y="315194"/>
                      <a:pt x="1279105" y="266346"/>
                      <a:pt x="1279105" y="206089"/>
                    </a:cubicBezTo>
                    <a:cubicBezTo>
                      <a:pt x="1279105" y="145832"/>
                      <a:pt x="1230257" y="96984"/>
                      <a:pt x="1170000" y="96984"/>
                    </a:cubicBezTo>
                    <a:close/>
                    <a:moveTo>
                      <a:pt x="1170000" y="0"/>
                    </a:moveTo>
                    <a:cubicBezTo>
                      <a:pt x="1816173" y="0"/>
                      <a:pt x="2340000" y="523827"/>
                      <a:pt x="2340000" y="1170000"/>
                    </a:cubicBezTo>
                    <a:cubicBezTo>
                      <a:pt x="2340000" y="1816173"/>
                      <a:pt x="1816173" y="2340000"/>
                      <a:pt x="1170000" y="2340000"/>
                    </a:cubicBezTo>
                    <a:cubicBezTo>
                      <a:pt x="523827" y="2340000"/>
                      <a:pt x="0" y="1816173"/>
                      <a:pt x="0" y="1170000"/>
                    </a:cubicBezTo>
                    <a:cubicBezTo>
                      <a:pt x="0" y="523827"/>
                      <a:pt x="523827" y="0"/>
                      <a:pt x="1170000" y="0"/>
                    </a:cubicBezTo>
                    <a:close/>
                  </a:path>
                </a:pathLst>
              </a:custGeom>
              <a:gradFill flip="none" rotWithShape="1">
                <a:gsLst>
                  <a:gs pos="0">
                    <a:srgbClr val="FFCC00">
                      <a:alpha val="70000"/>
                    </a:srgbClr>
                  </a:gs>
                  <a:gs pos="100000">
                    <a:srgbClr val="FF9900">
                      <a:alpha val="50000"/>
                    </a:srgbClr>
                  </a:gs>
                </a:gsLst>
                <a:lin ang="5400000" scaled="1"/>
                <a:tileRect/>
              </a:gradFill>
              <a:ln>
                <a:noFill/>
              </a:ln>
              <a:effectLst>
                <a:reflection blurRad="6350" stA="59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5" name="Rectangle 104"/>
              <p:cNvSpPr/>
              <p:nvPr/>
            </p:nvSpPr>
            <p:spPr>
              <a:xfrm>
                <a:off x="5086027" y="4129811"/>
                <a:ext cx="1952642" cy="1577355"/>
              </a:xfrm>
              <a:prstGeom prst="rect">
                <a:avLst/>
              </a:prstGeom>
            </p:spPr>
            <p:txBody>
              <a:bodyPr wrap="square">
                <a:spAutoFit/>
              </a:bodyPr>
              <a:lstStyle/>
              <a:p>
                <a:pPr algn="ctr"/>
                <a:r>
                  <a:rPr lang="fr-FR" sz="1400" b="1" u="sng" dirty="0">
                    <a:solidFill>
                      <a:srgbClr val="FF6600"/>
                    </a:solidFill>
                    <a:effectLst>
                      <a:outerShdw blurRad="38100" dist="38100" dir="2700000" algn="tl">
                        <a:srgbClr val="000000">
                          <a:alpha val="43137"/>
                        </a:srgbClr>
                      </a:outerShdw>
                    </a:effectLst>
                  </a:rPr>
                  <a:t>Pour les </a:t>
                </a:r>
                <a:r>
                  <a:rPr lang="fr-FR" sz="1400" b="1" u="sng" dirty="0" err="1">
                    <a:solidFill>
                      <a:srgbClr val="FF6600"/>
                    </a:solidFill>
                    <a:effectLst>
                      <a:outerShdw blurRad="38100" dist="38100" dir="2700000" algn="tl">
                        <a:srgbClr val="000000">
                          <a:alpha val="43137"/>
                        </a:srgbClr>
                      </a:outerShdw>
                    </a:effectLst>
                  </a:rPr>
                  <a:t>rendez-voud</a:t>
                </a:r>
                <a:r>
                  <a:rPr lang="fr-FR" sz="1400" b="1" u="sng" dirty="0">
                    <a:solidFill>
                      <a:srgbClr val="FF6600"/>
                    </a:solidFill>
                    <a:effectLst>
                      <a:outerShdw blurRad="38100" dist="38100" dir="2700000" algn="tl">
                        <a:srgbClr val="000000">
                          <a:alpha val="43137"/>
                        </a:srgbClr>
                      </a:outerShdw>
                    </a:effectLst>
                  </a:rPr>
                  <a:t>:</a:t>
                </a:r>
              </a:p>
              <a:p>
                <a:pPr algn="ctr"/>
                <a:endParaRPr lang="fr-FR" sz="1050" b="1" dirty="0">
                  <a:solidFill>
                    <a:srgbClr val="FF6600"/>
                  </a:solidFill>
                  <a:effectLst>
                    <a:outerShdw blurRad="38100" dist="38100" dir="2700000" algn="tl">
                      <a:srgbClr val="000000">
                        <a:alpha val="43137"/>
                      </a:srgbClr>
                    </a:outerShdw>
                  </a:effectLst>
                </a:endParaRPr>
              </a:p>
              <a:p>
                <a:pPr lvl="0" algn="ctr"/>
                <a:r>
                  <a:rPr lang="fr-FR" sz="1200" b="1" dirty="0" err="1">
                    <a:solidFill>
                      <a:schemeClr val="accent2">
                        <a:lumMod val="50000"/>
                      </a:schemeClr>
                    </a:solidFill>
                  </a:rPr>
                  <a:t>php</a:t>
                </a:r>
                <a:r>
                  <a:rPr lang="fr-FR" sz="1200" b="1" dirty="0">
                    <a:solidFill>
                      <a:schemeClr val="accent2">
                        <a:lumMod val="50000"/>
                      </a:schemeClr>
                    </a:solidFill>
                  </a:rPr>
                  <a:t> bin/console </a:t>
                </a:r>
                <a:r>
                  <a:rPr lang="fr-FR" sz="1200" b="1" dirty="0" err="1">
                    <a:solidFill>
                      <a:schemeClr val="accent2">
                        <a:lumMod val="50000"/>
                      </a:schemeClr>
                    </a:solidFill>
                  </a:rPr>
                  <a:t>make:crud</a:t>
                </a:r>
                <a:r>
                  <a:rPr lang="fr-FR" sz="1200" b="1" dirty="0">
                    <a:solidFill>
                      <a:schemeClr val="accent2">
                        <a:lumMod val="50000"/>
                      </a:schemeClr>
                    </a:solidFill>
                  </a:rPr>
                  <a:t> </a:t>
                </a:r>
                <a:r>
                  <a:rPr lang="fr-FR" sz="1200" b="1" dirty="0" err="1">
                    <a:solidFill>
                      <a:schemeClr val="accent2">
                        <a:lumMod val="50000"/>
                      </a:schemeClr>
                    </a:solidFill>
                  </a:rPr>
                  <a:t>rendezV</a:t>
                </a:r>
                <a:endParaRPr lang="fr-FR" sz="1200" b="1" dirty="0">
                  <a:solidFill>
                    <a:schemeClr val="accent2">
                      <a:lumMod val="50000"/>
                    </a:schemeClr>
                  </a:solidFill>
                </a:endParaRPr>
              </a:p>
              <a:p>
                <a:pPr algn="ctr"/>
                <a:r>
                  <a:rPr lang="fr-FR" sz="1200" dirty="0"/>
                  <a:t> </a:t>
                </a:r>
              </a:p>
              <a:p>
                <a:pPr algn="ctr"/>
                <a:r>
                  <a:rPr lang="fr-FR" sz="1200" dirty="0"/>
                  <a:t>Cela créera les contrôleurs et les vues correspondantes pour la gestion des </a:t>
                </a:r>
                <a:r>
                  <a:rPr lang="fr-FR" sz="1200" dirty="0" err="1"/>
                  <a:t>rendezV</a:t>
                </a:r>
                <a:r>
                  <a:rPr lang="fr-FR" sz="1200" dirty="0"/>
                  <a:t>.</a:t>
                </a:r>
              </a:p>
            </p:txBody>
          </p:sp>
        </p:grpSp>
      </p:grpSp>
      <p:sp>
        <p:nvSpPr>
          <p:cNvPr id="113" name="ZoneTexte 112"/>
          <p:cNvSpPr txBox="1"/>
          <p:nvPr/>
        </p:nvSpPr>
        <p:spPr>
          <a:xfrm>
            <a:off x="3173587" y="83386"/>
            <a:ext cx="5814775" cy="400110"/>
          </a:xfrm>
          <a:prstGeom prst="rect">
            <a:avLst/>
          </a:prstGeom>
          <a:noFill/>
        </p:spPr>
        <p:txBody>
          <a:bodyPr wrap="square" rtlCol="0">
            <a:spAutoFit/>
          </a:bodyPr>
          <a:lstStyle/>
          <a:p>
            <a:pPr algn="ctr"/>
            <a:r>
              <a:rPr lang="fr-FR" sz="2000" b="1" dirty="0">
                <a:effectLst>
                  <a:outerShdw blurRad="38100" dist="38100" dir="2700000" algn="tl">
                    <a:srgbClr val="000000">
                      <a:alpha val="43137"/>
                    </a:srgbClr>
                  </a:outerShdw>
                </a:effectLst>
                <a:latin typeface="Bell MT" panose="02020503060305020303" pitchFamily="18" charset="0"/>
              </a:rPr>
              <a:t>FONCTIONNALITES CRUD</a:t>
            </a:r>
          </a:p>
        </p:txBody>
      </p:sp>
    </p:spTree>
    <p:extLst>
      <p:ext uri="{BB962C8B-B14F-4D97-AF65-F5344CB8AC3E}">
        <p14:creationId xmlns:p14="http://schemas.microsoft.com/office/powerpoint/2010/main" val="381843465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2000" fill="hold"/>
                                            <p:tgtEl>
                                              <p:spTgt spid="2"/>
                                            </p:tgtEl>
                                            <p:attrNameLst>
                                              <p:attrName>ppt_x</p:attrName>
                                            </p:attrNameLst>
                                          </p:cBhvr>
                                          <p:tavLst>
                                            <p:tav tm="0">
                                              <p:val>
                                                <p:strVal val="0-#ppt_w/2"/>
                                              </p:val>
                                            </p:tav>
                                            <p:tav tm="100000">
                                              <p:val>
                                                <p:strVal val="#ppt_x"/>
                                              </p:val>
                                            </p:tav>
                                          </p:tavLst>
                                        </p:anim>
                                        <p:anim calcmode="lin" valueType="num" p14:bounceEnd="50000">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14:presetBounceEnd="50000">
                                      <p:stCondLst>
                                        <p:cond delay="0"/>
                                      </p:stCondLst>
                                      <p:childTnLst>
                                        <p:set>
                                          <p:cBhvr>
                                            <p:cTn id="12" dur="1" fill="hold">
                                              <p:stCondLst>
                                                <p:cond delay="0"/>
                                              </p:stCondLst>
                                            </p:cTn>
                                            <p:tgtEl>
                                              <p:spTgt spid="116"/>
                                            </p:tgtEl>
                                            <p:attrNameLst>
                                              <p:attrName>style.visibility</p:attrName>
                                            </p:attrNameLst>
                                          </p:cBhvr>
                                          <p:to>
                                            <p:strVal val="visible"/>
                                          </p:to>
                                        </p:set>
                                        <p:anim calcmode="lin" valueType="num" p14:bounceEnd="50000">
                                          <p:cBhvr additive="base">
                                            <p:cTn id="13" dur="2000" fill="hold"/>
                                            <p:tgtEl>
                                              <p:spTgt spid="116"/>
                                            </p:tgtEl>
                                            <p:attrNameLst>
                                              <p:attrName>ppt_x</p:attrName>
                                            </p:attrNameLst>
                                          </p:cBhvr>
                                          <p:tavLst>
                                            <p:tav tm="0">
                                              <p:val>
                                                <p:strVal val="0-#ppt_w/2"/>
                                              </p:val>
                                            </p:tav>
                                            <p:tav tm="100000">
                                              <p:val>
                                                <p:strVal val="#ppt_x"/>
                                              </p:val>
                                            </p:tav>
                                          </p:tavLst>
                                        </p:anim>
                                        <p:anim calcmode="lin" valueType="num" p14:bounceEnd="50000">
                                          <p:cBhvr additive="base">
                                            <p:cTn id="14" dur="2000" fill="hold"/>
                                            <p:tgtEl>
                                              <p:spTgt spid="1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6"/>
                                            </p:tgtEl>
                                            <p:attrNameLst>
                                              <p:attrName>style.visibility</p:attrName>
                                            </p:attrNameLst>
                                          </p:cBhvr>
                                          <p:to>
                                            <p:strVal val="visible"/>
                                          </p:to>
                                        </p:set>
                                        <p:anim calcmode="lin" valueType="num">
                                          <p:cBhvr additive="base">
                                            <p:cTn id="13" dur="2000" fill="hold"/>
                                            <p:tgtEl>
                                              <p:spTgt spid="116"/>
                                            </p:tgtEl>
                                            <p:attrNameLst>
                                              <p:attrName>ppt_x</p:attrName>
                                            </p:attrNameLst>
                                          </p:cBhvr>
                                          <p:tavLst>
                                            <p:tav tm="0">
                                              <p:val>
                                                <p:strVal val="0-#ppt_w/2"/>
                                              </p:val>
                                            </p:tav>
                                            <p:tav tm="100000">
                                              <p:val>
                                                <p:strVal val="#ppt_x"/>
                                              </p:val>
                                            </p:tav>
                                          </p:tavLst>
                                        </p:anim>
                                        <p:anim calcmode="lin" valueType="num">
                                          <p:cBhvr additive="base">
                                            <p:cTn id="14" dur="2000" fill="hold"/>
                                            <p:tgtEl>
                                              <p:spTgt spid="1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2000" fill="hold"/>
                                            <p:tgtEl>
                                              <p:spTgt spid="3"/>
                                            </p:tgtEl>
                                            <p:attrNameLst>
                                              <p:attrName>ppt_x</p:attrName>
                                            </p:attrNameLst>
                                          </p:cBhvr>
                                          <p:tavLst>
                                            <p:tav tm="0">
                                              <p:val>
                                                <p:strVal val="1+#ppt_w/2"/>
                                              </p:val>
                                            </p:tav>
                                            <p:tav tm="100000">
                                              <p:val>
                                                <p:strVal val="#ppt_x"/>
                                              </p:val>
                                            </p:tav>
                                          </p:tavLst>
                                        </p:anim>
                                        <p:anim calcmode="lin" valueType="num">
                                          <p:cBhvr additive="base">
                                            <p:cTn id="20" dur="2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469</TotalTime>
  <Words>874</Words>
  <Application>Microsoft Office PowerPoint</Application>
  <PresentationFormat>Widescreen</PresentationFormat>
  <Paragraphs>111</Paragraphs>
  <Slides>15</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15</vt:i4>
      </vt:variant>
    </vt:vector>
  </HeadingPairs>
  <TitlesOfParts>
    <vt:vector size="32" baseType="lpstr">
      <vt:lpstr>Agency FB</vt:lpstr>
      <vt:lpstr>Arial</vt:lpstr>
      <vt:lpstr>Arial Unicode MS</vt:lpstr>
      <vt:lpstr>Arial-ItalicMT</vt:lpstr>
      <vt:lpstr>Bell MT</vt:lpstr>
      <vt:lpstr>Bookman Old Style</vt:lpstr>
      <vt:lpstr>Brush Script MT</vt:lpstr>
      <vt:lpstr>Calibri</vt:lpstr>
      <vt:lpstr>Calibri Light</vt:lpstr>
      <vt:lpstr>Consolas</vt:lpstr>
      <vt:lpstr>CourierNew-Bold</vt:lpstr>
      <vt:lpstr>Forte</vt:lpstr>
      <vt:lpstr>gg sans</vt:lpstr>
      <vt:lpstr>Helvetica Light</vt:lpstr>
      <vt:lpstr>Times New Roman</vt:lpstr>
      <vt:lpstr>Wingdings</vt:lpstr>
      <vt:lpstr>Thème Office</vt:lpstr>
      <vt:lpstr>PowerPoint Presentation</vt:lpstr>
      <vt:lpstr>PowerPoint Presentation</vt:lpstr>
      <vt:lpstr>PowerPoint Presentation</vt:lpstr>
      <vt:lpstr>PowerPoint Presentation</vt:lpstr>
      <vt:lpstr>Problématique:</vt:lpstr>
      <vt:lpstr>PowerPoint Presentation</vt:lpstr>
      <vt:lpstr>PowerPoint Presentation</vt:lpstr>
      <vt:lpstr>PowerPoint Presentation</vt:lpstr>
      <vt:lpstr>PowerPoint Presentation</vt:lpstr>
      <vt:lpstr>PowerPoint Presentation</vt:lpstr>
      <vt:lpstr>Gestion Secretaire:</vt:lpstr>
      <vt:lpstr>Ajout du Patient</vt:lpstr>
      <vt:lpstr>Gestion rendez-vous</vt:lpstr>
      <vt:lpstr>Gestion Medcin: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houssam niri</cp:lastModifiedBy>
  <cp:revision>29</cp:revision>
  <dcterms:created xsi:type="dcterms:W3CDTF">2025-01-21T00:46:00Z</dcterms:created>
  <dcterms:modified xsi:type="dcterms:W3CDTF">2025-01-22T22:57:59Z</dcterms:modified>
</cp:coreProperties>
</file>