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76" r:id="rId2"/>
    <p:sldId id="286" r:id="rId3"/>
    <p:sldId id="279" r:id="rId4"/>
    <p:sldId id="284" r:id="rId5"/>
    <p:sldId id="287" r:id="rId6"/>
    <p:sldId id="281" r:id="rId7"/>
    <p:sldId id="288" r:id="rId8"/>
    <p:sldId id="285" r:id="rId9"/>
    <p:sldId id="265" r:id="rId10"/>
  </p:sldIdLst>
  <p:sldSz cx="12192000" cy="6858000"/>
  <p:notesSz cx="6858000" cy="9144000"/>
  <p:embeddedFontLst>
    <p:embeddedFont>
      <p:font typeface="Montserrat" panose="00000500000000000000" pitchFamily="50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gN2pHcz0kbKW2gg3/U/JywYSg5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66"/>
    <a:srgbClr val="00CC66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0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1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96618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6582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6778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7504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bg>
      <p:bgPr>
        <a:solidFill>
          <a:schemeClr val="lt1">
            <a:alpha val="40000"/>
          </a:schemeClr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dt" idx="10"/>
          </p:nvPr>
        </p:nvSpPr>
        <p:spPr>
          <a:xfrm>
            <a:off x="991312" y="6450356"/>
            <a:ext cx="25900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ftr" idx="11"/>
          </p:nvPr>
        </p:nvSpPr>
        <p:spPr>
          <a:xfrm>
            <a:off x="4038600" y="6450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sldNum" idx="12"/>
          </p:nvPr>
        </p:nvSpPr>
        <p:spPr>
          <a:xfrm>
            <a:off x="8610600" y="6450356"/>
            <a:ext cx="32689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" name="Google Shape;36;p18" descr="A close up of a logo  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082"/>
            <a:ext cx="12192000" cy="6860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7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9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6618000"/>
            <a:ext cx="12192000" cy="2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274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0815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5"/>
          <p:cNvSpPr txBox="1">
            <a:spLocks noGrp="1"/>
          </p:cNvSpPr>
          <p:nvPr>
            <p:ph type="title"/>
          </p:nvPr>
        </p:nvSpPr>
        <p:spPr>
          <a:xfrm>
            <a:off x="312420" y="276566"/>
            <a:ext cx="11567160" cy="694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body" idx="1"/>
          </p:nvPr>
        </p:nvSpPr>
        <p:spPr>
          <a:xfrm>
            <a:off x="312420" y="1102408"/>
            <a:ext cx="11567160" cy="5212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dt" idx="10"/>
          </p:nvPr>
        </p:nvSpPr>
        <p:spPr>
          <a:xfrm>
            <a:off x="991312" y="6450356"/>
            <a:ext cx="25900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ftr" idx="11"/>
          </p:nvPr>
        </p:nvSpPr>
        <p:spPr>
          <a:xfrm>
            <a:off x="4038600" y="6450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sldNum" idx="12"/>
          </p:nvPr>
        </p:nvSpPr>
        <p:spPr>
          <a:xfrm>
            <a:off x="8610600" y="6450356"/>
            <a:ext cx="32689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4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freak99/Vue-TD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v1.test-utils.vuejs.org/guide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uejsdevelopers.com/2019/08/26/vue-what-to-unit-test-components/" TargetMode="External"/><Relationship Id="rId5" Type="http://schemas.openxmlformats.org/officeDocument/2006/relationships/hyperlink" Target="https://vueschool.io/courses/learn-how-to-test-vuejs-components" TargetMode="External"/><Relationship Id="rId4" Type="http://schemas.openxmlformats.org/officeDocument/2006/relationships/hyperlink" Target="https://lmiller1990.github.io/vue-testing-handbook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1B1FE4-AB66-438E-A386-A5C8096AA6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53908" y="2455163"/>
            <a:ext cx="12192000" cy="76808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Montserrat" panose="00000500000000000000" pitchFamily="50" charset="0"/>
              </a:rPr>
              <a:t>Unit Testing - MyYear13</a:t>
            </a:r>
          </a:p>
        </p:txBody>
      </p:sp>
    </p:spTree>
    <p:extLst>
      <p:ext uri="{BB962C8B-B14F-4D97-AF65-F5344CB8AC3E}">
        <p14:creationId xmlns:p14="http://schemas.microsoft.com/office/powerpoint/2010/main" val="2623374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1B1FE4-AB66-438E-A386-A5C8096AA6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Montserrat" panose="00000500000000000000" pitchFamily="50" charset="0"/>
              </a:rPr>
              <a:t>Unit Testing - MyYear13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8DB0B7-1062-44CE-A2FD-78426763BFEB}"/>
              </a:ext>
            </a:extLst>
          </p:cNvPr>
          <p:cNvSpPr txBox="1"/>
          <p:nvPr/>
        </p:nvSpPr>
        <p:spPr>
          <a:xfrm>
            <a:off x="1059255" y="1397675"/>
            <a:ext cx="7919614" cy="3366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rgbClr val="800000"/>
                </a:solidFill>
                <a:latin typeface="Montserrat" panose="00000500000000000000" pitchFamily="50" charset="0"/>
              </a:rPr>
              <a:t>Jest</a:t>
            </a:r>
            <a:r>
              <a:rPr lang="en-US" sz="1800" dirty="0">
                <a:solidFill>
                  <a:schemeClr val="tx1"/>
                </a:solidFill>
                <a:latin typeface="Montserrat" panose="00000500000000000000" pitchFamily="50" charset="0"/>
              </a:rPr>
              <a:t> is 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a delightful JavaScript Testing Framework with a focus on simplicity. </a:t>
            </a:r>
            <a:r>
              <a:rPr lang="en-US" sz="180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It works with projects using: Babel, Typescript, Node, React, Angular, Vue and more!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800" dirty="0">
              <a:latin typeface="Montserrat" panose="00000500000000000000" pitchFamily="50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339966"/>
                </a:solidFill>
                <a:effectLst/>
                <a:latin typeface="Montserrat" panose="00000500000000000000" pitchFamily="50" charset="0"/>
              </a:rPr>
              <a:t>Vue Test Utils 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is the official unit testing utility library for Vue.js. </a:t>
            </a:r>
            <a:r>
              <a:rPr lang="en-US" sz="1800" dirty="0">
                <a:solidFill>
                  <a:schemeClr val="tx1"/>
                </a:solidFill>
                <a:latin typeface="Montserrat" panose="00000500000000000000" pitchFamily="50" charset="0"/>
              </a:rPr>
              <a:t>Providing comprehensive API to assert Vue (data, props, computed properties, methods, emit, Vuex…)</a:t>
            </a:r>
          </a:p>
          <a:p>
            <a:pPr>
              <a:lnSpc>
                <a:spcPct val="150000"/>
              </a:lnSpc>
            </a:pPr>
            <a:endParaRPr lang="en-US" sz="1800" dirty="0">
              <a:latin typeface="Montserrat" panose="00000500000000000000" pitchFamily="50" charset="0"/>
            </a:endParaRP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15173A42-6E70-42E2-8ABF-1D437B15B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5464" y="1556350"/>
            <a:ext cx="1145075" cy="1145075"/>
          </a:xfrm>
          <a:prstGeom prst="rect">
            <a:avLst/>
          </a:prstGeom>
        </p:spPr>
      </p:pic>
      <p:pic>
        <p:nvPicPr>
          <p:cNvPr id="1026" name="Picture 2" descr="file, type, vue Icon">
            <a:extLst>
              <a:ext uri="{FF2B5EF4-FFF2-40B4-BE49-F238E27FC236}">
                <a16:creationId xmlns:a16="http://schemas.microsoft.com/office/drawing/2014/main" id="{269F9601-F458-4C64-8063-7BD6EB50B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206" y="3107347"/>
            <a:ext cx="1396403" cy="1396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5C39D6-0F34-4B89-9790-CADCE7B45C75}"/>
              </a:ext>
            </a:extLst>
          </p:cNvPr>
          <p:cNvSpPr txBox="1"/>
          <p:nvPr/>
        </p:nvSpPr>
        <p:spPr>
          <a:xfrm>
            <a:off x="9730306" y="2701425"/>
            <a:ext cx="461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87001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1B1FE4-AB66-438E-A386-A5C8096AA6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Montserrat" panose="00000500000000000000" pitchFamily="50" charset="0"/>
              </a:rPr>
              <a:t>Unit Testing - MyYear13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92512B-7C6A-4F95-8C4D-C5F13F3BF531}"/>
              </a:ext>
            </a:extLst>
          </p:cNvPr>
          <p:cNvSpPr txBox="1"/>
          <p:nvPr/>
        </p:nvSpPr>
        <p:spPr>
          <a:xfrm>
            <a:off x="1195056" y="1936284"/>
            <a:ext cx="832918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ontserrat" panose="00000500000000000000" pitchFamily="50" charset="0"/>
              </a:rPr>
              <a:t>Unit Testing steps: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Create a tes</a:t>
            </a:r>
            <a:r>
              <a:rPr lang="en-US" sz="2000" dirty="0">
                <a:solidFill>
                  <a:schemeClr val="tx1"/>
                </a:solidFill>
                <a:latin typeface="Montserrat" panose="00000500000000000000" pitchFamily="50" charset="0"/>
              </a:rPr>
              <a:t>t suite (a block of tests) </a:t>
            </a:r>
            <a:r>
              <a:rPr lang="en-US" sz="2000" dirty="0">
                <a:solidFill>
                  <a:schemeClr val="bg1"/>
                </a:solidFill>
                <a:highlight>
                  <a:srgbClr val="339966"/>
                </a:highlight>
                <a:latin typeface="Montserrat" panose="00000500000000000000" pitchFamily="50" charset="0"/>
              </a:rPr>
              <a:t>describe(…)</a:t>
            </a:r>
            <a:endParaRPr lang="en-US" sz="2000" b="0" i="0" dirty="0">
              <a:solidFill>
                <a:schemeClr val="bg1"/>
              </a:solidFill>
              <a:effectLst/>
              <a:highlight>
                <a:srgbClr val="339966"/>
              </a:highlight>
              <a:latin typeface="Montserrat" panose="00000500000000000000" pitchFamily="50" charset="0"/>
            </a:endParaRP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Set up your test(s) </a:t>
            </a:r>
            <a:r>
              <a:rPr lang="en-US" sz="2000" b="0" i="0" dirty="0">
                <a:solidFill>
                  <a:schemeClr val="bg1"/>
                </a:solidFill>
                <a:effectLst/>
                <a:highlight>
                  <a:srgbClr val="339966"/>
                </a:highlight>
                <a:latin typeface="Montserrat" panose="00000500000000000000" pitchFamily="50" charset="0"/>
              </a:rPr>
              <a:t>test(…) or it(…)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Mount the component with </a:t>
            </a:r>
            <a:r>
              <a:rPr lang="en-US" sz="2000" b="0" i="0" dirty="0" err="1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vue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Montserrat" panose="00000500000000000000" pitchFamily="50" charset="0"/>
              </a:rPr>
              <a:t>-test-utils </a:t>
            </a:r>
            <a:r>
              <a:rPr lang="en-US" sz="2000" b="0" i="0" dirty="0">
                <a:solidFill>
                  <a:schemeClr val="bg1"/>
                </a:solidFill>
                <a:effectLst/>
                <a:highlight>
                  <a:srgbClr val="339966"/>
                </a:highlight>
                <a:latin typeface="Montserrat" panose="00000500000000000000" pitchFamily="50" charset="0"/>
              </a:rPr>
              <a:t>mount(…)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Montserrat" panose="00000500000000000000" pitchFamily="50" charset="0"/>
              </a:rPr>
              <a:t>Set data, props…if necessary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Montserrat" panose="00000500000000000000" pitchFamily="50" charset="0"/>
              </a:rPr>
              <a:t>Assert what the result should be </a:t>
            </a:r>
            <a:r>
              <a:rPr lang="en-US" sz="2000" dirty="0">
                <a:solidFill>
                  <a:schemeClr val="bg1"/>
                </a:solidFill>
                <a:highlight>
                  <a:srgbClr val="339966"/>
                </a:highlight>
                <a:latin typeface="Montserrat" panose="00000500000000000000" pitchFamily="50" charset="0"/>
              </a:rPr>
              <a:t>expect(…)</a:t>
            </a:r>
          </a:p>
          <a:p>
            <a:endParaRPr lang="en-US" sz="2000" dirty="0"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897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156614DF-E018-4302-8107-5B102B9E7D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64637"/>
            <a:ext cx="12192000" cy="76808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Montserrat" panose="00000500000000000000" pitchFamily="50" charset="0"/>
              </a:rPr>
              <a:t>Test case - Result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5D15A4-B0F4-40BA-BBE9-A2DCFD09EB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549" b="18166"/>
          <a:stretch/>
        </p:blipFill>
        <p:spPr>
          <a:xfrm>
            <a:off x="1191740" y="1149017"/>
            <a:ext cx="4328971" cy="20267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63A5A4A-5B3B-4BF6-8D78-EE81996A1C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937" b="16248"/>
          <a:stretch/>
        </p:blipFill>
        <p:spPr>
          <a:xfrm>
            <a:off x="6275225" y="1139714"/>
            <a:ext cx="4240338" cy="2082295"/>
          </a:xfrm>
          <a:prstGeom prst="rect">
            <a:avLst/>
          </a:prstGeom>
        </p:spPr>
      </p:pic>
      <p:pic>
        <p:nvPicPr>
          <p:cNvPr id="1026" name="Picture 2" descr="Check  free icon">
            <a:extLst>
              <a:ext uri="{FF2B5EF4-FFF2-40B4-BE49-F238E27FC236}">
                <a16:creationId xmlns:a16="http://schemas.microsoft.com/office/drawing/2014/main" id="{8E71B541-E684-4500-A798-C7320EC75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194" y="5987951"/>
            <a:ext cx="476062" cy="47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ncel  free icon">
            <a:extLst>
              <a:ext uri="{FF2B5EF4-FFF2-40B4-BE49-F238E27FC236}">
                <a16:creationId xmlns:a16="http://schemas.microsoft.com/office/drawing/2014/main" id="{109C562D-28D8-479E-8F71-3638BC480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175" y="6052904"/>
            <a:ext cx="476062" cy="47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B7C0D06-6379-436B-BD77-C282F73E17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0411" y="3188167"/>
            <a:ext cx="4343590" cy="279978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FFC8AD4-9371-4E6E-885E-15C2591D9B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2883" y="3222009"/>
            <a:ext cx="3766684" cy="196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88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156614DF-E018-4302-8107-5B102B9E7D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64637"/>
            <a:ext cx="12192000" cy="76808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Montserrat" panose="00000500000000000000" pitchFamily="50" charset="0"/>
              </a:rPr>
              <a:t>What to test?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E702AB5-3529-44B2-9B10-245DC75B1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670" y="808165"/>
            <a:ext cx="4055952" cy="1701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8D5CDD-E35F-41A3-B040-8FF88E8A644A}"/>
              </a:ext>
            </a:extLst>
          </p:cNvPr>
          <p:cNvSpPr txBox="1"/>
          <p:nvPr/>
        </p:nvSpPr>
        <p:spPr>
          <a:xfrm>
            <a:off x="814811" y="2663143"/>
            <a:ext cx="4508627" cy="2315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Montserrat" panose="00000500000000000000" pitchFamily="50" charset="0"/>
              </a:rPr>
              <a:t>Inputs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50" charset="0"/>
              </a:rPr>
              <a:t>Data: the component’s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50" charset="0"/>
              </a:rPr>
              <a:t>Props: the component’s props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50" charset="0"/>
              </a:rPr>
              <a:t>User Interaction: user clicks a button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50" charset="0"/>
              </a:rPr>
              <a:t>Lifecycle Methods: mounted(), created(), etc.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50" charset="0"/>
              </a:rPr>
              <a:t>Store: state management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50" charset="0"/>
              </a:rPr>
              <a:t>Route Params: data in the route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8DC012-6EC9-4D5A-9C2E-D7295974DB6D}"/>
              </a:ext>
            </a:extLst>
          </p:cNvPr>
          <p:cNvSpPr txBox="1"/>
          <p:nvPr/>
        </p:nvSpPr>
        <p:spPr>
          <a:xfrm>
            <a:off x="5685578" y="2509235"/>
            <a:ext cx="5133314" cy="2962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Montserrat" panose="00000500000000000000" pitchFamily="50" charset="0"/>
              </a:rPr>
              <a:t>Outputs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Montserrat" panose="00000500000000000000" pitchFamily="50" charset="0"/>
              </a:rPr>
              <a:t>Rendered Output (Data): what is rendered to the DOM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Montserrat" panose="00000500000000000000" pitchFamily="50" charset="0"/>
              </a:rPr>
              <a:t>Events: component emits an event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Montserrat" panose="00000500000000000000" pitchFamily="50" charset="0"/>
              </a:rPr>
              <a:t>Route Changes: when the route changes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Montserrat" panose="00000500000000000000" pitchFamily="50" charset="0"/>
              </a:rPr>
              <a:t>Store: updates to the state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Montserrat" panose="00000500000000000000" pitchFamily="50" charset="0"/>
              </a:rPr>
              <a:t>Connection with children: changes in child components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335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B69654-3DDD-4CE7-9CA7-2EBACA2EA10E}"/>
              </a:ext>
            </a:extLst>
          </p:cNvPr>
          <p:cNvSpPr txBox="1"/>
          <p:nvPr/>
        </p:nvSpPr>
        <p:spPr>
          <a:xfrm>
            <a:off x="1093206" y="1158089"/>
            <a:ext cx="8883712" cy="4192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Montserrat" panose="00000500000000000000" pitchFamily="50" charset="0"/>
              </a:rPr>
              <a:t>1. Set up a test case – Simple.spec.js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Montserrat" panose="00000500000000000000" pitchFamily="50" charset="0"/>
              </a:rPr>
              <a:t>2. Rendering Components – Greeting.spec.js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Montserrat" panose="00000500000000000000" pitchFamily="50" charset="0"/>
              </a:rPr>
              <a:t>3. Testing Props, Data – SubmitButton.spec.js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Montserrat" panose="00000500000000000000" pitchFamily="50" charset="0"/>
              </a:rPr>
              <a:t>4. Computed Properties – NumberRenderer.spec.js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Montserrat" panose="00000500000000000000" pitchFamily="50" charset="0"/>
              </a:rPr>
              <a:t>5. Simulating user input – FormSubmitter.spec.js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Montserrat" panose="00000500000000000000" pitchFamily="50" charset="0"/>
              </a:rPr>
              <a:t>6. Testing emitted event – Emitter.spec.js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Montserrat" panose="00000500000000000000" pitchFamily="50" charset="0"/>
              </a:rPr>
              <a:t>7. Mocking global objects – Bilingual.spec.js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Montserrat" panose="00000500000000000000" pitchFamily="50" charset="0"/>
              </a:rPr>
              <a:t>8. Stubbing components - ParentWithAPICallChild.spec.js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Montserrat" panose="00000500000000000000" pitchFamily="50" charset="0"/>
              </a:rPr>
              <a:t>9. Vuex – Try it your self</a:t>
            </a: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156614DF-E018-4302-8107-5B102B9E7D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64637"/>
            <a:ext cx="12192000" cy="76808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Montserrat" panose="00000500000000000000" pitchFamily="50" charset="0"/>
              </a:rPr>
              <a:t>Demo Flow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384ED5-099B-494E-9FC6-03B798B94567}"/>
              </a:ext>
            </a:extLst>
          </p:cNvPr>
          <p:cNvSpPr txBox="1"/>
          <p:nvPr/>
        </p:nvSpPr>
        <p:spPr>
          <a:xfrm>
            <a:off x="1093206" y="5601484"/>
            <a:ext cx="60975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50" charset="0"/>
              </a:rPr>
              <a:t>Repo: 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50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https://github.com/Dafreak99/Vue-TDD</a:t>
            </a:r>
            <a:endParaRPr lang="en-US" sz="1200" i="1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847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156614DF-E018-4302-8107-5B102B9E7D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64637"/>
            <a:ext cx="12192000" cy="76808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Montserrat" panose="00000500000000000000" pitchFamily="50" charset="0"/>
              </a:rPr>
              <a:t>What </a:t>
            </a:r>
            <a:r>
              <a:rPr lang="en-US" b="1" dirty="0">
                <a:latin typeface="Montserrat" panose="00000500000000000000" pitchFamily="50" charset="0"/>
              </a:rPr>
              <a:t>not</a:t>
            </a:r>
            <a:r>
              <a:rPr lang="en-US" dirty="0">
                <a:latin typeface="Montserrat" panose="00000500000000000000" pitchFamily="50" charset="0"/>
              </a:rPr>
              <a:t> to test?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CF3C58-25F5-4C4D-9020-BD3AB7143FFF}"/>
              </a:ext>
            </a:extLst>
          </p:cNvPr>
          <p:cNvSpPr txBox="1"/>
          <p:nvPr/>
        </p:nvSpPr>
        <p:spPr>
          <a:xfrm>
            <a:off x="854043" y="1204110"/>
            <a:ext cx="9177197" cy="4110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Montserrat" panose="00000500000000000000" pitchFamily="50" charset="0"/>
              </a:rPr>
              <a:t>Implementation Details</a:t>
            </a:r>
            <a:r>
              <a:rPr lang="en-US" sz="2000" b="1" dirty="0">
                <a:solidFill>
                  <a:schemeClr val="tx1"/>
                </a:solidFill>
                <a:latin typeface="Montserrat" panose="00000500000000000000" pitchFamily="50" charset="0"/>
              </a:rPr>
              <a:t>: 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Montserrat" panose="00000500000000000000" pitchFamily="50" charset="0"/>
              </a:rPr>
              <a:t>We don’t need to care about the inner implementation of a method or a computed property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Montserrat" panose="00000500000000000000" pitchFamily="50" charset="0"/>
              </a:rPr>
              <a:t>What only need to know the expected output for a specific input and write test case for to assert that</a:t>
            </a:r>
          </a:p>
          <a:p>
            <a:pPr>
              <a:lnSpc>
                <a:spcPct val="150000"/>
              </a:lnSpc>
            </a:pPr>
            <a:r>
              <a:rPr lang="en-US" sz="2000" b="1" i="0" dirty="0">
                <a:solidFill>
                  <a:schemeClr val="tx2">
                    <a:lumMod val="10000"/>
                  </a:schemeClr>
                </a:solidFill>
                <a:effectLst/>
                <a:latin typeface="Montserrat" panose="00000500000000000000" pitchFamily="50" charset="0"/>
              </a:rPr>
              <a:t>2. Testing the Framework Itself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1600" dirty="0">
                <a:latin typeface="Montserrat" panose="00000500000000000000" pitchFamily="50" charset="0"/>
              </a:rPr>
              <a:t>A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Montserrat" panose="00000500000000000000" pitchFamily="50" charset="0"/>
              </a:rPr>
              <a:t> data, computed property, props got rendered to the template</a:t>
            </a:r>
            <a:endParaRPr lang="en-US" sz="1600" i="0" dirty="0">
              <a:solidFill>
                <a:schemeClr val="tx1"/>
              </a:solidFill>
              <a:effectLst/>
              <a:latin typeface="Montserrat" panose="00000500000000000000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2000" b="1" i="0" dirty="0">
                <a:solidFill>
                  <a:schemeClr val="tx2">
                    <a:lumMod val="10000"/>
                  </a:schemeClr>
                </a:solidFill>
                <a:effectLst/>
                <a:latin typeface="Montserrat" panose="00000500000000000000" pitchFamily="50" charset="0"/>
              </a:rPr>
              <a:t>3. Third party libraries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Montserrat" panose="00000500000000000000" pitchFamily="50" charset="0"/>
              </a:rPr>
              <a:t>Vuex, VueRouter, Axios, and other NPM packages are out of testing scope</a:t>
            </a:r>
          </a:p>
          <a:p>
            <a:pPr>
              <a:lnSpc>
                <a:spcPct val="150000"/>
              </a:lnSpc>
            </a:pPr>
            <a:endParaRPr lang="en-US" sz="1600" i="0" dirty="0">
              <a:solidFill>
                <a:schemeClr val="tx1"/>
              </a:solidFill>
              <a:effectLst/>
              <a:latin typeface="Montserrat" panose="00000500000000000000" pitchFamily="50" charset="0"/>
            </a:endParaRPr>
          </a:p>
        </p:txBody>
      </p:sp>
      <p:pic>
        <p:nvPicPr>
          <p:cNvPr id="7" name="Picture 4" descr="Cancel  free icon">
            <a:extLst>
              <a:ext uri="{FF2B5EF4-FFF2-40B4-BE49-F238E27FC236}">
                <a16:creationId xmlns:a16="http://schemas.microsoft.com/office/drawing/2014/main" id="{6356140C-7738-461C-8784-6AA1C38B1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773" y="1367072"/>
            <a:ext cx="262551" cy="26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ancel  free icon">
            <a:extLst>
              <a:ext uri="{FF2B5EF4-FFF2-40B4-BE49-F238E27FC236}">
                <a16:creationId xmlns:a16="http://schemas.microsoft.com/office/drawing/2014/main" id="{E13D7E90-5687-4D9E-B2A7-329723B0C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415" y="4125952"/>
            <a:ext cx="262551" cy="26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ancel  free icon">
            <a:extLst>
              <a:ext uri="{FF2B5EF4-FFF2-40B4-BE49-F238E27FC236}">
                <a16:creationId xmlns:a16="http://schemas.microsoft.com/office/drawing/2014/main" id="{7D40B520-5060-4AEE-8196-5AE7F27DD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686" y="3297724"/>
            <a:ext cx="262551" cy="26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356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B69654-3DDD-4CE7-9CA7-2EBACA2EA10E}"/>
              </a:ext>
            </a:extLst>
          </p:cNvPr>
          <p:cNvSpPr txBox="1"/>
          <p:nvPr/>
        </p:nvSpPr>
        <p:spPr>
          <a:xfrm>
            <a:off x="1120367" y="1311998"/>
            <a:ext cx="9345440" cy="46538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>
                <a:latin typeface="Montserrat" panose="00000500000000000000" pitchFamily="50" charset="0"/>
              </a:rPr>
              <a:t>Vue Test Utils’ Doc: </a:t>
            </a:r>
            <a:r>
              <a:rPr lang="en-US" sz="2000" dirty="0">
                <a:solidFill>
                  <a:schemeClr val="tx1"/>
                </a:solidFill>
                <a:latin typeface="Montserrat" panose="00000500000000000000" pitchFamily="50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https://v1.test-utils.vuejs.org/guides</a:t>
            </a:r>
            <a:endParaRPr lang="en-US" sz="2000" dirty="0">
              <a:latin typeface="Montserrat" panose="00000500000000000000" pitchFamily="50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Montserrat" panose="00000500000000000000" pitchFamily="50" charset="0"/>
              </a:rPr>
              <a:t>Vue Testing Handbook: </a:t>
            </a:r>
            <a:r>
              <a:rPr lang="en-US" sz="2000" dirty="0">
                <a:solidFill>
                  <a:schemeClr val="tx1"/>
                </a:solidFill>
                <a:latin typeface="Montserrat" panose="00000500000000000000" pitchFamily="50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https://lmiller1990.github.io/vue-testing-handbook/</a:t>
            </a:r>
            <a:endParaRPr lang="en-US" sz="2000" dirty="0">
              <a:solidFill>
                <a:schemeClr val="tx1"/>
              </a:solidFill>
              <a:latin typeface="Montserrat" panose="00000500000000000000" pitchFamily="50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Montserrat" panose="00000500000000000000" pitchFamily="50" charset="0"/>
              </a:rPr>
              <a:t>Vue School: </a:t>
            </a:r>
            <a:r>
              <a:rPr lang="en-US" sz="2000" dirty="0">
                <a:solidFill>
                  <a:schemeClr val="tx1"/>
                </a:solidFill>
                <a:latin typeface="Montserrat" panose="00000500000000000000" pitchFamily="50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https://vueschool.io/courses/learn-how-to-test-vuejs-components</a:t>
            </a:r>
            <a:endParaRPr lang="en-US" sz="2000" dirty="0">
              <a:solidFill>
                <a:schemeClr val="tx1"/>
              </a:solidFill>
              <a:latin typeface="Montserrat" panose="00000500000000000000" pitchFamily="50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Montserrat" panose="00000500000000000000" pitchFamily="50" charset="0"/>
              </a:rPr>
              <a:t>Knowing What To Test: </a:t>
            </a:r>
            <a:r>
              <a:rPr lang="en-US" sz="2000" u="sng" dirty="0">
                <a:solidFill>
                  <a:schemeClr val="tx1"/>
                </a:solidFill>
                <a:latin typeface="Montserrat" panose="00000500000000000000" pitchFamily="50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https://vuejsdevelopers.com/2019/08/26/vue-what-to-unit-test-components/</a:t>
            </a:r>
            <a:endParaRPr lang="en-US" sz="2000" u="sng" dirty="0">
              <a:solidFill>
                <a:schemeClr val="tx1"/>
              </a:solidFill>
              <a:latin typeface="Montserrat" panose="00000500000000000000" pitchFamily="50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Montserrat" panose="00000500000000000000" pitchFamily="50" charset="0"/>
              </a:rPr>
              <a:t>Unit Testing in Vue: What to test? </a:t>
            </a:r>
            <a:r>
              <a:rPr lang="en-US" sz="2000" u="sng" dirty="0">
                <a:solidFill>
                  <a:schemeClr val="tx1"/>
                </a:solidFill>
                <a:latin typeface="Montserrat" panose="00000500000000000000" pitchFamily="50" charset="0"/>
              </a:rPr>
              <a:t>https://www.vuemastery.com/blog/unit-testing-vue-what-to-test/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sz="2000" dirty="0">
              <a:latin typeface="Montserrat" panose="00000500000000000000" pitchFamily="50" charset="0"/>
            </a:endParaRP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156614DF-E018-4302-8107-5B102B9E7D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64637"/>
            <a:ext cx="12192000" cy="76808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Montserrat" panose="00000500000000000000" pitchFamily="50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674075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"/>
          <p:cNvSpPr txBox="1">
            <a:spLocks noGrp="1"/>
          </p:cNvSpPr>
          <p:nvPr>
            <p:ph type="ctrTitle"/>
          </p:nvPr>
        </p:nvSpPr>
        <p:spPr>
          <a:xfrm>
            <a:off x="2295523" y="1965911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sz="60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4"/>
          <p:cNvSpPr txBox="1"/>
          <p:nvPr/>
        </p:nvSpPr>
        <p:spPr>
          <a:xfrm>
            <a:off x="4081500" y="2462025"/>
            <a:ext cx="40290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622</TotalTime>
  <Words>494</Words>
  <Application>Microsoft Office PowerPoint</Application>
  <PresentationFormat>Widescreen</PresentationFormat>
  <Paragraphs>57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Wingdings</vt:lpstr>
      <vt:lpstr>Montserrat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ONCALL  Weekly Report</dc:title>
  <dc:creator>Duyenhai Nguyen</dc:creator>
  <cp:lastModifiedBy>Lord Weeb</cp:lastModifiedBy>
  <cp:revision>48</cp:revision>
  <dcterms:created xsi:type="dcterms:W3CDTF">2021-06-14T10:30:35Z</dcterms:created>
  <dcterms:modified xsi:type="dcterms:W3CDTF">2022-03-25T09:56:02Z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1033-11.2.0.10152</vt:lpwstr>
  </property>
</Properties>
</file>