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76" r:id="rId2"/>
    <p:sldId id="279" r:id="rId3"/>
    <p:sldId id="284" r:id="rId4"/>
    <p:sldId id="281" r:id="rId5"/>
    <p:sldId id="285" r:id="rId6"/>
    <p:sldId id="265" r:id="rId7"/>
  </p:sldIdLst>
  <p:sldSz cx="12192000" cy="6858000"/>
  <p:notesSz cx="6858000" cy="9144000"/>
  <p:embeddedFontLst>
    <p:embeddedFont>
      <p:font typeface="Montserrat" panose="00000500000000000000" pitchFamily="50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N2pHcz0kbKW2gg3/U/JywYSg5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80000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83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96618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Jest is open source and maintained by Facebook</a:t>
            </a:r>
          </a:p>
          <a:p>
            <a:r>
              <a:rPr lang="en-US" dirty="0"/>
              <a:t>- Vue Test Utils: Vue team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658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>
            <a:alpha val="40000"/>
          </a:schemeClr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991312" y="6450356"/>
            <a:ext cx="25900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4038600" y="6450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8610600" y="6450356"/>
            <a:ext cx="32689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18" descr="A close up of a logo  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082"/>
            <a:ext cx="12192000" cy="6860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7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9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7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081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>
            <a:spLocks noGrp="1"/>
          </p:cNvSpPr>
          <p:nvPr>
            <p:ph type="title"/>
          </p:nvPr>
        </p:nvSpPr>
        <p:spPr>
          <a:xfrm>
            <a:off x="312420" y="276566"/>
            <a:ext cx="11567160" cy="694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body" idx="1"/>
          </p:nvPr>
        </p:nvSpPr>
        <p:spPr>
          <a:xfrm>
            <a:off x="312420" y="1102408"/>
            <a:ext cx="11567160" cy="521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dt" idx="10"/>
          </p:nvPr>
        </p:nvSpPr>
        <p:spPr>
          <a:xfrm>
            <a:off x="991312" y="6450356"/>
            <a:ext cx="25900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ftr" idx="11"/>
          </p:nvPr>
        </p:nvSpPr>
        <p:spPr>
          <a:xfrm>
            <a:off x="4038600" y="6450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sldNum" idx="12"/>
          </p:nvPr>
        </p:nvSpPr>
        <p:spPr>
          <a:xfrm>
            <a:off x="8610600" y="6450356"/>
            <a:ext cx="32689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miller1990.github.io/vue-testing-handbook/" TargetMode="External"/><Relationship Id="rId2" Type="http://schemas.openxmlformats.org/officeDocument/2006/relationships/hyperlink" Target="https://v1.test-utils.vuejs.org/guid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ueschool.io/courses/learn-how-to-test-vuejs-component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1B1FE4-AB66-438E-A386-A5C8096AA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Montserrat" panose="00000500000000000000" pitchFamily="50" charset="0"/>
              </a:rPr>
              <a:t>Unit Testing - MyYear13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DB0B7-1062-44CE-A2FD-78426763BFEB}"/>
              </a:ext>
            </a:extLst>
          </p:cNvPr>
          <p:cNvSpPr txBox="1"/>
          <p:nvPr/>
        </p:nvSpPr>
        <p:spPr>
          <a:xfrm>
            <a:off x="1059255" y="1397675"/>
            <a:ext cx="7919614" cy="3782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800000"/>
                </a:solidFill>
                <a:latin typeface="Montserrat" panose="00000500000000000000" pitchFamily="50" charset="0"/>
              </a:rPr>
              <a:t>Jest</a:t>
            </a:r>
            <a:r>
              <a:rPr lang="en-US" sz="1800" dirty="0">
                <a:solidFill>
                  <a:schemeClr val="tx1"/>
                </a:solidFill>
                <a:latin typeface="Montserrat" panose="00000500000000000000" pitchFamily="50" charset="0"/>
              </a:rPr>
              <a:t> is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a delightful JavaScript Testing Framework with a focus on simplicity. </a:t>
            </a:r>
            <a:r>
              <a:rPr lang="en-US" sz="180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It works with projects using: Babel, Typescript, Node, React, Angular, Vue and more!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>
              <a:latin typeface="Montserrat" panose="00000500000000000000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39966"/>
                </a:solidFill>
                <a:effectLst/>
                <a:latin typeface="Montserrat" panose="00000500000000000000" pitchFamily="50" charset="0"/>
              </a:rPr>
              <a:t>Vue Test Utils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is the official unit testing utility library for Vue.js. </a:t>
            </a:r>
            <a:r>
              <a:rPr lang="en-US" sz="1800" dirty="0">
                <a:solidFill>
                  <a:schemeClr val="tx1"/>
                </a:solidFill>
                <a:latin typeface="Montserrat" panose="00000500000000000000" pitchFamily="50" charset="0"/>
              </a:rPr>
              <a:t>Providing comprehensive API to interact and assert Vue component (data, props, computed properties, methods, emit, </a:t>
            </a:r>
            <a:r>
              <a:rPr lang="en-US" sz="1800" dirty="0" err="1">
                <a:solidFill>
                  <a:schemeClr val="tx1"/>
                </a:solidFill>
                <a:latin typeface="Montserrat" panose="00000500000000000000" pitchFamily="50" charset="0"/>
              </a:rPr>
              <a:t>Vuex</a:t>
            </a:r>
            <a:r>
              <a:rPr lang="en-US" sz="1800" dirty="0">
                <a:solidFill>
                  <a:schemeClr val="tx1"/>
                </a:solidFill>
                <a:latin typeface="Montserrat" panose="00000500000000000000" pitchFamily="50" charset="0"/>
              </a:rPr>
              <a:t>…)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Montserrat" panose="00000500000000000000" pitchFamily="50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5173A42-6E70-42E2-8ABF-1D437B15B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464" y="1556350"/>
            <a:ext cx="1145075" cy="1145075"/>
          </a:xfrm>
          <a:prstGeom prst="rect">
            <a:avLst/>
          </a:prstGeom>
        </p:spPr>
      </p:pic>
      <p:pic>
        <p:nvPicPr>
          <p:cNvPr id="1026" name="Picture 2" descr="file, type, vue Icon">
            <a:extLst>
              <a:ext uri="{FF2B5EF4-FFF2-40B4-BE49-F238E27FC236}">
                <a16:creationId xmlns:a16="http://schemas.microsoft.com/office/drawing/2014/main" id="{269F9601-F458-4C64-8063-7BD6EB50B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206" y="3107347"/>
            <a:ext cx="1396403" cy="139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5C39D6-0F34-4B89-9790-CADCE7B45C75}"/>
              </a:ext>
            </a:extLst>
          </p:cNvPr>
          <p:cNvSpPr txBox="1"/>
          <p:nvPr/>
        </p:nvSpPr>
        <p:spPr>
          <a:xfrm>
            <a:off x="9730306" y="2701425"/>
            <a:ext cx="461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2337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1B1FE4-AB66-438E-A386-A5C8096AA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Montserrat" panose="00000500000000000000" pitchFamily="50" charset="0"/>
              </a:rPr>
              <a:t>Unit Testing - MyYear13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2512B-7C6A-4F95-8C4D-C5F13F3BF531}"/>
              </a:ext>
            </a:extLst>
          </p:cNvPr>
          <p:cNvSpPr txBox="1"/>
          <p:nvPr/>
        </p:nvSpPr>
        <p:spPr>
          <a:xfrm>
            <a:off x="1195056" y="1936284"/>
            <a:ext cx="83291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tserrat" panose="00000500000000000000" pitchFamily="50" charset="0"/>
              </a:rPr>
              <a:t>The three steps of Unit Testing: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arrange (set up for the test. In our case, we render the component).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act (execute actions on the system)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assert (ensure the actual result matches your expectations)</a:t>
            </a:r>
            <a:endParaRPr lang="en-US" sz="2000" dirty="0">
              <a:solidFill>
                <a:schemeClr val="tx1"/>
              </a:solidFill>
              <a:latin typeface="Montserrat" panose="00000500000000000000" pitchFamily="50" charset="0"/>
            </a:endParaRPr>
          </a:p>
          <a:p>
            <a:endParaRPr lang="en-US" sz="2000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89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156614DF-E018-4302-8107-5B102B9E7D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7"/>
            <a:ext cx="12192000" cy="76808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Montserrat" panose="00000500000000000000" pitchFamily="50" charset="0"/>
              </a:rPr>
              <a:t>Test case - Result</a:t>
            </a:r>
          </a:p>
        </p:txBody>
      </p:sp>
      <p:pic>
        <p:nvPicPr>
          <p:cNvPr id="1026" name="Picture 2" descr="Check  free icon">
            <a:extLst>
              <a:ext uri="{FF2B5EF4-FFF2-40B4-BE49-F238E27FC236}">
                <a16:creationId xmlns:a16="http://schemas.microsoft.com/office/drawing/2014/main" id="{8E71B541-E684-4500-A798-C7320EC75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194" y="5987951"/>
            <a:ext cx="476062" cy="47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ncel  free icon">
            <a:extLst>
              <a:ext uri="{FF2B5EF4-FFF2-40B4-BE49-F238E27FC236}">
                <a16:creationId xmlns:a16="http://schemas.microsoft.com/office/drawing/2014/main" id="{109C562D-28D8-479E-8F71-3638BC480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175" y="6052904"/>
            <a:ext cx="476062" cy="47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C5E790-9042-4E7A-BB5D-6F64A277C7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554" b="17390"/>
          <a:stretch/>
        </p:blipFill>
        <p:spPr>
          <a:xfrm>
            <a:off x="1241184" y="1135884"/>
            <a:ext cx="4201519" cy="1978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D491CB-0653-4D0B-B089-29551637DA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319" b="18335"/>
          <a:stretch/>
        </p:blipFill>
        <p:spPr>
          <a:xfrm>
            <a:off x="6323415" y="1187917"/>
            <a:ext cx="4201519" cy="19265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F37F1C-AF8C-4066-8841-E3A5B2CB4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3153" y="3429000"/>
            <a:ext cx="3826180" cy="20218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CB10376-1596-4BD3-9F99-5729E2D2DA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7701" y="3429000"/>
            <a:ext cx="3763653" cy="248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8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B69654-3DDD-4CE7-9CA7-2EBACA2EA10E}"/>
              </a:ext>
            </a:extLst>
          </p:cNvPr>
          <p:cNvSpPr txBox="1"/>
          <p:nvPr/>
        </p:nvSpPr>
        <p:spPr>
          <a:xfrm>
            <a:off x="1093206" y="1158089"/>
            <a:ext cx="8883712" cy="4192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1. Set up a test case – Simple.spec.js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2. Rendering Components – Greeting.spec.js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3. Testing Props, Data – SubmitButton.spec.js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4. Computed Properties – NumberRenderer.spec.js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5. Simulating user input – FormSubmitter.spec.js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6. Testing emitted event – Emitter.spec.js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7. Mocking global objects (Injections) – FormSubmitter.spec.js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8. Stubbing components - ParentWithAPICallChild.spec.js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9. </a:t>
            </a:r>
            <a:r>
              <a:rPr lang="en-US" sz="2000" dirty="0" err="1">
                <a:latin typeface="Montserrat" panose="00000500000000000000" pitchFamily="50" charset="0"/>
              </a:rPr>
              <a:t>Vuex</a:t>
            </a:r>
            <a:r>
              <a:rPr lang="en-US" sz="2000" dirty="0">
                <a:latin typeface="Montserrat" panose="00000500000000000000" pitchFamily="50" charset="0"/>
              </a:rPr>
              <a:t> – Feel free to explore yourself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156614DF-E018-4302-8107-5B102B9E7D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7"/>
            <a:ext cx="12192000" cy="76808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Montserrat" panose="00000500000000000000" pitchFamily="50" charset="0"/>
              </a:rPr>
              <a:t>Demo Flow</a:t>
            </a:r>
          </a:p>
        </p:txBody>
      </p:sp>
    </p:spTree>
    <p:extLst>
      <p:ext uri="{BB962C8B-B14F-4D97-AF65-F5344CB8AC3E}">
        <p14:creationId xmlns:p14="http://schemas.microsoft.com/office/powerpoint/2010/main" val="201084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B69654-3DDD-4CE7-9CA7-2EBACA2EA10E}"/>
              </a:ext>
            </a:extLst>
          </p:cNvPr>
          <p:cNvSpPr txBox="1"/>
          <p:nvPr/>
        </p:nvSpPr>
        <p:spPr>
          <a:xfrm>
            <a:off x="1120367" y="1311998"/>
            <a:ext cx="8883712" cy="3268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Vue Test Utils’ Doc: 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https://v1.test-utils.vuejs.org/guides </a:t>
            </a:r>
            <a:r>
              <a:rPr lang="en-US" sz="2000" dirty="0">
                <a:latin typeface="Montserrat" panose="00000500000000000000" pitchFamily="50" charset="0"/>
              </a:rPr>
              <a:t>Rendering Components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</a:rPr>
              <a:t>Vue Testing Handbook: 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https://lmiller1990.github.io/vue-testing-handbook/</a:t>
            </a:r>
            <a:endParaRPr lang="en-US" sz="2000" dirty="0">
              <a:solidFill>
                <a:schemeClr val="tx1"/>
              </a:solidFill>
              <a:latin typeface="Montserrat" panose="00000500000000000000" pitchFamily="50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</a:rPr>
              <a:t>Vue School: 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https://vueschool.io/courses/learn-how-to-test-vuejs-components</a:t>
            </a:r>
            <a:endParaRPr lang="en-US" sz="2000" dirty="0">
              <a:solidFill>
                <a:schemeClr val="tx1"/>
              </a:solidFill>
              <a:latin typeface="Montserrat" panose="00000500000000000000" pitchFamily="50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156614DF-E018-4302-8107-5B102B9E7D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7"/>
            <a:ext cx="12192000" cy="76808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Montserrat" panose="00000500000000000000" pitchFamily="50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67407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>
            <a:spLocks noGrp="1"/>
          </p:cNvSpPr>
          <p:nvPr>
            <p:ph type="ctrTitle"/>
          </p:nvPr>
        </p:nvSpPr>
        <p:spPr>
          <a:xfrm>
            <a:off x="2295523" y="1965911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Arial"/>
              <a:buNone/>
            </a:pPr>
            <a:r>
              <a:rPr lang="en-US" sz="6000" dirty="0">
                <a:solidFill>
                  <a:srgbClr val="0070C0"/>
                </a:solidFill>
                <a:latin typeface="Montserrat" panose="00000500000000000000" pitchFamily="50" charset="0"/>
                <a:sym typeface="Arial"/>
              </a:rPr>
              <a:t>Thank you!</a:t>
            </a:r>
            <a:endParaRPr sz="6000" dirty="0">
              <a:solidFill>
                <a:srgbClr val="0070C0"/>
              </a:solidFill>
              <a:latin typeface="Montserrat" panose="00000500000000000000" pitchFamily="50" charset="0"/>
              <a:sym typeface="Arial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4081500" y="2462025"/>
            <a:ext cx="40290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457</TotalTime>
  <Words>294</Words>
  <Application>Microsoft Office PowerPoint</Application>
  <PresentationFormat>Widescreen</PresentationFormat>
  <Paragraphs>29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ONCALL  Weekly Report</dc:title>
  <dc:creator>Duyenhai Nguyen</dc:creator>
  <cp:lastModifiedBy>Lord Weeb</cp:lastModifiedBy>
  <cp:revision>49</cp:revision>
  <dcterms:created xsi:type="dcterms:W3CDTF">2021-06-14T10:30:35Z</dcterms:created>
  <dcterms:modified xsi:type="dcterms:W3CDTF">2022-03-18T09:42:09Z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