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6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888DD-4A7D-A6D5-BB54-05E2141BED24}" v="818" dt="2024-12-07T12:07:59.443"/>
    <p1510:client id="{68FA8C8F-4087-6B20-C611-113C7FC6807B}" v="38" dt="2024-12-08T22:12:41.497"/>
    <p1510:client id="{80F97E96-6E15-60AD-53DB-DB2ED8F5C18A}" v="51" dt="2024-12-08T20:54:12.090"/>
    <p1510:client id="{AC12387B-C382-8481-1B61-C69201B9C778}" v="95" dt="2024-12-08T20:07:34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D716C87-C0A8-9C73-AF43-FEDFEDBF4E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E5D5CC-9D29-A545-3CE0-867340F24E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AD4A1-72AC-47A3-8F41-76B92B813A21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7A485E-168D-ED91-697B-E2E9F8602D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ECE9BD-CE3F-B81F-E8AE-0B15DB7A15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9994D-529D-443B-BE81-E3FE79F00D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48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12D6E-01C4-4418-A86C-7AD54D06657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37496-1842-467C-B01D-E8FCB915EB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7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37496-1842-467C-B01D-E8FCB915EB1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03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BFA19409-53C8-4B85-AD4D-D428C93278AE}" type="datetime1">
              <a:rPr lang="en-US" smtClean="0"/>
              <a:t>12/9/2024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14F8670-5866-F97F-C098-D8992DDA8174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>
                <a:solidFill>
                  <a:schemeClr val="bg1"/>
                </a:solidFill>
              </a:rPr>
              <a:pPr algn="l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1EF4C5-7EF8-48BD-A9AC-14DAB20CFB1F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A13453AA-7F2C-0A2C-EB1C-F775D3C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2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C670C546-4BC7-49E2-92D2-0B43E4073A9D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28370C82-9A47-B174-CEBF-88B0ECA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1BD9E8A-A099-45B1-A338-E7ABD7B305FF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2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9970691-6C47-4198-8E0E-EFC12049978B}" type="datetime1">
              <a:rPr lang="en-US" smtClean="0"/>
              <a:t>12/9/2024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3804D3DE-DCB4-62BD-3C9A-26DF549A3717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98D1233-424F-4AA4-8502-C364EB7600B0}" type="datetime1">
              <a:rPr lang="en-US" smtClean="0"/>
              <a:t>12/9/2024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E7061410-0C61-6FD7-B46E-64A760034A90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724C4C8-3BFC-4D16-9E3A-33D5AEE21C8D}" type="datetime1">
              <a:rPr lang="en-US" smtClean="0"/>
              <a:t>12/9/2024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714B359B-022D-B84E-5524-4510CAAA17B1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2A905A3-85C1-4834-9311-FBB8B19F211F}" type="datetime1">
              <a:rPr lang="en-US" smtClean="0"/>
              <a:t>12/9/2024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8D692064-872F-0D27-5A1F-60D38FEA17B9}"/>
              </a:ext>
            </a:extLst>
          </p:cNvPr>
          <p:cNvSpPr txBox="1">
            <a:spLocks/>
          </p:cNvSpPr>
          <p:nvPr userDrawn="1"/>
        </p:nvSpPr>
        <p:spPr>
          <a:xfrm>
            <a:off x="11725656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3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1E075AC-E8E7-402A-8115-86F1B2DABF57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BA1C799C-D01D-328C-2A4D-0646F9B3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4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106049D-8769-4FA4-8188-4B38652FE0D3}" type="datetime1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8">
            <a:extLst>
              <a:ext uri="{FF2B5EF4-FFF2-40B4-BE49-F238E27FC236}">
                <a16:creationId xmlns:a16="http://schemas.microsoft.com/office/drawing/2014/main" id="{FA8580B3-5182-106F-C09E-5521BBB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3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EB8FAD1-BF43-4A83-B88F-C2E8B3BCC7D3}" type="datetime1">
              <a:rPr lang="en-US" smtClean="0"/>
              <a:t>12/9/2024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D9F9F0A-02D8-710D-3331-925E6E1F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56350"/>
            <a:ext cx="932688" cy="365125"/>
          </a:xfrm>
        </p:spPr>
        <p:txBody>
          <a:bodyPr/>
          <a:lstStyle>
            <a:lvl1pPr>
              <a:defRPr sz="2000"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5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23CAB8DE-3749-439E-83B2-5BDDD78CA22D}" type="datetime1">
              <a:rPr lang="en-US" smtClean="0"/>
              <a:t>12/9/2024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u-RU" sz="4400" dirty="0">
                <a:solidFill>
                  <a:srgbClr val="000000"/>
                </a:solidFill>
                <a:latin typeface="Franklin Gothic Demi Cond"/>
              </a:rPr>
              <a:t>Разработка программного обеспечения для системы управления стендом </a:t>
            </a:r>
            <a:r>
              <a:rPr lang="ru-RU" sz="4400" dirty="0">
                <a:solidFill>
                  <a:srgbClr val="000000"/>
                </a:solidFill>
                <a:ea typeface="+mj-lt"/>
                <a:cs typeface="+mj-lt"/>
              </a:rPr>
              <a:t>испытательным </a:t>
            </a:r>
            <a:r>
              <a:rPr lang="ru-RU" sz="4400" dirty="0" err="1">
                <a:solidFill>
                  <a:srgbClr val="000000"/>
                </a:solidFill>
                <a:ea typeface="+mj-lt"/>
                <a:cs typeface="+mj-lt"/>
              </a:rPr>
              <a:t>гидробарическим</a:t>
            </a:r>
            <a:r>
              <a:rPr lang="ru-RU" sz="4400" dirty="0">
                <a:solidFill>
                  <a:srgbClr val="000000"/>
                </a:solidFill>
                <a:ea typeface="+mj-lt"/>
                <a:cs typeface="+mj-lt"/>
              </a:rPr>
              <a:t> (СИГ).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ru-RU" sz="3000"/>
              <a:t>Симоновский Даниил, группа 5130901/10101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ru-RU" sz="3000"/>
              <a:t>Руководитель - Лавров А.А.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C1F27D-C134-3CAC-FBB8-ADEB4D7878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DC16588-5C92-14E5-FA64-851E31050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4" y="3727"/>
            <a:ext cx="11550511" cy="6861589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EB1FE67-B41E-07D2-CEEF-53D5450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200" y="635635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A38D3A4-4F3F-6BF6-6983-37BA11F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5" y="5246"/>
            <a:ext cx="11422545" cy="684750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DED142-827C-55D2-8B0F-43B038ED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200" y="635635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17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D9FFD8-B195-9D9F-AD89-B5CB4A61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dirty="0" err="1"/>
              <a:t>Статический</a:t>
            </a:r>
            <a:r>
              <a:rPr lang="en-US" dirty="0"/>
              <a:t> </a:t>
            </a:r>
            <a:r>
              <a:rPr lang="en-US" dirty="0" err="1"/>
              <a:t>режим</a:t>
            </a:r>
          </a:p>
        </p:txBody>
      </p:sp>
      <p:pic>
        <p:nvPicPr>
          <p:cNvPr id="2" name="Рисунок 1" descr="Изображение выглядит как линия, диаграмма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FCF4792-5952-49E3-C337-CA950E863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364" y="2309132"/>
            <a:ext cx="5913665" cy="443048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42F95F-359A-4A80-C5A6-36E4076C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18815FC-C461-2430-4D07-0AD93E1B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4" y="483"/>
            <a:ext cx="11430552" cy="685703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B168E75-7B7E-491F-8303-0298A6F3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200" y="635635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2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44EA09E-A33B-1D30-9142-A5B60BB5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5" y="5246"/>
            <a:ext cx="11406946" cy="683646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CE239F-B1D4-AA9E-6324-5898CE8C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200" y="635635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1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F97D0-24A7-206A-7F24-9A4A962F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51033-0328-28DB-DD3C-2F5DF740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Была подтверждена актуальность проекта в условиях отсутствия удобных и доступных решений для данного вида испытаний.</a:t>
            </a:r>
          </a:p>
          <a:p>
            <a:r>
              <a:rPr lang="ru-RU"/>
              <a:t>На данный момент отсутствуют стенды с полностью аналогичным функционалом.</a:t>
            </a:r>
          </a:p>
          <a:p>
            <a:r>
              <a:rPr lang="ru-RU">
                <a:ea typeface="+mn-lt"/>
                <a:cs typeface="+mn-lt"/>
              </a:rPr>
              <a:t>Для успешной реализации были поставлены задачи и составлен план работ, охватывающий текущий и следующий семестры.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F50811-CD24-223B-C9C9-CF967550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938C-E18B-FB10-0801-659647AF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Цели и задачи</a:t>
            </a:r>
            <a:endParaRPr lang="ru-RU" dirty="0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1BCB2-A3EE-713E-3A3F-1C61F389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53404"/>
            <a:ext cx="10268712" cy="359359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lnSpc>
                <a:spcPct val="81000"/>
              </a:lnSpc>
            </a:pPr>
            <a:r>
              <a:rPr lang="ru-RU" dirty="0"/>
              <a:t>Целью курсовой работы является </a:t>
            </a:r>
            <a:r>
              <a:rPr lang="ru-RU" dirty="0">
                <a:latin typeface="Franklin Gothic Medium"/>
              </a:rPr>
              <a:t>разработка программного обеспечения для системы управления стендом испытательным </a:t>
            </a:r>
            <a:r>
              <a:rPr lang="ru-RU" dirty="0" err="1">
                <a:latin typeface="Franklin Gothic Medium"/>
              </a:rPr>
              <a:t>гидробарическим</a:t>
            </a:r>
            <a:r>
              <a:rPr lang="ru-RU" dirty="0">
                <a:latin typeface="Franklin Gothic Medium"/>
              </a:rPr>
              <a:t> (СИГ).</a:t>
            </a:r>
          </a:p>
          <a:p>
            <a:pPr algn="just">
              <a:lnSpc>
                <a:spcPct val="81000"/>
              </a:lnSpc>
            </a:pPr>
            <a:r>
              <a:rPr lang="ru-RU" dirty="0">
                <a:solidFill>
                  <a:srgbClr val="000000"/>
                </a:solidFill>
                <a:latin typeface="Franklin Gothic Medium"/>
                <a:ea typeface="Meiryo"/>
              </a:rPr>
              <a:t>Содержание презентации:</a:t>
            </a:r>
          </a:p>
          <a:p>
            <a:pPr marL="457200" indent="-457200" algn="just">
              <a:lnSpc>
                <a:spcPct val="81000"/>
              </a:lnSpc>
              <a:buChar char="•"/>
            </a:pPr>
            <a:r>
              <a:rPr lang="ru-RU" dirty="0">
                <a:solidFill>
                  <a:srgbClr val="000000"/>
                </a:solidFill>
                <a:latin typeface="Franklin Gothic Medium"/>
                <a:ea typeface="Meiryo"/>
              </a:rPr>
              <a:t>Актуальность разрабатываемой темы</a:t>
            </a:r>
          </a:p>
          <a:p>
            <a:pPr marL="457200" indent="-457200" algn="just">
              <a:lnSpc>
                <a:spcPct val="81000"/>
              </a:lnSpc>
              <a:buChar char="•"/>
            </a:pPr>
            <a:r>
              <a:rPr lang="ru-RU" dirty="0">
                <a:solidFill>
                  <a:srgbClr val="000000"/>
                </a:solidFill>
                <a:latin typeface="Franklin Gothic Medium"/>
                <a:ea typeface="Meiryo"/>
              </a:rPr>
              <a:t>Анализ существующих аналогов</a:t>
            </a:r>
          </a:p>
          <a:p>
            <a:pPr marL="457200" indent="-457200" algn="just">
              <a:lnSpc>
                <a:spcPct val="81000"/>
              </a:lnSpc>
              <a:buChar char="•"/>
            </a:pPr>
            <a:r>
              <a:rPr lang="ru-RU" dirty="0">
                <a:solidFill>
                  <a:srgbClr val="000000"/>
                </a:solidFill>
                <a:latin typeface="Franklin Gothic Medium"/>
                <a:ea typeface="Meiryo"/>
              </a:rPr>
              <a:t>Цели и задачи курсовой работы</a:t>
            </a:r>
          </a:p>
          <a:p>
            <a:pPr marL="457200" indent="-457200" algn="just">
              <a:lnSpc>
                <a:spcPct val="81000"/>
              </a:lnSpc>
              <a:buChar char="•"/>
            </a:pPr>
            <a:r>
              <a:rPr lang="ru-RU" dirty="0">
                <a:solidFill>
                  <a:srgbClr val="000000"/>
                </a:solidFill>
                <a:latin typeface="Franklin Gothic Medium"/>
                <a:ea typeface="Meiryo"/>
              </a:rPr>
              <a:t>Вывод - перечень решенных в рамках курсовой работы задач</a:t>
            </a:r>
          </a:p>
          <a:p>
            <a:pPr>
              <a:lnSpc>
                <a:spcPct val="81000"/>
              </a:lnSpc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3C6EDA-FED4-6108-44AE-8550A7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9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8CF52-612E-C828-4146-0DB447FA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ru-RU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AE009D-1509-4ACC-EA06-31045492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5144975" cy="393593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 algn="just">
              <a:buChar char="•"/>
            </a:pPr>
            <a:r>
              <a:rPr lang="ru-RU" sz="2400"/>
              <a:t>Необходимость тестировать оборудование, работающее под высоким давлением.</a:t>
            </a:r>
            <a:endParaRPr lang="ru-RU"/>
          </a:p>
          <a:p>
            <a:pPr marL="457200" indent="-457200" algn="just">
              <a:buChar char="•"/>
            </a:pPr>
            <a:r>
              <a:rPr lang="ru-RU" sz="2400"/>
              <a:t>Отсутствие автоматизированных решений на территории СПб.</a:t>
            </a:r>
          </a:p>
          <a:p>
            <a:pPr marL="457200" indent="-457200" algn="just">
              <a:buChar char="•"/>
            </a:pPr>
            <a:r>
              <a:rPr lang="ru-RU" sz="2400"/>
              <a:t>Избыточность существующих решений на рынке</a:t>
            </a:r>
          </a:p>
          <a:p>
            <a:pPr marL="457200" indent="-457200" algn="just">
              <a:buChar char="•"/>
            </a:pPr>
            <a:r>
              <a:rPr lang="ru-RU" sz="2400"/>
              <a:t>Работа выполняется для компании НПО "Прибор".</a:t>
            </a:r>
          </a:p>
        </p:txBody>
      </p:sp>
      <p:pic>
        <p:nvPicPr>
          <p:cNvPr id="5" name="Рисунок 4" descr="Изображение выглядит как инжиниринг, цилиндр, промышленность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119A8DEC-6F96-6081-ABD5-DC13C133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87" t="56" r="-149"/>
          <a:stretch/>
        </p:blipFill>
        <p:spPr>
          <a:xfrm>
            <a:off x="7398818" y="2583371"/>
            <a:ext cx="3823902" cy="3593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276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C2A4F-5AD5-0E47-4576-706FDF5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Анализ существующих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2F978-70C2-B2E7-5B11-088094F6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Char char="•"/>
            </a:pPr>
            <a:r>
              <a:rPr lang="ru-RU" b="1" dirty="0">
                <a:ea typeface="+mn-lt"/>
                <a:cs typeface="+mn-lt"/>
              </a:rPr>
              <a:t>Hydrofab.ru </a:t>
            </a:r>
            <a:r>
              <a:rPr lang="ru-RU" dirty="0">
                <a:ea typeface="+mn-lt"/>
                <a:cs typeface="+mn-lt"/>
              </a:rPr>
              <a:t>- занимаются разработкой стендов для гидравлических испытаний, однако все представленные модели не обладают автоматическим управлением.</a:t>
            </a:r>
            <a:endParaRPr lang="ru-RU" dirty="0"/>
          </a:p>
          <a:p>
            <a:pPr marL="457200" indent="-457200" algn="just">
              <a:buChar char="•"/>
            </a:pPr>
            <a:r>
              <a:rPr lang="ru-RU" b="1" dirty="0"/>
              <a:t>ЦНИИ Электроприбор</a:t>
            </a:r>
            <a:r>
              <a:rPr lang="ru-RU" dirty="0"/>
              <a:t> - предоставляют услуги по гидравлическим испытаниям, однако их оборудование рассчитано на большие емкости, чем необходимо при испытании баллонов а также отсутствует автоматическое управление.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4E6CB2-2150-321E-D398-13606676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B258B-03F1-96B5-FBF1-340541EA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План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89088-49B3-ABCE-5AB8-AC2BA84C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/>
              <a:t>Реализация базовой структуры и ручного управления СИГ.</a:t>
            </a:r>
          </a:p>
          <a:p>
            <a:pPr marL="514350" indent="-514350">
              <a:buAutoNum type="arabicPeriod"/>
            </a:pPr>
            <a:r>
              <a:rPr lang="ru-RU"/>
              <a:t>Построение модели, на основании данных с ручного режима управления.</a:t>
            </a:r>
          </a:p>
          <a:p>
            <a:pPr marL="514350" indent="-514350">
              <a:buAutoNum type="arabicPeriod"/>
            </a:pPr>
            <a:r>
              <a:rPr lang="ru-RU"/>
              <a:t>Разработка автоматических режимов управление СИГ.</a:t>
            </a:r>
          </a:p>
          <a:p>
            <a:pPr marL="514350" indent="-514350">
              <a:buAutoNum type="arabicPeriod"/>
            </a:pPr>
            <a:r>
              <a:rPr lang="ru-RU"/>
              <a:t>Поиск ошибок и тестирование автоматических режимов.</a:t>
            </a:r>
          </a:p>
          <a:p>
            <a:pPr marL="514350" indent="-514350">
              <a:buAutoNum type="arabicPeriod"/>
            </a:pPr>
            <a:r>
              <a:rPr lang="ru-RU"/>
              <a:t>Разработка ПО для отображения полученных данных в ходе испытаний.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4943B-E683-F3CD-0FF7-359F3FF9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24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1B99-6533-B504-14D8-0CDFC5A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Алгоритм работы</a:t>
            </a:r>
          </a:p>
        </p:txBody>
      </p:sp>
      <p:pic>
        <p:nvPicPr>
          <p:cNvPr id="3" name="Рисунок 2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42016C5-F65D-94D3-E64F-693FADB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98" b="13098"/>
          <a:stretch/>
        </p:blipFill>
        <p:spPr>
          <a:xfrm>
            <a:off x="805040" y="2418262"/>
            <a:ext cx="10579651" cy="431118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37DD8-C563-3F3A-C94B-3492BC38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8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28D89-BF28-D5C3-909B-2E6F0D1572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00"/>
            <a:ext cx="10267950" cy="1701800"/>
          </a:xfrm>
        </p:spPr>
        <p:txBody>
          <a:bodyPr/>
          <a:lstStyle/>
          <a:p>
            <a:r>
              <a:rPr lang="ru-RU"/>
              <a:t>Выбор режима</a:t>
            </a: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DA46400-1DB5-260E-9141-7AB5EA37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6" y="-1036"/>
            <a:ext cx="11471689" cy="686007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4AD551-5A3D-670F-F01F-C7EC293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200" y="6357600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2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2D6EC18-9493-603F-E4E3-7CE43C6F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4" y="5246"/>
            <a:ext cx="11419508" cy="683646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B9B45FE-404A-3262-52F6-6F0A5B71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5656" y="6300366"/>
            <a:ext cx="932688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3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D9FFD8-B195-9D9F-AD89-B5CB4A614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lang="en-US" err="1"/>
              <a:t>Циклический</a:t>
            </a:r>
            <a:r>
              <a:rPr lang="en-US"/>
              <a:t> </a:t>
            </a:r>
            <a:r>
              <a:rPr lang="en-US" err="1"/>
              <a:t>режим</a:t>
            </a:r>
          </a:p>
        </p:txBody>
      </p:sp>
      <p:pic>
        <p:nvPicPr>
          <p:cNvPr id="3" name="Рисунок 2" descr="Изображение выглядит как линия, диаграмма, Граф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203161F2-3174-18DB-7DCA-8195EDF8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56" r="-147" b="195"/>
          <a:stretch/>
        </p:blipFill>
        <p:spPr>
          <a:xfrm>
            <a:off x="3258033" y="2382838"/>
            <a:ext cx="5664293" cy="447773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B6B6F3-B6EB-9E52-7B67-68D82940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3841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258</Words>
  <Application>Microsoft Office PowerPoint</Application>
  <PresentationFormat>Широкоэкранный</PresentationFormat>
  <Paragraphs>47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Разработка программного обеспечения для системы управления стендом испытательным гидробарическим (СИГ).</vt:lpstr>
      <vt:lpstr>Цели и задачи</vt:lpstr>
      <vt:lpstr>Актуальность</vt:lpstr>
      <vt:lpstr>Анализ существующих аналогов</vt:lpstr>
      <vt:lpstr>План работ</vt:lpstr>
      <vt:lpstr>Алгоритм работы</vt:lpstr>
      <vt:lpstr>Выбор режима</vt:lpstr>
      <vt:lpstr>Презентация PowerPoint</vt:lpstr>
      <vt:lpstr>Циклический режим</vt:lpstr>
      <vt:lpstr>Презентация PowerPoint</vt:lpstr>
      <vt:lpstr>Презентация PowerPoint</vt:lpstr>
      <vt:lpstr>Статический режим</vt:lpstr>
      <vt:lpstr>Презентация PowerPoint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Симоновский Даниил Леонидович</cp:lastModifiedBy>
  <cp:revision>21</cp:revision>
  <dcterms:created xsi:type="dcterms:W3CDTF">2012-07-30T23:42:41Z</dcterms:created>
  <dcterms:modified xsi:type="dcterms:W3CDTF">2024-12-09T08:25:34Z</dcterms:modified>
</cp:coreProperties>
</file>