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2" r:id="rId13"/>
    <p:sldId id="265" r:id="rId14"/>
    <p:sldId id="270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888DD-4A7D-A6D5-BB54-05E2141BED24}" v="818" dt="2024-12-07T12:07:59.443"/>
    <p1510:client id="{68FA8C8F-4087-6B20-C611-113C7FC6807B}" v="38" dt="2024-12-08T22:12:41.497"/>
    <p1510:client id="{80F97E96-6E15-60AD-53DB-DB2ED8F5C18A}" v="51" dt="2024-12-08T20:54:12.090"/>
    <p1510:client id="{AC12387B-C382-8481-1B61-C69201B9C778}" v="95" dt="2024-12-08T20:07:34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D716C87-C0A8-9C73-AF43-FEDFEDBF4E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5D5CC-9D29-A545-3CE0-867340F24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D4A1-72AC-47A3-8F41-76B92B813A21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7A485E-168D-ED91-697B-E2E9F8602D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ECE9BD-CE3F-B81F-E8AE-0B15DB7A1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94D-529D-443B-BE81-E3FE79F00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8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2D6E-01C4-4418-A86C-7AD54D06657E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37496-1842-467C-B01D-E8FCB915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37496-1842-467C-B01D-E8FCB915EB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03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BFA19409-53C8-4B85-AD4D-D428C93278AE}" type="datetime1">
              <a:rPr lang="en-US" smtClean="0"/>
              <a:t>5/4/2025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14F8670-5866-F97F-C098-D8992DDA8174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1EF4C5-7EF8-48BD-A9AC-14DAB20CFB1F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A13453AA-7F2C-0A2C-EB1C-F775D3C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C670C546-4BC7-49E2-92D2-0B43E4073A9D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28370C82-9A47-B174-CEBF-88B0ECA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BD9E8A-A099-45B1-A338-E7ABD7B305FF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9970691-6C47-4198-8E0E-EFC12049978B}" type="datetime1">
              <a:rPr lang="en-US" smtClean="0"/>
              <a:t>5/4/2025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3804D3DE-DCB4-62BD-3C9A-26DF549A3717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98D1233-424F-4AA4-8502-C364EB7600B0}" type="datetime1">
              <a:rPr lang="en-US" smtClean="0"/>
              <a:t>5/4/2025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E7061410-0C61-6FD7-B46E-64A760034A90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724C4C8-3BFC-4D16-9E3A-33D5AEE21C8D}" type="datetime1">
              <a:rPr lang="en-US" smtClean="0"/>
              <a:t>5/4/2025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714B359B-022D-B84E-5524-4510CAAA17B1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A905A3-85C1-4834-9311-FBB8B19F211F}" type="datetime1">
              <a:rPr lang="en-US" smtClean="0"/>
              <a:t>5/4/2025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8D692064-872F-0D27-5A1F-60D38FEA17B9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3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1E075AC-E8E7-402A-8115-86F1B2DABF57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BA1C799C-D01D-328C-2A4D-0646F9B3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4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106049D-8769-4FA4-8188-4B38652FE0D3}" type="datetime1">
              <a:rPr lang="en-US" smtClean="0"/>
              <a:t>5/4/2025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FA8580B3-5182-106F-C09E-5521BBB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EB8FAD1-BF43-4A83-B88F-C2E8B3BCC7D3}" type="datetime1">
              <a:rPr lang="en-US" smtClean="0"/>
              <a:t>5/4/2025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D9F9F0A-02D8-710D-3331-925E6E1F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23CAB8DE-3749-439E-83B2-5BDDD78CA22D}" type="datetime1">
              <a:rPr lang="en-US" smtClean="0"/>
              <a:t>5/4/2025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u-RU" sz="4400" dirty="0">
                <a:solidFill>
                  <a:srgbClr val="000000"/>
                </a:solidFill>
                <a:latin typeface="Franklin Gothic Demi Cond"/>
              </a:rPr>
              <a:t>Разработка программного обеспечения для системы управления стендом </a:t>
            </a:r>
            <a:r>
              <a:rPr lang="ru-RU" sz="4400" dirty="0">
                <a:solidFill>
                  <a:srgbClr val="000000"/>
                </a:solidFill>
                <a:ea typeface="+mj-lt"/>
                <a:cs typeface="+mj-lt"/>
              </a:rPr>
              <a:t>испытательным </a:t>
            </a:r>
            <a:r>
              <a:rPr lang="ru-RU" sz="4400" dirty="0" err="1">
                <a:solidFill>
                  <a:srgbClr val="000000"/>
                </a:solidFill>
                <a:ea typeface="+mj-lt"/>
                <a:cs typeface="+mj-lt"/>
              </a:rPr>
              <a:t>гидробарическим</a:t>
            </a:r>
            <a:r>
              <a:rPr lang="ru-RU" sz="4400" dirty="0">
                <a:solidFill>
                  <a:srgbClr val="000000"/>
                </a:solidFill>
                <a:ea typeface="+mj-lt"/>
                <a:cs typeface="+mj-lt"/>
              </a:rPr>
              <a:t> (СИГ).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ru-RU" sz="3000"/>
              <a:t>Симоновский Даниил, группа 5130901/10101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ru-RU" sz="3000"/>
              <a:t>Руководитель - Лавров А.А.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C1F27D-C134-3CAC-FBB8-ADEB4D7878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5969E-91E6-7100-B7AF-FB9B8988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E9BE6-EEA8-FFDB-1F6B-639DA9B1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 dirty="0"/>
              <a:t>Контроллер ПР200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921B2A-4203-FC58-E215-CF86D0828C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73" y="2099814"/>
            <a:ext cx="7606054" cy="4758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1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D4383-4A2D-E72E-9D40-C2BD0FA0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B1C2-ACC4-EE63-FC84-34C3D61F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 fontScale="90000"/>
          </a:bodyPr>
          <a:lstStyle/>
          <a:p>
            <a:r>
              <a:rPr lang="ru-RU" dirty="0"/>
              <a:t>Пневмогидравлическая схема СИГ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0225AB-38D7-B3E0-3EB1-2C4851EDB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74" y="2469132"/>
            <a:ext cx="7094051" cy="4249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1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1B99-6533-B504-14D8-0CDFC5A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 на СП310</a:t>
            </a:r>
          </a:p>
        </p:txBody>
      </p:sp>
      <p:pic>
        <p:nvPicPr>
          <p:cNvPr id="3" name="Рисунок 2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42016C5-F65D-94D3-E64F-693FADB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98" b="13098"/>
          <a:stretch/>
        </p:blipFill>
        <p:spPr>
          <a:xfrm>
            <a:off x="805040" y="2418262"/>
            <a:ext cx="10579651" cy="431118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37DD8-C563-3F3A-C94B-3492BC38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D9FFD8-B195-9D9F-AD89-B5CB4A61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err="1"/>
              <a:t>Циклический</a:t>
            </a:r>
            <a:r>
              <a:rPr lang="en-US"/>
              <a:t> </a:t>
            </a:r>
            <a:r>
              <a:rPr lang="en-US" err="1"/>
              <a:t>режим</a:t>
            </a:r>
          </a:p>
        </p:txBody>
      </p:sp>
      <p:pic>
        <p:nvPicPr>
          <p:cNvPr id="3" name="Рисунок 2" descr="Изображение выглядит как линия, диаграмма, Граф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203161F2-3174-18DB-7DCA-8195EDF8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56" r="-147" b="195"/>
          <a:stretch/>
        </p:blipFill>
        <p:spPr>
          <a:xfrm>
            <a:off x="298580" y="2733869"/>
            <a:ext cx="4285151" cy="33874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B6B6F3-B6EB-9E52-7B67-68D82940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E5EFA3-35B9-E8F5-2FA6-321ADEF95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29" y="2733869"/>
            <a:ext cx="7092327" cy="3373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63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D9FFD8-B195-9D9F-AD89-B5CB4A61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 err="1"/>
              <a:t>Статический</a:t>
            </a:r>
            <a:r>
              <a:rPr lang="en-US" dirty="0"/>
              <a:t> </a:t>
            </a:r>
            <a:r>
              <a:rPr lang="en-US" dirty="0" err="1"/>
              <a:t>режим</a:t>
            </a:r>
          </a:p>
        </p:txBody>
      </p:sp>
      <p:pic>
        <p:nvPicPr>
          <p:cNvPr id="2" name="Рисунок 1" descr="Изображение выглядит как линия, диаграмма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FCF4792-5952-49E3-C337-CA950E86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64" y="2309132"/>
            <a:ext cx="5913665" cy="443048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42F95F-359A-4A80-C5A6-36E4076C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F97D0-24A7-206A-7F24-9A4A962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51033-0328-28DB-DD3C-2F5DF740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81000"/>
              </a:lnSpc>
            </a:pPr>
            <a:r>
              <a:rPr lang="ru-RU" sz="3600" dirty="0"/>
              <a:t>В ходе научно исследовательской работы были разработаны и алгоритмы работы СИГ</a:t>
            </a:r>
            <a:r>
              <a:rPr lang="ru-RU" sz="3600" dirty="0">
                <a:latin typeface="Franklin Gothic Medium"/>
              </a:rPr>
              <a:t>, рассмотрены устройства управления и измерения, а также были разработаны схемы подключения этих устройств.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50811-CD24-223B-C9C9-CF967550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938C-E18B-FB10-0801-659647AF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Цели и задачи</a:t>
            </a:r>
            <a:endParaRPr lang="ru-RU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1BCB2-A3EE-713E-3A3F-1C61F38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53404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81000"/>
              </a:lnSpc>
            </a:pPr>
            <a:r>
              <a:rPr lang="ru-RU" sz="2800" dirty="0"/>
              <a:t>Целью научной исследовательской работы является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 algn="just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Разработка и анализ алгоритмов работы СИГ</a:t>
            </a:r>
            <a:r>
              <a:rPr lang="ru-RU" sz="2800" dirty="0">
                <a:latin typeface="Franklin Gothic Medium"/>
              </a:rPr>
              <a:t>.</a:t>
            </a:r>
          </a:p>
          <a:p>
            <a:pPr marL="457200" indent="-457200" algn="just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Franklin Gothic Medium"/>
              </a:rPr>
              <a:t>Исследование устройств управления и измерения.</a:t>
            </a:r>
          </a:p>
          <a:p>
            <a:pPr marL="457200" indent="-457200" algn="just"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Franklin Gothic Medium"/>
              </a:rPr>
              <a:t>Обзор схемы взаимодействия и подключения устройств.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C6EDA-FED4-6108-44AE-8550A7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8CF52-612E-C828-4146-0DB447F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E009D-1509-4ACC-EA06-31045492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5144975" cy="39359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 algn="just">
              <a:buChar char="•"/>
            </a:pPr>
            <a:r>
              <a:rPr lang="ru-RU" sz="2400" dirty="0"/>
              <a:t>Необходимость тестировать оборудование, работающее под высоким давлением.</a:t>
            </a:r>
            <a:endParaRPr lang="ru-RU" dirty="0"/>
          </a:p>
          <a:p>
            <a:pPr marL="457200" indent="-457200" algn="just">
              <a:buChar char="•"/>
            </a:pPr>
            <a:r>
              <a:rPr lang="ru-RU" sz="2400" dirty="0"/>
              <a:t>Отсутствие автоматизированных решений на территории СПб.</a:t>
            </a:r>
          </a:p>
          <a:p>
            <a:pPr marL="457200" indent="-457200" algn="just">
              <a:buChar char="•"/>
            </a:pPr>
            <a:r>
              <a:rPr lang="ru-RU" sz="2400" dirty="0"/>
              <a:t>Избыточность существующих решений на рынке</a:t>
            </a:r>
          </a:p>
          <a:p>
            <a:pPr marL="457200" indent="-457200" algn="just">
              <a:buChar char="•"/>
            </a:pPr>
            <a:r>
              <a:rPr lang="ru-RU" sz="2400" dirty="0"/>
              <a:t>Работа выполняется для компании АО «НПО «Прибор».</a:t>
            </a:r>
          </a:p>
        </p:txBody>
      </p:sp>
      <p:pic>
        <p:nvPicPr>
          <p:cNvPr id="5" name="Рисунок 4" descr="Изображение выглядит как инжиниринг, цилиндр, промышленность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119A8DEC-6F96-6081-ABD5-DC13C133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87" t="56" r="-149"/>
          <a:stretch/>
        </p:blipFill>
        <p:spPr>
          <a:xfrm>
            <a:off x="7398818" y="2583371"/>
            <a:ext cx="3823902" cy="3593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276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5934A-AA82-7E67-E062-36C0B4E27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F32B-3725-E35E-04BF-D056822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Структурная схема СИГ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26FFBB-F1C0-021B-9011-30DD00FF5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9512" y="2448690"/>
            <a:ext cx="9212976" cy="4091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0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79DE-B2BF-7508-4E8A-94F7C9B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AF3-FC6E-83D1-D201-0D01E9D9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 dirty="0"/>
              <a:t>Схема подключения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0CF1D-D9FD-1087-8E78-22322E6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373" y="2312502"/>
            <a:ext cx="9129254" cy="391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4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39DE9-9198-CC1C-CB18-F2FFE403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F1351-DCC4-8CE4-964A-FC0FE620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 dirty="0"/>
              <a:t>Датчик давления ДП100</a:t>
            </a:r>
          </a:p>
        </p:txBody>
      </p:sp>
      <p:pic>
        <p:nvPicPr>
          <p:cNvPr id="3" name="Рисунок 2" descr="ПД100 1х1 датчик преобразователь давления измерительный для насосных, котельных, водоснабжения, компрессоров">
            <a:extLst>
              <a:ext uri="{FF2B5EF4-FFF2-40B4-BE49-F238E27FC236}">
                <a16:creationId xmlns:a16="http://schemas.microsoft.com/office/drawing/2014/main" id="{228F1146-0EC9-4EF7-8712-1A33712F4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" y="2951426"/>
            <a:ext cx="5681285" cy="3588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D2292A7-7EC0-4E29-01D6-8DCF02E0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296" y="2793006"/>
            <a:ext cx="589151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Диапазон измерений: 0…40 МПа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Выход: 4…20 мА (2-проводная петля), питание 12…36 В DC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Точность: ± 0,5 %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Рабочая </a:t>
            </a:r>
            <a:r>
              <a:rPr kumimoji="0" lang="ru-RU" altLang="ru-RU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Tсреды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: –40…+100 °C</a:t>
            </a:r>
            <a:r>
              <a:rPr kumimoji="0" lang="en-US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Преимущества: широкий диапазон, стабильность нулевой точки, надёжная передача данных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7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DA46-0E78-CF13-A57B-C799039FB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01C03-FD57-2AAD-FAEF-43E70877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 dirty="0"/>
              <a:t>Дисплей СП310-Б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A8EF3F-621E-94B1-431A-0D762989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4" y="2400218"/>
            <a:ext cx="5891513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Основные: 10,1″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TFT-LCD (1366×768)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Аппаратная платформа: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ARM AT91SAM9G35 @ 400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МГц,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Flash/RAM 128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МБ,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RTC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Интерфейсы: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RS-232/RS-485 (Modbus RTU/ASCII), USB 2.0 Device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Питание и монтаж: 24 В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DC (0,27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А / до 10 Вт),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DIN-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рейка.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Условия эксплуатации: 0…50 °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C,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виброустойчивость, </a:t>
            </a:r>
            <a:r>
              <a:rPr kumimoji="0" lang="en-GB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MTBF 75 000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ч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Применение сенсорной панели оператора ОВЕН СП3хх">
            <a:extLst>
              <a:ext uri="{FF2B5EF4-FFF2-40B4-BE49-F238E27FC236}">
                <a16:creationId xmlns:a16="http://schemas.microsoft.com/office/drawing/2014/main" id="{59F69A40-4B62-B710-E5E6-F3217C1AF4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0" b="10774"/>
          <a:stretch/>
        </p:blipFill>
        <p:spPr bwMode="auto">
          <a:xfrm>
            <a:off x="6230857" y="2784939"/>
            <a:ext cx="5758180" cy="3098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595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85F-8F8B-9FF2-FB94-45F2F65A5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BD12-3511-4983-F0BE-F135776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 fontScale="90000"/>
          </a:bodyPr>
          <a:lstStyle/>
          <a:p>
            <a:r>
              <a:rPr lang="ru-RU" dirty="0"/>
              <a:t>Частотный </a:t>
            </a:r>
            <a:br>
              <a:rPr lang="ru-RU" dirty="0"/>
            </a:br>
            <a:r>
              <a:rPr lang="ru-RU" dirty="0"/>
              <a:t>преобразователь ПЧВ1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6426D0-0193-4336-7585-9AC3A2BB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273" y="2773362"/>
            <a:ext cx="737845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Компактные габариты.</a:t>
            </a:r>
          </a:p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Климатическое исполнение –10…+50 °C.</a:t>
            </a:r>
          </a:p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500" dirty="0">
                <a:ea typeface="Tahoma" panose="020B0604030504040204" pitchFamily="34" charset="0"/>
                <a:cs typeface="Times New Roman" panose="02020603050405020304" pitchFamily="18" charset="0"/>
              </a:rPr>
              <a:t>Г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арантия 3 года</a:t>
            </a:r>
          </a:p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Интерфейс RS-485 </a:t>
            </a:r>
            <a:r>
              <a:rPr kumimoji="0" lang="ru-RU" altLang="ru-RU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Modbus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 RTU</a:t>
            </a:r>
          </a:p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Регистры:</a:t>
            </a:r>
          </a:p>
          <a:p>
            <a:pPr marL="741600" lvl="1" indent="-2844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0x2000 – частота (0,00…320,00 Гц)</a:t>
            </a:r>
          </a:p>
          <a:p>
            <a:pPr marL="741600" lvl="1" indent="-2844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Times New Roman" panose="02020603050405020304" pitchFamily="18" charset="0"/>
              </a:rPr>
              <a:t>0x2001 – команды «пуск/стоп», аварийный стоп, сброс ошибок</a:t>
            </a:r>
          </a:p>
          <a:p>
            <a:pPr marL="284400" marR="0" lvl="0" indent="-28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E86DF3-3297-59CB-2ED0-862E07DA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7" y="2293730"/>
            <a:ext cx="2767178" cy="42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1C7FD-9AAA-6EDC-410A-C369BB552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617C8-0135-1A34-3169-DBBB0391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 dirty="0"/>
              <a:t>Клапан ЭПК24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BE8014-DFE0-C061-4B99-CF959BE0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4" y="2996911"/>
            <a:ext cx="76285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4400" indent="-2844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ea typeface="Tahoma" panose="020B0604030504040204" pitchFamily="34" charset="0"/>
                <a:cs typeface="Times New Roman" panose="02020603050405020304" pitchFamily="18" charset="0"/>
              </a:rPr>
              <a:t>Крутящий момент до 10 </a:t>
            </a:r>
            <a:r>
              <a:rPr lang="ru-RU" altLang="ru-RU" sz="2800" dirty="0" err="1">
                <a:ea typeface="Tahoma" panose="020B0604030504040204" pitchFamily="34" charset="0"/>
                <a:cs typeface="Times New Roman" panose="02020603050405020304" pitchFamily="18" charset="0"/>
              </a:rPr>
              <a:t>Н·м</a:t>
            </a:r>
            <a:endParaRPr lang="ru-RU" altLang="ru-RU" sz="2800" dirty="0"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4400" indent="-2844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ea typeface="Tahoma" panose="020B0604030504040204" pitchFamily="34" charset="0"/>
                <a:cs typeface="Times New Roman" panose="02020603050405020304" pitchFamily="18" charset="0"/>
              </a:rPr>
              <a:t>Управление и обратная связь по аналоговому сигналу 0–10 В</a:t>
            </a:r>
          </a:p>
          <a:p>
            <a:pPr marL="284400" indent="-2844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ea typeface="Tahoma" panose="020B0604030504040204" pitchFamily="34" charset="0"/>
                <a:cs typeface="Times New Roman" panose="02020603050405020304" pitchFamily="18" charset="0"/>
              </a:rPr>
              <a:t>Питание 24 В ± 10 % (AC/DC), потребляемая мощность ≤ 5 Вт</a:t>
            </a:r>
          </a:p>
          <a:p>
            <a:pPr marL="284400" indent="-2844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ea typeface="Tahoma" panose="020B0604030504040204" pitchFamily="34" charset="0"/>
                <a:cs typeface="Times New Roman" panose="02020603050405020304" pitchFamily="18" charset="0"/>
              </a:rPr>
              <a:t>Диапазон поворота штока 90 ° за ≤ 35 с.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2E2849-5E03-4F12-713A-463516F2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07" y="2400218"/>
            <a:ext cx="3884749" cy="38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1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344</Words>
  <Application>Microsoft Office PowerPoint</Application>
  <PresentationFormat>Широкоэкранный</PresentationFormat>
  <Paragraphs>54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Demi Cond</vt:lpstr>
      <vt:lpstr>Franklin Gothic Medium</vt:lpstr>
      <vt:lpstr>Tahoma</vt:lpstr>
      <vt:lpstr>Wingdings</vt:lpstr>
      <vt:lpstr>JuxtaposeVTI</vt:lpstr>
      <vt:lpstr>Разработка программного обеспечения для системы управления стендом испытательным гидробарическим (СИГ).</vt:lpstr>
      <vt:lpstr>Цели и задачи</vt:lpstr>
      <vt:lpstr>Актуальность</vt:lpstr>
      <vt:lpstr>Структурная схема СИГ</vt:lpstr>
      <vt:lpstr>Схема подключения</vt:lpstr>
      <vt:lpstr>Датчик давления ДП100</vt:lpstr>
      <vt:lpstr>Дисплей СП310-Б</vt:lpstr>
      <vt:lpstr>Частотный  преобразователь ПЧВ1</vt:lpstr>
      <vt:lpstr>Клапан ЭПК24</vt:lpstr>
      <vt:lpstr>Контроллер ПР200</vt:lpstr>
      <vt:lpstr>Пневмогидравлическая схема СИГ</vt:lpstr>
      <vt:lpstr>Экраны на СП310</vt:lpstr>
      <vt:lpstr>Циклический режим</vt:lpstr>
      <vt:lpstr>Статический режим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Симоновский Даниил Леонидович</cp:lastModifiedBy>
  <cp:revision>60</cp:revision>
  <dcterms:created xsi:type="dcterms:W3CDTF">2012-07-30T23:42:41Z</dcterms:created>
  <dcterms:modified xsi:type="dcterms:W3CDTF">2025-05-04T17:57:03Z</dcterms:modified>
</cp:coreProperties>
</file>